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9" r:id="rId2"/>
    <p:sldId id="263" r:id="rId3"/>
    <p:sldId id="264" r:id="rId4"/>
    <p:sldId id="270" r:id="rId5"/>
    <p:sldId id="268" r:id="rId6"/>
    <p:sldId id="283" r:id="rId7"/>
    <p:sldId id="286" r:id="rId8"/>
    <p:sldId id="298" r:id="rId9"/>
    <p:sldId id="269" r:id="rId10"/>
    <p:sldId id="271" r:id="rId11"/>
    <p:sldId id="272" r:id="rId12"/>
    <p:sldId id="279" r:id="rId13"/>
    <p:sldId id="281" r:id="rId14"/>
    <p:sldId id="280" r:id="rId15"/>
    <p:sldId id="284" r:id="rId16"/>
    <p:sldId id="293" r:id="rId17"/>
    <p:sldId id="288" r:id="rId18"/>
    <p:sldId id="289" r:id="rId19"/>
    <p:sldId id="290" r:id="rId20"/>
    <p:sldId id="291" r:id="rId21"/>
    <p:sldId id="292" r:id="rId22"/>
    <p:sldId id="304" r:id="rId23"/>
    <p:sldId id="305" r:id="rId24"/>
    <p:sldId id="306" r:id="rId25"/>
    <p:sldId id="307" r:id="rId26"/>
    <p:sldId id="308" r:id="rId27"/>
    <p:sldId id="309" r:id="rId28"/>
    <p:sldId id="310" r:id="rId29"/>
    <p:sldId id="303" r:id="rId30"/>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8101" autoAdjust="0"/>
  </p:normalViewPr>
  <p:slideViewPr>
    <p:cSldViewPr>
      <p:cViewPr varScale="1">
        <p:scale>
          <a:sx n="137" d="100"/>
          <a:sy n="137" d="100"/>
        </p:scale>
        <p:origin x="-852"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25E532-FA4A-4D9B-B2E1-7E79930F34DD}" type="datetimeFigureOut">
              <a:rPr lang="es-ES" smtClean="0"/>
              <a:t>02/05/2018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F4A477-29FB-41E8-8749-F0126CF9C018}" type="slidenum">
              <a:rPr lang="es-ES" smtClean="0"/>
              <a:t>‹Nº›</a:t>
            </a:fld>
            <a:endParaRPr lang="es-ES"/>
          </a:p>
        </p:txBody>
      </p:sp>
    </p:spTree>
    <p:extLst>
      <p:ext uri="{BB962C8B-B14F-4D97-AF65-F5344CB8AC3E}">
        <p14:creationId xmlns:p14="http://schemas.microsoft.com/office/powerpoint/2010/main" val="3225949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5E221CB-8FDC-4138-B7DB-E7025A29FFA2}" type="slidenum">
              <a:rPr lang="es-ES" smtClean="0">
                <a:uFillTx/>
              </a:rPr>
              <a:t>1</a:t>
            </a:fld>
            <a:endParaRPr lang="es-ES">
              <a:uFillTx/>
            </a:endParaRPr>
          </a:p>
        </p:txBody>
      </p:sp>
    </p:spTree>
    <p:extLst>
      <p:ext uri="{BB962C8B-B14F-4D97-AF65-F5344CB8AC3E}">
        <p14:creationId xmlns:p14="http://schemas.microsoft.com/office/powerpoint/2010/main" val="928361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5E221CB-8FDC-4138-B7DB-E7025A29FFA2}" type="slidenum">
              <a:rPr lang="es-ES" smtClean="0">
                <a:uFillTx/>
              </a:rPr>
              <a:t>12</a:t>
            </a:fld>
            <a:endParaRPr lang="es-ES">
              <a:uFillTx/>
            </a:endParaRPr>
          </a:p>
        </p:txBody>
      </p:sp>
    </p:spTree>
    <p:extLst>
      <p:ext uri="{BB962C8B-B14F-4D97-AF65-F5344CB8AC3E}">
        <p14:creationId xmlns:p14="http://schemas.microsoft.com/office/powerpoint/2010/main" val="3945437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5E221CB-8FDC-4138-B7DB-E7025A29FFA2}" type="slidenum">
              <a:rPr lang="es-ES" smtClean="0">
                <a:uFillTx/>
              </a:rPr>
              <a:t>13</a:t>
            </a:fld>
            <a:endParaRPr lang="es-ES">
              <a:uFillTx/>
            </a:endParaRPr>
          </a:p>
        </p:txBody>
      </p:sp>
    </p:spTree>
    <p:extLst>
      <p:ext uri="{BB962C8B-B14F-4D97-AF65-F5344CB8AC3E}">
        <p14:creationId xmlns:p14="http://schemas.microsoft.com/office/powerpoint/2010/main" val="3945437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5E221CB-8FDC-4138-B7DB-E7025A29FFA2}" type="slidenum">
              <a:rPr lang="es-ES" smtClean="0">
                <a:uFillTx/>
              </a:rPr>
              <a:t>14</a:t>
            </a:fld>
            <a:endParaRPr lang="es-ES">
              <a:uFillTx/>
            </a:endParaRPr>
          </a:p>
        </p:txBody>
      </p:sp>
    </p:spTree>
    <p:extLst>
      <p:ext uri="{BB962C8B-B14F-4D97-AF65-F5344CB8AC3E}">
        <p14:creationId xmlns:p14="http://schemas.microsoft.com/office/powerpoint/2010/main" val="3945437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5E221CB-8FDC-4138-B7DB-E7025A29FFA2}" type="slidenum">
              <a:rPr lang="es-ES" smtClean="0">
                <a:uFillTx/>
              </a:rPr>
              <a:t>17</a:t>
            </a:fld>
            <a:endParaRPr lang="es-ES">
              <a:uFillTx/>
            </a:endParaRPr>
          </a:p>
        </p:txBody>
      </p:sp>
    </p:spTree>
    <p:extLst>
      <p:ext uri="{BB962C8B-B14F-4D97-AF65-F5344CB8AC3E}">
        <p14:creationId xmlns:p14="http://schemas.microsoft.com/office/powerpoint/2010/main" val="112589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5E221CB-8FDC-4138-B7DB-E7025A29FFA2}" type="slidenum">
              <a:rPr lang="es-ES" smtClean="0">
                <a:uFillTx/>
              </a:rPr>
              <a:t>18</a:t>
            </a:fld>
            <a:endParaRPr lang="es-ES">
              <a:uFillTx/>
            </a:endParaRPr>
          </a:p>
        </p:txBody>
      </p:sp>
    </p:spTree>
    <p:extLst>
      <p:ext uri="{BB962C8B-B14F-4D97-AF65-F5344CB8AC3E}">
        <p14:creationId xmlns:p14="http://schemas.microsoft.com/office/powerpoint/2010/main" val="1210644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5E221CB-8FDC-4138-B7DB-E7025A29FFA2}" type="slidenum">
              <a:rPr lang="es-ES" smtClean="0">
                <a:uFillTx/>
              </a:rPr>
              <a:t>19</a:t>
            </a:fld>
            <a:endParaRPr lang="es-ES">
              <a:uFillTx/>
            </a:endParaRPr>
          </a:p>
        </p:txBody>
      </p:sp>
    </p:spTree>
    <p:extLst>
      <p:ext uri="{BB962C8B-B14F-4D97-AF65-F5344CB8AC3E}">
        <p14:creationId xmlns:p14="http://schemas.microsoft.com/office/powerpoint/2010/main" val="655645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5E221CB-8FDC-4138-B7DB-E7025A29FFA2}" type="slidenum">
              <a:rPr lang="es-ES" smtClean="0">
                <a:uFillTx/>
              </a:rPr>
              <a:t>20</a:t>
            </a:fld>
            <a:endParaRPr lang="es-ES">
              <a:uFillTx/>
            </a:endParaRPr>
          </a:p>
        </p:txBody>
      </p:sp>
    </p:spTree>
    <p:extLst>
      <p:ext uri="{BB962C8B-B14F-4D97-AF65-F5344CB8AC3E}">
        <p14:creationId xmlns:p14="http://schemas.microsoft.com/office/powerpoint/2010/main" val="2224281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5E221CB-8FDC-4138-B7DB-E7025A29FFA2}" type="slidenum">
              <a:rPr lang="es-ES" smtClean="0">
                <a:uFillTx/>
              </a:rPr>
              <a:t>21</a:t>
            </a:fld>
            <a:endParaRPr lang="es-ES">
              <a:uFillTx/>
            </a:endParaRPr>
          </a:p>
        </p:txBody>
      </p:sp>
    </p:spTree>
    <p:extLst>
      <p:ext uri="{BB962C8B-B14F-4D97-AF65-F5344CB8AC3E}">
        <p14:creationId xmlns:p14="http://schemas.microsoft.com/office/powerpoint/2010/main" val="586601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5E221CB-8FDC-4138-B7DB-E7025A29FFA2}" type="slidenum">
              <a:rPr lang="es-ES" smtClean="0">
                <a:uFillTx/>
              </a:rPr>
              <a:t>29</a:t>
            </a:fld>
            <a:endParaRPr lang="es-ES">
              <a:uFillTx/>
            </a:endParaRPr>
          </a:p>
        </p:txBody>
      </p:sp>
    </p:spTree>
    <p:extLst>
      <p:ext uri="{BB962C8B-B14F-4D97-AF65-F5344CB8AC3E}">
        <p14:creationId xmlns:p14="http://schemas.microsoft.com/office/powerpoint/2010/main" val="199268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5E221CB-8FDC-4138-B7DB-E7025A29FFA2}" type="slidenum">
              <a:rPr lang="es-ES" smtClean="0">
                <a:uFillTx/>
              </a:rPr>
              <a:t>2</a:t>
            </a:fld>
            <a:endParaRPr lang="es-ES">
              <a:uFillTx/>
            </a:endParaRPr>
          </a:p>
        </p:txBody>
      </p:sp>
    </p:spTree>
    <p:extLst>
      <p:ext uri="{BB962C8B-B14F-4D97-AF65-F5344CB8AC3E}">
        <p14:creationId xmlns:p14="http://schemas.microsoft.com/office/powerpoint/2010/main" val="1859553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5E221CB-8FDC-4138-B7DB-E7025A29FFA2}" type="slidenum">
              <a:rPr lang="es-ES" smtClean="0">
                <a:uFillTx/>
              </a:rPr>
              <a:t>3</a:t>
            </a:fld>
            <a:endParaRPr lang="es-ES">
              <a:uFillTx/>
            </a:endParaRPr>
          </a:p>
        </p:txBody>
      </p:sp>
    </p:spTree>
    <p:extLst>
      <p:ext uri="{BB962C8B-B14F-4D97-AF65-F5344CB8AC3E}">
        <p14:creationId xmlns:p14="http://schemas.microsoft.com/office/powerpoint/2010/main" val="3945437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5E221CB-8FDC-4138-B7DB-E7025A29FFA2}" type="slidenum">
              <a:rPr lang="es-ES" smtClean="0">
                <a:uFillTx/>
              </a:rPr>
              <a:t>4</a:t>
            </a:fld>
            <a:endParaRPr lang="es-ES">
              <a:uFillTx/>
            </a:endParaRPr>
          </a:p>
        </p:txBody>
      </p:sp>
    </p:spTree>
    <p:extLst>
      <p:ext uri="{BB962C8B-B14F-4D97-AF65-F5344CB8AC3E}">
        <p14:creationId xmlns:p14="http://schemas.microsoft.com/office/powerpoint/2010/main" val="394543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5E221CB-8FDC-4138-B7DB-E7025A29FFA2}" type="slidenum">
              <a:rPr lang="es-ES" smtClean="0">
                <a:uFillTx/>
              </a:rPr>
              <a:t>5</a:t>
            </a:fld>
            <a:endParaRPr lang="es-ES">
              <a:uFillTx/>
            </a:endParaRPr>
          </a:p>
        </p:txBody>
      </p:sp>
    </p:spTree>
    <p:extLst>
      <p:ext uri="{BB962C8B-B14F-4D97-AF65-F5344CB8AC3E}">
        <p14:creationId xmlns:p14="http://schemas.microsoft.com/office/powerpoint/2010/main" val="394543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15E221CB-8FDC-4138-B7DB-E7025A29FFA2}" type="slidenum">
              <a:rPr lang="es-ES" smtClean="0">
                <a:uFillTx/>
              </a:rPr>
              <a:t>8</a:t>
            </a:fld>
            <a:endParaRPr lang="es-ES">
              <a:uFillTx/>
            </a:endParaRPr>
          </a:p>
        </p:txBody>
      </p:sp>
    </p:spTree>
    <p:extLst>
      <p:ext uri="{BB962C8B-B14F-4D97-AF65-F5344CB8AC3E}">
        <p14:creationId xmlns:p14="http://schemas.microsoft.com/office/powerpoint/2010/main" val="421837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5E221CB-8FDC-4138-B7DB-E7025A29FFA2}" type="slidenum">
              <a:rPr lang="es-ES" smtClean="0">
                <a:uFillTx/>
              </a:rPr>
              <a:t>9</a:t>
            </a:fld>
            <a:endParaRPr lang="es-ES">
              <a:uFillTx/>
            </a:endParaRPr>
          </a:p>
        </p:txBody>
      </p:sp>
    </p:spTree>
    <p:extLst>
      <p:ext uri="{BB962C8B-B14F-4D97-AF65-F5344CB8AC3E}">
        <p14:creationId xmlns:p14="http://schemas.microsoft.com/office/powerpoint/2010/main" val="3945437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5E221CB-8FDC-4138-B7DB-E7025A29FFA2}" type="slidenum">
              <a:rPr lang="es-ES" smtClean="0">
                <a:uFillTx/>
              </a:rPr>
              <a:t>10</a:t>
            </a:fld>
            <a:endParaRPr lang="es-ES">
              <a:uFillTx/>
            </a:endParaRPr>
          </a:p>
        </p:txBody>
      </p:sp>
    </p:spTree>
    <p:extLst>
      <p:ext uri="{BB962C8B-B14F-4D97-AF65-F5344CB8AC3E}">
        <p14:creationId xmlns:p14="http://schemas.microsoft.com/office/powerpoint/2010/main" val="3945437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1143000"/>
            <a:ext cx="5486400" cy="3086100"/>
          </a:xfrm>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15E221CB-8FDC-4138-B7DB-E7025A29FFA2}" type="slidenum">
              <a:rPr lang="es-ES" smtClean="0">
                <a:uFillTx/>
              </a:rPr>
              <a:t>11</a:t>
            </a:fld>
            <a:endParaRPr lang="es-ES">
              <a:uFillTx/>
            </a:endParaRPr>
          </a:p>
        </p:txBody>
      </p:sp>
    </p:spTree>
    <p:extLst>
      <p:ext uri="{BB962C8B-B14F-4D97-AF65-F5344CB8AC3E}">
        <p14:creationId xmlns:p14="http://schemas.microsoft.com/office/powerpoint/2010/main" val="3945437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22"/>
            <a:ext cx="7772400" cy="110251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4155673D-E8AA-4888-BA6F-71400CE3CA81}" type="datetimeFigureOut">
              <a:rPr lang="es-ES" smtClean="0"/>
              <a:t>02/05/2018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3FE5730-8524-4342-B47D-B7550C30F460}" type="slidenum">
              <a:rPr lang="es-ES" smtClean="0"/>
              <a:t>‹Nº›</a:t>
            </a:fld>
            <a:endParaRPr lang="es-ES"/>
          </a:p>
        </p:txBody>
      </p:sp>
    </p:spTree>
    <p:extLst>
      <p:ext uri="{BB962C8B-B14F-4D97-AF65-F5344CB8AC3E}">
        <p14:creationId xmlns:p14="http://schemas.microsoft.com/office/powerpoint/2010/main" val="404699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155673D-E8AA-4888-BA6F-71400CE3CA81}" type="datetimeFigureOut">
              <a:rPr lang="es-ES" smtClean="0"/>
              <a:t>02/05/2018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3FE5730-8524-4342-B47D-B7550C30F460}" type="slidenum">
              <a:rPr lang="es-ES" smtClean="0"/>
              <a:t>‹Nº›</a:t>
            </a:fld>
            <a:endParaRPr lang="es-ES"/>
          </a:p>
        </p:txBody>
      </p:sp>
    </p:spTree>
    <p:extLst>
      <p:ext uri="{BB962C8B-B14F-4D97-AF65-F5344CB8AC3E}">
        <p14:creationId xmlns:p14="http://schemas.microsoft.com/office/powerpoint/2010/main" val="172373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82"/>
            <a:ext cx="2057400" cy="4388644"/>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05982"/>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155673D-E8AA-4888-BA6F-71400CE3CA81}" type="datetimeFigureOut">
              <a:rPr lang="es-ES" smtClean="0"/>
              <a:t>02/05/2018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3FE5730-8524-4342-B47D-B7550C30F460}" type="slidenum">
              <a:rPr lang="es-ES" smtClean="0"/>
              <a:t>‹Nº›</a:t>
            </a:fld>
            <a:endParaRPr lang="es-ES"/>
          </a:p>
        </p:txBody>
      </p:sp>
    </p:spTree>
    <p:extLst>
      <p:ext uri="{BB962C8B-B14F-4D97-AF65-F5344CB8AC3E}">
        <p14:creationId xmlns:p14="http://schemas.microsoft.com/office/powerpoint/2010/main" val="863034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Diapositiva de título">
    <p:spTree>
      <p:nvGrpSpPr>
        <p:cNvPr id="1" name=""/>
        <p:cNvGrpSpPr/>
        <p:nvPr/>
      </p:nvGrpSpPr>
      <p:grpSpPr>
        <a:xfrm>
          <a:off x="0" y="0"/>
          <a:ext cx="0" cy="0"/>
          <a:chOff x="0" y="0"/>
          <a:chExt cx="0" cy="0"/>
        </a:xfrm>
      </p:grpSpPr>
      <p:sp>
        <p:nvSpPr>
          <p:cNvPr id="8" name="Rectángulo 7"/>
          <p:cNvSpPr>
            <a:spLocks/>
          </p:cNvSpPr>
          <p:nvPr/>
        </p:nvSpPr>
        <p:spPr>
          <a:xfrm>
            <a:off x="0" y="3041078"/>
            <a:ext cx="9144000" cy="210242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uFillTx/>
            </a:endParaRPr>
          </a:p>
        </p:txBody>
      </p:sp>
      <p:pic>
        <p:nvPicPr>
          <p:cNvPr id="12" name="Imagen 11"/>
          <p:cNvPicPr>
            <a:picLocks noChangeAspect="1"/>
          </p:cNvPicPr>
          <p:nvPr/>
        </p:nvPicPr>
        <p:blipFill>
          <a:blip r:embed="rId2" cstate="print"/>
          <a:stretch>
            <a:fillRect/>
          </a:stretch>
        </p:blipFill>
        <p:spPr>
          <a:xfrm>
            <a:off x="1048566" y="1326218"/>
            <a:ext cx="2803001" cy="1253975"/>
          </a:xfrm>
          <a:prstGeom prst="rect">
            <a:avLst/>
          </a:prstGeom>
        </p:spPr>
      </p:pic>
      <p:sp>
        <p:nvSpPr>
          <p:cNvPr id="13" name="Título 1"/>
          <p:cNvSpPr txBox="1">
            <a:spLocks/>
          </p:cNvSpPr>
          <p:nvPr/>
        </p:nvSpPr>
        <p:spPr>
          <a:xfrm>
            <a:off x="1551713" y="3423918"/>
            <a:ext cx="5957455" cy="89870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uFillTx/>
                <a:latin typeface="+mj-lt"/>
                <a:ea typeface="+mj-ea"/>
                <a:cs typeface="+mj-cs"/>
              </a:defRPr>
            </a:lvl1pPr>
          </a:lstStyle>
          <a:p>
            <a:endParaRPr lang="es-ES" sz="3600">
              <a:solidFill>
                <a:schemeClr val="bg1"/>
              </a:solidFill>
              <a:uFillTx/>
              <a:latin typeface="Comfortaa" panose="020F0603070200060003" pitchFamily="34" charset="0"/>
            </a:endParaRPr>
          </a:p>
        </p:txBody>
      </p:sp>
      <p:cxnSp>
        <p:nvCxnSpPr>
          <p:cNvPr id="17" name="Conector recto 16"/>
          <p:cNvCxnSpPr/>
          <p:nvPr/>
        </p:nvCxnSpPr>
        <p:spPr>
          <a:xfrm>
            <a:off x="1399313" y="4398818"/>
            <a:ext cx="597823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ítulo 1"/>
          <p:cNvSpPr>
            <a:spLocks noGrp="1"/>
          </p:cNvSpPr>
          <p:nvPr>
            <p:ph type="title"/>
          </p:nvPr>
        </p:nvSpPr>
        <p:spPr>
          <a:xfrm>
            <a:off x="734004" y="3328452"/>
            <a:ext cx="7308850" cy="994172"/>
          </a:xfrm>
        </p:spPr>
        <p:txBody>
          <a:bodyPr>
            <a:normAutofit/>
          </a:bodyPr>
          <a:lstStyle>
            <a:lvl1pPr algn="ctr">
              <a:defRPr sz="2800">
                <a:solidFill>
                  <a:schemeClr val="bg1"/>
                </a:solidFill>
                <a:uFillTx/>
                <a:latin typeface="Raleway" panose="020B0503030101060003" pitchFamily="34" charset="0"/>
              </a:defRPr>
            </a:lvl1pPr>
          </a:lstStyle>
          <a:p>
            <a:r>
              <a:rPr lang="es-ES" dirty="0">
                <a:uFillTx/>
              </a:rPr>
              <a:t>Haga clic para modificar el estilo de título del patrón</a:t>
            </a:r>
          </a:p>
        </p:txBody>
      </p:sp>
      <p:pic>
        <p:nvPicPr>
          <p:cNvPr id="2" name="Imagen 1"/>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Lst>
          </a:blip>
          <a:srcRect t="17005"/>
          <a:stretch/>
        </p:blipFill>
        <p:spPr>
          <a:xfrm>
            <a:off x="1" y="-11044"/>
            <a:ext cx="4197350" cy="1032760"/>
          </a:xfrm>
          <a:prstGeom prst="rect">
            <a:avLst/>
          </a:prstGeom>
        </p:spPr>
      </p:pic>
    </p:spTree>
    <p:extLst>
      <p:ext uri="{BB962C8B-B14F-4D97-AF65-F5344CB8AC3E}">
        <p14:creationId xmlns:p14="http://schemas.microsoft.com/office/powerpoint/2010/main" val="2049890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ase">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58971" y="328612"/>
            <a:ext cx="6594723" cy="208499"/>
          </a:xfrm>
        </p:spPr>
        <p:txBody>
          <a:bodyPr>
            <a:noAutofit/>
          </a:bodyPr>
          <a:lstStyle>
            <a:lvl1pPr algn="l">
              <a:defRPr sz="2000" b="1">
                <a:solidFill>
                  <a:schemeClr val="tx1">
                    <a:lumMod val="65000"/>
                    <a:lumOff val="35000"/>
                  </a:schemeClr>
                </a:solidFill>
                <a:uFillTx/>
                <a:latin typeface="Raleway" panose="020B0503030101060003" pitchFamily="34" charset="0"/>
              </a:defRPr>
            </a:lvl1pPr>
          </a:lstStyle>
          <a:p>
            <a:r>
              <a:rPr lang="es-ES" dirty="0">
                <a:uFillTx/>
              </a:rPr>
              <a:t>Título</a:t>
            </a:r>
          </a:p>
        </p:txBody>
      </p:sp>
      <p:sp>
        <p:nvSpPr>
          <p:cNvPr id="3" name="Marcador de contenido 2"/>
          <p:cNvSpPr>
            <a:spLocks noGrp="1"/>
          </p:cNvSpPr>
          <p:nvPr>
            <p:ph idx="1" hasCustomPrompt="1"/>
          </p:nvPr>
        </p:nvSpPr>
        <p:spPr>
          <a:xfrm>
            <a:off x="261551" y="750094"/>
            <a:ext cx="8582412" cy="3857486"/>
          </a:xfrm>
        </p:spPr>
        <p:txBody>
          <a:bodyPr/>
          <a:lstStyle>
            <a:lvl1pPr marL="228600" indent="-228600">
              <a:buClr>
                <a:srgbClr val="F39912"/>
              </a:buClr>
              <a:buFont typeface="Wingdings" panose="05000000000000000000" pitchFamily="2" charset="2"/>
              <a:buChar char="§"/>
              <a:defRPr sz="1600">
                <a:solidFill>
                  <a:schemeClr val="tx1">
                    <a:lumMod val="85000"/>
                    <a:lumOff val="15000"/>
                  </a:schemeClr>
                </a:solidFill>
                <a:uFillTx/>
                <a:latin typeface="Raleway" panose="020B0503030101060003" pitchFamily="34" charset="0"/>
              </a:defRPr>
            </a:lvl1pPr>
            <a:lvl2pPr>
              <a:buClr>
                <a:srgbClr val="F39912"/>
              </a:buClr>
              <a:defRPr sz="1400">
                <a:solidFill>
                  <a:schemeClr val="tx1">
                    <a:lumMod val="85000"/>
                    <a:lumOff val="15000"/>
                  </a:schemeClr>
                </a:solidFill>
                <a:uFillTx/>
                <a:latin typeface="Raleway" panose="020B0503030101060003" pitchFamily="34" charset="0"/>
              </a:defRPr>
            </a:lvl2pPr>
            <a:lvl3pPr marL="1143000" indent="-228600">
              <a:buClr>
                <a:srgbClr val="F39912"/>
              </a:buClr>
              <a:buFont typeface="Comfortaa" panose="020F0603070200060003" pitchFamily="34" charset="0"/>
              <a:buChar char="−"/>
              <a:defRPr sz="1200">
                <a:solidFill>
                  <a:schemeClr val="tx1">
                    <a:lumMod val="85000"/>
                    <a:lumOff val="15000"/>
                  </a:schemeClr>
                </a:solidFill>
                <a:uFillTx/>
                <a:latin typeface="Raleway" panose="020B0503030101060003" pitchFamily="34" charset="0"/>
              </a:defRPr>
            </a:lvl3pPr>
            <a:lvl4pPr marL="1600200" indent="-228600">
              <a:buClr>
                <a:srgbClr val="F39912"/>
              </a:buClr>
              <a:buFont typeface="Courier New" panose="02070309020205020404" pitchFamily="49" charset="0"/>
              <a:buChar char="o"/>
              <a:defRPr sz="1100">
                <a:solidFill>
                  <a:schemeClr val="tx1">
                    <a:lumMod val="85000"/>
                    <a:lumOff val="15000"/>
                  </a:schemeClr>
                </a:solidFill>
                <a:uFillTx/>
                <a:latin typeface="Raleway" panose="020B0503030101060003" pitchFamily="34" charset="0"/>
              </a:defRPr>
            </a:lvl4pPr>
            <a:lvl5pPr marL="2057400" indent="-228600">
              <a:buClr>
                <a:srgbClr val="F39912"/>
              </a:buClr>
              <a:buFont typeface="Courier New" panose="02070309020205020404" pitchFamily="49" charset="0"/>
              <a:buChar char="o"/>
              <a:defRPr sz="1050">
                <a:solidFill>
                  <a:schemeClr val="tx1">
                    <a:lumMod val="85000"/>
                    <a:lumOff val="15000"/>
                  </a:schemeClr>
                </a:solidFill>
                <a:uFillTx/>
                <a:latin typeface="Raleway" panose="020B0503030101060003" pitchFamily="34" charset="0"/>
              </a:defRPr>
            </a:lvl5pPr>
          </a:lstStyle>
          <a:p>
            <a:pPr lvl="0"/>
            <a:r>
              <a:rPr lang="es-ES" dirty="0">
                <a:uFillTx/>
              </a:rPr>
              <a:t>Nivel 1</a:t>
            </a:r>
          </a:p>
          <a:p>
            <a:pPr lvl="1"/>
            <a:r>
              <a:rPr lang="es-ES" dirty="0">
                <a:uFillTx/>
              </a:rPr>
              <a:t>Nivel 2</a:t>
            </a:r>
          </a:p>
          <a:p>
            <a:pPr lvl="2"/>
            <a:r>
              <a:rPr lang="es-ES" dirty="0">
                <a:uFillTx/>
              </a:rPr>
              <a:t>Nivel 3</a:t>
            </a:r>
          </a:p>
          <a:p>
            <a:pPr lvl="3"/>
            <a:r>
              <a:rPr lang="es-ES" dirty="0">
                <a:uFillTx/>
              </a:rPr>
              <a:t>Nivel 4</a:t>
            </a:r>
          </a:p>
          <a:p>
            <a:pPr lvl="4"/>
            <a:r>
              <a:rPr lang="es-ES" dirty="0">
                <a:uFillTx/>
              </a:rPr>
              <a:t>Nivel 5</a:t>
            </a:r>
          </a:p>
        </p:txBody>
      </p:sp>
      <p:pic>
        <p:nvPicPr>
          <p:cNvPr id="4" name="Imagen 3"/>
          <p:cNvPicPr>
            <a:picLocks noChangeAspect="1"/>
          </p:cNvPicPr>
          <p:nvPr/>
        </p:nvPicPr>
        <p:blipFill rotWithShape="1">
          <a:blip r:embed="rId2" cstate="print">
            <a:duotone>
              <a:prstClr val="black"/>
              <a:schemeClr val="tx2">
                <a:tint val="45000"/>
                <a:satMod val="400000"/>
              </a:schemeClr>
            </a:duotone>
          </a:blip>
          <a:srcRect l="-13" t="19689" b="18217"/>
          <a:stretch/>
        </p:blipFill>
        <p:spPr>
          <a:xfrm>
            <a:off x="1" y="4786318"/>
            <a:ext cx="9145190" cy="366037"/>
          </a:xfrm>
          <a:prstGeom prst="rect">
            <a:avLst/>
          </a:prstGeom>
        </p:spPr>
      </p:pic>
      <p:pic>
        <p:nvPicPr>
          <p:cNvPr id="7" name="Imagen 6"/>
          <p:cNvPicPr>
            <a:picLocks noChangeAspect="1"/>
          </p:cNvPicPr>
          <p:nvPr/>
        </p:nvPicPr>
        <p:blipFill>
          <a:blip r:embed="rId3" cstate="print"/>
          <a:stretch>
            <a:fillRect/>
          </a:stretch>
        </p:blipFill>
        <p:spPr>
          <a:xfrm>
            <a:off x="261552" y="4794983"/>
            <a:ext cx="744256" cy="342111"/>
          </a:xfrm>
          <a:prstGeom prst="rect">
            <a:avLst/>
          </a:prstGeom>
        </p:spPr>
      </p:pic>
      <p:pic>
        <p:nvPicPr>
          <p:cNvPr id="14" name="Imagen 13"/>
          <p:cNvPicPr>
            <a:picLocks noChangeAspect="1"/>
          </p:cNvPicPr>
          <p:nvPr/>
        </p:nvPicPr>
        <p:blipFill rotWithShape="1">
          <a:blip r:embed="rId4">
            <a:duotone>
              <a:prstClr val="black"/>
              <a:schemeClr val="tx2">
                <a:tint val="45000"/>
                <a:satMod val="400000"/>
              </a:schemeClr>
            </a:duotone>
          </a:blip>
          <a:srcRect l="18495" t="16549" r="-559" b="65161"/>
          <a:stretch/>
        </p:blipFill>
        <p:spPr>
          <a:xfrm>
            <a:off x="358971" y="575173"/>
            <a:ext cx="7503795" cy="34289"/>
          </a:xfrm>
          <a:prstGeom prst="rect">
            <a:avLst/>
          </a:prstGeom>
        </p:spPr>
      </p:pic>
      <p:sp>
        <p:nvSpPr>
          <p:cNvPr id="8" name="7 Marcador de contenido"/>
          <p:cNvSpPr>
            <a:spLocks noGrp="1"/>
          </p:cNvSpPr>
          <p:nvPr>
            <p:ph sz="quarter" idx="13"/>
          </p:nvPr>
        </p:nvSpPr>
        <p:spPr>
          <a:xfrm>
            <a:off x="1135627" y="4884209"/>
            <a:ext cx="5446007" cy="186255"/>
          </a:xfrm>
        </p:spPr>
        <p:txBody>
          <a:bodyPr>
            <a:noAutofit/>
          </a:bodyPr>
          <a:lstStyle>
            <a:lvl1pPr marL="0" indent="0">
              <a:buNone/>
              <a:defRPr sz="1200">
                <a:solidFill>
                  <a:schemeClr val="bg1"/>
                </a:solidFill>
                <a:latin typeface="Raleway" panose="020B0503030101060003" pitchFamily="34" charset="0"/>
              </a:defRPr>
            </a:lvl1pPr>
            <a:lvl2pPr marL="457200" indent="0">
              <a:buNone/>
              <a:defRPr sz="1200">
                <a:solidFill>
                  <a:schemeClr val="bg1"/>
                </a:solidFill>
                <a:latin typeface="Raleway" panose="020B0503030101060003" pitchFamily="34" charset="0"/>
              </a:defRPr>
            </a:lvl2pPr>
            <a:lvl3pPr marL="914400" indent="0">
              <a:buNone/>
              <a:defRPr sz="1200">
                <a:solidFill>
                  <a:schemeClr val="bg1"/>
                </a:solidFill>
                <a:latin typeface="Raleway" panose="020B0503030101060003" pitchFamily="34" charset="0"/>
              </a:defRPr>
            </a:lvl3pPr>
            <a:lvl4pPr marL="1371600" indent="0">
              <a:buNone/>
              <a:defRPr sz="1200">
                <a:solidFill>
                  <a:schemeClr val="bg1"/>
                </a:solidFill>
                <a:latin typeface="Raleway" panose="020B0503030101060003" pitchFamily="34" charset="0"/>
              </a:defRPr>
            </a:lvl4pPr>
            <a:lvl5pPr marL="1828800" indent="0">
              <a:buNone/>
              <a:defRPr sz="1200">
                <a:solidFill>
                  <a:schemeClr val="bg1"/>
                </a:solidFill>
                <a:latin typeface="Raleway" panose="020B0503030101060003" pitchFamily="34" charset="0"/>
              </a:defRPr>
            </a:lvl5pPr>
          </a:lstStyle>
          <a:p>
            <a:pPr lvl="0"/>
            <a:r>
              <a:rPr lang="es-ES" dirty="0"/>
              <a:t>Haga clic para modificar el estilo de</a:t>
            </a:r>
          </a:p>
        </p:txBody>
      </p:sp>
      <p:sp>
        <p:nvSpPr>
          <p:cNvPr id="10" name="9 CuadroTexto"/>
          <p:cNvSpPr txBox="1"/>
          <p:nvPr/>
        </p:nvSpPr>
        <p:spPr>
          <a:xfrm>
            <a:off x="8707772" y="4844642"/>
            <a:ext cx="372218" cy="261610"/>
          </a:xfrm>
          <a:prstGeom prst="rect">
            <a:avLst/>
          </a:prstGeom>
        </p:spPr>
        <p:txBody>
          <a:bodyPr wrap="none" rtlCol="0">
            <a:spAutoFit/>
          </a:bodyPr>
          <a:lstStyle/>
          <a:p>
            <a:fld id="{3C23D320-8F1C-4A95-BCE3-12CA5B3F7996}" type="slidenum">
              <a:rPr lang="es-ES" sz="1100" smtClean="0">
                <a:solidFill>
                  <a:schemeClr val="tx1">
                    <a:lumMod val="85000"/>
                    <a:lumOff val="15000"/>
                  </a:schemeClr>
                </a:solidFill>
                <a:latin typeface="Raleway" panose="020B0503030101060003" pitchFamily="34" charset="0"/>
              </a:rPr>
              <a:t>‹Nº›</a:t>
            </a:fld>
            <a:endParaRPr lang="es-ES" sz="1100">
              <a:solidFill>
                <a:schemeClr val="tx1">
                  <a:lumMod val="85000"/>
                  <a:lumOff val="15000"/>
                </a:schemeClr>
              </a:solidFill>
              <a:latin typeface="Raleway" panose="020B0503030101060003" pitchFamily="34" charset="0"/>
            </a:endParaRPr>
          </a:p>
        </p:txBody>
      </p:sp>
      <p:pic>
        <p:nvPicPr>
          <p:cNvPr id="11" name="10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3376" y="201359"/>
            <a:ext cx="985838" cy="348329"/>
          </a:xfrm>
          <a:prstGeom prst="rect">
            <a:avLst/>
          </a:prstGeom>
        </p:spPr>
      </p:pic>
    </p:spTree>
    <p:extLst>
      <p:ext uri="{BB962C8B-B14F-4D97-AF65-F5344CB8AC3E}">
        <p14:creationId xmlns:p14="http://schemas.microsoft.com/office/powerpoint/2010/main" val="3432467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e - Imágenes derech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58970" y="328612"/>
            <a:ext cx="6594723" cy="208499"/>
          </a:xfrm>
        </p:spPr>
        <p:txBody>
          <a:bodyPr>
            <a:noAutofit/>
          </a:bodyPr>
          <a:lstStyle>
            <a:lvl1pPr>
              <a:defRPr sz="1500" b="1">
                <a:solidFill>
                  <a:schemeClr val="tx1">
                    <a:lumMod val="65000"/>
                    <a:lumOff val="35000"/>
                  </a:schemeClr>
                </a:solidFill>
                <a:uFillTx/>
                <a:latin typeface="Raleway" panose="020B0503030101060003" pitchFamily="34" charset="0"/>
              </a:defRPr>
            </a:lvl1pPr>
          </a:lstStyle>
          <a:p>
            <a:r>
              <a:rPr lang="es-ES" dirty="0">
                <a:uFillTx/>
              </a:rPr>
              <a:t>Título</a:t>
            </a:r>
          </a:p>
        </p:txBody>
      </p:sp>
      <p:sp>
        <p:nvSpPr>
          <p:cNvPr id="3" name="Marcador de contenido 2"/>
          <p:cNvSpPr>
            <a:spLocks noGrp="1"/>
          </p:cNvSpPr>
          <p:nvPr>
            <p:ph idx="1" hasCustomPrompt="1"/>
          </p:nvPr>
        </p:nvSpPr>
        <p:spPr>
          <a:xfrm>
            <a:off x="261552" y="750094"/>
            <a:ext cx="4793050" cy="3857486"/>
          </a:xfrm>
        </p:spPr>
        <p:txBody>
          <a:bodyPr/>
          <a:lstStyle>
            <a:lvl1pPr marL="171450" indent="-171450">
              <a:buClr>
                <a:srgbClr val="F39912"/>
              </a:buClr>
              <a:buFont typeface="Wingdings" panose="05000000000000000000" pitchFamily="2" charset="2"/>
              <a:buChar char="§"/>
              <a:defRPr sz="1200">
                <a:solidFill>
                  <a:schemeClr val="tx1">
                    <a:lumMod val="85000"/>
                    <a:lumOff val="15000"/>
                  </a:schemeClr>
                </a:solidFill>
                <a:uFillTx/>
                <a:latin typeface="Raleway" panose="020B0503030101060003" pitchFamily="34" charset="0"/>
              </a:defRPr>
            </a:lvl1pPr>
            <a:lvl2pPr>
              <a:buClr>
                <a:srgbClr val="F39912"/>
              </a:buClr>
              <a:defRPr sz="1050">
                <a:solidFill>
                  <a:schemeClr val="tx1">
                    <a:lumMod val="85000"/>
                    <a:lumOff val="15000"/>
                  </a:schemeClr>
                </a:solidFill>
                <a:uFillTx/>
                <a:latin typeface="Raleway" panose="020B0503030101060003" pitchFamily="34" charset="0"/>
              </a:defRPr>
            </a:lvl2pPr>
            <a:lvl3pPr marL="857250" indent="-171450">
              <a:buClr>
                <a:srgbClr val="F39912"/>
              </a:buClr>
              <a:buFont typeface="Comfortaa" panose="020F0603070200060003" pitchFamily="34" charset="0"/>
              <a:buChar char="−"/>
              <a:defRPr sz="900">
                <a:solidFill>
                  <a:schemeClr val="tx1">
                    <a:lumMod val="85000"/>
                    <a:lumOff val="15000"/>
                  </a:schemeClr>
                </a:solidFill>
                <a:uFillTx/>
                <a:latin typeface="Raleway" panose="020B0503030101060003" pitchFamily="34" charset="0"/>
              </a:defRPr>
            </a:lvl3pPr>
            <a:lvl4pPr marL="1200150" indent="-171450">
              <a:buClr>
                <a:srgbClr val="F39912"/>
              </a:buClr>
              <a:buFont typeface="Courier New" panose="02070309020205020404" pitchFamily="49" charset="0"/>
              <a:buChar char="o"/>
              <a:defRPr sz="825">
                <a:solidFill>
                  <a:schemeClr val="tx1">
                    <a:lumMod val="85000"/>
                    <a:lumOff val="15000"/>
                  </a:schemeClr>
                </a:solidFill>
                <a:uFillTx/>
                <a:latin typeface="Raleway" panose="020B0503030101060003" pitchFamily="34" charset="0"/>
              </a:defRPr>
            </a:lvl4pPr>
            <a:lvl5pPr marL="1543050" indent="-171450">
              <a:buClr>
                <a:srgbClr val="F39912"/>
              </a:buClr>
              <a:buFont typeface="Courier New" panose="02070309020205020404" pitchFamily="49" charset="0"/>
              <a:buChar char="o"/>
              <a:defRPr sz="788">
                <a:solidFill>
                  <a:schemeClr val="tx1">
                    <a:lumMod val="85000"/>
                    <a:lumOff val="15000"/>
                  </a:schemeClr>
                </a:solidFill>
                <a:uFillTx/>
                <a:latin typeface="Raleway" panose="020B0503030101060003" pitchFamily="34" charset="0"/>
              </a:defRPr>
            </a:lvl5pPr>
          </a:lstStyle>
          <a:p>
            <a:pPr lvl="0"/>
            <a:r>
              <a:rPr lang="es-ES" dirty="0">
                <a:uFillTx/>
              </a:rPr>
              <a:t>Nivel 1</a:t>
            </a:r>
          </a:p>
          <a:p>
            <a:pPr lvl="1"/>
            <a:r>
              <a:rPr lang="es-ES" dirty="0">
                <a:uFillTx/>
              </a:rPr>
              <a:t>Nivel 2</a:t>
            </a:r>
          </a:p>
          <a:p>
            <a:pPr lvl="2"/>
            <a:r>
              <a:rPr lang="es-ES" dirty="0">
                <a:uFillTx/>
              </a:rPr>
              <a:t>Nivel 3</a:t>
            </a:r>
          </a:p>
          <a:p>
            <a:pPr lvl="3"/>
            <a:r>
              <a:rPr lang="es-ES" dirty="0">
                <a:uFillTx/>
              </a:rPr>
              <a:t>Nivel 4</a:t>
            </a:r>
          </a:p>
          <a:p>
            <a:pPr lvl="4"/>
            <a:r>
              <a:rPr lang="es-ES" dirty="0">
                <a:uFillTx/>
              </a:rPr>
              <a:t>Nivel 5</a:t>
            </a:r>
          </a:p>
        </p:txBody>
      </p:sp>
      <p:pic>
        <p:nvPicPr>
          <p:cNvPr id="4" name="Imagen 3"/>
          <p:cNvPicPr>
            <a:picLocks noChangeAspect="1"/>
          </p:cNvPicPr>
          <p:nvPr userDrawn="1"/>
        </p:nvPicPr>
        <p:blipFill rotWithShape="1">
          <a:blip r:embed="rId2" cstate="print">
            <a:duotone>
              <a:prstClr val="black"/>
              <a:schemeClr val="tx2">
                <a:tint val="45000"/>
                <a:satMod val="400000"/>
              </a:schemeClr>
            </a:duotone>
          </a:blip>
          <a:srcRect l="-13" t="19689" b="18217"/>
          <a:stretch/>
        </p:blipFill>
        <p:spPr>
          <a:xfrm>
            <a:off x="1" y="4786316"/>
            <a:ext cx="9145190" cy="366037"/>
          </a:xfrm>
          <a:prstGeom prst="rect">
            <a:avLst/>
          </a:prstGeom>
        </p:spPr>
      </p:pic>
      <p:pic>
        <p:nvPicPr>
          <p:cNvPr id="7" name="Imagen 6"/>
          <p:cNvPicPr>
            <a:picLocks noChangeAspect="1"/>
          </p:cNvPicPr>
          <p:nvPr userDrawn="1"/>
        </p:nvPicPr>
        <p:blipFill>
          <a:blip r:embed="rId3" cstate="print"/>
          <a:stretch>
            <a:fillRect/>
          </a:stretch>
        </p:blipFill>
        <p:spPr>
          <a:xfrm>
            <a:off x="261552" y="4794983"/>
            <a:ext cx="744256" cy="342111"/>
          </a:xfrm>
          <a:prstGeom prst="rect">
            <a:avLst/>
          </a:prstGeom>
        </p:spPr>
      </p:pic>
      <p:pic>
        <p:nvPicPr>
          <p:cNvPr id="14" name="Imagen 13"/>
          <p:cNvPicPr>
            <a:picLocks noChangeAspect="1"/>
          </p:cNvPicPr>
          <p:nvPr userDrawn="1"/>
        </p:nvPicPr>
        <p:blipFill rotWithShape="1">
          <a:blip r:embed="rId4">
            <a:duotone>
              <a:prstClr val="black"/>
              <a:schemeClr val="tx2">
                <a:tint val="45000"/>
                <a:satMod val="400000"/>
              </a:schemeClr>
            </a:duotone>
          </a:blip>
          <a:srcRect l="18495" t="16549" r="-559" b="65161"/>
          <a:stretch/>
        </p:blipFill>
        <p:spPr>
          <a:xfrm>
            <a:off x="358970" y="575170"/>
            <a:ext cx="7503795" cy="34289"/>
          </a:xfrm>
          <a:prstGeom prst="rect">
            <a:avLst/>
          </a:prstGeom>
        </p:spPr>
      </p:pic>
      <p:cxnSp>
        <p:nvCxnSpPr>
          <p:cNvPr id="9" name="23 Conector recto"/>
          <p:cNvCxnSpPr/>
          <p:nvPr userDrawn="1"/>
        </p:nvCxnSpPr>
        <p:spPr>
          <a:xfrm>
            <a:off x="5199353" y="868844"/>
            <a:ext cx="0" cy="3677251"/>
          </a:xfrm>
          <a:prstGeom prst="line">
            <a:avLst/>
          </a:prstGeom>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7 Marcador de contenido"/>
          <p:cNvSpPr>
            <a:spLocks noGrp="1"/>
          </p:cNvSpPr>
          <p:nvPr>
            <p:ph sz="quarter" idx="13"/>
          </p:nvPr>
        </p:nvSpPr>
        <p:spPr>
          <a:xfrm>
            <a:off x="1135625" y="4884209"/>
            <a:ext cx="5446007" cy="186255"/>
          </a:xfrm>
        </p:spPr>
        <p:txBody>
          <a:bodyPr>
            <a:noAutofit/>
          </a:bodyPr>
          <a:lstStyle>
            <a:lvl1pPr marL="0" indent="0">
              <a:buNone/>
              <a:defRPr sz="900">
                <a:solidFill>
                  <a:schemeClr val="bg1"/>
                </a:solidFill>
                <a:latin typeface="Raleway" panose="020B0503030101060003" pitchFamily="34" charset="0"/>
              </a:defRPr>
            </a:lvl1pPr>
            <a:lvl2pPr marL="342900" indent="0">
              <a:buNone/>
              <a:defRPr sz="900">
                <a:solidFill>
                  <a:schemeClr val="bg1"/>
                </a:solidFill>
                <a:latin typeface="Raleway" panose="020B0503030101060003" pitchFamily="34" charset="0"/>
              </a:defRPr>
            </a:lvl2pPr>
            <a:lvl3pPr marL="685800" indent="0">
              <a:buNone/>
              <a:defRPr sz="900">
                <a:solidFill>
                  <a:schemeClr val="bg1"/>
                </a:solidFill>
                <a:latin typeface="Raleway" panose="020B0503030101060003" pitchFamily="34" charset="0"/>
              </a:defRPr>
            </a:lvl3pPr>
            <a:lvl4pPr marL="1028700" indent="0">
              <a:buNone/>
              <a:defRPr sz="900">
                <a:solidFill>
                  <a:schemeClr val="bg1"/>
                </a:solidFill>
                <a:latin typeface="Raleway" panose="020B0503030101060003" pitchFamily="34" charset="0"/>
              </a:defRPr>
            </a:lvl4pPr>
            <a:lvl5pPr marL="1371600" indent="0">
              <a:buNone/>
              <a:defRPr sz="900">
                <a:solidFill>
                  <a:schemeClr val="bg1"/>
                </a:solidFill>
                <a:latin typeface="Raleway" panose="020B0503030101060003" pitchFamily="34" charset="0"/>
              </a:defRPr>
            </a:lvl5pPr>
          </a:lstStyle>
          <a:p>
            <a:pPr lvl="0"/>
            <a:r>
              <a:rPr lang="es-ES" dirty="0"/>
              <a:t>Haga clic para modificar el estilo de</a:t>
            </a:r>
          </a:p>
        </p:txBody>
      </p:sp>
      <p:sp>
        <p:nvSpPr>
          <p:cNvPr id="5" name="4 CuadroTexto"/>
          <p:cNvSpPr txBox="1"/>
          <p:nvPr userDrawn="1"/>
        </p:nvSpPr>
        <p:spPr>
          <a:xfrm>
            <a:off x="8707772" y="4844643"/>
            <a:ext cx="388248" cy="219291"/>
          </a:xfrm>
          <a:prstGeom prst="rect">
            <a:avLst/>
          </a:prstGeom>
        </p:spPr>
        <p:txBody>
          <a:bodyPr wrap="none" rtlCol="0">
            <a:spAutoFit/>
          </a:bodyPr>
          <a:lstStyle/>
          <a:p>
            <a:fld id="{3C23D320-8F1C-4A95-BCE3-12CA5B3F7996}" type="slidenum">
              <a:rPr lang="es-ES" sz="825" smtClean="0">
                <a:solidFill>
                  <a:schemeClr val="tx1">
                    <a:lumMod val="85000"/>
                    <a:lumOff val="15000"/>
                  </a:schemeClr>
                </a:solidFill>
                <a:latin typeface="Raleway" panose="020B0503030101060003" pitchFamily="34" charset="0"/>
              </a:rPr>
              <a:t>‹Nº›</a:t>
            </a:fld>
            <a:endParaRPr lang="es-ES" sz="825" dirty="0">
              <a:solidFill>
                <a:schemeClr val="tx1">
                  <a:lumMod val="85000"/>
                  <a:lumOff val="15000"/>
                </a:schemeClr>
              </a:solidFill>
              <a:latin typeface="Raleway" panose="020B0503030101060003" pitchFamily="34" charset="0"/>
            </a:endParaRPr>
          </a:p>
        </p:txBody>
      </p:sp>
      <p:pic>
        <p:nvPicPr>
          <p:cNvPr id="12" name="11 Imagen"/>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893376" y="201359"/>
            <a:ext cx="985838" cy="348329"/>
          </a:xfrm>
          <a:prstGeom prst="rect">
            <a:avLst/>
          </a:prstGeom>
        </p:spPr>
      </p:pic>
    </p:spTree>
    <p:extLst>
      <p:ext uri="{BB962C8B-B14F-4D97-AF65-F5344CB8AC3E}">
        <p14:creationId xmlns:p14="http://schemas.microsoft.com/office/powerpoint/2010/main" val="1787110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Final">
    <p:spTree>
      <p:nvGrpSpPr>
        <p:cNvPr id="1" name=""/>
        <p:cNvGrpSpPr/>
        <p:nvPr/>
      </p:nvGrpSpPr>
      <p:grpSpPr>
        <a:xfrm>
          <a:off x="0" y="0"/>
          <a:ext cx="0" cy="0"/>
          <a:chOff x="0" y="0"/>
          <a:chExt cx="0" cy="0"/>
        </a:xfrm>
      </p:grpSpPr>
      <p:sp>
        <p:nvSpPr>
          <p:cNvPr id="7" name="Rectángulo 6"/>
          <p:cNvSpPr>
            <a:spLocks/>
          </p:cNvSpPr>
          <p:nvPr userDrawn="1"/>
        </p:nvSpPr>
        <p:spPr>
          <a:xfrm>
            <a:off x="2667000" y="2486891"/>
            <a:ext cx="3906982" cy="265660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uFillTx/>
            </a:endParaRPr>
          </a:p>
        </p:txBody>
      </p:sp>
      <p:pic>
        <p:nvPicPr>
          <p:cNvPr id="8" name="Imagen 7"/>
          <p:cNvPicPr>
            <a:picLocks noChangeAspect="1"/>
          </p:cNvPicPr>
          <p:nvPr userDrawn="1"/>
        </p:nvPicPr>
        <p:blipFill>
          <a:blip r:embed="rId2" cstate="print"/>
          <a:stretch>
            <a:fillRect/>
          </a:stretch>
        </p:blipFill>
        <p:spPr>
          <a:xfrm>
            <a:off x="3126747" y="986782"/>
            <a:ext cx="2803001" cy="1253975"/>
          </a:xfrm>
          <a:prstGeom prst="rect">
            <a:avLst/>
          </a:prstGeom>
        </p:spPr>
      </p:pic>
      <p:pic>
        <p:nvPicPr>
          <p:cNvPr id="9" name="Imagen 8"/>
          <p:cNvPicPr>
            <a:picLocks noChangeAspect="1"/>
          </p:cNvPicPr>
          <p:nvPr userDrawn="1"/>
        </p:nvPicPr>
        <p:blipFill>
          <a:blip r:embed="rId3"/>
          <a:stretch>
            <a:fillRect/>
          </a:stretch>
        </p:blipFill>
        <p:spPr>
          <a:xfrm>
            <a:off x="2735697" y="2619433"/>
            <a:ext cx="3882737" cy="2289932"/>
          </a:xfrm>
          <a:prstGeom prst="rect">
            <a:avLst/>
          </a:prstGeom>
        </p:spPr>
      </p:pic>
      <p:sp>
        <p:nvSpPr>
          <p:cNvPr id="10" name="Rectángulo 9"/>
          <p:cNvSpPr>
            <a:spLocks/>
          </p:cNvSpPr>
          <p:nvPr userDrawn="1"/>
        </p:nvSpPr>
        <p:spPr>
          <a:xfrm>
            <a:off x="2667000" y="1"/>
            <a:ext cx="3906982" cy="9005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uFillTx/>
            </a:endParaRPr>
          </a:p>
        </p:txBody>
      </p:sp>
    </p:spTree>
    <p:extLst>
      <p:ext uri="{BB962C8B-B14F-4D97-AF65-F5344CB8AC3E}">
        <p14:creationId xmlns:p14="http://schemas.microsoft.com/office/powerpoint/2010/main" val="309711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155673D-E8AA-4888-BA6F-71400CE3CA81}" type="datetimeFigureOut">
              <a:rPr lang="es-ES" smtClean="0"/>
              <a:t>02/05/2018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3FE5730-8524-4342-B47D-B7550C30F460}" type="slidenum">
              <a:rPr lang="es-ES" smtClean="0"/>
              <a:t>‹Nº›</a:t>
            </a:fld>
            <a:endParaRPr lang="es-ES"/>
          </a:p>
        </p:txBody>
      </p:sp>
    </p:spTree>
    <p:extLst>
      <p:ext uri="{BB962C8B-B14F-4D97-AF65-F5344CB8AC3E}">
        <p14:creationId xmlns:p14="http://schemas.microsoft.com/office/powerpoint/2010/main" val="1947698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9"/>
            <a:ext cx="7772400" cy="102155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155673D-E8AA-4888-BA6F-71400CE3CA81}" type="datetimeFigureOut">
              <a:rPr lang="es-ES" smtClean="0"/>
              <a:t>02/05/2018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3FE5730-8524-4342-B47D-B7550C30F460}" type="slidenum">
              <a:rPr lang="es-ES" smtClean="0"/>
              <a:t>‹Nº›</a:t>
            </a:fld>
            <a:endParaRPr lang="es-ES"/>
          </a:p>
        </p:txBody>
      </p:sp>
    </p:spTree>
    <p:extLst>
      <p:ext uri="{BB962C8B-B14F-4D97-AF65-F5344CB8AC3E}">
        <p14:creationId xmlns:p14="http://schemas.microsoft.com/office/powerpoint/2010/main" val="36861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200154"/>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200154"/>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4155673D-E8AA-4888-BA6F-71400CE3CA81}" type="datetimeFigureOut">
              <a:rPr lang="es-ES" smtClean="0"/>
              <a:t>02/05/2018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3FE5730-8524-4342-B47D-B7550C30F460}" type="slidenum">
              <a:rPr lang="es-ES" smtClean="0"/>
              <a:t>‹Nº›</a:t>
            </a:fld>
            <a:endParaRPr lang="es-ES"/>
          </a:p>
        </p:txBody>
      </p:sp>
    </p:spTree>
    <p:extLst>
      <p:ext uri="{BB962C8B-B14F-4D97-AF65-F5344CB8AC3E}">
        <p14:creationId xmlns:p14="http://schemas.microsoft.com/office/powerpoint/2010/main" val="3340891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4155673D-E8AA-4888-BA6F-71400CE3CA81}" type="datetimeFigureOut">
              <a:rPr lang="es-ES" smtClean="0"/>
              <a:t>02/05/2018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03FE5730-8524-4342-B47D-B7550C30F460}" type="slidenum">
              <a:rPr lang="es-ES" smtClean="0"/>
              <a:t>‹Nº›</a:t>
            </a:fld>
            <a:endParaRPr lang="es-ES"/>
          </a:p>
        </p:txBody>
      </p:sp>
    </p:spTree>
    <p:extLst>
      <p:ext uri="{BB962C8B-B14F-4D97-AF65-F5344CB8AC3E}">
        <p14:creationId xmlns:p14="http://schemas.microsoft.com/office/powerpoint/2010/main" val="215896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155673D-E8AA-4888-BA6F-71400CE3CA81}" type="datetimeFigureOut">
              <a:rPr lang="es-ES" smtClean="0"/>
              <a:t>02/05/2018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03FE5730-8524-4342-B47D-B7550C30F460}" type="slidenum">
              <a:rPr lang="es-ES" smtClean="0"/>
              <a:t>‹Nº›</a:t>
            </a:fld>
            <a:endParaRPr lang="es-ES"/>
          </a:p>
        </p:txBody>
      </p:sp>
    </p:spTree>
    <p:extLst>
      <p:ext uri="{BB962C8B-B14F-4D97-AF65-F5344CB8AC3E}">
        <p14:creationId xmlns:p14="http://schemas.microsoft.com/office/powerpoint/2010/main" val="99688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155673D-E8AA-4888-BA6F-71400CE3CA81}" type="datetimeFigureOut">
              <a:rPr lang="es-ES" smtClean="0"/>
              <a:t>02/05/2018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03FE5730-8524-4342-B47D-B7550C30F460}" type="slidenum">
              <a:rPr lang="es-ES" smtClean="0"/>
              <a:t>‹Nº›</a:t>
            </a:fld>
            <a:endParaRPr lang="es-ES"/>
          </a:p>
        </p:txBody>
      </p:sp>
    </p:spTree>
    <p:extLst>
      <p:ext uri="{BB962C8B-B14F-4D97-AF65-F5344CB8AC3E}">
        <p14:creationId xmlns:p14="http://schemas.microsoft.com/office/powerpoint/2010/main" val="349269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04787"/>
            <a:ext cx="3008313" cy="87153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155673D-E8AA-4888-BA6F-71400CE3CA81}" type="datetimeFigureOut">
              <a:rPr lang="es-ES" smtClean="0"/>
              <a:t>02/05/2018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3FE5730-8524-4342-B47D-B7550C30F460}" type="slidenum">
              <a:rPr lang="es-ES" smtClean="0"/>
              <a:t>‹Nº›</a:t>
            </a:fld>
            <a:endParaRPr lang="es-ES"/>
          </a:p>
        </p:txBody>
      </p:sp>
    </p:spTree>
    <p:extLst>
      <p:ext uri="{BB962C8B-B14F-4D97-AF65-F5344CB8AC3E}">
        <p14:creationId xmlns:p14="http://schemas.microsoft.com/office/powerpoint/2010/main" val="54619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155673D-E8AA-4888-BA6F-71400CE3CA81}" type="datetimeFigureOut">
              <a:rPr lang="es-ES" smtClean="0"/>
              <a:t>02/05/2018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3FE5730-8524-4342-B47D-B7550C30F460}" type="slidenum">
              <a:rPr lang="es-ES" smtClean="0"/>
              <a:t>‹Nº›</a:t>
            </a:fld>
            <a:endParaRPr lang="es-ES"/>
          </a:p>
        </p:txBody>
      </p:sp>
    </p:spTree>
    <p:extLst>
      <p:ext uri="{BB962C8B-B14F-4D97-AF65-F5344CB8AC3E}">
        <p14:creationId xmlns:p14="http://schemas.microsoft.com/office/powerpoint/2010/main" val="259358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200154"/>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4767266"/>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155673D-E8AA-4888-BA6F-71400CE3CA81}" type="datetimeFigureOut">
              <a:rPr lang="es-ES" smtClean="0"/>
              <a:t>02/05/2018</a:t>
            </a:fld>
            <a:endParaRPr lang="es-ES"/>
          </a:p>
        </p:txBody>
      </p:sp>
      <p:sp>
        <p:nvSpPr>
          <p:cNvPr id="5" name="4 Marcador de pie de página"/>
          <p:cNvSpPr>
            <a:spLocks noGrp="1"/>
          </p:cNvSpPr>
          <p:nvPr>
            <p:ph type="ftr" sz="quarter" idx="3"/>
          </p:nvPr>
        </p:nvSpPr>
        <p:spPr>
          <a:xfrm>
            <a:off x="3124200" y="4767266"/>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4767266"/>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3FE5730-8524-4342-B47D-B7550C30F460}" type="slidenum">
              <a:rPr lang="es-ES" smtClean="0"/>
              <a:t>‹Nº›</a:t>
            </a:fld>
            <a:endParaRPr lang="es-ES"/>
          </a:p>
        </p:txBody>
      </p:sp>
    </p:spTree>
    <p:extLst>
      <p:ext uri="{BB962C8B-B14F-4D97-AF65-F5344CB8AC3E}">
        <p14:creationId xmlns:p14="http://schemas.microsoft.com/office/powerpoint/2010/main" val="2104877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5576" y="3867894"/>
            <a:ext cx="7272808" cy="864096"/>
          </a:xfrm>
        </p:spPr>
        <p:txBody>
          <a:bodyPr>
            <a:noAutofit/>
          </a:bodyPr>
          <a:lstStyle/>
          <a:p>
            <a:r>
              <a:rPr lang="es-ES" sz="2400" b="1" dirty="0" smtClean="0">
                <a:uFillTx/>
              </a:rPr>
              <a:t>Formación </a:t>
            </a:r>
            <a:r>
              <a:rPr lang="es-ES" sz="2400" b="1" dirty="0" err="1" smtClean="0">
                <a:uFillTx/>
              </a:rPr>
              <a:t>PySpark</a:t>
            </a:r>
            <a:r>
              <a:rPr lang="es-ES" sz="2400" b="1" dirty="0" smtClean="0">
                <a:uFillTx/>
              </a:rPr>
              <a:t/>
            </a:r>
            <a:br>
              <a:rPr lang="es-ES" sz="2400" b="1" dirty="0" smtClean="0">
                <a:uFillTx/>
              </a:rPr>
            </a:br>
            <a:r>
              <a:rPr lang="es-ES" sz="2400" b="1" dirty="0" smtClean="0">
                <a:uFillTx/>
              </a:rPr>
              <a:t> </a:t>
            </a:r>
            <a:br>
              <a:rPr lang="es-ES" sz="2400" b="1" dirty="0" smtClean="0">
                <a:uFillTx/>
              </a:rPr>
            </a:br>
            <a:r>
              <a:rPr lang="es-ES" sz="2400" b="1" dirty="0" smtClean="0">
                <a:uFillTx/>
              </a:rPr>
              <a:t>9-Abril-2018</a:t>
            </a:r>
            <a:endParaRPr lang="es-ES" sz="2400" b="1" dirty="0">
              <a:uFillTx/>
            </a:endParaRPr>
          </a:p>
        </p:txBody>
      </p:sp>
      <p:pic>
        <p:nvPicPr>
          <p:cNvPr id="7" name="6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3489" y="1502856"/>
            <a:ext cx="2843213" cy="1004602"/>
          </a:xfrm>
          <a:prstGeom prst="rect">
            <a:avLst/>
          </a:prstGeom>
        </p:spPr>
      </p:pic>
      <p:sp>
        <p:nvSpPr>
          <p:cNvPr id="5" name="3 Marcador de contenido"/>
          <p:cNvSpPr txBox="1">
            <a:spLocks/>
          </p:cNvSpPr>
          <p:nvPr/>
        </p:nvSpPr>
        <p:spPr>
          <a:xfrm>
            <a:off x="2764017" y="4765358"/>
            <a:ext cx="3134451" cy="186255"/>
          </a:xfrm>
          <a:prstGeom prst="rect">
            <a:avLst/>
          </a:prstGeom>
        </p:spPr>
        <p:txBody>
          <a:bodyPr/>
          <a:lstStyle>
            <a:defPPr>
              <a:defRPr lang="es-E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pPr marL="0" indent="0" algn="ctr">
              <a:buNone/>
            </a:pPr>
            <a:r>
              <a:rPr lang="es-ES" sz="1000" dirty="0">
                <a:solidFill>
                  <a:schemeClr val="bg1"/>
                </a:solidFill>
                <a:latin typeface="Raleway" panose="020B0503030101060003" pitchFamily="34" charset="0"/>
              </a:rPr>
              <a:t>Referencia: </a:t>
            </a:r>
            <a:r>
              <a:rPr lang="es-ES" sz="1000" dirty="0" smtClean="0">
                <a:solidFill>
                  <a:schemeClr val="bg1"/>
                </a:solidFill>
                <a:latin typeface="Raleway" panose="020B0503030101060003" pitchFamily="34" charset="0"/>
              </a:rPr>
              <a:t>20180403.1 </a:t>
            </a:r>
            <a:r>
              <a:rPr lang="es-ES" sz="1000" dirty="0" smtClean="0">
                <a:solidFill>
                  <a:schemeClr val="bg1"/>
                </a:solidFill>
                <a:latin typeface="Raleway" panose="020B0503030101060003" pitchFamily="34" charset="0"/>
              </a:rPr>
              <a:t>– Barceló – </a:t>
            </a:r>
            <a:r>
              <a:rPr lang="es-ES" sz="1000" dirty="0" smtClean="0">
                <a:solidFill>
                  <a:schemeClr val="bg1"/>
                </a:solidFill>
                <a:latin typeface="Raleway" panose="020B0503030101060003" pitchFamily="34" charset="0"/>
              </a:rPr>
              <a:t>Arquitectura y procesos– v1.0</a:t>
            </a:r>
            <a:endParaRPr lang="es-ES" sz="1000" dirty="0">
              <a:solidFill>
                <a:schemeClr val="bg1"/>
              </a:solidFill>
              <a:latin typeface="Raleway" panose="020B0503030101060003" pitchFamily="34" charset="0"/>
            </a:endParaRPr>
          </a:p>
        </p:txBody>
      </p:sp>
    </p:spTree>
    <p:extLst>
      <p:ext uri="{BB962C8B-B14F-4D97-AF65-F5344CB8AC3E}">
        <p14:creationId xmlns:p14="http://schemas.microsoft.com/office/powerpoint/2010/main" val="359403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7494"/>
            <a:ext cx="7488832" cy="280507"/>
          </a:xfrm>
        </p:spPr>
        <p:txBody>
          <a:bodyPr>
            <a:noAutofit/>
          </a:bodyPr>
          <a:lstStyle/>
          <a:p>
            <a:pPr>
              <a:lnSpc>
                <a:spcPct val="150000"/>
              </a:lnSpc>
            </a:pPr>
            <a:r>
              <a:rPr lang="es-ES" sz="1500" dirty="0"/>
              <a:t>Fundamentos del procesamiento distribuido: Ecosistema Apache </a:t>
            </a:r>
            <a:r>
              <a:rPr lang="es-ES" sz="1500" dirty="0" err="1"/>
              <a:t>Spark</a:t>
            </a:r>
            <a:endParaRPr lang="es-ES" sz="1500" dirty="0"/>
          </a:p>
        </p:txBody>
      </p:sp>
      <p:sp>
        <p:nvSpPr>
          <p:cNvPr id="3" name="2 Marcador de contenido"/>
          <p:cNvSpPr>
            <a:spLocks noGrp="1"/>
          </p:cNvSpPr>
          <p:nvPr>
            <p:ph idx="1"/>
          </p:nvPr>
        </p:nvSpPr>
        <p:spPr/>
        <p:txBody>
          <a:bodyPr/>
          <a:lstStyle/>
          <a:p>
            <a:r>
              <a:rPr lang="es-ES" dirty="0" err="1" smtClean="0"/>
              <a:t>Spark</a:t>
            </a:r>
            <a:r>
              <a:rPr lang="es-ES" dirty="0" smtClean="0"/>
              <a:t> Core Api: </a:t>
            </a:r>
          </a:p>
          <a:p>
            <a:pPr lvl="1"/>
            <a:r>
              <a:rPr lang="es-ES" dirty="0" smtClean="0"/>
              <a:t>Motor de ejecución subyacente de </a:t>
            </a:r>
            <a:r>
              <a:rPr lang="es-ES" dirty="0" err="1" smtClean="0"/>
              <a:t>Spark</a:t>
            </a:r>
            <a:endParaRPr lang="es-ES" dirty="0" smtClean="0"/>
          </a:p>
          <a:p>
            <a:pPr lvl="1"/>
            <a:r>
              <a:rPr lang="es-ES" dirty="0" smtClean="0"/>
              <a:t>Todas las funcionalidades están construidas sobre este motor</a:t>
            </a:r>
          </a:p>
          <a:p>
            <a:pPr lvl="1"/>
            <a:r>
              <a:rPr lang="es-ES" dirty="0" smtClean="0"/>
              <a:t>Encargado de proporcionar la capacidad de procesamiento en memoria:</a:t>
            </a:r>
          </a:p>
          <a:p>
            <a:pPr lvl="2"/>
            <a:r>
              <a:rPr lang="es-ES" dirty="0" smtClean="0"/>
              <a:t>Entrega la máxima velocidad posible a las aplicaciones</a:t>
            </a:r>
          </a:p>
          <a:p>
            <a:pPr lvl="2"/>
            <a:r>
              <a:rPr lang="es-ES" dirty="0" smtClean="0"/>
              <a:t>Es un modelo general para la ejecución de aplicaciones programadas en distintos lenguajes (usando la API correspondiente)</a:t>
            </a:r>
          </a:p>
          <a:p>
            <a:pPr lvl="2"/>
            <a:endParaRPr lang="es-ES" dirty="0" smtClean="0"/>
          </a:p>
          <a:p>
            <a:r>
              <a:rPr lang="en-US" dirty="0" smtClean="0"/>
              <a:t>Spark SQL:</a:t>
            </a:r>
          </a:p>
          <a:p>
            <a:pPr lvl="1"/>
            <a:r>
              <a:rPr lang="es-ES" dirty="0" smtClean="0"/>
              <a:t>Módulo para el procesamiento de datos estructurados</a:t>
            </a:r>
          </a:p>
          <a:p>
            <a:pPr lvl="1"/>
            <a:r>
              <a:rPr lang="es-ES" dirty="0" smtClean="0"/>
              <a:t>Proporciona los </a:t>
            </a:r>
            <a:r>
              <a:rPr lang="es-ES" dirty="0" err="1" smtClean="0"/>
              <a:t>Dataframes</a:t>
            </a:r>
            <a:r>
              <a:rPr lang="es-ES" dirty="0" smtClean="0"/>
              <a:t> para poder trabajar con dichos datos estructurados.</a:t>
            </a:r>
          </a:p>
          <a:p>
            <a:pPr lvl="1"/>
            <a:r>
              <a:rPr lang="es-ES" dirty="0" smtClean="0"/>
              <a:t>Funciona como un motor búsqueda SQL distribuido</a:t>
            </a:r>
          </a:p>
          <a:p>
            <a:pPr lvl="1"/>
            <a:r>
              <a:rPr lang="es-ES" dirty="0" smtClean="0"/>
              <a:t>Permite ejecutar consultas sobre </a:t>
            </a:r>
            <a:r>
              <a:rPr lang="es-ES" dirty="0" err="1" smtClean="0"/>
              <a:t>Hive</a:t>
            </a:r>
            <a:r>
              <a:rPr lang="es-ES" dirty="0" smtClean="0"/>
              <a:t> hasta 100 veces más rápidas</a:t>
            </a:r>
          </a:p>
          <a:p>
            <a:pPr lvl="1"/>
            <a:r>
              <a:rPr lang="es-ES" dirty="0" smtClean="0"/>
              <a:t>Proporciona una integración potente con el resto del ecosistema </a:t>
            </a:r>
            <a:r>
              <a:rPr lang="es-ES" dirty="0" err="1" smtClean="0"/>
              <a:t>Spark</a:t>
            </a:r>
            <a:endParaRPr lang="es-ES" dirty="0" smtClean="0"/>
          </a:p>
          <a:p>
            <a:pPr lvl="1"/>
            <a:endParaRPr lang="es-ES" dirty="0" smtClean="0"/>
          </a:p>
          <a:p>
            <a:endParaRPr lang="es-ES" dirty="0"/>
          </a:p>
        </p:txBody>
      </p:sp>
    </p:spTree>
    <p:extLst>
      <p:ext uri="{BB962C8B-B14F-4D97-AF65-F5344CB8AC3E}">
        <p14:creationId xmlns:p14="http://schemas.microsoft.com/office/powerpoint/2010/main" val="28225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7494"/>
            <a:ext cx="7488832" cy="280507"/>
          </a:xfrm>
        </p:spPr>
        <p:txBody>
          <a:bodyPr>
            <a:noAutofit/>
          </a:bodyPr>
          <a:lstStyle/>
          <a:p>
            <a:pPr>
              <a:lnSpc>
                <a:spcPct val="150000"/>
              </a:lnSpc>
            </a:pPr>
            <a:r>
              <a:rPr lang="es-ES" sz="1500" dirty="0" smtClean="0"/>
              <a:t>Ecosistema </a:t>
            </a:r>
            <a:r>
              <a:rPr lang="es-ES" sz="1500" dirty="0"/>
              <a:t>Apache </a:t>
            </a:r>
            <a:r>
              <a:rPr lang="es-ES" sz="1500" dirty="0" err="1"/>
              <a:t>Spark</a:t>
            </a:r>
            <a:endParaRPr lang="es-ES" sz="1500" dirty="0"/>
          </a:p>
        </p:txBody>
      </p:sp>
      <p:sp>
        <p:nvSpPr>
          <p:cNvPr id="3" name="2 Marcador de contenido"/>
          <p:cNvSpPr>
            <a:spLocks noGrp="1"/>
          </p:cNvSpPr>
          <p:nvPr>
            <p:ph idx="1"/>
          </p:nvPr>
        </p:nvSpPr>
        <p:spPr/>
        <p:txBody>
          <a:bodyPr>
            <a:normAutofit lnSpcReduction="10000"/>
          </a:bodyPr>
          <a:lstStyle/>
          <a:p>
            <a:r>
              <a:rPr lang="es-ES" dirty="0" err="1"/>
              <a:t>Spark</a:t>
            </a:r>
            <a:r>
              <a:rPr lang="es-ES" dirty="0"/>
              <a:t> </a:t>
            </a:r>
            <a:r>
              <a:rPr lang="es-ES" dirty="0" err="1"/>
              <a:t>Streaming</a:t>
            </a:r>
            <a:r>
              <a:rPr lang="es-ES" dirty="0"/>
              <a:t>: </a:t>
            </a:r>
            <a:endParaRPr lang="es-ES" dirty="0" smtClean="0"/>
          </a:p>
          <a:p>
            <a:pPr lvl="1"/>
            <a:r>
              <a:rPr lang="es-ES" dirty="0" smtClean="0"/>
              <a:t>Está pensado para procesar datos en tiempo real</a:t>
            </a:r>
          </a:p>
          <a:p>
            <a:pPr lvl="1"/>
            <a:r>
              <a:rPr lang="es-ES" dirty="0" smtClean="0"/>
              <a:t>Permite procesar datos en tiempo real junto con datos históricos</a:t>
            </a:r>
          </a:p>
          <a:p>
            <a:pPr lvl="1"/>
            <a:r>
              <a:rPr lang="es-ES" dirty="0" smtClean="0"/>
              <a:t>Hereda la tolerancia a fallos de </a:t>
            </a:r>
            <a:r>
              <a:rPr lang="es-ES" dirty="0" err="1" smtClean="0"/>
              <a:t>Spark</a:t>
            </a:r>
            <a:endParaRPr lang="es-ES" dirty="0" smtClean="0"/>
          </a:p>
          <a:p>
            <a:pPr lvl="1"/>
            <a:r>
              <a:rPr lang="es-ES" dirty="0"/>
              <a:t>Se integra fácilmente con </a:t>
            </a:r>
            <a:r>
              <a:rPr lang="es-ES" dirty="0" smtClean="0"/>
              <a:t>gran variedad </a:t>
            </a:r>
            <a:r>
              <a:rPr lang="es-ES" dirty="0"/>
              <a:t>de fuentes de datos </a:t>
            </a:r>
            <a:r>
              <a:rPr lang="es-ES" dirty="0" smtClean="0"/>
              <a:t>populares (HDFS, </a:t>
            </a:r>
            <a:r>
              <a:rPr lang="es-ES" dirty="0" err="1" smtClean="0"/>
              <a:t>Flume</a:t>
            </a:r>
            <a:r>
              <a:rPr lang="es-ES" dirty="0" smtClean="0"/>
              <a:t>, Kafka, </a:t>
            </a:r>
            <a:r>
              <a:rPr lang="es-ES" dirty="0" err="1" smtClean="0"/>
              <a:t>etc</a:t>
            </a:r>
            <a:r>
              <a:rPr lang="es-ES" dirty="0" smtClean="0"/>
              <a:t>)</a:t>
            </a:r>
            <a:endParaRPr lang="es-ES" dirty="0"/>
          </a:p>
          <a:p>
            <a:pPr lvl="1"/>
            <a:endParaRPr lang="es-ES" dirty="0" smtClean="0"/>
          </a:p>
          <a:p>
            <a:r>
              <a:rPr lang="es-ES" dirty="0" smtClean="0"/>
              <a:t>ML / </a:t>
            </a:r>
            <a:r>
              <a:rPr lang="es-ES" dirty="0" err="1" smtClean="0"/>
              <a:t>MLlib</a:t>
            </a:r>
            <a:r>
              <a:rPr lang="es-ES" dirty="0" smtClean="0"/>
              <a:t>:</a:t>
            </a:r>
          </a:p>
          <a:p>
            <a:pPr lvl="1"/>
            <a:r>
              <a:rPr lang="es-ES" dirty="0" smtClean="0"/>
              <a:t>Librería de machine </a:t>
            </a:r>
            <a:r>
              <a:rPr lang="es-ES" dirty="0" err="1" smtClean="0"/>
              <a:t>learning</a:t>
            </a:r>
            <a:r>
              <a:rPr lang="es-ES" dirty="0" smtClean="0"/>
              <a:t> que soporta </a:t>
            </a:r>
            <a:r>
              <a:rPr lang="es-ES" dirty="0" err="1" smtClean="0"/>
              <a:t>paralelización</a:t>
            </a:r>
            <a:r>
              <a:rPr lang="es-ES" dirty="0" smtClean="0"/>
              <a:t> y escalado</a:t>
            </a:r>
          </a:p>
          <a:p>
            <a:pPr lvl="1"/>
            <a:r>
              <a:rPr lang="es-ES" dirty="0" smtClean="0"/>
              <a:t>Proporciona los algoritmos más comunes para la minería de datos a gran velocidad</a:t>
            </a:r>
          </a:p>
          <a:p>
            <a:pPr lvl="1"/>
            <a:r>
              <a:rPr lang="es-ES" dirty="0" smtClean="0"/>
              <a:t>Al estar sobre el Core permite integrarla con aplicaciones programadas en Python, </a:t>
            </a:r>
            <a:r>
              <a:rPr lang="es-ES" dirty="0" err="1" smtClean="0"/>
              <a:t>Scala</a:t>
            </a:r>
            <a:r>
              <a:rPr lang="es-ES" dirty="0" smtClean="0"/>
              <a:t> y Java</a:t>
            </a:r>
          </a:p>
          <a:p>
            <a:pPr lvl="1"/>
            <a:r>
              <a:rPr lang="es-ES" dirty="0" smtClean="0"/>
              <a:t>ML realiza operaciones sobre </a:t>
            </a:r>
            <a:r>
              <a:rPr lang="es-ES" dirty="0" err="1" smtClean="0"/>
              <a:t>Dataframes</a:t>
            </a:r>
            <a:r>
              <a:rPr lang="es-ES" dirty="0" smtClean="0"/>
              <a:t> / </a:t>
            </a:r>
            <a:r>
              <a:rPr lang="es-ES" dirty="0" err="1" smtClean="0"/>
              <a:t>MLLib</a:t>
            </a:r>
            <a:r>
              <a:rPr lang="es-ES" dirty="0" smtClean="0"/>
              <a:t> realiza operaciones sobre </a:t>
            </a:r>
            <a:r>
              <a:rPr lang="es-ES" dirty="0" err="1" smtClean="0"/>
              <a:t>RDDs</a:t>
            </a:r>
            <a:endParaRPr lang="es-ES" dirty="0" smtClean="0"/>
          </a:p>
          <a:p>
            <a:endParaRPr lang="es-ES" dirty="0" smtClean="0"/>
          </a:p>
          <a:p>
            <a:r>
              <a:rPr lang="es-ES" dirty="0" err="1" smtClean="0"/>
              <a:t>GraphX</a:t>
            </a:r>
            <a:r>
              <a:rPr lang="es-ES" dirty="0" smtClean="0"/>
              <a:t>:</a:t>
            </a:r>
          </a:p>
          <a:p>
            <a:pPr lvl="1"/>
            <a:r>
              <a:rPr lang="es-ES" dirty="0" smtClean="0"/>
              <a:t>Permite el análisis y procesamiento de datos en forma de grafos</a:t>
            </a:r>
          </a:p>
          <a:p>
            <a:endParaRPr lang="es-ES" dirty="0"/>
          </a:p>
        </p:txBody>
      </p:sp>
    </p:spTree>
    <p:extLst>
      <p:ext uri="{BB962C8B-B14F-4D97-AF65-F5344CB8AC3E}">
        <p14:creationId xmlns:p14="http://schemas.microsoft.com/office/powerpoint/2010/main" val="201887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7494"/>
            <a:ext cx="7021341" cy="280507"/>
          </a:xfrm>
        </p:spPr>
        <p:txBody>
          <a:bodyPr>
            <a:noAutofit/>
          </a:bodyPr>
          <a:lstStyle/>
          <a:p>
            <a:pPr>
              <a:lnSpc>
                <a:spcPct val="150000"/>
              </a:lnSpc>
            </a:pPr>
            <a:r>
              <a:rPr lang="es-ES" sz="1500" dirty="0" smtClean="0"/>
              <a:t>Estructuras </a:t>
            </a:r>
            <a:r>
              <a:rPr lang="es-ES" sz="1500" dirty="0"/>
              <a:t>de datos: </a:t>
            </a:r>
            <a:r>
              <a:rPr lang="es-ES" sz="1500" dirty="0" err="1" smtClean="0"/>
              <a:t>RDDs</a:t>
            </a:r>
            <a:endParaRPr lang="es-ES" sz="1500" dirty="0"/>
          </a:p>
        </p:txBody>
      </p:sp>
      <p:sp>
        <p:nvSpPr>
          <p:cNvPr id="6" name="5 Marcador de contenido"/>
          <p:cNvSpPr>
            <a:spLocks noGrp="1"/>
          </p:cNvSpPr>
          <p:nvPr>
            <p:ph idx="1"/>
          </p:nvPr>
        </p:nvSpPr>
        <p:spPr>
          <a:xfrm>
            <a:off x="251520" y="915566"/>
            <a:ext cx="8582412" cy="4227934"/>
          </a:xfrm>
        </p:spPr>
        <p:txBody>
          <a:bodyPr>
            <a:normAutofit/>
          </a:bodyPr>
          <a:lstStyle/>
          <a:p>
            <a:pPr marL="0" indent="0">
              <a:buNone/>
            </a:pPr>
            <a:r>
              <a:rPr lang="es-ES" b="1" dirty="0" smtClean="0">
                <a:solidFill>
                  <a:schemeClr val="accent1">
                    <a:lumMod val="75000"/>
                  </a:schemeClr>
                </a:solidFill>
              </a:rPr>
              <a:t>RDD (</a:t>
            </a:r>
            <a:r>
              <a:rPr lang="es-ES" b="1" dirty="0" err="1" smtClean="0">
                <a:solidFill>
                  <a:schemeClr val="accent1">
                    <a:lumMod val="75000"/>
                  </a:schemeClr>
                </a:solidFill>
              </a:rPr>
              <a:t>Resilient</a:t>
            </a:r>
            <a:r>
              <a:rPr lang="es-ES" b="1" dirty="0" smtClean="0">
                <a:solidFill>
                  <a:schemeClr val="accent1">
                    <a:lumMod val="75000"/>
                  </a:schemeClr>
                </a:solidFill>
              </a:rPr>
              <a:t> </a:t>
            </a:r>
            <a:r>
              <a:rPr lang="es-ES" b="1" dirty="0" err="1" smtClean="0">
                <a:solidFill>
                  <a:schemeClr val="accent1">
                    <a:lumMod val="75000"/>
                  </a:schemeClr>
                </a:solidFill>
              </a:rPr>
              <a:t>Distributed</a:t>
            </a:r>
            <a:r>
              <a:rPr lang="es-ES" b="1" dirty="0" smtClean="0">
                <a:solidFill>
                  <a:schemeClr val="accent1">
                    <a:lumMod val="75000"/>
                  </a:schemeClr>
                </a:solidFill>
              </a:rPr>
              <a:t> </a:t>
            </a:r>
            <a:r>
              <a:rPr lang="es-ES" b="1" dirty="0" err="1" smtClean="0">
                <a:solidFill>
                  <a:schemeClr val="accent1">
                    <a:lumMod val="75000"/>
                  </a:schemeClr>
                </a:solidFill>
              </a:rPr>
              <a:t>Datasets</a:t>
            </a:r>
            <a:r>
              <a:rPr lang="es-ES" b="1" dirty="0" smtClean="0">
                <a:solidFill>
                  <a:schemeClr val="accent1">
                    <a:lumMod val="75000"/>
                  </a:schemeClr>
                </a:solidFill>
              </a:rPr>
              <a:t>)</a:t>
            </a:r>
          </a:p>
          <a:p>
            <a:pPr marL="0" indent="0">
              <a:buNone/>
            </a:pPr>
            <a:endParaRPr lang="es-ES" b="1" dirty="0" smtClean="0">
              <a:solidFill>
                <a:schemeClr val="accent1">
                  <a:lumMod val="75000"/>
                </a:schemeClr>
              </a:solidFill>
            </a:endParaRPr>
          </a:p>
          <a:p>
            <a:pPr lvl="1">
              <a:lnSpc>
                <a:spcPct val="150000"/>
              </a:lnSpc>
            </a:pPr>
            <a:r>
              <a:rPr lang="es-ES" b="1" dirty="0" smtClean="0">
                <a:solidFill>
                  <a:schemeClr val="tx1"/>
                </a:solidFill>
              </a:rPr>
              <a:t>Similares a una lista de Python</a:t>
            </a:r>
          </a:p>
          <a:p>
            <a:pPr lvl="1">
              <a:lnSpc>
                <a:spcPct val="150000"/>
              </a:lnSpc>
            </a:pPr>
            <a:r>
              <a:rPr lang="es-ES" b="1" dirty="0" smtClean="0">
                <a:solidFill>
                  <a:schemeClr val="tx1"/>
                </a:solidFill>
              </a:rPr>
              <a:t>Estructura de datos de solo lectura</a:t>
            </a:r>
          </a:p>
          <a:p>
            <a:pPr lvl="1">
              <a:lnSpc>
                <a:spcPct val="150000"/>
              </a:lnSpc>
            </a:pPr>
            <a:r>
              <a:rPr lang="es-ES" b="1" dirty="0" smtClean="0">
                <a:solidFill>
                  <a:schemeClr val="tx1"/>
                </a:solidFill>
              </a:rPr>
              <a:t>Colección de datos particionada y paralelizada</a:t>
            </a:r>
          </a:p>
          <a:p>
            <a:pPr lvl="1">
              <a:lnSpc>
                <a:spcPct val="150000"/>
              </a:lnSpc>
            </a:pPr>
            <a:r>
              <a:rPr lang="es-ES" b="1" dirty="0" smtClean="0">
                <a:solidFill>
                  <a:schemeClr val="tx1"/>
                </a:solidFill>
              </a:rPr>
              <a:t>Tolerante a fallos</a:t>
            </a:r>
          </a:p>
          <a:p>
            <a:pPr lvl="1">
              <a:lnSpc>
                <a:spcPct val="150000"/>
              </a:lnSpc>
            </a:pPr>
            <a:r>
              <a:rPr lang="es-ES" b="1" dirty="0" smtClean="0">
                <a:solidFill>
                  <a:schemeClr val="tx1"/>
                </a:solidFill>
              </a:rPr>
              <a:t>Se puede generar paralelizando una lista existente o basándose en un </a:t>
            </a:r>
            <a:r>
              <a:rPr lang="es-ES" b="1" dirty="0" err="1" smtClean="0">
                <a:solidFill>
                  <a:schemeClr val="tx1"/>
                </a:solidFill>
              </a:rPr>
              <a:t>dataset</a:t>
            </a:r>
            <a:r>
              <a:rPr lang="es-ES" b="1" dirty="0" smtClean="0">
                <a:solidFill>
                  <a:schemeClr val="tx1"/>
                </a:solidFill>
              </a:rPr>
              <a:t> </a:t>
            </a:r>
          </a:p>
          <a:p>
            <a:pPr marL="0" indent="0">
              <a:buNone/>
            </a:pPr>
            <a:endParaRPr lang="es-ES" dirty="0"/>
          </a:p>
          <a:p>
            <a:pPr marL="0" indent="0">
              <a:buNone/>
            </a:pPr>
            <a:r>
              <a:rPr lang="es-ES" dirty="0" smtClean="0"/>
              <a:t>	</a:t>
            </a:r>
          </a:p>
        </p:txBody>
      </p:sp>
    </p:spTree>
    <p:extLst>
      <p:ext uri="{BB962C8B-B14F-4D97-AF65-F5344CB8AC3E}">
        <p14:creationId xmlns:p14="http://schemas.microsoft.com/office/powerpoint/2010/main" val="298348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7494"/>
            <a:ext cx="7021341" cy="280507"/>
          </a:xfrm>
        </p:spPr>
        <p:txBody>
          <a:bodyPr>
            <a:noAutofit/>
          </a:bodyPr>
          <a:lstStyle/>
          <a:p>
            <a:pPr>
              <a:lnSpc>
                <a:spcPct val="150000"/>
              </a:lnSpc>
            </a:pPr>
            <a:r>
              <a:rPr lang="es-ES" sz="1500" dirty="0" smtClean="0"/>
              <a:t>Estructuras </a:t>
            </a:r>
            <a:r>
              <a:rPr lang="es-ES" sz="1500" dirty="0"/>
              <a:t>de </a:t>
            </a:r>
            <a:r>
              <a:rPr lang="es-ES" sz="1500" dirty="0" smtClean="0"/>
              <a:t>datos: </a:t>
            </a:r>
            <a:r>
              <a:rPr lang="es-ES" sz="1500" dirty="0" err="1" smtClean="0"/>
              <a:t>PairRDDs</a:t>
            </a:r>
            <a:endParaRPr lang="es-ES" sz="1500" dirty="0"/>
          </a:p>
        </p:txBody>
      </p:sp>
      <p:sp>
        <p:nvSpPr>
          <p:cNvPr id="6" name="5 Marcador de contenido"/>
          <p:cNvSpPr>
            <a:spLocks noGrp="1"/>
          </p:cNvSpPr>
          <p:nvPr>
            <p:ph idx="1"/>
          </p:nvPr>
        </p:nvSpPr>
        <p:spPr>
          <a:xfrm>
            <a:off x="251520" y="915566"/>
            <a:ext cx="8582412" cy="4227934"/>
          </a:xfrm>
        </p:spPr>
        <p:txBody>
          <a:bodyPr>
            <a:normAutofit fontScale="92500"/>
          </a:bodyPr>
          <a:lstStyle/>
          <a:p>
            <a:pPr marL="0" indent="0">
              <a:buNone/>
            </a:pPr>
            <a:r>
              <a:rPr lang="es-ES" b="1" dirty="0" smtClean="0">
                <a:solidFill>
                  <a:schemeClr val="accent1">
                    <a:lumMod val="75000"/>
                  </a:schemeClr>
                </a:solidFill>
              </a:rPr>
              <a:t>PAIR RDD</a:t>
            </a:r>
          </a:p>
          <a:p>
            <a:pPr marL="0" indent="0">
              <a:buNone/>
            </a:pPr>
            <a:endParaRPr lang="es-ES" b="1" dirty="0" smtClean="0">
              <a:solidFill>
                <a:schemeClr val="accent1">
                  <a:lumMod val="75000"/>
                </a:schemeClr>
              </a:solidFill>
            </a:endParaRPr>
          </a:p>
          <a:p>
            <a:pPr lvl="1">
              <a:lnSpc>
                <a:spcPct val="150000"/>
              </a:lnSpc>
            </a:pPr>
            <a:r>
              <a:rPr lang="es-ES" b="1" dirty="0" smtClean="0">
                <a:solidFill>
                  <a:schemeClr val="tx1"/>
                </a:solidFill>
              </a:rPr>
              <a:t>Es un </a:t>
            </a:r>
            <a:r>
              <a:rPr lang="es-ES" b="1" dirty="0" err="1" smtClean="0">
                <a:solidFill>
                  <a:schemeClr val="tx1"/>
                </a:solidFill>
              </a:rPr>
              <a:t>rdd</a:t>
            </a:r>
            <a:r>
              <a:rPr lang="es-ES" b="1" dirty="0" smtClean="0">
                <a:solidFill>
                  <a:schemeClr val="tx1"/>
                </a:solidFill>
              </a:rPr>
              <a:t> cuyos elementos son pares clave-valor, siendo la </a:t>
            </a:r>
            <a:r>
              <a:rPr lang="es-ES" b="1" dirty="0" err="1" smtClean="0">
                <a:solidFill>
                  <a:schemeClr val="tx1"/>
                </a:solidFill>
              </a:rPr>
              <a:t>key</a:t>
            </a:r>
            <a:r>
              <a:rPr lang="es-ES" b="1" dirty="0" smtClean="0">
                <a:solidFill>
                  <a:schemeClr val="tx1"/>
                </a:solidFill>
              </a:rPr>
              <a:t> el primer elemento y la clave el que ocupa la segunda posición</a:t>
            </a:r>
          </a:p>
          <a:p>
            <a:pPr lvl="1">
              <a:lnSpc>
                <a:spcPct val="150000"/>
              </a:lnSpc>
            </a:pPr>
            <a:endParaRPr lang="es-ES" b="1" dirty="0">
              <a:solidFill>
                <a:schemeClr val="tx1"/>
              </a:solidFill>
            </a:endParaRPr>
          </a:p>
          <a:p>
            <a:pPr lvl="1">
              <a:lnSpc>
                <a:spcPct val="150000"/>
              </a:lnSpc>
            </a:pPr>
            <a:r>
              <a:rPr lang="es-ES" b="1" dirty="0" smtClean="0">
                <a:solidFill>
                  <a:schemeClr val="tx1"/>
                </a:solidFill>
              </a:rPr>
              <a:t>Se puede crear a partir de un </a:t>
            </a:r>
            <a:r>
              <a:rPr lang="es-ES" b="1" dirty="0" err="1" smtClean="0">
                <a:solidFill>
                  <a:schemeClr val="tx1"/>
                </a:solidFill>
              </a:rPr>
              <a:t>rdd</a:t>
            </a:r>
            <a:r>
              <a:rPr lang="es-ES" b="1" dirty="0" smtClean="0">
                <a:solidFill>
                  <a:schemeClr val="tx1"/>
                </a:solidFill>
              </a:rPr>
              <a:t> cualquiera usando dividiendo sus elementos en una clave y un valor a través de un </a:t>
            </a:r>
            <a:r>
              <a:rPr lang="es-ES" b="1" dirty="0" err="1" smtClean="0">
                <a:solidFill>
                  <a:schemeClr val="tx1"/>
                </a:solidFill>
              </a:rPr>
              <a:t>map</a:t>
            </a:r>
            <a:r>
              <a:rPr lang="es-ES" b="1" dirty="0" smtClean="0">
                <a:solidFill>
                  <a:schemeClr val="tx1"/>
                </a:solidFill>
              </a:rPr>
              <a:t> del tipo:</a:t>
            </a:r>
          </a:p>
          <a:p>
            <a:pPr marL="914400" lvl="2" indent="0">
              <a:lnSpc>
                <a:spcPct val="150000"/>
              </a:lnSpc>
              <a:buNone/>
            </a:pPr>
            <a:r>
              <a:rPr lang="es-ES" i="1" dirty="0" smtClean="0">
                <a:solidFill>
                  <a:schemeClr val="tx1"/>
                </a:solidFill>
              </a:rPr>
              <a:t>	.</a:t>
            </a:r>
            <a:r>
              <a:rPr lang="es-ES" i="1" dirty="0" err="1" smtClean="0">
                <a:solidFill>
                  <a:schemeClr val="tx1"/>
                </a:solidFill>
              </a:rPr>
              <a:t>map</a:t>
            </a:r>
            <a:r>
              <a:rPr lang="es-ES" i="1" dirty="0" smtClean="0">
                <a:solidFill>
                  <a:schemeClr val="tx1"/>
                </a:solidFill>
              </a:rPr>
              <a:t>(lambda elemento: (</a:t>
            </a:r>
            <a:r>
              <a:rPr lang="es-ES" i="1" dirty="0" err="1" smtClean="0">
                <a:solidFill>
                  <a:schemeClr val="tx1"/>
                </a:solidFill>
              </a:rPr>
              <a:t>elemento.split</a:t>
            </a:r>
            <a:r>
              <a:rPr lang="es-ES" i="1" dirty="0" smtClean="0">
                <a:solidFill>
                  <a:schemeClr val="tx1"/>
                </a:solidFill>
              </a:rPr>
              <a:t>(‘,’)[0], </a:t>
            </a:r>
            <a:r>
              <a:rPr lang="es-ES" i="1" dirty="0" err="1">
                <a:solidFill>
                  <a:schemeClr val="tx1"/>
                </a:solidFill>
              </a:rPr>
              <a:t>elemento.split</a:t>
            </a:r>
            <a:r>
              <a:rPr lang="es-ES" i="1" dirty="0" smtClean="0">
                <a:solidFill>
                  <a:schemeClr val="tx1"/>
                </a:solidFill>
              </a:rPr>
              <a:t>(‘,’)[1]))</a:t>
            </a:r>
            <a:endParaRPr lang="es-ES" i="1" dirty="0">
              <a:solidFill>
                <a:schemeClr val="tx1"/>
              </a:solidFill>
            </a:endParaRPr>
          </a:p>
          <a:p>
            <a:pPr lvl="2">
              <a:lnSpc>
                <a:spcPct val="150000"/>
              </a:lnSpc>
            </a:pPr>
            <a:endParaRPr lang="es-ES" b="1" dirty="0">
              <a:solidFill>
                <a:schemeClr val="tx1"/>
              </a:solidFill>
            </a:endParaRPr>
          </a:p>
          <a:p>
            <a:pPr lvl="1">
              <a:lnSpc>
                <a:spcPct val="150000"/>
              </a:lnSpc>
            </a:pPr>
            <a:r>
              <a:rPr lang="es-ES" b="1" dirty="0" smtClean="0">
                <a:solidFill>
                  <a:schemeClr val="tx1"/>
                </a:solidFill>
              </a:rPr>
              <a:t>Son la base para las transformaciones por </a:t>
            </a:r>
            <a:r>
              <a:rPr lang="es-ES" b="1" dirty="0" err="1" smtClean="0">
                <a:solidFill>
                  <a:schemeClr val="tx1"/>
                </a:solidFill>
              </a:rPr>
              <a:t>key</a:t>
            </a:r>
            <a:r>
              <a:rPr lang="es-ES" b="1" dirty="0" smtClean="0">
                <a:solidFill>
                  <a:schemeClr val="tx1"/>
                </a:solidFill>
              </a:rPr>
              <a:t>, tales como </a:t>
            </a:r>
            <a:r>
              <a:rPr lang="es-ES" b="1" dirty="0" err="1" smtClean="0">
                <a:solidFill>
                  <a:schemeClr val="tx1"/>
                </a:solidFill>
              </a:rPr>
              <a:t>groupByKey</a:t>
            </a:r>
            <a:r>
              <a:rPr lang="es-ES" b="1" dirty="0" smtClean="0">
                <a:solidFill>
                  <a:schemeClr val="tx1"/>
                </a:solidFill>
              </a:rPr>
              <a:t>(), </a:t>
            </a:r>
            <a:r>
              <a:rPr lang="es-ES" b="1" dirty="0" err="1" smtClean="0">
                <a:solidFill>
                  <a:schemeClr val="tx1"/>
                </a:solidFill>
              </a:rPr>
              <a:t>reduceByKey</a:t>
            </a:r>
            <a:r>
              <a:rPr lang="es-ES" b="1" dirty="0" smtClean="0">
                <a:solidFill>
                  <a:schemeClr val="tx1"/>
                </a:solidFill>
              </a:rPr>
              <a:t>(), etc…</a:t>
            </a:r>
          </a:p>
          <a:p>
            <a:pPr marL="457200" lvl="1" indent="0">
              <a:lnSpc>
                <a:spcPct val="150000"/>
              </a:lnSpc>
              <a:buNone/>
            </a:pPr>
            <a:endParaRPr lang="es-ES" b="1" dirty="0">
              <a:solidFill>
                <a:schemeClr val="tx1"/>
              </a:solidFill>
            </a:endParaRPr>
          </a:p>
          <a:p>
            <a:pPr marL="0" indent="0">
              <a:buNone/>
            </a:pPr>
            <a:endParaRPr lang="es-ES" dirty="0"/>
          </a:p>
          <a:p>
            <a:pPr marL="0" indent="0">
              <a:buNone/>
            </a:pPr>
            <a:r>
              <a:rPr lang="es-ES" dirty="0" smtClean="0"/>
              <a:t>	</a:t>
            </a:r>
          </a:p>
        </p:txBody>
      </p:sp>
    </p:spTree>
    <p:extLst>
      <p:ext uri="{BB962C8B-B14F-4D97-AF65-F5344CB8AC3E}">
        <p14:creationId xmlns:p14="http://schemas.microsoft.com/office/powerpoint/2010/main" val="3558153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7494"/>
            <a:ext cx="7021341" cy="280507"/>
          </a:xfrm>
        </p:spPr>
        <p:txBody>
          <a:bodyPr>
            <a:noAutofit/>
          </a:bodyPr>
          <a:lstStyle/>
          <a:p>
            <a:pPr>
              <a:lnSpc>
                <a:spcPct val="150000"/>
              </a:lnSpc>
            </a:pPr>
            <a:r>
              <a:rPr lang="es-ES" sz="1500" dirty="0"/>
              <a:t>Estructura de datos: </a:t>
            </a:r>
            <a:r>
              <a:rPr lang="es-ES" sz="1500" dirty="0" err="1"/>
              <a:t>Dataframes</a:t>
            </a:r>
            <a:endParaRPr lang="es-ES" sz="1500" dirty="0"/>
          </a:p>
        </p:txBody>
      </p:sp>
      <p:sp>
        <p:nvSpPr>
          <p:cNvPr id="6" name="5 Marcador de contenido"/>
          <p:cNvSpPr>
            <a:spLocks noGrp="1"/>
          </p:cNvSpPr>
          <p:nvPr>
            <p:ph idx="1"/>
          </p:nvPr>
        </p:nvSpPr>
        <p:spPr>
          <a:xfrm>
            <a:off x="251520" y="915566"/>
            <a:ext cx="8582412" cy="4227934"/>
          </a:xfrm>
        </p:spPr>
        <p:txBody>
          <a:bodyPr>
            <a:normAutofit/>
          </a:bodyPr>
          <a:lstStyle/>
          <a:p>
            <a:pPr marL="0" indent="0">
              <a:buNone/>
            </a:pPr>
            <a:r>
              <a:rPr lang="es-ES" b="1" dirty="0" err="1" smtClean="0">
                <a:solidFill>
                  <a:schemeClr val="accent1">
                    <a:lumMod val="75000"/>
                  </a:schemeClr>
                </a:solidFill>
              </a:rPr>
              <a:t>Dataframes</a:t>
            </a:r>
            <a:endParaRPr lang="es-ES" b="1" dirty="0" smtClean="0">
              <a:solidFill>
                <a:schemeClr val="accent1">
                  <a:lumMod val="75000"/>
                </a:schemeClr>
              </a:solidFill>
            </a:endParaRPr>
          </a:p>
          <a:p>
            <a:pPr marL="0" indent="0">
              <a:buNone/>
            </a:pPr>
            <a:endParaRPr lang="es-ES" b="1" dirty="0" smtClean="0">
              <a:solidFill>
                <a:schemeClr val="accent1">
                  <a:lumMod val="75000"/>
                </a:schemeClr>
              </a:solidFill>
            </a:endParaRPr>
          </a:p>
          <a:p>
            <a:pPr lvl="1">
              <a:lnSpc>
                <a:spcPct val="150000"/>
              </a:lnSpc>
            </a:pPr>
            <a:r>
              <a:rPr lang="es-ES" b="1" dirty="0" smtClean="0">
                <a:solidFill>
                  <a:schemeClr val="tx1"/>
                </a:solidFill>
              </a:rPr>
              <a:t>Estructura de datos organizada en columnas nombradas</a:t>
            </a:r>
          </a:p>
          <a:p>
            <a:pPr lvl="1">
              <a:lnSpc>
                <a:spcPct val="150000"/>
              </a:lnSpc>
            </a:pPr>
            <a:endParaRPr lang="es-ES" b="1" dirty="0">
              <a:solidFill>
                <a:schemeClr val="tx1"/>
              </a:solidFill>
            </a:endParaRPr>
          </a:p>
          <a:p>
            <a:pPr lvl="1">
              <a:lnSpc>
                <a:spcPct val="150000"/>
              </a:lnSpc>
            </a:pPr>
            <a:r>
              <a:rPr lang="es-ES" b="1" dirty="0" smtClean="0">
                <a:solidFill>
                  <a:schemeClr val="tx1"/>
                </a:solidFill>
              </a:rPr>
              <a:t>Equivalente a las tablas de SQL</a:t>
            </a:r>
          </a:p>
          <a:p>
            <a:pPr lvl="1">
              <a:lnSpc>
                <a:spcPct val="150000"/>
              </a:lnSpc>
            </a:pPr>
            <a:endParaRPr lang="es-ES" b="1" dirty="0">
              <a:solidFill>
                <a:schemeClr val="tx1"/>
              </a:solidFill>
            </a:endParaRPr>
          </a:p>
          <a:p>
            <a:pPr lvl="1">
              <a:lnSpc>
                <a:spcPct val="150000"/>
              </a:lnSpc>
            </a:pPr>
            <a:r>
              <a:rPr lang="es-ES" b="1" dirty="0" smtClean="0">
                <a:solidFill>
                  <a:schemeClr val="tx1"/>
                </a:solidFill>
              </a:rPr>
              <a:t>Tolerante a fallos</a:t>
            </a:r>
          </a:p>
          <a:p>
            <a:pPr marL="457200" lvl="1" indent="0">
              <a:lnSpc>
                <a:spcPct val="150000"/>
              </a:lnSpc>
              <a:buNone/>
            </a:pPr>
            <a:endParaRPr lang="es-ES" b="1" dirty="0">
              <a:solidFill>
                <a:schemeClr val="tx1"/>
              </a:solidFill>
            </a:endParaRPr>
          </a:p>
          <a:p>
            <a:pPr lvl="1">
              <a:lnSpc>
                <a:spcPct val="150000"/>
              </a:lnSpc>
            </a:pPr>
            <a:r>
              <a:rPr lang="es-ES" b="1" dirty="0" smtClean="0">
                <a:solidFill>
                  <a:schemeClr val="tx1"/>
                </a:solidFill>
              </a:rPr>
              <a:t>Se puede generar paralelizando una lista existente o basándose en un </a:t>
            </a:r>
            <a:r>
              <a:rPr lang="es-ES" b="1" dirty="0" err="1" smtClean="0">
                <a:solidFill>
                  <a:schemeClr val="tx1"/>
                </a:solidFill>
              </a:rPr>
              <a:t>dataset</a:t>
            </a:r>
            <a:r>
              <a:rPr lang="es-ES" b="1" dirty="0" smtClean="0">
                <a:solidFill>
                  <a:schemeClr val="tx1"/>
                </a:solidFill>
              </a:rPr>
              <a:t> </a:t>
            </a:r>
          </a:p>
          <a:p>
            <a:pPr marL="0" indent="0">
              <a:buNone/>
            </a:pPr>
            <a:endParaRPr lang="es-ES" dirty="0"/>
          </a:p>
          <a:p>
            <a:pPr marL="0" indent="0">
              <a:buNone/>
            </a:pPr>
            <a:r>
              <a:rPr lang="es-ES" dirty="0" smtClean="0"/>
              <a:t>	</a:t>
            </a:r>
          </a:p>
        </p:txBody>
      </p:sp>
    </p:spTree>
    <p:extLst>
      <p:ext uri="{BB962C8B-B14F-4D97-AF65-F5344CB8AC3E}">
        <p14:creationId xmlns:p14="http://schemas.microsoft.com/office/powerpoint/2010/main" val="2621201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99031"/>
            <a:ext cx="6594723" cy="208499"/>
          </a:xfrm>
        </p:spPr>
        <p:txBody>
          <a:bodyPr>
            <a:noAutofit/>
          </a:bodyPr>
          <a:lstStyle/>
          <a:p>
            <a:pPr>
              <a:lnSpc>
                <a:spcPct val="150000"/>
              </a:lnSpc>
              <a:buClr>
                <a:schemeClr val="bg1">
                  <a:lumMod val="50000"/>
                </a:schemeClr>
              </a:buClr>
            </a:pPr>
            <a:r>
              <a:rPr lang="es-ES" sz="1500" dirty="0" smtClean="0"/>
              <a:t>Estructuras </a:t>
            </a:r>
            <a:r>
              <a:rPr lang="es-ES" sz="1500" dirty="0"/>
              <a:t>de datos: </a:t>
            </a:r>
            <a:r>
              <a:rPr lang="es-ES" sz="1500" dirty="0" smtClean="0"/>
              <a:t>Resumen</a:t>
            </a:r>
            <a:endParaRPr lang="es-ES" sz="1500" dirty="0"/>
          </a:p>
        </p:txBody>
      </p:sp>
      <p:sp>
        <p:nvSpPr>
          <p:cNvPr id="3" name="Marcador de contenido 2"/>
          <p:cNvSpPr>
            <a:spLocks noGrp="1"/>
          </p:cNvSpPr>
          <p:nvPr>
            <p:ph idx="1"/>
          </p:nvPr>
        </p:nvSpPr>
        <p:spPr/>
        <p:txBody>
          <a:bodyPr>
            <a:normAutofit/>
          </a:bodyPr>
          <a:lstStyle/>
          <a:p>
            <a:pPr fontAlgn="base"/>
            <a:r>
              <a:rPr lang="es-ES" dirty="0" smtClean="0"/>
              <a:t>En resumen:</a:t>
            </a:r>
            <a:endParaRPr lang="es-ES" dirty="0"/>
          </a:p>
          <a:p>
            <a:pPr lvl="1" fontAlgn="base"/>
            <a:r>
              <a:rPr lang="es-ES" dirty="0"/>
              <a:t>RDD:</a:t>
            </a:r>
          </a:p>
          <a:p>
            <a:pPr lvl="2" fontAlgn="base"/>
            <a:r>
              <a:rPr lang="es-ES" dirty="0"/>
              <a:t>Similares a una lista </a:t>
            </a:r>
          </a:p>
          <a:p>
            <a:pPr lvl="2" fontAlgn="base"/>
            <a:r>
              <a:rPr lang="es-ES" dirty="0" err="1"/>
              <a:t>Resilient</a:t>
            </a:r>
            <a:endParaRPr lang="es-ES" dirty="0"/>
          </a:p>
          <a:p>
            <a:pPr lvl="2" fontAlgn="base"/>
            <a:r>
              <a:rPr lang="es-ES" dirty="0" err="1"/>
              <a:t>Distributed</a:t>
            </a:r>
            <a:r>
              <a:rPr lang="es-ES" dirty="0"/>
              <a:t/>
            </a:r>
            <a:br>
              <a:rPr lang="es-ES" dirty="0"/>
            </a:br>
            <a:endParaRPr lang="es-ES" dirty="0"/>
          </a:p>
          <a:p>
            <a:pPr lvl="1" fontAlgn="base"/>
            <a:r>
              <a:rPr lang="es-ES" dirty="0" err="1"/>
              <a:t>PairRDDs</a:t>
            </a:r>
            <a:r>
              <a:rPr lang="es-ES" dirty="0"/>
              <a:t>: RDD con clave valor</a:t>
            </a:r>
          </a:p>
          <a:p>
            <a:pPr lvl="2" fontAlgn="base"/>
            <a:r>
              <a:rPr lang="es-ES" dirty="0"/>
              <a:t>Similares a una lista de tuplas clave-valor (o a una lista de diccionarios con un único elemento)</a:t>
            </a:r>
          </a:p>
          <a:p>
            <a:pPr lvl="2" fontAlgn="base"/>
            <a:endParaRPr lang="es-ES" dirty="0"/>
          </a:p>
          <a:p>
            <a:pPr lvl="1" fontAlgn="base"/>
            <a:r>
              <a:rPr lang="es-ES" dirty="0" err="1"/>
              <a:t>Dataframes</a:t>
            </a:r>
            <a:r>
              <a:rPr lang="es-ES" dirty="0"/>
              <a:t>: RDD </a:t>
            </a:r>
            <a:r>
              <a:rPr lang="es-ES" dirty="0" smtClean="0"/>
              <a:t>de tipo </a:t>
            </a:r>
            <a:r>
              <a:rPr lang="es-ES" dirty="0" err="1" smtClean="0"/>
              <a:t>columnar</a:t>
            </a:r>
            <a:r>
              <a:rPr lang="es-ES" dirty="0" smtClean="0"/>
              <a:t> (RDD </a:t>
            </a:r>
            <a:r>
              <a:rPr lang="es-ES" dirty="0"/>
              <a:t>de </a:t>
            </a:r>
            <a:r>
              <a:rPr lang="es-ES" i="1" dirty="0" err="1"/>
              <a:t>Rows</a:t>
            </a:r>
            <a:r>
              <a:rPr lang="es-ES" dirty="0"/>
              <a:t>)</a:t>
            </a:r>
          </a:p>
          <a:p>
            <a:pPr lvl="2" fontAlgn="base"/>
            <a:r>
              <a:rPr lang="es-ES" dirty="0"/>
              <a:t>Similares a una lista de diccionarios o a una tabla SQL</a:t>
            </a:r>
          </a:p>
          <a:p>
            <a:pPr lvl="1" fontAlgn="base"/>
            <a:endParaRPr lang="es-ES" dirty="0"/>
          </a:p>
          <a:p>
            <a:pPr lvl="1" fontAlgn="base"/>
            <a:r>
              <a:rPr lang="es-ES" dirty="0" err="1">
                <a:solidFill>
                  <a:schemeClr val="tx1">
                    <a:lumMod val="65000"/>
                    <a:lumOff val="35000"/>
                  </a:schemeClr>
                </a:solidFill>
              </a:rPr>
              <a:t>Datasets</a:t>
            </a:r>
            <a:r>
              <a:rPr lang="es-ES" dirty="0">
                <a:solidFill>
                  <a:schemeClr val="tx1">
                    <a:lumMod val="65000"/>
                    <a:lumOff val="35000"/>
                  </a:schemeClr>
                </a:solidFill>
              </a:rPr>
              <a:t>: </a:t>
            </a:r>
            <a:r>
              <a:rPr lang="es-ES" dirty="0" err="1">
                <a:solidFill>
                  <a:schemeClr val="tx1">
                    <a:lumMod val="65000"/>
                    <a:lumOff val="35000"/>
                  </a:schemeClr>
                </a:solidFill>
              </a:rPr>
              <a:t>Dataframes</a:t>
            </a:r>
            <a:r>
              <a:rPr lang="es-ES" dirty="0">
                <a:solidFill>
                  <a:schemeClr val="tx1">
                    <a:lumMod val="65000"/>
                    <a:lumOff val="35000"/>
                  </a:schemeClr>
                </a:solidFill>
              </a:rPr>
              <a:t> tipados (no disponibles en Python)</a:t>
            </a:r>
          </a:p>
          <a:p>
            <a:pPr lvl="2" fontAlgn="base"/>
            <a:r>
              <a:rPr lang="es-ES" sz="1350" dirty="0">
                <a:solidFill>
                  <a:schemeClr val="tx1">
                    <a:lumMod val="65000"/>
                    <a:lumOff val="35000"/>
                  </a:schemeClr>
                </a:solidFill>
              </a:rPr>
              <a:t>Similares a una lista de diccionarios en el que cada valor es de un tipo invariante (</a:t>
            </a:r>
            <a:r>
              <a:rPr lang="es-ES" sz="1350" dirty="0" err="1">
                <a:solidFill>
                  <a:schemeClr val="tx1">
                    <a:lumMod val="65000"/>
                    <a:lumOff val="35000"/>
                  </a:schemeClr>
                </a:solidFill>
              </a:rPr>
              <a:t>string</a:t>
            </a:r>
            <a:r>
              <a:rPr lang="es-ES" sz="1350" dirty="0">
                <a:solidFill>
                  <a:schemeClr val="tx1">
                    <a:lumMod val="65000"/>
                    <a:lumOff val="35000"/>
                  </a:schemeClr>
                </a:solidFill>
              </a:rPr>
              <a:t>, </a:t>
            </a:r>
            <a:r>
              <a:rPr lang="es-ES" sz="1350" dirty="0" err="1">
                <a:solidFill>
                  <a:schemeClr val="tx1">
                    <a:lumMod val="65000"/>
                    <a:lumOff val="35000"/>
                  </a:schemeClr>
                </a:solidFill>
              </a:rPr>
              <a:t>int</a:t>
            </a:r>
            <a:r>
              <a:rPr lang="es-ES" sz="1350" dirty="0">
                <a:solidFill>
                  <a:schemeClr val="tx1">
                    <a:lumMod val="65000"/>
                    <a:lumOff val="35000"/>
                  </a:schemeClr>
                </a:solidFill>
              </a:rPr>
              <a:t>,…)</a:t>
            </a:r>
          </a:p>
          <a:p>
            <a:pPr lvl="1" fontAlgn="base"/>
            <a:endParaRPr lang="es-ES" dirty="0"/>
          </a:p>
          <a:p>
            <a:pPr lvl="2" fontAlgn="base"/>
            <a:endParaRPr lang="es-ES" dirty="0"/>
          </a:p>
          <a:p>
            <a:pPr marL="0" indent="0">
              <a:buNone/>
            </a:pPr>
            <a:endParaRPr lang="es-ES" dirty="0"/>
          </a:p>
        </p:txBody>
      </p:sp>
      <p:sp>
        <p:nvSpPr>
          <p:cNvPr id="4" name="Marcador de contenido 3"/>
          <p:cNvSpPr>
            <a:spLocks noGrp="1"/>
          </p:cNvSpPr>
          <p:nvPr>
            <p:ph sz="quarter" idx="13"/>
          </p:nvPr>
        </p:nvSpPr>
        <p:spPr/>
        <p:txBody>
          <a:bodyPr/>
          <a:lstStyle/>
          <a:p>
            <a:endParaRPr lang="es-ES"/>
          </a:p>
        </p:txBody>
      </p:sp>
    </p:spTree>
    <p:extLst>
      <p:ext uri="{BB962C8B-B14F-4D97-AF65-F5344CB8AC3E}">
        <p14:creationId xmlns:p14="http://schemas.microsoft.com/office/powerpoint/2010/main" val="3227549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fontAlgn="base"/>
            <a:r>
              <a:rPr lang="es-ES" dirty="0"/>
              <a:t>Fundamentos del procesamiento distribuido</a:t>
            </a:r>
          </a:p>
        </p:txBody>
      </p:sp>
      <p:sp>
        <p:nvSpPr>
          <p:cNvPr id="3" name="Marcador de contenido 2"/>
          <p:cNvSpPr>
            <a:spLocks noGrp="1"/>
          </p:cNvSpPr>
          <p:nvPr>
            <p:ph idx="1"/>
          </p:nvPr>
        </p:nvSpPr>
        <p:spPr/>
        <p:txBody>
          <a:bodyPr>
            <a:normAutofit/>
          </a:bodyPr>
          <a:lstStyle/>
          <a:p>
            <a:pPr fontAlgn="base"/>
            <a:r>
              <a:rPr lang="es-ES" dirty="0" smtClean="0"/>
              <a:t>Operaciones en </a:t>
            </a:r>
            <a:r>
              <a:rPr lang="es-ES" dirty="0"/>
              <a:t>entornos distribuidas</a:t>
            </a:r>
          </a:p>
          <a:p>
            <a:pPr lvl="1" fontAlgn="base"/>
            <a:r>
              <a:rPr lang="es-ES" dirty="0"/>
              <a:t>Transformaciones (p.ej. </a:t>
            </a:r>
            <a:r>
              <a:rPr lang="es-ES" dirty="0" err="1"/>
              <a:t>Map</a:t>
            </a:r>
            <a:r>
              <a:rPr lang="es-ES" dirty="0"/>
              <a:t>, </a:t>
            </a:r>
            <a:r>
              <a:rPr lang="es-ES" dirty="0" err="1"/>
              <a:t>WithColumn</a:t>
            </a:r>
            <a:r>
              <a:rPr lang="es-ES" dirty="0"/>
              <a:t>, </a:t>
            </a:r>
            <a:r>
              <a:rPr lang="es-ES" dirty="0" err="1"/>
              <a:t>GroupBy</a:t>
            </a:r>
            <a:r>
              <a:rPr lang="es-ES" dirty="0"/>
              <a:t>,…)</a:t>
            </a:r>
          </a:p>
          <a:p>
            <a:pPr lvl="2" fontAlgn="base"/>
            <a:r>
              <a:rPr lang="es-ES" dirty="0" smtClean="0"/>
              <a:t>Distribuidas</a:t>
            </a:r>
          </a:p>
          <a:p>
            <a:pPr lvl="3" fontAlgn="base"/>
            <a:r>
              <a:rPr lang="es-ES" dirty="0" smtClean="0"/>
              <a:t>Narrow </a:t>
            </a:r>
            <a:r>
              <a:rPr lang="es-ES" dirty="0" err="1" smtClean="0"/>
              <a:t>Transformations</a:t>
            </a:r>
            <a:r>
              <a:rPr lang="es-ES" dirty="0"/>
              <a:t> </a:t>
            </a:r>
            <a:r>
              <a:rPr lang="es-ES" dirty="0" smtClean="0"/>
              <a:t>(sin trasiego de datos)</a:t>
            </a:r>
          </a:p>
          <a:p>
            <a:pPr lvl="3" fontAlgn="base"/>
            <a:r>
              <a:rPr lang="es-ES" dirty="0" smtClean="0"/>
              <a:t>Wide </a:t>
            </a:r>
            <a:r>
              <a:rPr lang="es-ES" dirty="0" err="1" smtClean="0"/>
              <a:t>Transformations</a:t>
            </a:r>
            <a:r>
              <a:rPr lang="es-ES" dirty="0" smtClean="0"/>
              <a:t> (con trasiego de datos)</a:t>
            </a:r>
            <a:endParaRPr lang="es-ES" dirty="0"/>
          </a:p>
          <a:p>
            <a:pPr lvl="2" fontAlgn="base"/>
            <a:r>
              <a:rPr lang="es-ES" dirty="0"/>
              <a:t>Grafo </a:t>
            </a:r>
            <a:r>
              <a:rPr lang="es-ES" i="1" dirty="0" err="1"/>
              <a:t>lazy</a:t>
            </a:r>
            <a:endParaRPr lang="es-ES" i="1" dirty="0"/>
          </a:p>
          <a:p>
            <a:pPr lvl="2" fontAlgn="base"/>
            <a:r>
              <a:rPr lang="es-ES" dirty="0"/>
              <a:t>Cuidado: Es posible que se ejecuten más de una vez</a:t>
            </a:r>
          </a:p>
          <a:p>
            <a:pPr lvl="2" fontAlgn="base"/>
            <a:endParaRPr lang="es-ES" dirty="0"/>
          </a:p>
          <a:p>
            <a:pPr lvl="2" fontAlgn="base"/>
            <a:endParaRPr lang="es-ES" dirty="0"/>
          </a:p>
          <a:p>
            <a:pPr lvl="1" fontAlgn="base"/>
            <a:r>
              <a:rPr lang="es-ES" dirty="0"/>
              <a:t>Acciones (p.ej. </a:t>
            </a:r>
            <a:r>
              <a:rPr lang="es-ES" dirty="0" err="1"/>
              <a:t>Collect</a:t>
            </a:r>
            <a:r>
              <a:rPr lang="es-ES" dirty="0"/>
              <a:t>, reduce…)</a:t>
            </a:r>
          </a:p>
          <a:p>
            <a:pPr lvl="2" fontAlgn="base"/>
            <a:r>
              <a:rPr lang="es-ES" dirty="0"/>
              <a:t>Convierten los datos distribuidos a datos locales</a:t>
            </a:r>
          </a:p>
          <a:p>
            <a:pPr lvl="2" fontAlgn="base"/>
            <a:r>
              <a:rPr lang="es-ES" dirty="0" smtClean="0"/>
              <a:t>Ejecutadas en el </a:t>
            </a:r>
            <a:r>
              <a:rPr lang="es-ES" dirty="0"/>
              <a:t>driver </a:t>
            </a:r>
            <a:r>
              <a:rPr lang="es-ES" dirty="0" err="1"/>
              <a:t>node</a:t>
            </a:r>
            <a:r>
              <a:rPr lang="es-ES" dirty="0"/>
              <a:t> (también llamado head </a:t>
            </a:r>
            <a:r>
              <a:rPr lang="es-ES" dirty="0" err="1"/>
              <a:t>node</a:t>
            </a:r>
            <a:r>
              <a:rPr lang="es-ES" dirty="0"/>
              <a:t>).</a:t>
            </a:r>
          </a:p>
          <a:p>
            <a:pPr lvl="2" fontAlgn="base"/>
            <a:endParaRPr lang="es-ES" dirty="0"/>
          </a:p>
          <a:p>
            <a:pPr lvl="2" fontAlgn="base"/>
            <a:endParaRPr lang="es-ES" dirty="0"/>
          </a:p>
          <a:p>
            <a:pPr marL="0" indent="0">
              <a:buNone/>
            </a:pPr>
            <a:endParaRPr lang="es-ES" dirty="0"/>
          </a:p>
        </p:txBody>
      </p:sp>
      <p:sp>
        <p:nvSpPr>
          <p:cNvPr id="4" name="Marcador de contenido 3"/>
          <p:cNvSpPr>
            <a:spLocks noGrp="1"/>
          </p:cNvSpPr>
          <p:nvPr>
            <p:ph sz="quarter" idx="13"/>
          </p:nvPr>
        </p:nvSpPr>
        <p:spPr/>
        <p:txBody>
          <a:bodyPr/>
          <a:lstStyle/>
          <a:p>
            <a:endParaRPr lang="es-ES"/>
          </a:p>
        </p:txBody>
      </p:sp>
    </p:spTree>
    <p:extLst>
      <p:ext uri="{BB962C8B-B14F-4D97-AF65-F5344CB8AC3E}">
        <p14:creationId xmlns:p14="http://schemas.microsoft.com/office/powerpoint/2010/main" val="539206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7494"/>
            <a:ext cx="7021341" cy="280507"/>
          </a:xfrm>
        </p:spPr>
        <p:txBody>
          <a:bodyPr>
            <a:noAutofit/>
          </a:bodyPr>
          <a:lstStyle/>
          <a:p>
            <a:pPr fontAlgn="base">
              <a:lnSpc>
                <a:spcPct val="150000"/>
              </a:lnSpc>
            </a:pPr>
            <a:r>
              <a:rPr lang="es-ES" sz="1800" dirty="0"/>
              <a:t>Unidades de ejecución</a:t>
            </a:r>
          </a:p>
        </p:txBody>
      </p:sp>
      <p:sp>
        <p:nvSpPr>
          <p:cNvPr id="3" name="2 Marcador de contenido"/>
          <p:cNvSpPr>
            <a:spLocks noGrp="1"/>
          </p:cNvSpPr>
          <p:nvPr>
            <p:ph idx="1"/>
          </p:nvPr>
        </p:nvSpPr>
        <p:spPr/>
        <p:txBody>
          <a:bodyPr>
            <a:normAutofit/>
          </a:bodyPr>
          <a:lstStyle/>
          <a:p>
            <a:r>
              <a:rPr lang="es-ES" dirty="0" smtClean="0"/>
              <a:t>Aplicación: </a:t>
            </a:r>
          </a:p>
          <a:p>
            <a:pPr lvl="1"/>
            <a:r>
              <a:rPr lang="es-ES" dirty="0" smtClean="0"/>
              <a:t>Es un proceso </a:t>
            </a:r>
            <a:r>
              <a:rPr lang="es-ES" dirty="0" err="1" smtClean="0"/>
              <a:t>autocontenido</a:t>
            </a:r>
            <a:r>
              <a:rPr lang="es-ES" dirty="0" smtClean="0"/>
              <a:t> que ejecuta el código proporcionado por el usuario para calcular un resultado.</a:t>
            </a:r>
          </a:p>
          <a:p>
            <a:pPr lvl="1"/>
            <a:r>
              <a:rPr lang="es-ES" dirty="0" smtClean="0"/>
              <a:t>Son gestionadas por el YARN</a:t>
            </a:r>
          </a:p>
          <a:p>
            <a:r>
              <a:rPr lang="es-ES" dirty="0" smtClean="0"/>
              <a:t>Job (También llamado</a:t>
            </a:r>
            <a:r>
              <a:rPr lang="es-ES" i="1" dirty="0" smtClean="0"/>
              <a:t> </a:t>
            </a:r>
            <a:r>
              <a:rPr lang="en-US" i="1" dirty="0" smtClean="0"/>
              <a:t>action job</a:t>
            </a:r>
            <a:r>
              <a:rPr lang="en-US" dirty="0" smtClean="0"/>
              <a:t>, </a:t>
            </a:r>
            <a:r>
              <a:rPr lang="en-US" i="1" dirty="0" smtClean="0"/>
              <a:t>active job)</a:t>
            </a:r>
            <a:r>
              <a:rPr lang="es-ES" dirty="0" smtClean="0"/>
              <a:t>: </a:t>
            </a:r>
          </a:p>
          <a:p>
            <a:pPr lvl="1"/>
            <a:r>
              <a:rPr lang="es-ES" dirty="0" smtClean="0"/>
              <a:t>Parte de la aplicación que finaliza tras una acción (habitualmente contiene varias transformaciones </a:t>
            </a:r>
            <a:r>
              <a:rPr lang="es-ES" dirty="0" err="1" smtClean="0"/>
              <a:t>wide</a:t>
            </a:r>
            <a:r>
              <a:rPr lang="es-ES" dirty="0" smtClean="0"/>
              <a:t> y/o </a:t>
            </a:r>
            <a:r>
              <a:rPr lang="es-ES" dirty="0" err="1" smtClean="0"/>
              <a:t>narrow</a:t>
            </a:r>
            <a:r>
              <a:rPr lang="es-ES" dirty="0" smtClean="0"/>
              <a:t>)</a:t>
            </a:r>
          </a:p>
          <a:p>
            <a:pPr lvl="1"/>
            <a:r>
              <a:rPr lang="es-ES" dirty="0" smtClean="0"/>
              <a:t>Una aplicación puede tener varios </a:t>
            </a:r>
            <a:r>
              <a:rPr lang="es-ES" dirty="0" err="1" smtClean="0"/>
              <a:t>jobs</a:t>
            </a:r>
            <a:endParaRPr lang="es-ES" dirty="0" smtClean="0"/>
          </a:p>
          <a:p>
            <a:r>
              <a:rPr lang="es-ES" dirty="0" err="1" smtClean="0"/>
              <a:t>Stage</a:t>
            </a:r>
            <a:r>
              <a:rPr lang="es-ES" dirty="0" smtClean="0"/>
              <a:t>:</a:t>
            </a:r>
          </a:p>
          <a:p>
            <a:pPr lvl="1"/>
            <a:r>
              <a:rPr lang="es-ES" dirty="0" smtClean="0"/>
              <a:t>Parte de un </a:t>
            </a:r>
            <a:r>
              <a:rPr lang="es-ES" dirty="0" err="1" smtClean="0"/>
              <a:t>job</a:t>
            </a:r>
            <a:r>
              <a:rPr lang="es-ES" dirty="0" smtClean="0"/>
              <a:t> que finaliza tras una transformación </a:t>
            </a:r>
            <a:r>
              <a:rPr lang="es-ES" dirty="0" err="1" smtClean="0"/>
              <a:t>wide</a:t>
            </a:r>
            <a:r>
              <a:rPr lang="es-ES" dirty="0" smtClean="0"/>
              <a:t> (habitualmente contiene también varias transformaciones </a:t>
            </a:r>
            <a:r>
              <a:rPr lang="es-ES" dirty="0" err="1" smtClean="0"/>
              <a:t>narrow</a:t>
            </a:r>
            <a:r>
              <a:rPr lang="es-ES" dirty="0" smtClean="0"/>
              <a:t>)</a:t>
            </a:r>
          </a:p>
          <a:p>
            <a:r>
              <a:rPr lang="es-ES" dirty="0" err="1" smtClean="0"/>
              <a:t>Task</a:t>
            </a:r>
            <a:r>
              <a:rPr lang="es-ES" dirty="0" smtClean="0"/>
              <a:t>:</a:t>
            </a:r>
          </a:p>
          <a:p>
            <a:pPr lvl="1"/>
            <a:r>
              <a:rPr lang="es-ES" dirty="0" smtClean="0"/>
              <a:t>Es la unidad mínima de trabajo y actúan sobre particiones</a:t>
            </a:r>
          </a:p>
          <a:p>
            <a:pPr lvl="1"/>
            <a:r>
              <a:rPr lang="es-ES" dirty="0" smtClean="0"/>
              <a:t>Son ejecutadas por los </a:t>
            </a:r>
            <a:r>
              <a:rPr lang="es-ES" dirty="0" err="1" smtClean="0"/>
              <a:t>workers</a:t>
            </a:r>
            <a:endParaRPr lang="es-ES" dirty="0" smtClean="0"/>
          </a:p>
          <a:p>
            <a:endParaRPr lang="es-ES" dirty="0"/>
          </a:p>
        </p:txBody>
      </p:sp>
    </p:spTree>
    <p:extLst>
      <p:ext uri="{BB962C8B-B14F-4D97-AF65-F5344CB8AC3E}">
        <p14:creationId xmlns:p14="http://schemas.microsoft.com/office/powerpoint/2010/main" val="1553484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7494"/>
            <a:ext cx="7021341" cy="280507"/>
          </a:xfrm>
        </p:spPr>
        <p:txBody>
          <a:bodyPr>
            <a:noAutofit/>
          </a:bodyPr>
          <a:lstStyle/>
          <a:p>
            <a:pPr marL="457200" indent="-457200">
              <a:lnSpc>
                <a:spcPct val="150000"/>
              </a:lnSpc>
            </a:pPr>
            <a:r>
              <a:rPr lang="es-ES" sz="1800" dirty="0">
                <a:solidFill>
                  <a:schemeClr val="bg1">
                    <a:lumMod val="65000"/>
                  </a:schemeClr>
                </a:solidFill>
              </a:rPr>
              <a:t>Unidades de </a:t>
            </a:r>
            <a:r>
              <a:rPr lang="es-ES" sz="1800" dirty="0" smtClean="0">
                <a:solidFill>
                  <a:schemeClr val="bg1">
                    <a:lumMod val="65000"/>
                  </a:schemeClr>
                </a:solidFill>
              </a:rPr>
              <a:t>ejecución: </a:t>
            </a:r>
            <a:r>
              <a:rPr lang="es-ES" sz="1400" dirty="0"/>
              <a:t>Aplicación</a:t>
            </a:r>
          </a:p>
        </p:txBody>
      </p:sp>
      <p:pic>
        <p:nvPicPr>
          <p:cNvPr id="5" name="4 Marcador de contenido"/>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87624" y="699541"/>
            <a:ext cx="6120680" cy="2096925"/>
          </a:xfr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6432" y="2796467"/>
            <a:ext cx="4248472" cy="1863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2030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7494"/>
            <a:ext cx="7021341" cy="280507"/>
          </a:xfrm>
        </p:spPr>
        <p:txBody>
          <a:bodyPr>
            <a:noAutofit/>
          </a:bodyPr>
          <a:lstStyle/>
          <a:p>
            <a:pPr marL="457200" indent="-457200">
              <a:lnSpc>
                <a:spcPct val="150000"/>
              </a:lnSpc>
            </a:pPr>
            <a:r>
              <a:rPr lang="es-ES" sz="1800" dirty="0">
                <a:solidFill>
                  <a:schemeClr val="bg1">
                    <a:lumMod val="65000"/>
                  </a:schemeClr>
                </a:solidFill>
              </a:rPr>
              <a:t>Unidades de </a:t>
            </a:r>
            <a:r>
              <a:rPr lang="es-ES" sz="1800" dirty="0" smtClean="0">
                <a:solidFill>
                  <a:schemeClr val="bg1">
                    <a:lumMod val="65000"/>
                  </a:schemeClr>
                </a:solidFill>
              </a:rPr>
              <a:t>ejecución: </a:t>
            </a:r>
            <a:r>
              <a:rPr lang="es-ES" sz="1400" dirty="0" smtClean="0"/>
              <a:t>Job</a:t>
            </a:r>
            <a:endParaRPr lang="es-ES" sz="1400" dirty="0"/>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520" y="987574"/>
            <a:ext cx="8582025" cy="2054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51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p:cNvSpPr txBox="1">
            <a:spLocks/>
          </p:cNvSpPr>
          <p:nvPr/>
        </p:nvSpPr>
        <p:spPr>
          <a:xfrm>
            <a:off x="361952" y="642938"/>
            <a:ext cx="8467725" cy="396464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Clr>
                <a:srgbClr val="F39912"/>
              </a:buClr>
              <a:buFont typeface="Wingdings" panose="05000000000000000000" pitchFamily="2" charset="2"/>
              <a:buChar char="§"/>
              <a:defRPr sz="1600" kern="1200">
                <a:solidFill>
                  <a:schemeClr val="bg2">
                    <a:lumMod val="50000"/>
                  </a:schemeClr>
                </a:solidFill>
                <a:uFillTx/>
                <a:latin typeface="Raleway" panose="020B0503030101060003" pitchFamily="34" charset="0"/>
                <a:ea typeface="+mn-ea"/>
                <a:cs typeface="+mn-cs"/>
              </a:defRPr>
            </a:lvl1pPr>
            <a:lvl2pPr marL="685800" indent="-228600" algn="l" defTabSz="914400" rtl="0" eaLnBrk="1" latinLnBrk="0" hangingPunct="1">
              <a:lnSpc>
                <a:spcPct val="90000"/>
              </a:lnSpc>
              <a:spcBef>
                <a:spcPts val="500"/>
              </a:spcBef>
              <a:buClr>
                <a:srgbClr val="F39912"/>
              </a:buClr>
              <a:buFont typeface="Arial" panose="020B0604020202020204" pitchFamily="34" charset="0"/>
              <a:buChar char="•"/>
              <a:defRPr sz="1400" kern="1200">
                <a:solidFill>
                  <a:schemeClr val="bg2">
                    <a:lumMod val="50000"/>
                  </a:schemeClr>
                </a:solidFill>
                <a:uFillTx/>
                <a:latin typeface="Raleway" panose="020B0503030101060003" pitchFamily="34" charset="0"/>
                <a:ea typeface="+mn-ea"/>
                <a:cs typeface="+mn-cs"/>
              </a:defRPr>
            </a:lvl2pPr>
            <a:lvl3pPr marL="1143000" indent="-228600" algn="l" defTabSz="914400" rtl="0" eaLnBrk="1" latinLnBrk="0" hangingPunct="1">
              <a:lnSpc>
                <a:spcPct val="90000"/>
              </a:lnSpc>
              <a:spcBef>
                <a:spcPts val="500"/>
              </a:spcBef>
              <a:buClr>
                <a:srgbClr val="F39912"/>
              </a:buClr>
              <a:buFont typeface="Comfortaa" panose="020F0603070200060003" pitchFamily="34" charset="0"/>
              <a:buChar char="−"/>
              <a:defRPr sz="1200" kern="1200">
                <a:solidFill>
                  <a:schemeClr val="bg2">
                    <a:lumMod val="50000"/>
                  </a:schemeClr>
                </a:solidFill>
                <a:uFillTx/>
                <a:latin typeface="Raleway" panose="020B0503030101060003" pitchFamily="34" charset="0"/>
                <a:ea typeface="+mn-ea"/>
                <a:cs typeface="+mn-cs"/>
              </a:defRPr>
            </a:lvl3pPr>
            <a:lvl4pPr marL="1600200" indent="-228600" algn="l" defTabSz="914400" rtl="0" eaLnBrk="1" latinLnBrk="0" hangingPunct="1">
              <a:lnSpc>
                <a:spcPct val="90000"/>
              </a:lnSpc>
              <a:spcBef>
                <a:spcPts val="500"/>
              </a:spcBef>
              <a:buClr>
                <a:srgbClr val="F39912"/>
              </a:buClr>
              <a:buFont typeface="Courier New" panose="02070309020205020404" pitchFamily="49" charset="0"/>
              <a:buChar char="o"/>
              <a:defRPr sz="1100" kern="1200">
                <a:solidFill>
                  <a:schemeClr val="bg2">
                    <a:lumMod val="50000"/>
                  </a:schemeClr>
                </a:solidFill>
                <a:uFillTx/>
                <a:latin typeface="Raleway" panose="020B0503030101060003" pitchFamily="34" charset="0"/>
                <a:ea typeface="+mn-ea"/>
                <a:cs typeface="+mn-cs"/>
              </a:defRPr>
            </a:lvl4pPr>
            <a:lvl5pPr marL="2057400" indent="-228600" algn="l" defTabSz="914400" rtl="0" eaLnBrk="1" latinLnBrk="0" hangingPunct="1">
              <a:lnSpc>
                <a:spcPct val="90000"/>
              </a:lnSpc>
              <a:spcBef>
                <a:spcPts val="500"/>
              </a:spcBef>
              <a:buClr>
                <a:srgbClr val="F39912"/>
              </a:buClr>
              <a:buFont typeface="Courier New" panose="02070309020205020404" pitchFamily="49" charset="0"/>
              <a:buChar char="o"/>
              <a:defRPr sz="1050" kern="1200">
                <a:solidFill>
                  <a:schemeClr val="bg2">
                    <a:lumMod val="50000"/>
                  </a:schemeClr>
                </a:solidFill>
                <a:uFillTx/>
                <a:latin typeface="Raleway" panose="020B0503030101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a:lstStyle>
          <a:p>
            <a:pPr marL="0" indent="0" algn="just">
              <a:buNone/>
            </a:pPr>
            <a:r>
              <a:rPr lang="es-ES" sz="700" i="1" dirty="0">
                <a:solidFill>
                  <a:schemeClr val="tx1">
                    <a:lumMod val="85000"/>
                    <a:lumOff val="15000"/>
                  </a:schemeClr>
                </a:solidFill>
              </a:rPr>
              <a:t>LUCE INNOVATIVE TECHNOLOGIES, S.L. </a:t>
            </a:r>
            <a:r>
              <a:rPr lang="es-ES" sz="700" dirty="0">
                <a:solidFill>
                  <a:schemeClr val="tx1">
                    <a:lumMod val="85000"/>
                    <a:lumOff val="15000"/>
                  </a:schemeClr>
                </a:solidFill>
              </a:rPr>
              <a:t>expresamente mantiene todos los derechos intelectuales y otros derechos de propiedad en relación al presente documento y todos los aspectos en él mencionados.</a:t>
            </a:r>
          </a:p>
          <a:p>
            <a:pPr marL="0" indent="0" algn="just">
              <a:buNone/>
            </a:pPr>
            <a:r>
              <a:rPr lang="es-ES" sz="700" dirty="0">
                <a:solidFill>
                  <a:schemeClr val="tx1">
                    <a:lumMod val="85000"/>
                    <a:lumOff val="15000"/>
                  </a:schemeClr>
                </a:solidFill>
              </a:rPr>
              <a:t>Algunas especificaciones técnicas incluidas en el documento se basan en información acumulada por experiencias anteriores.</a:t>
            </a:r>
          </a:p>
          <a:p>
            <a:pPr marL="0" indent="0" algn="just">
              <a:buNone/>
            </a:pPr>
            <a:r>
              <a:rPr lang="es-ES" sz="700" dirty="0">
                <a:solidFill>
                  <a:schemeClr val="tx1">
                    <a:lumMod val="85000"/>
                    <a:lumOff val="15000"/>
                  </a:schemeClr>
                </a:solidFill>
              </a:rPr>
              <a:t>Los términos, condiciones, especificaciones y procedimientos descritos en el presente documento podrían ser objeto de cambio a discreción de  LUCE. El destinatario del documento es responsable de solicitar y obtener la última versión de los términos, condiciones, especificaciones y procedimientos antes de realizar cualquier compra, desarrollo o actuación sobre los productos y servicios descritos en la presente comunicación.</a:t>
            </a:r>
          </a:p>
          <a:p>
            <a:pPr algn="just">
              <a:buFont typeface="Wingdings" panose="05000000000000000000" pitchFamily="2" charset="2"/>
              <a:buNone/>
            </a:pPr>
            <a:r>
              <a:rPr lang="es-ES" sz="700" b="1" dirty="0">
                <a:solidFill>
                  <a:schemeClr val="tx1">
                    <a:lumMod val="85000"/>
                    <a:lumOff val="15000"/>
                  </a:schemeClr>
                </a:solidFill>
              </a:rPr>
              <a:t>Confidencialidad</a:t>
            </a:r>
          </a:p>
          <a:p>
            <a:pPr marL="0" indent="0" algn="just">
              <a:buNone/>
            </a:pPr>
            <a:r>
              <a:rPr lang="es-ES" sz="700" dirty="0">
                <a:solidFill>
                  <a:schemeClr val="tx1">
                    <a:lumMod val="85000"/>
                    <a:lumOff val="15000"/>
                  </a:schemeClr>
                </a:solidFill>
              </a:rPr>
              <a:t>El presente documento y la información en él contenida es de carácter confidencial exclusivamente dirigida a su destinatario o destinatarios. Con el fin de proteger las inversiones de I+D, la lectura, utilización, divulgación y/o copia sin autorización está prohibida en virtud de la legislación vigente. En el caso de haber recibido este documento por error, se ruega notificar inmediatamente esta circunstancia mediante reenvío a la dirección electrónica info@luceit.com o por teléfono (+34 983 263 758) y proceder a su destrucción. </a:t>
            </a:r>
            <a:endParaRPr lang="es-ES" sz="700" b="1" dirty="0">
              <a:solidFill>
                <a:schemeClr val="tx1">
                  <a:lumMod val="85000"/>
                  <a:lumOff val="15000"/>
                </a:schemeClr>
              </a:solidFill>
            </a:endParaRPr>
          </a:p>
          <a:p>
            <a:pPr marL="0" indent="0" algn="just">
              <a:buNone/>
            </a:pPr>
            <a:r>
              <a:rPr lang="es-ES" sz="700" b="1" dirty="0">
                <a:solidFill>
                  <a:schemeClr val="tx1">
                    <a:lumMod val="85000"/>
                    <a:lumOff val="15000"/>
                  </a:schemeClr>
                </a:solidFill>
              </a:rPr>
              <a:t>Certificados / Auditorias</a:t>
            </a:r>
          </a:p>
          <a:p>
            <a:pPr marL="342900" lvl="1" indent="0" algn="just">
              <a:spcBef>
                <a:spcPts val="0"/>
              </a:spcBef>
              <a:buNone/>
            </a:pPr>
            <a:r>
              <a:rPr lang="es-ES" sz="700" dirty="0">
                <a:solidFill>
                  <a:schemeClr val="tx1">
                    <a:lumMod val="85000"/>
                    <a:lumOff val="15000"/>
                  </a:schemeClr>
                </a:solidFill>
              </a:rPr>
              <a:t>Certificado gestión de calidad ISO-9001</a:t>
            </a:r>
          </a:p>
          <a:p>
            <a:pPr marL="342900" lvl="1" indent="0" algn="just">
              <a:spcBef>
                <a:spcPts val="0"/>
              </a:spcBef>
              <a:buNone/>
            </a:pPr>
            <a:r>
              <a:rPr lang="es-ES" sz="700" dirty="0">
                <a:solidFill>
                  <a:schemeClr val="tx1">
                    <a:lumMod val="85000"/>
                    <a:lumOff val="15000"/>
                  </a:schemeClr>
                </a:solidFill>
              </a:rPr>
              <a:t>Certificado seguridad de la información ISO/IEC-27001</a:t>
            </a:r>
          </a:p>
          <a:p>
            <a:pPr marL="342900" lvl="1" indent="0" algn="just">
              <a:spcBef>
                <a:spcPts val="0"/>
              </a:spcBef>
              <a:buNone/>
            </a:pPr>
            <a:r>
              <a:rPr lang="es-ES" sz="700" dirty="0">
                <a:solidFill>
                  <a:schemeClr val="tx1">
                    <a:lumMod val="85000"/>
                    <a:lumOff val="15000"/>
                  </a:schemeClr>
                </a:solidFill>
              </a:rPr>
              <a:t>Certificado mejora del proceso de software (</a:t>
            </a:r>
            <a:r>
              <a:rPr lang="es-ES" sz="700" dirty="0" err="1">
                <a:solidFill>
                  <a:schemeClr val="tx1">
                    <a:lumMod val="85000"/>
                    <a:lumOff val="15000"/>
                  </a:schemeClr>
                </a:solidFill>
              </a:rPr>
              <a:t>spice</a:t>
            </a:r>
            <a:r>
              <a:rPr lang="es-ES" sz="700" dirty="0">
                <a:solidFill>
                  <a:schemeClr val="tx1">
                    <a:lumMod val="85000"/>
                    <a:lumOff val="15000"/>
                  </a:schemeClr>
                </a:solidFill>
              </a:rPr>
              <a:t>) Nivel 3 ISO/IEC-155004</a:t>
            </a:r>
          </a:p>
          <a:p>
            <a:pPr marL="342900" lvl="1" indent="0" algn="just">
              <a:spcBef>
                <a:spcPts val="0"/>
              </a:spcBef>
              <a:buNone/>
            </a:pPr>
            <a:r>
              <a:rPr lang="es-ES" sz="700" dirty="0">
                <a:solidFill>
                  <a:schemeClr val="tx1">
                    <a:lumMod val="85000"/>
                    <a:lumOff val="15000"/>
                  </a:schemeClr>
                </a:solidFill>
              </a:rPr>
              <a:t>Auditoria financiera anual</a:t>
            </a:r>
          </a:p>
          <a:p>
            <a:pPr algn="just">
              <a:buFont typeface="Wingdings" panose="05000000000000000000" pitchFamily="2" charset="2"/>
              <a:buNone/>
            </a:pPr>
            <a:r>
              <a:rPr lang="es-ES" sz="700" b="1" dirty="0" err="1">
                <a:solidFill>
                  <a:schemeClr val="tx1">
                    <a:lumMod val="85000"/>
                    <a:lumOff val="15000"/>
                  </a:schemeClr>
                </a:solidFill>
              </a:rPr>
              <a:t>Trademarks</a:t>
            </a:r>
            <a:endParaRPr lang="es-ES" sz="700" b="1" dirty="0">
              <a:solidFill>
                <a:schemeClr val="tx1">
                  <a:lumMod val="85000"/>
                  <a:lumOff val="15000"/>
                </a:schemeClr>
              </a:solidFill>
            </a:endParaRPr>
          </a:p>
          <a:p>
            <a:pPr marL="0" indent="0" algn="just">
              <a:buNone/>
            </a:pPr>
            <a:r>
              <a:rPr lang="es-ES_tradnl" sz="700" dirty="0">
                <a:solidFill>
                  <a:schemeClr val="tx1">
                    <a:lumMod val="85000"/>
                    <a:lumOff val="15000"/>
                  </a:schemeClr>
                </a:solidFill>
              </a:rPr>
              <a:t>El logo de </a:t>
            </a:r>
            <a:r>
              <a:rPr lang="es-ES_tradnl" sz="700" i="1" dirty="0">
                <a:solidFill>
                  <a:schemeClr val="tx1">
                    <a:lumMod val="85000"/>
                    <a:lumOff val="15000"/>
                  </a:schemeClr>
                </a:solidFill>
              </a:rPr>
              <a:t>LUCE</a:t>
            </a:r>
            <a:r>
              <a:rPr lang="es-ES_tradnl" sz="700" dirty="0">
                <a:solidFill>
                  <a:schemeClr val="tx1">
                    <a:lumMod val="85000"/>
                    <a:lumOff val="15000"/>
                  </a:schemeClr>
                </a:solidFill>
              </a:rPr>
              <a:t> es una marca registrada por parte de </a:t>
            </a:r>
            <a:r>
              <a:rPr lang="es-ES_tradnl" sz="700" i="1" dirty="0">
                <a:solidFill>
                  <a:schemeClr val="tx1">
                    <a:lumMod val="85000"/>
                    <a:lumOff val="15000"/>
                  </a:schemeClr>
                </a:solidFill>
              </a:rPr>
              <a:t>LUCE INNOVATIVE TECHNOLOGIES</a:t>
            </a:r>
            <a:r>
              <a:rPr lang="es-ES_tradnl" sz="700" dirty="0">
                <a:solidFill>
                  <a:schemeClr val="tx1">
                    <a:lumMod val="85000"/>
                    <a:lumOff val="15000"/>
                  </a:schemeClr>
                </a:solidFill>
              </a:rPr>
              <a:t> en España. Otras marcas y sus productos son marcas registradas o registro de sus respectivos tenedores y debería ser considerado como tal.</a:t>
            </a:r>
            <a:endParaRPr lang="es-ES" sz="700" dirty="0">
              <a:solidFill>
                <a:schemeClr val="tx1">
                  <a:lumMod val="85000"/>
                  <a:lumOff val="15000"/>
                </a:schemeClr>
              </a:solidFill>
            </a:endParaRPr>
          </a:p>
          <a:p>
            <a:pPr algn="just">
              <a:buFont typeface="Wingdings" panose="05000000000000000000" pitchFamily="2" charset="2"/>
              <a:buNone/>
            </a:pPr>
            <a:r>
              <a:rPr lang="es-ES" sz="700" b="1" dirty="0" err="1">
                <a:solidFill>
                  <a:schemeClr val="tx1">
                    <a:lumMod val="85000"/>
                    <a:lumOff val="15000"/>
                  </a:schemeClr>
                </a:solidFill>
              </a:rPr>
              <a:t>Copyrights</a:t>
            </a:r>
            <a:endParaRPr lang="es-ES" sz="700" b="1" dirty="0">
              <a:solidFill>
                <a:schemeClr val="tx1">
                  <a:lumMod val="85000"/>
                  <a:lumOff val="15000"/>
                </a:schemeClr>
              </a:solidFill>
            </a:endParaRPr>
          </a:p>
          <a:p>
            <a:pPr algn="just">
              <a:spcBef>
                <a:spcPts val="0"/>
              </a:spcBef>
              <a:buClr>
                <a:schemeClr val="tx1">
                  <a:lumMod val="85000"/>
                  <a:lumOff val="15000"/>
                </a:schemeClr>
              </a:buClr>
              <a:buFont typeface="Symbol"/>
              <a:buChar char="Ó"/>
            </a:pPr>
            <a:r>
              <a:rPr lang="es-ES" sz="700" dirty="0">
                <a:solidFill>
                  <a:schemeClr val="tx1">
                    <a:lumMod val="85000"/>
                    <a:lumOff val="15000"/>
                  </a:schemeClr>
                </a:solidFill>
              </a:rPr>
              <a:t>2017, </a:t>
            </a:r>
            <a:r>
              <a:rPr lang="es-ES" sz="700" i="1" dirty="0">
                <a:solidFill>
                  <a:schemeClr val="tx1">
                    <a:lumMod val="85000"/>
                    <a:lumOff val="15000"/>
                  </a:schemeClr>
                </a:solidFill>
              </a:rPr>
              <a:t>LUCE</a:t>
            </a:r>
            <a:r>
              <a:rPr lang="es-ES" sz="700" dirty="0">
                <a:solidFill>
                  <a:schemeClr val="tx1">
                    <a:lumMod val="85000"/>
                    <a:lumOff val="15000"/>
                  </a:schemeClr>
                </a:solidFill>
              </a:rPr>
              <a:t> </a:t>
            </a:r>
            <a:r>
              <a:rPr lang="es-ES" sz="700" dirty="0">
                <a:solidFill>
                  <a:schemeClr val="tx1">
                    <a:lumMod val="85000"/>
                    <a:lumOff val="15000"/>
                  </a:schemeClr>
                </a:solidFill>
                <a:sym typeface="Symbol"/>
              </a:rPr>
              <a:t></a:t>
            </a:r>
            <a:r>
              <a:rPr lang="es-ES" sz="700" dirty="0">
                <a:solidFill>
                  <a:schemeClr val="tx1">
                    <a:lumMod val="85000"/>
                    <a:lumOff val="15000"/>
                  </a:schemeClr>
                </a:solidFill>
              </a:rPr>
              <a:t> Todos los Derechos Reservados</a:t>
            </a:r>
          </a:p>
          <a:p>
            <a:pPr algn="just">
              <a:spcBef>
                <a:spcPts val="0"/>
              </a:spcBef>
              <a:buClr>
                <a:schemeClr val="tx1">
                  <a:lumMod val="85000"/>
                  <a:lumOff val="15000"/>
                </a:schemeClr>
              </a:buClr>
              <a:buFont typeface="Symbol"/>
              <a:buChar char="Ó"/>
            </a:pPr>
            <a:r>
              <a:rPr lang="es-ES" sz="700" dirty="0">
                <a:solidFill>
                  <a:schemeClr val="tx1">
                    <a:lumMod val="85000"/>
                    <a:lumOff val="15000"/>
                  </a:schemeClr>
                </a:solidFill>
              </a:rPr>
              <a:t>2017, </a:t>
            </a:r>
            <a:r>
              <a:rPr lang="es-ES" sz="700" i="1" dirty="0" err="1">
                <a:solidFill>
                  <a:schemeClr val="tx1">
                    <a:lumMod val="85000"/>
                    <a:lumOff val="15000"/>
                  </a:schemeClr>
                </a:solidFill>
              </a:rPr>
              <a:t>LuceCEM</a:t>
            </a:r>
            <a:r>
              <a:rPr lang="es-ES" sz="700" dirty="0">
                <a:solidFill>
                  <a:schemeClr val="tx1">
                    <a:lumMod val="85000"/>
                    <a:lumOff val="15000"/>
                  </a:schemeClr>
                </a:solidFill>
              </a:rPr>
              <a:t> </a:t>
            </a:r>
            <a:r>
              <a:rPr lang="es-ES" sz="700" dirty="0">
                <a:solidFill>
                  <a:schemeClr val="tx1">
                    <a:lumMod val="85000"/>
                    <a:lumOff val="15000"/>
                  </a:schemeClr>
                </a:solidFill>
                <a:sym typeface="Symbol"/>
              </a:rPr>
              <a:t></a:t>
            </a:r>
            <a:r>
              <a:rPr lang="es-ES" sz="700" dirty="0">
                <a:solidFill>
                  <a:schemeClr val="tx1">
                    <a:lumMod val="85000"/>
                    <a:lumOff val="15000"/>
                  </a:schemeClr>
                </a:solidFill>
              </a:rPr>
              <a:t> Todos los Derechos Reservados</a:t>
            </a:r>
          </a:p>
          <a:p>
            <a:pPr algn="just">
              <a:spcBef>
                <a:spcPts val="0"/>
              </a:spcBef>
              <a:buClr>
                <a:schemeClr val="tx1">
                  <a:lumMod val="85000"/>
                  <a:lumOff val="15000"/>
                </a:schemeClr>
              </a:buClr>
              <a:buFont typeface="Symbol"/>
              <a:buChar char="Ó"/>
            </a:pPr>
            <a:r>
              <a:rPr lang="es-ES" sz="700" dirty="0">
                <a:solidFill>
                  <a:schemeClr val="tx1">
                    <a:lumMod val="85000"/>
                    <a:lumOff val="15000"/>
                  </a:schemeClr>
                </a:solidFill>
              </a:rPr>
              <a:t>2017, </a:t>
            </a:r>
            <a:r>
              <a:rPr lang="es-ES" sz="700" i="1" dirty="0" err="1">
                <a:solidFill>
                  <a:schemeClr val="tx1">
                    <a:lumMod val="85000"/>
                    <a:lumOff val="15000"/>
                  </a:schemeClr>
                </a:solidFill>
              </a:rPr>
              <a:t>oeepro</a:t>
            </a:r>
            <a:r>
              <a:rPr lang="es-ES" sz="700" dirty="0">
                <a:solidFill>
                  <a:schemeClr val="tx1">
                    <a:lumMod val="85000"/>
                    <a:lumOff val="15000"/>
                  </a:schemeClr>
                </a:solidFill>
              </a:rPr>
              <a:t> </a:t>
            </a:r>
            <a:r>
              <a:rPr lang="es-ES" sz="700" dirty="0">
                <a:solidFill>
                  <a:schemeClr val="tx1">
                    <a:lumMod val="85000"/>
                    <a:lumOff val="15000"/>
                  </a:schemeClr>
                </a:solidFill>
                <a:sym typeface="Symbol"/>
              </a:rPr>
              <a:t></a:t>
            </a:r>
            <a:r>
              <a:rPr lang="es-ES" sz="700" dirty="0">
                <a:solidFill>
                  <a:schemeClr val="tx1">
                    <a:lumMod val="85000"/>
                    <a:lumOff val="15000"/>
                  </a:schemeClr>
                </a:solidFill>
              </a:rPr>
              <a:t> Todos los Derechos Reservados</a:t>
            </a:r>
          </a:p>
          <a:p>
            <a:pPr algn="just">
              <a:buFont typeface="Wingdings" panose="05000000000000000000" pitchFamily="2" charset="2"/>
              <a:buNone/>
            </a:pPr>
            <a:r>
              <a:rPr lang="es-ES" sz="700" b="1" dirty="0">
                <a:solidFill>
                  <a:schemeClr val="tx1">
                    <a:lumMod val="85000"/>
                    <a:lumOff val="15000"/>
                  </a:schemeClr>
                </a:solidFill>
              </a:rPr>
              <a:t>Contacto</a:t>
            </a:r>
          </a:p>
          <a:p>
            <a:pPr marL="0" indent="0">
              <a:buNone/>
            </a:pPr>
            <a:r>
              <a:rPr lang="es-ES" sz="700" i="1" dirty="0">
                <a:solidFill>
                  <a:schemeClr val="tx1">
                    <a:lumMod val="85000"/>
                    <a:lumOff val="15000"/>
                  </a:schemeClr>
                </a:solidFill>
              </a:rPr>
              <a:t>Luce </a:t>
            </a:r>
            <a:r>
              <a:rPr lang="es-ES" sz="700" i="1" dirty="0" err="1">
                <a:solidFill>
                  <a:schemeClr val="tx1">
                    <a:lumMod val="85000"/>
                    <a:lumOff val="15000"/>
                  </a:schemeClr>
                </a:solidFill>
              </a:rPr>
              <a:t>innovative</a:t>
            </a:r>
            <a:r>
              <a:rPr lang="es-ES" sz="700" i="1" dirty="0">
                <a:solidFill>
                  <a:schemeClr val="tx1">
                    <a:lumMod val="85000"/>
                    <a:lumOff val="15000"/>
                  </a:schemeClr>
                </a:solidFill>
              </a:rPr>
              <a:t> </a:t>
            </a:r>
            <a:r>
              <a:rPr lang="es-ES" sz="700" i="1" dirty="0" err="1">
                <a:solidFill>
                  <a:schemeClr val="tx1">
                    <a:lumMod val="85000"/>
                    <a:lumOff val="15000"/>
                  </a:schemeClr>
                </a:solidFill>
              </a:rPr>
              <a:t>technologies</a:t>
            </a:r>
            <a:r>
              <a:rPr lang="es-ES" sz="700" dirty="0">
                <a:solidFill>
                  <a:schemeClr val="tx1">
                    <a:lumMod val="85000"/>
                    <a:lumOff val="15000"/>
                  </a:schemeClr>
                </a:solidFill>
              </a:rPr>
              <a:t>. </a:t>
            </a:r>
            <a:br>
              <a:rPr lang="es-ES" sz="700" dirty="0">
                <a:solidFill>
                  <a:schemeClr val="tx1">
                    <a:lumMod val="85000"/>
                    <a:lumOff val="15000"/>
                  </a:schemeClr>
                </a:solidFill>
              </a:rPr>
            </a:br>
            <a:r>
              <a:rPr lang="es-ES" sz="700" dirty="0" err="1">
                <a:solidFill>
                  <a:schemeClr val="tx1">
                    <a:lumMod val="85000"/>
                    <a:lumOff val="15000"/>
                  </a:schemeClr>
                </a:solidFill>
              </a:rPr>
              <a:t>Headquarters</a:t>
            </a:r>
            <a:r>
              <a:rPr lang="es-ES" sz="700" dirty="0">
                <a:solidFill>
                  <a:schemeClr val="tx1">
                    <a:lumMod val="85000"/>
                    <a:lumOff val="15000"/>
                  </a:schemeClr>
                </a:solidFill>
              </a:rPr>
              <a:t> - Avenida del Euro 7, Edificio A - Planta baja 47009 Valladolid (España). </a:t>
            </a:r>
            <a:br>
              <a:rPr lang="es-ES" sz="700" dirty="0">
                <a:solidFill>
                  <a:schemeClr val="tx1">
                    <a:lumMod val="85000"/>
                    <a:lumOff val="15000"/>
                  </a:schemeClr>
                </a:solidFill>
              </a:rPr>
            </a:br>
            <a:r>
              <a:rPr lang="es-ES_tradnl" sz="700" dirty="0">
                <a:solidFill>
                  <a:schemeClr val="tx1">
                    <a:lumMod val="85000"/>
                    <a:lumOff val="15000"/>
                  </a:schemeClr>
                </a:solidFill>
              </a:rPr>
              <a:t>C/ Carbón 33 28918 Leganés (Madrid)</a:t>
            </a:r>
            <a:br>
              <a:rPr lang="es-ES_tradnl" sz="700" dirty="0">
                <a:solidFill>
                  <a:schemeClr val="tx1">
                    <a:lumMod val="85000"/>
                    <a:lumOff val="15000"/>
                  </a:schemeClr>
                </a:solidFill>
              </a:rPr>
            </a:br>
            <a:r>
              <a:rPr lang="es-ES_tradnl" sz="700" dirty="0">
                <a:solidFill>
                  <a:schemeClr val="tx1">
                    <a:lumMod val="85000"/>
                    <a:lumOff val="15000"/>
                  </a:schemeClr>
                </a:solidFill>
              </a:rPr>
              <a:t>C/ Paris 124 4-2 08036 Barcelona </a:t>
            </a:r>
            <a:br>
              <a:rPr lang="es-ES_tradnl" sz="700" dirty="0">
                <a:solidFill>
                  <a:schemeClr val="tx1">
                    <a:lumMod val="85000"/>
                    <a:lumOff val="15000"/>
                  </a:schemeClr>
                </a:solidFill>
              </a:rPr>
            </a:br>
            <a:r>
              <a:rPr lang="es-ES_tradnl" sz="700" dirty="0">
                <a:solidFill>
                  <a:schemeClr val="tx1">
                    <a:lumMod val="85000"/>
                    <a:lumOff val="15000"/>
                  </a:schemeClr>
                </a:solidFill>
              </a:rPr>
              <a:t>C/ Morería 8 14002 Córdoba</a:t>
            </a:r>
          </a:p>
        </p:txBody>
      </p:sp>
      <p:pic>
        <p:nvPicPr>
          <p:cNvPr id="6" name="Picture 1" descr="W:\Logos_corporativos\Certificaciones ISO\Certificado ISO 9001 lloyds 07-07-2011\ISO 9001.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003166" y="3733152"/>
            <a:ext cx="753198" cy="753198"/>
          </a:xfrm>
          <a:prstGeom prst="rect">
            <a:avLst/>
          </a:prstGeom>
          <a:noFill/>
        </p:spPr>
      </p:pic>
      <p:pic>
        <p:nvPicPr>
          <p:cNvPr id="7" name="Picture 2" descr="W:\Logos_corporativos\Certificaciones ISO\Certificado ISO 27001 lloyds 23-03-2011\ISO-IEC27001.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730083" y="3731586"/>
            <a:ext cx="728360" cy="755994"/>
          </a:xfrm>
          <a:prstGeom prst="rect">
            <a:avLst/>
          </a:prstGeom>
          <a:noFill/>
        </p:spPr>
      </p:pic>
      <p:pic>
        <p:nvPicPr>
          <p:cNvPr id="8" name="Imagen 7"/>
          <p:cNvPicPr>
            <a:picLocks noChangeAspect="1"/>
          </p:cNvPicPr>
          <p:nvPr/>
        </p:nvPicPr>
        <p:blipFill>
          <a:blip r:embed="rId5">
            <a:clrChange>
              <a:clrFrom>
                <a:srgbClr val="FFFFFF"/>
              </a:clrFrom>
              <a:clrTo>
                <a:srgbClr val="FFFFFF">
                  <a:alpha val="0"/>
                </a:srgbClr>
              </a:clrTo>
            </a:clrChange>
          </a:blip>
          <a:stretch>
            <a:fillRect/>
          </a:stretch>
        </p:blipFill>
        <p:spPr>
          <a:xfrm>
            <a:off x="6244196" y="3738245"/>
            <a:ext cx="756084" cy="735922"/>
          </a:xfrm>
          <a:prstGeom prst="rect">
            <a:avLst/>
          </a:prstGeom>
        </p:spPr>
      </p:pic>
      <p:sp>
        <p:nvSpPr>
          <p:cNvPr id="9" name="CuadroTexto 8"/>
          <p:cNvSpPr txBox="1">
            <a:spLocks/>
          </p:cNvSpPr>
          <p:nvPr/>
        </p:nvSpPr>
        <p:spPr>
          <a:xfrm>
            <a:off x="5974166" y="3407554"/>
            <a:ext cx="1242138" cy="323165"/>
          </a:xfrm>
          <a:prstGeom prst="rect">
            <a:avLst/>
          </a:prstGeom>
          <a:noFill/>
        </p:spPr>
        <p:txBody>
          <a:bodyPr wrap="square" lIns="68580" tIns="34290" rIns="68580" bIns="34290" rtlCol="0">
            <a:spAutoFit/>
          </a:bodyPr>
          <a:lstStyle/>
          <a:p>
            <a:pPr algn="ctr"/>
            <a:r>
              <a:rPr lang="es-ES" sz="800">
                <a:solidFill>
                  <a:schemeClr val="tx1">
                    <a:lumMod val="85000"/>
                    <a:lumOff val="15000"/>
                  </a:schemeClr>
                </a:solidFill>
              </a:rPr>
              <a:t>ISO 15504</a:t>
            </a:r>
            <a:br>
              <a:rPr lang="es-ES" sz="800">
                <a:solidFill>
                  <a:schemeClr val="tx1">
                    <a:lumMod val="85000"/>
                    <a:lumOff val="15000"/>
                  </a:schemeClr>
                </a:solidFill>
              </a:rPr>
            </a:br>
            <a:r>
              <a:rPr lang="es-ES" sz="800">
                <a:solidFill>
                  <a:schemeClr val="tx1">
                    <a:lumMod val="85000"/>
                    <a:lumOff val="15000"/>
                  </a:schemeClr>
                </a:solidFill>
              </a:rPr>
              <a:t>Nivel Madurez 3</a:t>
            </a:r>
          </a:p>
        </p:txBody>
      </p:sp>
      <p:sp>
        <p:nvSpPr>
          <p:cNvPr id="10" name="CuadroTexto 9"/>
          <p:cNvSpPr txBox="1">
            <a:spLocks/>
          </p:cNvSpPr>
          <p:nvPr/>
        </p:nvSpPr>
        <p:spPr>
          <a:xfrm>
            <a:off x="6730250" y="3461560"/>
            <a:ext cx="1242138" cy="323165"/>
          </a:xfrm>
          <a:prstGeom prst="rect">
            <a:avLst/>
          </a:prstGeom>
          <a:noFill/>
        </p:spPr>
        <p:txBody>
          <a:bodyPr wrap="square" lIns="68580" tIns="34290" rIns="68580" bIns="34290" rtlCol="0">
            <a:spAutoFit/>
          </a:bodyPr>
          <a:lstStyle/>
          <a:p>
            <a:pPr algn="ctr"/>
            <a:r>
              <a:rPr lang="es-ES" sz="800">
                <a:solidFill>
                  <a:schemeClr val="tx1">
                    <a:lumMod val="85000"/>
                    <a:lumOff val="15000"/>
                  </a:schemeClr>
                </a:solidFill>
              </a:rPr>
              <a:t>ISO 9001</a:t>
            </a:r>
            <a:br>
              <a:rPr lang="es-ES" sz="800">
                <a:solidFill>
                  <a:schemeClr val="tx1">
                    <a:lumMod val="85000"/>
                    <a:lumOff val="15000"/>
                  </a:schemeClr>
                </a:solidFill>
              </a:rPr>
            </a:br>
            <a:endParaRPr lang="es-ES" sz="800">
              <a:solidFill>
                <a:schemeClr val="tx1">
                  <a:lumMod val="85000"/>
                  <a:lumOff val="15000"/>
                </a:schemeClr>
              </a:solidFill>
            </a:endParaRPr>
          </a:p>
        </p:txBody>
      </p:sp>
      <p:sp>
        <p:nvSpPr>
          <p:cNvPr id="11" name="CuadroTexto 10"/>
          <p:cNvSpPr txBox="1">
            <a:spLocks/>
          </p:cNvSpPr>
          <p:nvPr/>
        </p:nvSpPr>
        <p:spPr>
          <a:xfrm>
            <a:off x="7458950" y="3474229"/>
            <a:ext cx="1242138" cy="323165"/>
          </a:xfrm>
          <a:prstGeom prst="rect">
            <a:avLst/>
          </a:prstGeom>
          <a:noFill/>
        </p:spPr>
        <p:txBody>
          <a:bodyPr wrap="square" lIns="68580" tIns="34290" rIns="68580" bIns="34290" rtlCol="0">
            <a:spAutoFit/>
          </a:bodyPr>
          <a:lstStyle/>
          <a:p>
            <a:pPr algn="ctr"/>
            <a:r>
              <a:rPr lang="es-ES" sz="800">
                <a:solidFill>
                  <a:schemeClr val="tx1">
                    <a:lumMod val="85000"/>
                    <a:lumOff val="15000"/>
                  </a:schemeClr>
                </a:solidFill>
              </a:rPr>
              <a:t>ISO 27001</a:t>
            </a:r>
            <a:br>
              <a:rPr lang="es-ES" sz="800">
                <a:solidFill>
                  <a:schemeClr val="tx1">
                    <a:lumMod val="85000"/>
                    <a:lumOff val="15000"/>
                  </a:schemeClr>
                </a:solidFill>
              </a:rPr>
            </a:br>
            <a:endParaRPr lang="es-ES" sz="800">
              <a:solidFill>
                <a:schemeClr val="tx1">
                  <a:lumMod val="85000"/>
                  <a:lumOff val="15000"/>
                </a:schemeClr>
              </a:solidFill>
            </a:endParaRPr>
          </a:p>
        </p:txBody>
      </p:sp>
    </p:spTree>
    <p:extLst>
      <p:ext uri="{BB962C8B-B14F-4D97-AF65-F5344CB8AC3E}">
        <p14:creationId xmlns:p14="http://schemas.microsoft.com/office/powerpoint/2010/main" val="124162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7494"/>
            <a:ext cx="7021341" cy="280507"/>
          </a:xfrm>
        </p:spPr>
        <p:txBody>
          <a:bodyPr>
            <a:noAutofit/>
          </a:bodyPr>
          <a:lstStyle/>
          <a:p>
            <a:pPr marL="457200" indent="-457200">
              <a:lnSpc>
                <a:spcPct val="150000"/>
              </a:lnSpc>
            </a:pPr>
            <a:r>
              <a:rPr lang="es-ES" sz="1800" dirty="0">
                <a:solidFill>
                  <a:schemeClr val="bg1">
                    <a:lumMod val="65000"/>
                  </a:schemeClr>
                </a:solidFill>
              </a:rPr>
              <a:t>Unidades de </a:t>
            </a:r>
            <a:r>
              <a:rPr lang="es-ES" sz="1800" dirty="0" smtClean="0">
                <a:solidFill>
                  <a:schemeClr val="bg1">
                    <a:lumMod val="65000"/>
                  </a:schemeClr>
                </a:solidFill>
              </a:rPr>
              <a:t>ejecución: </a:t>
            </a:r>
            <a:r>
              <a:rPr lang="es-ES" sz="1400" dirty="0" err="1" smtClean="0"/>
              <a:t>Stage</a:t>
            </a:r>
            <a:endParaRPr lang="es-ES" sz="1400" dirty="0"/>
          </a:p>
        </p:txBody>
      </p:sp>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520" y="1419622"/>
            <a:ext cx="8582025" cy="1805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6833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7494"/>
            <a:ext cx="7021341" cy="280507"/>
          </a:xfrm>
        </p:spPr>
        <p:txBody>
          <a:bodyPr>
            <a:noAutofit/>
          </a:bodyPr>
          <a:lstStyle/>
          <a:p>
            <a:pPr marL="457200" indent="-457200">
              <a:lnSpc>
                <a:spcPct val="150000"/>
              </a:lnSpc>
            </a:pPr>
            <a:r>
              <a:rPr lang="es-ES" sz="1800" dirty="0">
                <a:solidFill>
                  <a:schemeClr val="bg1">
                    <a:lumMod val="65000"/>
                  </a:schemeClr>
                </a:solidFill>
              </a:rPr>
              <a:t>Unidades de </a:t>
            </a:r>
            <a:r>
              <a:rPr lang="es-ES" sz="1800" dirty="0" smtClean="0">
                <a:solidFill>
                  <a:schemeClr val="bg1">
                    <a:lumMod val="65000"/>
                  </a:schemeClr>
                </a:solidFill>
              </a:rPr>
              <a:t>ejecución: </a:t>
            </a:r>
            <a:r>
              <a:rPr lang="es-ES" sz="1400" dirty="0" err="1" smtClean="0"/>
              <a:t>Task</a:t>
            </a:r>
            <a:endParaRPr lang="es-ES" sz="1400"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0985" y="750888"/>
            <a:ext cx="8303930" cy="3856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0212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fontAlgn="base"/>
            <a:r>
              <a:rPr lang="es-ES" dirty="0" smtClean="0"/>
              <a:t>Creación de programas con </a:t>
            </a:r>
            <a:r>
              <a:rPr lang="es-ES" dirty="0" err="1" smtClean="0"/>
              <a:t>PySpark</a:t>
            </a:r>
            <a:endParaRPr lang="es-ES" dirty="0"/>
          </a:p>
        </p:txBody>
      </p:sp>
      <p:sp>
        <p:nvSpPr>
          <p:cNvPr id="3" name="Marcador de contenido 2"/>
          <p:cNvSpPr>
            <a:spLocks noGrp="1"/>
          </p:cNvSpPr>
          <p:nvPr>
            <p:ph idx="1"/>
          </p:nvPr>
        </p:nvSpPr>
        <p:spPr/>
        <p:txBody>
          <a:bodyPr>
            <a:normAutofit/>
          </a:bodyPr>
          <a:lstStyle/>
          <a:p>
            <a:pPr fontAlgn="base"/>
            <a:r>
              <a:rPr lang="es-ES" dirty="0"/>
              <a:t>Como </a:t>
            </a:r>
            <a:r>
              <a:rPr lang="es-ES" dirty="0" smtClean="0"/>
              <a:t>crear programas con </a:t>
            </a:r>
            <a:r>
              <a:rPr lang="es-ES" dirty="0" err="1" smtClean="0"/>
              <a:t>PySpark</a:t>
            </a:r>
            <a:endParaRPr lang="es-ES" dirty="0"/>
          </a:p>
          <a:p>
            <a:pPr lvl="1" fontAlgn="base"/>
            <a:r>
              <a:rPr lang="es-ES" dirty="0"/>
              <a:t>Con </a:t>
            </a:r>
            <a:r>
              <a:rPr lang="es-ES" dirty="0" err="1"/>
              <a:t>jupyter</a:t>
            </a:r>
            <a:endParaRPr lang="es-ES" dirty="0"/>
          </a:p>
          <a:p>
            <a:pPr lvl="2" fontAlgn="base"/>
            <a:r>
              <a:rPr lang="es-ES" dirty="0"/>
              <a:t>Instalado en el </a:t>
            </a:r>
            <a:r>
              <a:rPr lang="es-ES" dirty="0" err="1" smtClean="0"/>
              <a:t>cluster</a:t>
            </a:r>
            <a:r>
              <a:rPr lang="es-ES" dirty="0" smtClean="0"/>
              <a:t> (o </a:t>
            </a:r>
            <a:r>
              <a:rPr lang="es-ES" dirty="0"/>
              <a:t>en un ordenador </a:t>
            </a:r>
            <a:r>
              <a:rPr lang="es-ES" dirty="0" smtClean="0"/>
              <a:t>local)</a:t>
            </a:r>
            <a:endParaRPr lang="es-ES" dirty="0"/>
          </a:p>
          <a:p>
            <a:pPr lvl="2" fontAlgn="base"/>
            <a:r>
              <a:rPr lang="es-ES" dirty="0"/>
              <a:t>Para análisis y exploración de los datos</a:t>
            </a:r>
          </a:p>
          <a:p>
            <a:pPr lvl="1" fontAlgn="base"/>
            <a:endParaRPr lang="es-ES" dirty="0"/>
          </a:p>
          <a:p>
            <a:pPr lvl="1" fontAlgn="base"/>
            <a:r>
              <a:rPr lang="es-ES" dirty="0"/>
              <a:t>Con </a:t>
            </a:r>
            <a:r>
              <a:rPr lang="es-ES" dirty="0" err="1"/>
              <a:t>pycharm</a:t>
            </a:r>
            <a:endParaRPr lang="es-ES" dirty="0"/>
          </a:p>
          <a:p>
            <a:pPr lvl="2" fontAlgn="base"/>
            <a:r>
              <a:rPr lang="es-ES" dirty="0" smtClean="0"/>
              <a:t>Mediante SSH</a:t>
            </a:r>
            <a:r>
              <a:rPr lang="es-ES" dirty="0"/>
              <a:t>, ejecutamos Python en el head </a:t>
            </a:r>
            <a:r>
              <a:rPr lang="es-ES" dirty="0" err="1"/>
              <a:t>node</a:t>
            </a:r>
            <a:endParaRPr lang="es-ES" dirty="0"/>
          </a:p>
          <a:p>
            <a:pPr lvl="2" fontAlgn="base"/>
            <a:r>
              <a:rPr lang="es-ES" dirty="0"/>
              <a:t>Para ejecución de scripts en </a:t>
            </a:r>
            <a:r>
              <a:rPr lang="es-ES" dirty="0" smtClean="0"/>
              <a:t>desarrollo-producción</a:t>
            </a:r>
          </a:p>
          <a:p>
            <a:pPr lvl="2" fontAlgn="base"/>
            <a:endParaRPr lang="es-ES" dirty="0"/>
          </a:p>
          <a:p>
            <a:pPr lvl="1" fontAlgn="base"/>
            <a:r>
              <a:rPr lang="es-ES" dirty="0" smtClean="0"/>
              <a:t>Con </a:t>
            </a:r>
            <a:r>
              <a:rPr lang="es-ES" dirty="0" err="1" smtClean="0"/>
              <a:t>Databricks</a:t>
            </a:r>
            <a:r>
              <a:rPr lang="es-ES" dirty="0"/>
              <a:t/>
            </a:r>
            <a:br>
              <a:rPr lang="es-ES" dirty="0"/>
            </a:br>
            <a:endParaRPr lang="es-ES" dirty="0"/>
          </a:p>
          <a:p>
            <a:pPr lvl="2" fontAlgn="base"/>
            <a:endParaRPr lang="es-ES" dirty="0"/>
          </a:p>
          <a:p>
            <a:pPr lvl="1" fontAlgn="base"/>
            <a:r>
              <a:rPr lang="es-ES" dirty="0"/>
              <a:t>Desde un orquestador </a:t>
            </a:r>
            <a:r>
              <a:rPr lang="es-ES" dirty="0" smtClean="0"/>
              <a:t>(</a:t>
            </a:r>
            <a:r>
              <a:rPr lang="es-ES" dirty="0" err="1" smtClean="0"/>
              <a:t>Azure</a:t>
            </a:r>
            <a:r>
              <a:rPr lang="es-ES" dirty="0" smtClean="0"/>
              <a:t> </a:t>
            </a:r>
            <a:r>
              <a:rPr lang="es-ES" dirty="0" err="1" smtClean="0"/>
              <a:t>Datafactory</a:t>
            </a:r>
            <a:r>
              <a:rPr lang="es-ES" dirty="0" smtClean="0"/>
              <a:t>, </a:t>
            </a:r>
            <a:r>
              <a:rPr lang="es-ES" dirty="0" err="1" smtClean="0"/>
              <a:t>Oozie</a:t>
            </a:r>
            <a:r>
              <a:rPr lang="es-ES" dirty="0"/>
              <a:t>…)</a:t>
            </a:r>
          </a:p>
          <a:p>
            <a:pPr lvl="2" fontAlgn="base"/>
            <a:r>
              <a:rPr lang="es-ES" dirty="0"/>
              <a:t>Instalado en el </a:t>
            </a:r>
            <a:r>
              <a:rPr lang="es-ES" dirty="0" err="1"/>
              <a:t>cluster</a:t>
            </a:r>
            <a:endParaRPr lang="es-ES" dirty="0"/>
          </a:p>
          <a:p>
            <a:pPr lvl="2" fontAlgn="base"/>
            <a:r>
              <a:rPr lang="es-ES" dirty="0"/>
              <a:t>Para ejecución en producción de forma automatizada</a:t>
            </a:r>
          </a:p>
          <a:p>
            <a:pPr marL="685800" lvl="2" indent="0" fontAlgn="base">
              <a:buNone/>
            </a:pPr>
            <a:endParaRPr lang="es-ES" dirty="0"/>
          </a:p>
          <a:p>
            <a:pPr lvl="2" fontAlgn="base"/>
            <a:endParaRPr lang="es-ES" dirty="0"/>
          </a:p>
          <a:p>
            <a:pPr marL="0" indent="0">
              <a:buNone/>
            </a:pPr>
            <a:endParaRPr lang="es-ES" dirty="0"/>
          </a:p>
        </p:txBody>
      </p:sp>
      <p:sp>
        <p:nvSpPr>
          <p:cNvPr id="4" name="Marcador de contenido 3"/>
          <p:cNvSpPr>
            <a:spLocks noGrp="1"/>
          </p:cNvSpPr>
          <p:nvPr>
            <p:ph sz="quarter" idx="13"/>
          </p:nvPr>
        </p:nvSpPr>
        <p:spPr/>
        <p:txBody>
          <a:bodyPr/>
          <a:lstStyle/>
          <a:p>
            <a:endParaRPr lang="es-ES"/>
          </a:p>
        </p:txBody>
      </p:sp>
    </p:spTree>
    <p:extLst>
      <p:ext uri="{BB962C8B-B14F-4D97-AF65-F5344CB8AC3E}">
        <p14:creationId xmlns:p14="http://schemas.microsoft.com/office/powerpoint/2010/main" val="2655167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fontAlgn="base"/>
            <a:r>
              <a:rPr lang="es-ES" dirty="0"/>
              <a:t>Creación de programas con </a:t>
            </a:r>
            <a:r>
              <a:rPr lang="es-ES" dirty="0" err="1" smtClean="0"/>
              <a:t>PySpark</a:t>
            </a:r>
            <a:r>
              <a:rPr lang="es-ES" dirty="0" smtClean="0"/>
              <a:t>: </a:t>
            </a:r>
            <a:r>
              <a:rPr lang="es-ES" dirty="0" err="1" smtClean="0"/>
              <a:t>Jupyter</a:t>
            </a:r>
            <a:endParaRPr lang="es-ES" dirty="0"/>
          </a:p>
        </p:txBody>
      </p:sp>
      <p:sp>
        <p:nvSpPr>
          <p:cNvPr id="3" name="Marcador de contenido 2"/>
          <p:cNvSpPr>
            <a:spLocks noGrp="1"/>
          </p:cNvSpPr>
          <p:nvPr>
            <p:ph idx="1"/>
          </p:nvPr>
        </p:nvSpPr>
        <p:spPr/>
        <p:txBody>
          <a:bodyPr>
            <a:normAutofit/>
          </a:bodyPr>
          <a:lstStyle/>
          <a:p>
            <a:pPr fontAlgn="base"/>
            <a:r>
              <a:rPr lang="es-ES" dirty="0"/>
              <a:t>Como acceder a nuestros </a:t>
            </a:r>
            <a:r>
              <a:rPr lang="es-ES" dirty="0" smtClean="0"/>
              <a:t>proyectos con </a:t>
            </a:r>
            <a:r>
              <a:rPr lang="es-ES" dirty="0" err="1" smtClean="0"/>
              <a:t>Jupyter</a:t>
            </a:r>
            <a:endParaRPr lang="es-ES" dirty="0"/>
          </a:p>
          <a:p>
            <a:pPr marL="685800" lvl="2" indent="0" fontAlgn="base">
              <a:buNone/>
            </a:pPr>
            <a:endParaRPr lang="es-ES" dirty="0"/>
          </a:p>
          <a:p>
            <a:pPr lvl="2" fontAlgn="base"/>
            <a:endParaRPr lang="es-ES" dirty="0"/>
          </a:p>
          <a:p>
            <a:pPr marL="0" indent="0">
              <a:buNone/>
            </a:pPr>
            <a:endParaRPr lang="es-ES" dirty="0"/>
          </a:p>
        </p:txBody>
      </p:sp>
      <p:sp>
        <p:nvSpPr>
          <p:cNvPr id="4" name="Marcador de contenido 3"/>
          <p:cNvSpPr>
            <a:spLocks noGrp="1"/>
          </p:cNvSpPr>
          <p:nvPr>
            <p:ph sz="quarter" idx="13"/>
          </p:nvPr>
        </p:nvSpPr>
        <p:spPr/>
        <p:txBody>
          <a:bodyPr/>
          <a:lstStyle/>
          <a:p>
            <a:endParaRPr lang="es-ES"/>
          </a:p>
        </p:txBody>
      </p:sp>
      <p:pic>
        <p:nvPicPr>
          <p:cNvPr id="1026" name="Picture 2" descr="Resultado de imagen de jupyter sparkmagic liv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627" y="1561311"/>
            <a:ext cx="6554325" cy="2235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399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t>Creación de programas con </a:t>
            </a:r>
            <a:r>
              <a:rPr lang="es-ES" dirty="0" err="1"/>
              <a:t>PySpark</a:t>
            </a:r>
            <a:r>
              <a:rPr lang="es-ES" dirty="0"/>
              <a:t>: </a:t>
            </a:r>
            <a:r>
              <a:rPr lang="es-ES" dirty="0" err="1"/>
              <a:t>Jupyter</a:t>
            </a:r>
            <a:endParaRPr lang="es-ES" dirty="0"/>
          </a:p>
        </p:txBody>
      </p:sp>
      <p:sp>
        <p:nvSpPr>
          <p:cNvPr id="3" name="Marcador de contenido 2"/>
          <p:cNvSpPr>
            <a:spLocks noGrp="1"/>
          </p:cNvSpPr>
          <p:nvPr>
            <p:ph idx="1"/>
          </p:nvPr>
        </p:nvSpPr>
        <p:spPr/>
        <p:txBody>
          <a:bodyPr/>
          <a:lstStyle/>
          <a:p>
            <a:r>
              <a:rPr lang="es-ES" dirty="0"/>
              <a:t>Qué es:</a:t>
            </a:r>
          </a:p>
          <a:p>
            <a:pPr lvl="1"/>
            <a:r>
              <a:rPr lang="es-ES" dirty="0"/>
              <a:t>Entorno de programación</a:t>
            </a:r>
          </a:p>
          <a:p>
            <a:pPr lvl="1"/>
            <a:r>
              <a:rPr lang="es-ES" dirty="0"/>
              <a:t>Web</a:t>
            </a:r>
          </a:p>
          <a:p>
            <a:pPr lvl="1"/>
            <a:r>
              <a:rPr lang="es-ES" dirty="0"/>
              <a:t>Interactivo</a:t>
            </a:r>
          </a:p>
          <a:p>
            <a:endParaRPr lang="es-ES" dirty="0"/>
          </a:p>
          <a:p>
            <a:r>
              <a:rPr lang="es-ES" dirty="0"/>
              <a:t>Qué requiere:</a:t>
            </a:r>
          </a:p>
          <a:p>
            <a:pPr lvl="1"/>
            <a:r>
              <a:rPr lang="es-ES" dirty="0"/>
              <a:t>Puede usarse el que proporciona el </a:t>
            </a:r>
            <a:r>
              <a:rPr lang="es-ES" dirty="0" err="1"/>
              <a:t>cluster</a:t>
            </a:r>
            <a:endParaRPr lang="es-ES" dirty="0"/>
          </a:p>
          <a:p>
            <a:pPr lvl="2"/>
            <a:r>
              <a:rPr lang="es-ES" dirty="0"/>
              <a:t>Requiere acceso a la interfaz del </a:t>
            </a:r>
            <a:r>
              <a:rPr lang="es-ES" dirty="0" err="1"/>
              <a:t>cluster</a:t>
            </a:r>
            <a:endParaRPr lang="es-ES" dirty="0"/>
          </a:p>
          <a:p>
            <a:pPr lvl="1"/>
            <a:r>
              <a:rPr lang="es-ES" dirty="0"/>
              <a:t>O instalarse en cualquier máquina (virtual o real):</a:t>
            </a:r>
          </a:p>
          <a:p>
            <a:pPr lvl="2"/>
            <a:r>
              <a:rPr lang="es-ES" dirty="0"/>
              <a:t>Windows o Mac OS X (recomendable Anaconda Python)</a:t>
            </a:r>
          </a:p>
          <a:p>
            <a:pPr lvl="2"/>
            <a:r>
              <a:rPr lang="es-ES" dirty="0"/>
              <a:t>Linux</a:t>
            </a:r>
          </a:p>
          <a:p>
            <a:pPr lvl="1"/>
            <a:r>
              <a:rPr lang="es-ES" dirty="0"/>
              <a:t>Pero en todos los casos, requiere la contraseña de </a:t>
            </a:r>
            <a:r>
              <a:rPr lang="es-ES" dirty="0" err="1"/>
              <a:t>admin</a:t>
            </a:r>
            <a:r>
              <a:rPr lang="es-ES" dirty="0"/>
              <a:t> del </a:t>
            </a:r>
            <a:r>
              <a:rPr lang="es-ES" dirty="0" err="1"/>
              <a:t>cluster</a:t>
            </a:r>
            <a:r>
              <a:rPr lang="es-ES" dirty="0"/>
              <a:t> de </a:t>
            </a:r>
            <a:r>
              <a:rPr lang="es-ES" dirty="0" err="1"/>
              <a:t>Azure</a:t>
            </a:r>
            <a:endParaRPr lang="es-ES" dirty="0"/>
          </a:p>
          <a:p>
            <a:pPr lvl="1"/>
            <a:endParaRPr lang="es-ES" dirty="0"/>
          </a:p>
          <a:p>
            <a:r>
              <a:rPr lang="es-ES" dirty="0"/>
              <a:t>Ventajas</a:t>
            </a:r>
          </a:p>
          <a:p>
            <a:pPr lvl="1"/>
            <a:r>
              <a:rPr lang="es-ES" dirty="0"/>
              <a:t>Muy visual</a:t>
            </a:r>
          </a:p>
          <a:p>
            <a:pPr lvl="1"/>
            <a:r>
              <a:rPr lang="es-ES" dirty="0"/>
              <a:t>Permite exportar los datos a </a:t>
            </a:r>
            <a:r>
              <a:rPr lang="es-ES" dirty="0" err="1"/>
              <a:t>pdf</a:t>
            </a:r>
            <a:r>
              <a:rPr lang="es-ES" dirty="0"/>
              <a:t> (y a Python)</a:t>
            </a:r>
          </a:p>
          <a:p>
            <a:pPr lvl="1"/>
            <a:r>
              <a:rPr lang="es-ES" dirty="0"/>
              <a:t>Mantiene los datos en memoria</a:t>
            </a:r>
          </a:p>
          <a:p>
            <a:pPr lvl="1"/>
            <a:endParaRPr lang="es-ES" dirty="0"/>
          </a:p>
        </p:txBody>
      </p:sp>
      <p:sp>
        <p:nvSpPr>
          <p:cNvPr id="4" name="Marcador de contenido 3"/>
          <p:cNvSpPr>
            <a:spLocks noGrp="1"/>
          </p:cNvSpPr>
          <p:nvPr>
            <p:ph sz="quarter" idx="13"/>
          </p:nvPr>
        </p:nvSpPr>
        <p:spPr/>
        <p:txBody>
          <a:bodyPr/>
          <a:lstStyle/>
          <a:p>
            <a:endParaRPr lang="es-ES"/>
          </a:p>
        </p:txBody>
      </p:sp>
      <p:pic>
        <p:nvPicPr>
          <p:cNvPr id="5" name="Imagen 4">
            <a:extLst>
              <a:ext uri="{FF2B5EF4-FFF2-40B4-BE49-F238E27FC236}">
                <a16:creationId xmlns="" xmlns:a16="http://schemas.microsoft.com/office/drawing/2014/main" id="{C1A39DE0-4378-4F48-AC5B-533CDB7FFD60}"/>
              </a:ext>
            </a:extLst>
          </p:cNvPr>
          <p:cNvPicPr>
            <a:picLocks noChangeAspect="1"/>
          </p:cNvPicPr>
          <p:nvPr/>
        </p:nvPicPr>
        <p:blipFill>
          <a:blip r:embed="rId2"/>
          <a:stretch>
            <a:fillRect/>
          </a:stretch>
        </p:blipFill>
        <p:spPr>
          <a:xfrm>
            <a:off x="5410955" y="712260"/>
            <a:ext cx="3426641" cy="3702578"/>
          </a:xfrm>
          <a:prstGeom prst="rect">
            <a:avLst/>
          </a:prstGeom>
        </p:spPr>
      </p:pic>
    </p:spTree>
    <p:extLst>
      <p:ext uri="{BB962C8B-B14F-4D97-AF65-F5344CB8AC3E}">
        <p14:creationId xmlns:p14="http://schemas.microsoft.com/office/powerpoint/2010/main" val="1079594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t>Creación de programas con </a:t>
            </a:r>
            <a:r>
              <a:rPr lang="es-ES" dirty="0" err="1"/>
              <a:t>PySpark</a:t>
            </a:r>
            <a:r>
              <a:rPr lang="es-ES" dirty="0"/>
              <a:t>: </a:t>
            </a:r>
            <a:r>
              <a:rPr lang="es-ES" dirty="0" err="1"/>
              <a:t>Jupyter</a:t>
            </a:r>
            <a:endParaRPr lang="es-ES" dirty="0"/>
          </a:p>
        </p:txBody>
      </p:sp>
      <p:sp>
        <p:nvSpPr>
          <p:cNvPr id="3" name="Marcador de contenido 2"/>
          <p:cNvSpPr>
            <a:spLocks noGrp="1"/>
          </p:cNvSpPr>
          <p:nvPr>
            <p:ph idx="1"/>
          </p:nvPr>
        </p:nvSpPr>
        <p:spPr/>
        <p:txBody>
          <a:bodyPr>
            <a:normAutofit/>
          </a:bodyPr>
          <a:lstStyle/>
          <a:p>
            <a:r>
              <a:rPr lang="es-ES" dirty="0"/>
              <a:t>Acceso al </a:t>
            </a:r>
            <a:r>
              <a:rPr lang="es-ES" dirty="0" err="1"/>
              <a:t>Jupyter</a:t>
            </a:r>
            <a:r>
              <a:rPr lang="es-ES" dirty="0"/>
              <a:t> del </a:t>
            </a:r>
            <a:r>
              <a:rPr lang="es-ES" dirty="0" err="1"/>
              <a:t>cluster</a:t>
            </a:r>
            <a:endParaRPr lang="es-ES" dirty="0"/>
          </a:p>
          <a:p>
            <a:pPr lvl="1"/>
            <a:r>
              <a:rPr lang="es-ES" dirty="0"/>
              <a:t>Ventajas:</a:t>
            </a:r>
          </a:p>
          <a:p>
            <a:pPr lvl="2"/>
            <a:r>
              <a:rPr lang="es-ES" dirty="0"/>
              <a:t>Siempre online</a:t>
            </a:r>
          </a:p>
          <a:p>
            <a:pPr lvl="1"/>
            <a:r>
              <a:rPr lang="es-ES" dirty="0"/>
              <a:t>Desventajas</a:t>
            </a:r>
          </a:p>
          <a:p>
            <a:pPr lvl="2"/>
            <a:r>
              <a:rPr lang="es-ES" dirty="0"/>
              <a:t>Mono usuario: Los archivos generados con </a:t>
            </a:r>
            <a:r>
              <a:rPr lang="es-ES" dirty="0" err="1"/>
              <a:t>jupyter</a:t>
            </a:r>
            <a:r>
              <a:rPr lang="es-ES" dirty="0"/>
              <a:t> son accesibles por todos los usuarios del </a:t>
            </a:r>
            <a:r>
              <a:rPr lang="es-ES" dirty="0" err="1"/>
              <a:t>cluster</a:t>
            </a:r>
            <a:endParaRPr lang="es-ES" dirty="0"/>
          </a:p>
          <a:p>
            <a:pPr lvl="1"/>
            <a:endParaRPr lang="es-ES" dirty="0"/>
          </a:p>
          <a:p>
            <a:endParaRPr lang="es-ES" dirty="0"/>
          </a:p>
          <a:p>
            <a:r>
              <a:rPr lang="es-ES" dirty="0"/>
              <a:t>Instalación de </a:t>
            </a:r>
            <a:r>
              <a:rPr lang="es-ES" dirty="0" err="1"/>
              <a:t>Jupyter</a:t>
            </a:r>
            <a:r>
              <a:rPr lang="es-ES" dirty="0"/>
              <a:t> en local</a:t>
            </a:r>
          </a:p>
          <a:p>
            <a:pPr lvl="1"/>
            <a:r>
              <a:rPr lang="es-ES" dirty="0"/>
              <a:t>Ventajas</a:t>
            </a:r>
          </a:p>
          <a:p>
            <a:pPr lvl="2"/>
            <a:r>
              <a:rPr lang="es-ES" dirty="0" err="1"/>
              <a:t>Multi</a:t>
            </a:r>
            <a:r>
              <a:rPr lang="es-ES" dirty="0"/>
              <a:t>-usuario: Los archivos generados con </a:t>
            </a:r>
            <a:r>
              <a:rPr lang="es-ES" dirty="0" err="1"/>
              <a:t>jupyter</a:t>
            </a:r>
            <a:r>
              <a:rPr lang="es-ES" dirty="0"/>
              <a:t> son sólo accesibles por el usuario creador (o compartidos, si así se desea)</a:t>
            </a:r>
          </a:p>
          <a:p>
            <a:pPr lvl="1"/>
            <a:r>
              <a:rPr lang="es-ES" dirty="0"/>
              <a:t>Desventajas:</a:t>
            </a:r>
          </a:p>
          <a:p>
            <a:pPr lvl="2"/>
            <a:r>
              <a:rPr lang="es-ES" dirty="0"/>
              <a:t>Es una instalación no centralizada (aunque si se desea, podría instalarse en una ubicación centralizada)</a:t>
            </a:r>
          </a:p>
        </p:txBody>
      </p:sp>
      <p:sp>
        <p:nvSpPr>
          <p:cNvPr id="4" name="Marcador de contenido 3"/>
          <p:cNvSpPr>
            <a:spLocks noGrp="1"/>
          </p:cNvSpPr>
          <p:nvPr>
            <p:ph sz="quarter" idx="13"/>
          </p:nvPr>
        </p:nvSpPr>
        <p:spPr/>
        <p:txBody>
          <a:bodyPr/>
          <a:lstStyle/>
          <a:p>
            <a:endParaRPr lang="es-ES"/>
          </a:p>
        </p:txBody>
      </p:sp>
      <p:pic>
        <p:nvPicPr>
          <p:cNvPr id="5" name="Imagen 4">
            <a:extLst>
              <a:ext uri="{FF2B5EF4-FFF2-40B4-BE49-F238E27FC236}">
                <a16:creationId xmlns="" xmlns:a16="http://schemas.microsoft.com/office/drawing/2014/main" id="{29F1ABD4-F52B-4648-8255-7DCC4EA73A07}"/>
              </a:ext>
            </a:extLst>
          </p:cNvPr>
          <p:cNvPicPr>
            <a:picLocks noChangeAspect="1"/>
          </p:cNvPicPr>
          <p:nvPr/>
        </p:nvPicPr>
        <p:blipFill>
          <a:blip r:embed="rId2"/>
          <a:stretch>
            <a:fillRect/>
          </a:stretch>
        </p:blipFill>
        <p:spPr>
          <a:xfrm>
            <a:off x="5410955" y="712260"/>
            <a:ext cx="3426641" cy="3702578"/>
          </a:xfrm>
          <a:prstGeom prst="rect">
            <a:avLst/>
          </a:prstGeom>
        </p:spPr>
      </p:pic>
    </p:spTree>
    <p:extLst>
      <p:ext uri="{BB962C8B-B14F-4D97-AF65-F5344CB8AC3E}">
        <p14:creationId xmlns:p14="http://schemas.microsoft.com/office/powerpoint/2010/main" val="3619443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t>Creación de programas con </a:t>
            </a:r>
            <a:r>
              <a:rPr lang="es-ES" dirty="0" err="1"/>
              <a:t>PySpark</a:t>
            </a:r>
            <a:r>
              <a:rPr lang="es-ES" dirty="0"/>
              <a:t>: </a:t>
            </a:r>
            <a:r>
              <a:rPr lang="es-ES" dirty="0" err="1"/>
              <a:t>Jupyter</a:t>
            </a:r>
            <a:endParaRPr lang="es-ES" dirty="0"/>
          </a:p>
        </p:txBody>
      </p:sp>
      <p:sp>
        <p:nvSpPr>
          <p:cNvPr id="3" name="Marcador de contenido 2"/>
          <p:cNvSpPr>
            <a:spLocks noGrp="1"/>
          </p:cNvSpPr>
          <p:nvPr>
            <p:ph idx="1"/>
          </p:nvPr>
        </p:nvSpPr>
        <p:spPr/>
        <p:txBody>
          <a:bodyPr>
            <a:normAutofit/>
          </a:bodyPr>
          <a:lstStyle/>
          <a:p>
            <a:r>
              <a:rPr lang="es-ES" sz="1800" dirty="0"/>
              <a:t>Funcionamiento básico</a:t>
            </a:r>
          </a:p>
          <a:p>
            <a:pPr lvl="1"/>
            <a:r>
              <a:rPr lang="es-ES" sz="1500" dirty="0"/>
              <a:t>Creación de un nuevo cuaderno</a:t>
            </a:r>
          </a:p>
          <a:p>
            <a:pPr marL="342900" lvl="1" indent="0">
              <a:buNone/>
            </a:pPr>
            <a:endParaRPr lang="es-ES" sz="1500" dirty="0"/>
          </a:p>
          <a:p>
            <a:pPr lvl="1"/>
            <a:r>
              <a:rPr lang="es-ES" sz="1500" dirty="0"/>
              <a:t>Creación/inserción de celdas</a:t>
            </a:r>
          </a:p>
          <a:p>
            <a:pPr lvl="1"/>
            <a:endParaRPr lang="es-ES" sz="1500" dirty="0"/>
          </a:p>
          <a:p>
            <a:pPr lvl="1"/>
            <a:r>
              <a:rPr lang="es-ES" sz="1500" dirty="0"/>
              <a:t>Ejecución de código</a:t>
            </a:r>
          </a:p>
          <a:p>
            <a:pPr lvl="2"/>
            <a:r>
              <a:rPr lang="es-ES" sz="1350" dirty="0"/>
              <a:t>Un detalle interesante: no es necesario usar </a:t>
            </a:r>
            <a:r>
              <a:rPr lang="es-ES" sz="1350" dirty="0" err="1"/>
              <a:t>print</a:t>
            </a:r>
            <a:endParaRPr lang="es-ES" sz="1350" dirty="0"/>
          </a:p>
          <a:p>
            <a:pPr lvl="2"/>
            <a:endParaRPr lang="es-ES" sz="1350" dirty="0"/>
          </a:p>
          <a:p>
            <a:pPr lvl="1"/>
            <a:r>
              <a:rPr lang="es-ES" sz="1500" dirty="0"/>
              <a:t>Atajos de teclado</a:t>
            </a:r>
          </a:p>
          <a:p>
            <a:pPr lvl="1"/>
            <a:endParaRPr lang="es-ES" sz="1500" dirty="0"/>
          </a:p>
          <a:p>
            <a:pPr lvl="1"/>
            <a:endParaRPr lang="es-ES" sz="1500" dirty="0"/>
          </a:p>
          <a:p>
            <a:r>
              <a:rPr lang="es-ES" sz="1650" dirty="0"/>
              <a:t>Acciones avanzadas: copia, borrado, </a:t>
            </a:r>
            <a:r>
              <a:rPr lang="es-ES" sz="1650" dirty="0" err="1"/>
              <a:t>markdown</a:t>
            </a:r>
            <a:endParaRPr lang="es-ES" sz="1650" dirty="0"/>
          </a:p>
          <a:p>
            <a:pPr marL="342900" lvl="1" indent="0">
              <a:buNone/>
            </a:pPr>
            <a:endParaRPr lang="es-ES" dirty="0"/>
          </a:p>
          <a:p>
            <a:pPr marL="342900" lvl="1" indent="0">
              <a:buNone/>
            </a:pPr>
            <a:endParaRPr lang="es-ES" dirty="0"/>
          </a:p>
          <a:p>
            <a:pPr marL="342900" lvl="1" indent="0">
              <a:buNone/>
            </a:pPr>
            <a:endParaRPr lang="es-ES" dirty="0"/>
          </a:p>
        </p:txBody>
      </p:sp>
      <p:sp>
        <p:nvSpPr>
          <p:cNvPr id="4" name="Marcador de contenido 3"/>
          <p:cNvSpPr>
            <a:spLocks noGrp="1"/>
          </p:cNvSpPr>
          <p:nvPr>
            <p:ph sz="quarter" idx="13"/>
          </p:nvPr>
        </p:nvSpPr>
        <p:spPr/>
        <p:txBody>
          <a:bodyPr/>
          <a:lstStyle/>
          <a:p>
            <a:endParaRPr lang="es-ES"/>
          </a:p>
        </p:txBody>
      </p:sp>
      <p:pic>
        <p:nvPicPr>
          <p:cNvPr id="5" name="Picture 4">
            <a:extLst>
              <a:ext uri="{FF2B5EF4-FFF2-40B4-BE49-F238E27FC236}">
                <a16:creationId xmlns="" xmlns:a16="http://schemas.microsoft.com/office/drawing/2014/main" id="{B23C040D-CB49-429D-ADED-D967CA0D4392}"/>
              </a:ext>
            </a:extLst>
          </p:cNvPr>
          <p:cNvPicPr>
            <a:picLocks noChangeAspect="1"/>
          </p:cNvPicPr>
          <p:nvPr/>
        </p:nvPicPr>
        <p:blipFill>
          <a:blip r:embed="rId2"/>
          <a:stretch>
            <a:fillRect/>
          </a:stretch>
        </p:blipFill>
        <p:spPr>
          <a:xfrm>
            <a:off x="5353493" y="813741"/>
            <a:ext cx="1600200" cy="1664494"/>
          </a:xfrm>
          <a:prstGeom prst="rect">
            <a:avLst/>
          </a:prstGeom>
        </p:spPr>
      </p:pic>
      <p:pic>
        <p:nvPicPr>
          <p:cNvPr id="6" name="Picture 5">
            <a:extLst>
              <a:ext uri="{FF2B5EF4-FFF2-40B4-BE49-F238E27FC236}">
                <a16:creationId xmlns="" xmlns:a16="http://schemas.microsoft.com/office/drawing/2014/main" id="{D58A85F6-74BF-451C-AC7C-6A2ADED3A7F3}"/>
              </a:ext>
            </a:extLst>
          </p:cNvPr>
          <p:cNvPicPr>
            <a:picLocks noChangeAspect="1"/>
          </p:cNvPicPr>
          <p:nvPr/>
        </p:nvPicPr>
        <p:blipFill>
          <a:blip r:embed="rId3"/>
          <a:stretch>
            <a:fillRect/>
          </a:stretch>
        </p:blipFill>
        <p:spPr>
          <a:xfrm>
            <a:off x="7252585" y="867318"/>
            <a:ext cx="1300163" cy="778669"/>
          </a:xfrm>
          <a:prstGeom prst="rect">
            <a:avLst/>
          </a:prstGeom>
        </p:spPr>
      </p:pic>
      <p:pic>
        <p:nvPicPr>
          <p:cNvPr id="7" name="Picture 6">
            <a:extLst>
              <a:ext uri="{FF2B5EF4-FFF2-40B4-BE49-F238E27FC236}">
                <a16:creationId xmlns="" xmlns:a16="http://schemas.microsoft.com/office/drawing/2014/main" id="{FE646A68-4F01-4755-865D-8CFA333DEABB}"/>
              </a:ext>
            </a:extLst>
          </p:cNvPr>
          <p:cNvPicPr>
            <a:picLocks noChangeAspect="1"/>
          </p:cNvPicPr>
          <p:nvPr/>
        </p:nvPicPr>
        <p:blipFill>
          <a:blip r:embed="rId4"/>
          <a:stretch>
            <a:fillRect/>
          </a:stretch>
        </p:blipFill>
        <p:spPr>
          <a:xfrm>
            <a:off x="5339206" y="2581084"/>
            <a:ext cx="1614488" cy="2200275"/>
          </a:xfrm>
          <a:prstGeom prst="rect">
            <a:avLst/>
          </a:prstGeom>
        </p:spPr>
      </p:pic>
      <p:pic>
        <p:nvPicPr>
          <p:cNvPr id="8" name="Picture 7">
            <a:extLst>
              <a:ext uri="{FF2B5EF4-FFF2-40B4-BE49-F238E27FC236}">
                <a16:creationId xmlns="" xmlns:a16="http://schemas.microsoft.com/office/drawing/2014/main" id="{E0AB2D63-6984-468E-A4C2-06A79CCD4C1B}"/>
              </a:ext>
            </a:extLst>
          </p:cNvPr>
          <p:cNvPicPr>
            <a:picLocks noChangeAspect="1"/>
          </p:cNvPicPr>
          <p:nvPr/>
        </p:nvPicPr>
        <p:blipFill>
          <a:blip r:embed="rId5"/>
          <a:stretch>
            <a:fillRect/>
          </a:stretch>
        </p:blipFill>
        <p:spPr>
          <a:xfrm>
            <a:off x="2436025" y="2885829"/>
            <a:ext cx="444104" cy="478265"/>
          </a:xfrm>
          <a:prstGeom prst="rect">
            <a:avLst/>
          </a:prstGeom>
        </p:spPr>
      </p:pic>
    </p:spTree>
    <p:extLst>
      <p:ext uri="{BB962C8B-B14F-4D97-AF65-F5344CB8AC3E}">
        <p14:creationId xmlns:p14="http://schemas.microsoft.com/office/powerpoint/2010/main" val="2888958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t>Creación de programas con </a:t>
            </a:r>
            <a:r>
              <a:rPr lang="es-ES" dirty="0" err="1"/>
              <a:t>PySpark</a:t>
            </a:r>
            <a:r>
              <a:rPr lang="es-ES" dirty="0"/>
              <a:t>: </a:t>
            </a:r>
            <a:r>
              <a:rPr lang="es-ES" dirty="0" err="1" smtClean="0"/>
              <a:t>PyCharm</a:t>
            </a:r>
            <a:endParaRPr lang="es-ES" dirty="0"/>
          </a:p>
        </p:txBody>
      </p:sp>
      <p:sp>
        <p:nvSpPr>
          <p:cNvPr id="3" name="Marcador de contenido 2"/>
          <p:cNvSpPr>
            <a:spLocks noGrp="1"/>
          </p:cNvSpPr>
          <p:nvPr>
            <p:ph idx="1"/>
          </p:nvPr>
        </p:nvSpPr>
        <p:spPr/>
        <p:txBody>
          <a:bodyPr>
            <a:normAutofit fontScale="92500"/>
          </a:bodyPr>
          <a:lstStyle/>
          <a:p>
            <a:r>
              <a:rPr lang="es-ES" sz="1500" dirty="0"/>
              <a:t>Requisitos para usar </a:t>
            </a:r>
            <a:r>
              <a:rPr lang="es-ES" sz="1500" dirty="0" err="1"/>
              <a:t>Pycharm</a:t>
            </a:r>
            <a:endParaRPr lang="es-ES" sz="1500" dirty="0"/>
          </a:p>
          <a:p>
            <a:pPr lvl="1"/>
            <a:r>
              <a:rPr lang="es-ES" sz="1350" dirty="0"/>
              <a:t>Licencia Professional</a:t>
            </a:r>
          </a:p>
          <a:p>
            <a:pPr lvl="1"/>
            <a:r>
              <a:rPr lang="es-ES" sz="1350" dirty="0"/>
              <a:t>Acceso </a:t>
            </a:r>
            <a:r>
              <a:rPr lang="es-ES" sz="1350" dirty="0" err="1"/>
              <a:t>ssh</a:t>
            </a:r>
            <a:r>
              <a:rPr lang="es-ES" sz="1350" dirty="0"/>
              <a:t> a una máquina del </a:t>
            </a:r>
            <a:r>
              <a:rPr lang="es-ES" sz="1350" dirty="0" err="1"/>
              <a:t>cluster</a:t>
            </a:r>
            <a:endParaRPr lang="es-ES" sz="1350" dirty="0"/>
          </a:p>
          <a:p>
            <a:pPr lvl="1"/>
            <a:endParaRPr lang="es-ES" sz="1350" dirty="0"/>
          </a:p>
          <a:p>
            <a:r>
              <a:rPr lang="es-ES" sz="1500" dirty="0"/>
              <a:t>Código</a:t>
            </a:r>
          </a:p>
          <a:p>
            <a:pPr lvl="1"/>
            <a:r>
              <a:rPr lang="es-ES" sz="1350" dirty="0"/>
              <a:t>Hay que definir la variable </a:t>
            </a:r>
            <a:r>
              <a:rPr lang="es-ES" sz="1350" dirty="0" err="1"/>
              <a:t>sc</a:t>
            </a:r>
            <a:endParaRPr lang="es-ES" sz="1350" dirty="0"/>
          </a:p>
          <a:p>
            <a:pPr lvl="1"/>
            <a:r>
              <a:rPr lang="es-ES" sz="1350" dirty="0"/>
              <a:t>Se puede usar </a:t>
            </a:r>
            <a:r>
              <a:rPr lang="es-ES" sz="1350" dirty="0" err="1"/>
              <a:t>addPyFile</a:t>
            </a:r>
            <a:r>
              <a:rPr lang="es-ES" sz="1350" dirty="0"/>
              <a:t> para usar </a:t>
            </a:r>
            <a:r>
              <a:rPr lang="es-ES" sz="1350" dirty="0" err="1"/>
              <a:t>multiples</a:t>
            </a:r>
            <a:r>
              <a:rPr lang="es-ES" sz="1350" dirty="0"/>
              <a:t> archivos</a:t>
            </a:r>
          </a:p>
          <a:p>
            <a:pPr lvl="1"/>
            <a:r>
              <a:rPr lang="es-ES" sz="1350" dirty="0"/>
              <a:t>El resto del código es igual</a:t>
            </a:r>
          </a:p>
          <a:p>
            <a:pPr lvl="1"/>
            <a:endParaRPr lang="es-ES" sz="1350" dirty="0"/>
          </a:p>
          <a:p>
            <a:r>
              <a:rPr lang="es-ES" sz="1500" dirty="0"/>
              <a:t>Ventajas:</a:t>
            </a:r>
          </a:p>
          <a:p>
            <a:pPr lvl="1"/>
            <a:r>
              <a:rPr lang="es-ES" sz="1350" dirty="0"/>
              <a:t>Entorno editor IDE</a:t>
            </a:r>
          </a:p>
          <a:p>
            <a:pPr lvl="2"/>
            <a:r>
              <a:rPr lang="es-ES" sz="1200" dirty="0"/>
              <a:t>Autocompletado</a:t>
            </a:r>
          </a:p>
          <a:p>
            <a:pPr lvl="2"/>
            <a:r>
              <a:rPr lang="es-ES" sz="1200" dirty="0" err="1"/>
              <a:t>Tests</a:t>
            </a:r>
            <a:r>
              <a:rPr lang="es-ES" sz="1200" dirty="0"/>
              <a:t> unitarios</a:t>
            </a:r>
          </a:p>
          <a:p>
            <a:pPr lvl="2"/>
            <a:r>
              <a:rPr lang="es-ES" sz="1200" dirty="0"/>
              <a:t>Integración con </a:t>
            </a:r>
            <a:r>
              <a:rPr lang="es-ES" sz="1200" dirty="0" err="1"/>
              <a:t>Sist</a:t>
            </a:r>
            <a:r>
              <a:rPr lang="es-ES" sz="1200" dirty="0"/>
              <a:t>. de control de versiones</a:t>
            </a:r>
          </a:p>
          <a:p>
            <a:pPr lvl="1"/>
            <a:r>
              <a:rPr lang="es-ES" sz="1350" dirty="0"/>
              <a:t>Ejecución en </a:t>
            </a:r>
            <a:r>
              <a:rPr lang="es-ES" sz="1350" dirty="0" err="1"/>
              <a:t>cluster</a:t>
            </a:r>
            <a:endParaRPr lang="es-ES" sz="1350" dirty="0"/>
          </a:p>
          <a:p>
            <a:pPr lvl="2"/>
            <a:r>
              <a:rPr lang="es-ES" sz="1200" dirty="0"/>
              <a:t>Depuración</a:t>
            </a:r>
          </a:p>
          <a:p>
            <a:pPr marL="342900" lvl="1" indent="0">
              <a:buNone/>
            </a:pPr>
            <a:r>
              <a:rPr lang="es-ES" sz="1350" dirty="0"/>
              <a:t> </a:t>
            </a:r>
          </a:p>
        </p:txBody>
      </p:sp>
      <p:sp>
        <p:nvSpPr>
          <p:cNvPr id="4" name="Marcador de contenido 3"/>
          <p:cNvSpPr>
            <a:spLocks noGrp="1"/>
          </p:cNvSpPr>
          <p:nvPr>
            <p:ph sz="quarter" idx="13"/>
          </p:nvPr>
        </p:nvSpPr>
        <p:spPr/>
        <p:txBody>
          <a:bodyPr/>
          <a:lstStyle/>
          <a:p>
            <a:endParaRPr lang="es-ES"/>
          </a:p>
        </p:txBody>
      </p:sp>
      <p:pic>
        <p:nvPicPr>
          <p:cNvPr id="5" name="Imagen 4">
            <a:extLst>
              <a:ext uri="{FF2B5EF4-FFF2-40B4-BE49-F238E27FC236}">
                <a16:creationId xmlns="" xmlns:a16="http://schemas.microsoft.com/office/drawing/2014/main" id="{821A2835-B0E1-4AE7-8AD6-ABC9162836F7}"/>
              </a:ext>
            </a:extLst>
          </p:cNvPr>
          <p:cNvPicPr>
            <a:picLocks noChangeAspect="1"/>
          </p:cNvPicPr>
          <p:nvPr/>
        </p:nvPicPr>
        <p:blipFill>
          <a:blip r:embed="rId2"/>
          <a:stretch>
            <a:fillRect/>
          </a:stretch>
        </p:blipFill>
        <p:spPr>
          <a:xfrm>
            <a:off x="6310755" y="700124"/>
            <a:ext cx="1800226" cy="1047720"/>
          </a:xfrm>
          <a:prstGeom prst="rect">
            <a:avLst/>
          </a:prstGeom>
        </p:spPr>
      </p:pic>
      <p:pic>
        <p:nvPicPr>
          <p:cNvPr id="6" name="Imagen 5">
            <a:extLst>
              <a:ext uri="{FF2B5EF4-FFF2-40B4-BE49-F238E27FC236}">
                <a16:creationId xmlns="" xmlns:a16="http://schemas.microsoft.com/office/drawing/2014/main" id="{77F164B9-C571-4D2A-A25B-81B0D53C2976}"/>
              </a:ext>
            </a:extLst>
          </p:cNvPr>
          <p:cNvPicPr>
            <a:picLocks noChangeAspect="1"/>
          </p:cNvPicPr>
          <p:nvPr/>
        </p:nvPicPr>
        <p:blipFill>
          <a:blip r:embed="rId3"/>
          <a:stretch>
            <a:fillRect/>
          </a:stretch>
        </p:blipFill>
        <p:spPr>
          <a:xfrm>
            <a:off x="5942968" y="1834449"/>
            <a:ext cx="2535801" cy="2705100"/>
          </a:xfrm>
          <a:prstGeom prst="rect">
            <a:avLst/>
          </a:prstGeom>
        </p:spPr>
      </p:pic>
    </p:spTree>
    <p:extLst>
      <p:ext uri="{BB962C8B-B14F-4D97-AF65-F5344CB8AC3E}">
        <p14:creationId xmlns:p14="http://schemas.microsoft.com/office/powerpoint/2010/main" val="1816383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t>Creación de programas con </a:t>
            </a:r>
            <a:r>
              <a:rPr lang="es-ES" dirty="0" err="1"/>
              <a:t>PySpark</a:t>
            </a:r>
            <a:r>
              <a:rPr lang="es-ES" dirty="0"/>
              <a:t>: </a:t>
            </a:r>
            <a:r>
              <a:rPr lang="es-ES" dirty="0" err="1" smtClean="0"/>
              <a:t>Databricks</a:t>
            </a:r>
            <a:endParaRPr lang="es-ES" dirty="0"/>
          </a:p>
        </p:txBody>
      </p:sp>
      <p:sp>
        <p:nvSpPr>
          <p:cNvPr id="3" name="Marcador de contenido 2"/>
          <p:cNvSpPr>
            <a:spLocks noGrp="1"/>
          </p:cNvSpPr>
          <p:nvPr>
            <p:ph idx="1"/>
          </p:nvPr>
        </p:nvSpPr>
        <p:spPr/>
        <p:txBody>
          <a:bodyPr>
            <a:normAutofit/>
          </a:bodyPr>
          <a:lstStyle/>
          <a:p>
            <a:r>
              <a:rPr lang="es-ES" sz="1500" dirty="0" smtClean="0"/>
              <a:t>Solución simplificada e independiente de </a:t>
            </a:r>
            <a:r>
              <a:rPr lang="es-ES" sz="1500" dirty="0" err="1" smtClean="0"/>
              <a:t>HDInsight</a:t>
            </a:r>
            <a:r>
              <a:rPr lang="es-ES" sz="1500" dirty="0" smtClean="0"/>
              <a:t>:</a:t>
            </a:r>
          </a:p>
          <a:p>
            <a:pPr lvl="1"/>
            <a:r>
              <a:rPr lang="es-ES" sz="1350" dirty="0"/>
              <a:t>G</a:t>
            </a:r>
            <a:r>
              <a:rPr lang="es-ES" sz="1350" dirty="0" smtClean="0"/>
              <a:t>estión de </a:t>
            </a:r>
            <a:r>
              <a:rPr lang="es-ES" sz="1350" dirty="0" err="1" smtClean="0"/>
              <a:t>clusters</a:t>
            </a:r>
            <a:endParaRPr lang="es-ES" sz="1350" dirty="0"/>
          </a:p>
          <a:p>
            <a:pPr lvl="1"/>
            <a:r>
              <a:rPr lang="es-ES" sz="1350" dirty="0" smtClean="0"/>
              <a:t>Programación (Python, </a:t>
            </a:r>
            <a:r>
              <a:rPr lang="es-ES" sz="1350" dirty="0" err="1" smtClean="0"/>
              <a:t>Scala</a:t>
            </a:r>
            <a:r>
              <a:rPr lang="es-ES" sz="1350" dirty="0" smtClean="0"/>
              <a:t>, R)</a:t>
            </a:r>
          </a:p>
          <a:p>
            <a:pPr lvl="1"/>
            <a:r>
              <a:rPr lang="es-ES" sz="1350" dirty="0" smtClean="0"/>
              <a:t>Orquestador básico propio</a:t>
            </a:r>
          </a:p>
          <a:p>
            <a:pPr lvl="1"/>
            <a:endParaRPr lang="es-ES" sz="1350" dirty="0" smtClean="0"/>
          </a:p>
          <a:p>
            <a:r>
              <a:rPr lang="es-ES" sz="1500" dirty="0" smtClean="0"/>
              <a:t>Ventajas:</a:t>
            </a:r>
          </a:p>
          <a:p>
            <a:pPr lvl="1"/>
            <a:r>
              <a:rPr lang="es-ES" sz="1350" dirty="0" smtClean="0"/>
              <a:t>Entorno simplificado</a:t>
            </a:r>
          </a:p>
          <a:p>
            <a:pPr lvl="1"/>
            <a:r>
              <a:rPr lang="es-ES" sz="1350" dirty="0" err="1" smtClean="0"/>
              <a:t>Multi</a:t>
            </a:r>
            <a:r>
              <a:rPr lang="es-ES" sz="1350" dirty="0" smtClean="0"/>
              <a:t>-usuario colaborativo</a:t>
            </a:r>
          </a:p>
          <a:p>
            <a:pPr lvl="1"/>
            <a:r>
              <a:rPr lang="es-ES" sz="1350" dirty="0" smtClean="0"/>
              <a:t>Proporciona una API de despliegue</a:t>
            </a:r>
          </a:p>
          <a:p>
            <a:pPr lvl="1"/>
            <a:endParaRPr lang="es-ES" sz="1350" dirty="0"/>
          </a:p>
          <a:p>
            <a:r>
              <a:rPr lang="es-ES" sz="1500" dirty="0" smtClean="0"/>
              <a:t>Desventajas:</a:t>
            </a:r>
          </a:p>
          <a:p>
            <a:pPr lvl="1"/>
            <a:r>
              <a:rPr lang="es-ES" sz="1350" dirty="0" smtClean="0"/>
              <a:t>No proporciona un entorno IDE completo</a:t>
            </a:r>
          </a:p>
          <a:p>
            <a:pPr lvl="1"/>
            <a:endParaRPr lang="es-ES" sz="1350" dirty="0" smtClean="0"/>
          </a:p>
          <a:p>
            <a:pPr lvl="1"/>
            <a:endParaRPr lang="es-ES" sz="1350" dirty="0"/>
          </a:p>
          <a:p>
            <a:endParaRPr lang="es-ES" dirty="0"/>
          </a:p>
        </p:txBody>
      </p:sp>
      <p:sp>
        <p:nvSpPr>
          <p:cNvPr id="4" name="Marcador de contenido 3"/>
          <p:cNvSpPr>
            <a:spLocks noGrp="1"/>
          </p:cNvSpPr>
          <p:nvPr>
            <p:ph sz="quarter" idx="13"/>
          </p:nvPr>
        </p:nvSpPr>
        <p:spPr/>
        <p:txBody>
          <a:bodyPr/>
          <a:lstStyle/>
          <a:p>
            <a:endParaRPr lang="es-ES"/>
          </a:p>
        </p:txBody>
      </p:sp>
      <p:pic>
        <p:nvPicPr>
          <p:cNvPr id="7" name="Imagen 6"/>
          <p:cNvPicPr>
            <a:picLocks noChangeAspect="1"/>
          </p:cNvPicPr>
          <p:nvPr/>
        </p:nvPicPr>
        <p:blipFill>
          <a:blip r:embed="rId2"/>
          <a:stretch>
            <a:fillRect/>
          </a:stretch>
        </p:blipFill>
        <p:spPr>
          <a:xfrm>
            <a:off x="5351144" y="750094"/>
            <a:ext cx="3471799" cy="1709778"/>
          </a:xfrm>
          <a:prstGeom prst="rect">
            <a:avLst/>
          </a:prstGeom>
          <a:ln>
            <a:solidFill>
              <a:schemeClr val="bg1">
                <a:lumMod val="50000"/>
              </a:schemeClr>
            </a:solidFill>
          </a:ln>
        </p:spPr>
      </p:pic>
      <p:pic>
        <p:nvPicPr>
          <p:cNvPr id="2050" name="Picture 2" descr="A visualization of the Metacog development pip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144" y="2616381"/>
            <a:ext cx="3613344" cy="2103118"/>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474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069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7494"/>
            <a:ext cx="7021341" cy="280507"/>
          </a:xfrm>
        </p:spPr>
        <p:txBody>
          <a:bodyPr>
            <a:noAutofit/>
          </a:bodyPr>
          <a:lstStyle/>
          <a:p>
            <a:pPr marL="457200" indent="-457200">
              <a:lnSpc>
                <a:spcPct val="150000"/>
              </a:lnSpc>
            </a:pPr>
            <a:r>
              <a:rPr lang="es-ES" sz="2200" smtClean="0"/>
              <a:t>Índice</a:t>
            </a:r>
            <a:endParaRPr lang="es-ES" sz="2200"/>
          </a:p>
        </p:txBody>
      </p:sp>
      <p:sp>
        <p:nvSpPr>
          <p:cNvPr id="6" name="2 Marcador de contenido"/>
          <p:cNvSpPr>
            <a:spLocks noGrp="1"/>
          </p:cNvSpPr>
          <p:nvPr>
            <p:ph idx="1"/>
          </p:nvPr>
        </p:nvSpPr>
        <p:spPr>
          <a:xfrm>
            <a:off x="395536" y="843558"/>
            <a:ext cx="8291264" cy="3888432"/>
          </a:xfrm>
        </p:spPr>
        <p:txBody>
          <a:bodyPr>
            <a:normAutofit fontScale="70000" lnSpcReduction="20000"/>
          </a:bodyPr>
          <a:lstStyle/>
          <a:p>
            <a:pPr>
              <a:lnSpc>
                <a:spcPct val="150000"/>
              </a:lnSpc>
              <a:buClr>
                <a:schemeClr val="bg1">
                  <a:lumMod val="50000"/>
                </a:schemeClr>
              </a:buClr>
              <a:buFont typeface="Arial" panose="020B0604020202020204" pitchFamily="34" charset="0"/>
              <a:buChar char="•"/>
            </a:pPr>
            <a:r>
              <a:rPr lang="es-ES" sz="2800" dirty="0"/>
              <a:t>Objetivos del </a:t>
            </a:r>
            <a:r>
              <a:rPr lang="es-ES" sz="2800" dirty="0" smtClean="0"/>
              <a:t>curso</a:t>
            </a:r>
          </a:p>
          <a:p>
            <a:pPr>
              <a:lnSpc>
                <a:spcPct val="150000"/>
              </a:lnSpc>
              <a:buClr>
                <a:schemeClr val="bg1">
                  <a:lumMod val="50000"/>
                </a:schemeClr>
              </a:buClr>
              <a:buFont typeface="Arial" panose="020B0604020202020204" pitchFamily="34" charset="0"/>
              <a:buChar char="•"/>
            </a:pPr>
            <a:r>
              <a:rPr lang="es-ES" sz="2800" dirty="0"/>
              <a:t>Qué es </a:t>
            </a:r>
            <a:r>
              <a:rPr lang="es-ES" sz="2800" dirty="0" smtClean="0"/>
              <a:t>Apache </a:t>
            </a:r>
            <a:r>
              <a:rPr lang="es-ES" sz="2800" dirty="0" err="1" smtClean="0"/>
              <a:t>Spark</a:t>
            </a:r>
            <a:endParaRPr lang="es-ES" sz="2800" dirty="0"/>
          </a:p>
          <a:p>
            <a:pPr>
              <a:lnSpc>
                <a:spcPct val="150000"/>
              </a:lnSpc>
              <a:buClr>
                <a:schemeClr val="bg1">
                  <a:lumMod val="50000"/>
                </a:schemeClr>
              </a:buClr>
              <a:buFont typeface="Arial" panose="020B0604020202020204" pitchFamily="34" charset="0"/>
              <a:buChar char="•"/>
            </a:pPr>
            <a:r>
              <a:rPr lang="es-ES" sz="2800" dirty="0" smtClean="0"/>
              <a:t>Arquitectura de Apache </a:t>
            </a:r>
            <a:r>
              <a:rPr lang="es-ES" sz="2800" dirty="0" err="1" smtClean="0"/>
              <a:t>Spark</a:t>
            </a:r>
            <a:endParaRPr lang="es-ES" sz="2800" dirty="0" smtClean="0"/>
          </a:p>
          <a:p>
            <a:pPr>
              <a:lnSpc>
                <a:spcPct val="150000"/>
              </a:lnSpc>
              <a:buClr>
                <a:schemeClr val="bg1">
                  <a:lumMod val="50000"/>
                </a:schemeClr>
              </a:buClr>
              <a:buFont typeface="Arial" panose="020B0604020202020204" pitchFamily="34" charset="0"/>
              <a:buChar char="•"/>
            </a:pPr>
            <a:r>
              <a:rPr lang="es-ES" sz="2800" dirty="0" smtClean="0"/>
              <a:t>Ecosistemas de Apache </a:t>
            </a:r>
            <a:r>
              <a:rPr lang="es-ES" sz="2800" dirty="0" err="1" smtClean="0"/>
              <a:t>Spark</a:t>
            </a:r>
            <a:endParaRPr lang="es-ES" sz="2800" dirty="0" smtClean="0"/>
          </a:p>
          <a:p>
            <a:pPr>
              <a:lnSpc>
                <a:spcPct val="150000"/>
              </a:lnSpc>
              <a:buClr>
                <a:schemeClr val="bg1">
                  <a:lumMod val="50000"/>
                </a:schemeClr>
              </a:buClr>
              <a:buFont typeface="Arial" panose="020B0604020202020204" pitchFamily="34" charset="0"/>
              <a:buChar char="•"/>
            </a:pPr>
            <a:r>
              <a:rPr lang="es-ES" sz="2800" dirty="0" smtClean="0"/>
              <a:t>Estructuras de datos: </a:t>
            </a:r>
            <a:r>
              <a:rPr lang="es-ES" sz="2800" dirty="0" err="1" smtClean="0"/>
              <a:t>RDDs</a:t>
            </a:r>
            <a:r>
              <a:rPr lang="es-ES" sz="2800" dirty="0" smtClean="0"/>
              <a:t>, </a:t>
            </a:r>
            <a:r>
              <a:rPr lang="es-ES" sz="2800" dirty="0" err="1" smtClean="0"/>
              <a:t>PairRDDs</a:t>
            </a:r>
            <a:r>
              <a:rPr lang="es-ES" sz="2800" dirty="0" smtClean="0"/>
              <a:t> y </a:t>
            </a:r>
            <a:r>
              <a:rPr lang="es-ES" sz="2800" dirty="0" err="1" smtClean="0"/>
              <a:t>Dataframes</a:t>
            </a:r>
            <a:endParaRPr lang="es-ES" sz="2800" dirty="0" smtClean="0"/>
          </a:p>
          <a:p>
            <a:pPr>
              <a:lnSpc>
                <a:spcPct val="150000"/>
              </a:lnSpc>
              <a:buClr>
                <a:schemeClr val="bg1">
                  <a:lumMod val="50000"/>
                </a:schemeClr>
              </a:buClr>
              <a:buFont typeface="Arial" panose="020B0604020202020204" pitchFamily="34" charset="0"/>
              <a:buChar char="•"/>
            </a:pPr>
            <a:r>
              <a:rPr lang="es-ES" sz="2800" dirty="0" smtClean="0"/>
              <a:t>Operaciones con datos: </a:t>
            </a:r>
            <a:r>
              <a:rPr lang="es-ES" sz="2600" dirty="0" smtClean="0"/>
              <a:t>Transformaciones y acciones</a:t>
            </a:r>
          </a:p>
          <a:p>
            <a:pPr>
              <a:lnSpc>
                <a:spcPct val="150000"/>
              </a:lnSpc>
              <a:buClr>
                <a:schemeClr val="bg1">
                  <a:lumMod val="50000"/>
                </a:schemeClr>
              </a:buClr>
              <a:buFont typeface="Arial" panose="020B0604020202020204" pitchFamily="34" charset="0"/>
              <a:buChar char="•"/>
            </a:pPr>
            <a:r>
              <a:rPr lang="es-ES" sz="2800" dirty="0" smtClean="0"/>
              <a:t>Creación </a:t>
            </a:r>
            <a:r>
              <a:rPr lang="es-ES" sz="2800" dirty="0"/>
              <a:t>de programas </a:t>
            </a:r>
            <a:r>
              <a:rPr lang="es-ES" sz="2800" dirty="0" err="1"/>
              <a:t>PySpark</a:t>
            </a:r>
            <a:r>
              <a:rPr lang="es-ES" sz="2800" dirty="0"/>
              <a:t> (</a:t>
            </a:r>
            <a:r>
              <a:rPr lang="es-ES" sz="2800" dirty="0" err="1" smtClean="0"/>
              <a:t>Jupyter</a:t>
            </a:r>
            <a:r>
              <a:rPr lang="es-ES" sz="2800" dirty="0" smtClean="0"/>
              <a:t>, </a:t>
            </a:r>
            <a:r>
              <a:rPr lang="es-ES" sz="2800" dirty="0" err="1" smtClean="0"/>
              <a:t>PyCharm</a:t>
            </a:r>
            <a:r>
              <a:rPr lang="es-ES" sz="2800" dirty="0" smtClean="0"/>
              <a:t> y </a:t>
            </a:r>
            <a:r>
              <a:rPr lang="es-ES" sz="2800" dirty="0" err="1" smtClean="0"/>
              <a:t>Databricks</a:t>
            </a:r>
            <a:r>
              <a:rPr lang="es-ES" sz="2800" dirty="0" smtClean="0"/>
              <a:t>)</a:t>
            </a:r>
          </a:p>
          <a:p>
            <a:pPr>
              <a:lnSpc>
                <a:spcPct val="150000"/>
              </a:lnSpc>
              <a:buClr>
                <a:schemeClr val="bg1">
                  <a:lumMod val="50000"/>
                </a:schemeClr>
              </a:buClr>
              <a:buFont typeface="Arial" panose="020B0604020202020204" pitchFamily="34" charset="0"/>
              <a:buChar char="•"/>
            </a:pPr>
            <a:r>
              <a:rPr lang="es-ES" sz="2800" dirty="0" smtClean="0"/>
              <a:t>Funcionamiento interno de </a:t>
            </a:r>
            <a:r>
              <a:rPr lang="es-ES" sz="2800" dirty="0" err="1" smtClean="0"/>
              <a:t>Spark</a:t>
            </a:r>
            <a:r>
              <a:rPr lang="es-ES" sz="2800" dirty="0" smtClean="0"/>
              <a:t>: </a:t>
            </a:r>
            <a:r>
              <a:rPr lang="es-ES" sz="2800" dirty="0"/>
              <a:t>Jobs, </a:t>
            </a:r>
            <a:r>
              <a:rPr lang="es-ES" sz="2800" dirty="0" err="1"/>
              <a:t>Stages</a:t>
            </a:r>
            <a:r>
              <a:rPr lang="es-ES" sz="2800" dirty="0"/>
              <a:t> y </a:t>
            </a:r>
            <a:r>
              <a:rPr lang="es-ES" sz="2800" dirty="0" err="1"/>
              <a:t>tasks</a:t>
            </a:r>
            <a:endParaRPr lang="es-ES" sz="2800" dirty="0"/>
          </a:p>
          <a:p>
            <a:pPr>
              <a:lnSpc>
                <a:spcPct val="150000"/>
              </a:lnSpc>
              <a:buClr>
                <a:schemeClr val="bg1">
                  <a:lumMod val="50000"/>
                </a:schemeClr>
              </a:buClr>
              <a:buFont typeface="Arial" panose="020B0604020202020204" pitchFamily="34" charset="0"/>
              <a:buChar char="•"/>
            </a:pPr>
            <a:endParaRPr lang="es-ES" sz="2800" dirty="0"/>
          </a:p>
        </p:txBody>
      </p:sp>
    </p:spTree>
    <p:extLst>
      <p:ext uri="{BB962C8B-B14F-4D97-AF65-F5344CB8AC3E}">
        <p14:creationId xmlns:p14="http://schemas.microsoft.com/office/powerpoint/2010/main" val="41604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7494"/>
            <a:ext cx="7021341" cy="280507"/>
          </a:xfrm>
        </p:spPr>
        <p:txBody>
          <a:bodyPr>
            <a:normAutofit fontScale="90000"/>
          </a:bodyPr>
          <a:lstStyle/>
          <a:p>
            <a:pPr marL="457200" indent="-457200">
              <a:lnSpc>
                <a:spcPct val="150000"/>
              </a:lnSpc>
            </a:pPr>
            <a:r>
              <a:rPr lang="es-ES" smtClean="0"/>
              <a:t>Objetivos</a:t>
            </a:r>
            <a:endParaRPr lang="es-ES"/>
          </a:p>
        </p:txBody>
      </p:sp>
      <p:sp>
        <p:nvSpPr>
          <p:cNvPr id="6" name="2 Marcador de contenido"/>
          <p:cNvSpPr>
            <a:spLocks noGrp="1"/>
          </p:cNvSpPr>
          <p:nvPr>
            <p:ph idx="1"/>
          </p:nvPr>
        </p:nvSpPr>
        <p:spPr>
          <a:xfrm>
            <a:off x="395536" y="843558"/>
            <a:ext cx="8291264" cy="3888432"/>
          </a:xfrm>
        </p:spPr>
        <p:txBody>
          <a:bodyPr>
            <a:noAutofit/>
          </a:bodyPr>
          <a:lstStyle/>
          <a:p>
            <a:pPr>
              <a:lnSpc>
                <a:spcPct val="140000"/>
              </a:lnSpc>
              <a:buClr>
                <a:schemeClr val="bg1">
                  <a:lumMod val="50000"/>
                </a:schemeClr>
              </a:buClr>
              <a:buFont typeface="Arial" panose="020B0604020202020204" pitchFamily="34" charset="0"/>
              <a:buChar char="•"/>
            </a:pPr>
            <a:r>
              <a:rPr lang="es-ES" sz="1100" dirty="0"/>
              <a:t>Familiarizarse con el ecosistema de </a:t>
            </a:r>
            <a:r>
              <a:rPr lang="es-ES" sz="1100" dirty="0" err="1" smtClean="0"/>
              <a:t>Spark</a:t>
            </a:r>
            <a:endParaRPr lang="es-ES" sz="1100" dirty="0"/>
          </a:p>
          <a:p>
            <a:pPr>
              <a:lnSpc>
                <a:spcPct val="140000"/>
              </a:lnSpc>
              <a:buClr>
                <a:schemeClr val="bg1">
                  <a:lumMod val="50000"/>
                </a:schemeClr>
              </a:buClr>
              <a:buFont typeface="Arial" panose="020B0604020202020204" pitchFamily="34" charset="0"/>
              <a:buChar char="•"/>
            </a:pPr>
            <a:r>
              <a:rPr lang="es-ES" sz="1100" dirty="0"/>
              <a:t>Comprender el paradigma de programación en </a:t>
            </a:r>
            <a:r>
              <a:rPr lang="es-ES" sz="1100" dirty="0" smtClean="0"/>
              <a:t>paralelo</a:t>
            </a:r>
            <a:endParaRPr lang="es-ES" sz="1100" dirty="0"/>
          </a:p>
          <a:p>
            <a:pPr>
              <a:lnSpc>
                <a:spcPct val="140000"/>
              </a:lnSpc>
              <a:buClr>
                <a:schemeClr val="bg1">
                  <a:lumMod val="50000"/>
                </a:schemeClr>
              </a:buClr>
              <a:buFont typeface="Arial" panose="020B0604020202020204" pitchFamily="34" charset="0"/>
              <a:buChar char="•"/>
            </a:pPr>
            <a:r>
              <a:rPr lang="es-ES" sz="1100" dirty="0"/>
              <a:t>Ser capaces de identificar procesos susceptibles de ser </a:t>
            </a:r>
            <a:r>
              <a:rPr lang="es-ES" sz="1100" dirty="0" smtClean="0"/>
              <a:t>paralelizados</a:t>
            </a:r>
            <a:endParaRPr lang="es-ES" sz="1100" dirty="0"/>
          </a:p>
          <a:p>
            <a:pPr>
              <a:lnSpc>
                <a:spcPct val="140000"/>
              </a:lnSpc>
              <a:buClr>
                <a:schemeClr val="bg1">
                  <a:lumMod val="50000"/>
                </a:schemeClr>
              </a:buClr>
              <a:buFont typeface="Arial" panose="020B0604020202020204" pitchFamily="34" charset="0"/>
              <a:buChar char="•"/>
            </a:pPr>
            <a:r>
              <a:rPr lang="es-ES" sz="1100" dirty="0"/>
              <a:t>Ser capaces de traducir código programado usando el paradigma secuencial al paradigma </a:t>
            </a:r>
            <a:r>
              <a:rPr lang="es-ES" sz="1100" dirty="0" smtClean="0"/>
              <a:t>paralelo</a:t>
            </a:r>
            <a:endParaRPr lang="es-ES" sz="1100" dirty="0"/>
          </a:p>
          <a:p>
            <a:pPr>
              <a:lnSpc>
                <a:spcPct val="140000"/>
              </a:lnSpc>
              <a:buClr>
                <a:schemeClr val="bg1">
                  <a:lumMod val="50000"/>
                </a:schemeClr>
              </a:buClr>
              <a:buFont typeface="Arial" panose="020B0604020202020204" pitchFamily="34" charset="0"/>
              <a:buChar char="•"/>
            </a:pPr>
            <a:r>
              <a:rPr lang="es-ES" sz="1100" dirty="0"/>
              <a:t>Ser capaces de entender y programar código usando </a:t>
            </a:r>
            <a:r>
              <a:rPr lang="es-ES" sz="1100" dirty="0" err="1"/>
              <a:t>PySpark</a:t>
            </a:r>
            <a:endParaRPr lang="es-ES" sz="1100" dirty="0"/>
          </a:p>
        </p:txBody>
      </p:sp>
    </p:spTree>
    <p:extLst>
      <p:ext uri="{BB962C8B-B14F-4D97-AF65-F5344CB8AC3E}">
        <p14:creationId xmlns:p14="http://schemas.microsoft.com/office/powerpoint/2010/main" val="296958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7494"/>
            <a:ext cx="7021341" cy="280507"/>
          </a:xfrm>
        </p:spPr>
        <p:txBody>
          <a:bodyPr>
            <a:noAutofit/>
          </a:bodyPr>
          <a:lstStyle/>
          <a:p>
            <a:pPr marL="457200" indent="-457200">
              <a:lnSpc>
                <a:spcPct val="150000"/>
              </a:lnSpc>
            </a:pPr>
            <a:r>
              <a:rPr lang="es-ES" sz="1600" dirty="0" smtClean="0"/>
              <a:t>Qué es </a:t>
            </a:r>
            <a:r>
              <a:rPr lang="es-ES" sz="1600" dirty="0" err="1" smtClean="0"/>
              <a:t>Spark</a:t>
            </a:r>
            <a:endParaRPr lang="es-ES" sz="1600" dirty="0"/>
          </a:p>
        </p:txBody>
      </p:sp>
      <p:sp>
        <p:nvSpPr>
          <p:cNvPr id="6" name="2 Marcador de contenido"/>
          <p:cNvSpPr>
            <a:spLocks noGrp="1"/>
          </p:cNvSpPr>
          <p:nvPr>
            <p:ph idx="1"/>
          </p:nvPr>
        </p:nvSpPr>
        <p:spPr>
          <a:xfrm>
            <a:off x="395536" y="843558"/>
            <a:ext cx="8291264" cy="3744416"/>
          </a:xfrm>
        </p:spPr>
        <p:txBody>
          <a:bodyPr>
            <a:normAutofit fontScale="92500" lnSpcReduction="20000"/>
          </a:bodyPr>
          <a:lstStyle/>
          <a:p>
            <a:pPr>
              <a:lnSpc>
                <a:spcPct val="200000"/>
              </a:lnSpc>
            </a:pPr>
            <a:r>
              <a:rPr lang="es-ES" sz="1800" dirty="0" smtClean="0"/>
              <a:t>Proyecto open-</a:t>
            </a:r>
            <a:r>
              <a:rPr lang="es-ES" sz="1800" dirty="0" err="1" smtClean="0"/>
              <a:t>source</a:t>
            </a:r>
            <a:r>
              <a:rPr lang="es-ES" sz="1800" dirty="0"/>
              <a:t> fundado por la UC Berkeley</a:t>
            </a:r>
            <a:endParaRPr lang="es-ES" sz="1800" dirty="0" smtClean="0"/>
          </a:p>
          <a:p>
            <a:pPr>
              <a:lnSpc>
                <a:spcPct val="200000"/>
              </a:lnSpc>
            </a:pPr>
            <a:r>
              <a:rPr lang="es-ES" sz="1800" dirty="0" smtClean="0"/>
              <a:t>Motor de procesamiento para grandes cantidades de datos clúster</a:t>
            </a:r>
          </a:p>
          <a:p>
            <a:pPr>
              <a:lnSpc>
                <a:spcPct val="200000"/>
              </a:lnSpc>
            </a:pPr>
            <a:r>
              <a:rPr lang="es-ES" sz="1800" dirty="0" smtClean="0"/>
              <a:t>Arquitectura basada en máquinas conectadas en horizontal (clúster), que lo hace fácilmente escalable</a:t>
            </a:r>
          </a:p>
          <a:p>
            <a:pPr>
              <a:lnSpc>
                <a:spcPct val="200000"/>
              </a:lnSpc>
            </a:pPr>
            <a:r>
              <a:rPr lang="es-ES" sz="1800" dirty="0" smtClean="0"/>
              <a:t>Alta tolerancia a fallos en los nodos sin perder información</a:t>
            </a:r>
          </a:p>
          <a:p>
            <a:pPr>
              <a:lnSpc>
                <a:spcPct val="200000"/>
              </a:lnSpc>
            </a:pPr>
            <a:r>
              <a:rPr lang="es-ES" sz="1800" dirty="0" smtClean="0"/>
              <a:t>Hasta 100 veces más rápido que </a:t>
            </a:r>
            <a:r>
              <a:rPr lang="es-ES" sz="1800" dirty="0" err="1" smtClean="0"/>
              <a:t>Hadoop</a:t>
            </a:r>
            <a:endParaRPr lang="es-ES" sz="1800" dirty="0" smtClean="0"/>
          </a:p>
          <a:p>
            <a:pPr>
              <a:lnSpc>
                <a:spcPct val="200000"/>
              </a:lnSpc>
            </a:pPr>
            <a:r>
              <a:rPr lang="es-ES" sz="1800" dirty="0" smtClean="0"/>
              <a:t>Comercializado a través de </a:t>
            </a:r>
            <a:r>
              <a:rPr lang="es-ES" sz="1800" dirty="0" err="1" smtClean="0"/>
              <a:t>Databricks</a:t>
            </a:r>
            <a:r>
              <a:rPr lang="es-ES" sz="1800" dirty="0" smtClean="0"/>
              <a:t> </a:t>
            </a:r>
          </a:p>
        </p:txBody>
      </p:sp>
    </p:spTree>
    <p:extLst>
      <p:ext uri="{BB962C8B-B14F-4D97-AF65-F5344CB8AC3E}">
        <p14:creationId xmlns:p14="http://schemas.microsoft.com/office/powerpoint/2010/main" val="179039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fontAlgn="base"/>
            <a:r>
              <a:rPr lang="es-ES" dirty="0" smtClean="0"/>
              <a:t>Arquitectura de Apache </a:t>
            </a:r>
            <a:r>
              <a:rPr lang="es-ES" dirty="0" err="1" smtClean="0"/>
              <a:t>Spark</a:t>
            </a:r>
            <a:endParaRPr lang="es-ES" dirty="0"/>
          </a:p>
        </p:txBody>
      </p:sp>
      <p:sp>
        <p:nvSpPr>
          <p:cNvPr id="3" name="Marcador de contenido 2"/>
          <p:cNvSpPr>
            <a:spLocks noGrp="1"/>
          </p:cNvSpPr>
          <p:nvPr>
            <p:ph idx="1"/>
          </p:nvPr>
        </p:nvSpPr>
        <p:spPr/>
        <p:txBody>
          <a:bodyPr/>
          <a:lstStyle/>
          <a:p>
            <a:r>
              <a:rPr lang="es-ES" dirty="0"/>
              <a:t>Arquitectura </a:t>
            </a:r>
            <a:r>
              <a:rPr lang="es-ES" dirty="0" smtClean="0"/>
              <a:t>básica (head </a:t>
            </a:r>
            <a:r>
              <a:rPr lang="es-ES" dirty="0"/>
              <a:t>+ </a:t>
            </a:r>
            <a:r>
              <a:rPr lang="es-ES" dirty="0" err="1" smtClean="0"/>
              <a:t>workers</a:t>
            </a:r>
            <a:r>
              <a:rPr lang="es-ES" dirty="0"/>
              <a:t> </a:t>
            </a:r>
            <a:r>
              <a:rPr lang="es-ES" dirty="0" smtClean="0"/>
              <a:t>// </a:t>
            </a:r>
            <a:r>
              <a:rPr lang="es-ES" dirty="0" err="1" smtClean="0"/>
              <a:t>Map</a:t>
            </a:r>
            <a:r>
              <a:rPr lang="es-ES" dirty="0" smtClean="0"/>
              <a:t> </a:t>
            </a:r>
            <a:r>
              <a:rPr lang="es-ES" dirty="0"/>
              <a:t>+ Reduce)</a:t>
            </a:r>
          </a:p>
        </p:txBody>
      </p:sp>
      <p:sp>
        <p:nvSpPr>
          <p:cNvPr id="4" name="Marcador de contenido 3"/>
          <p:cNvSpPr>
            <a:spLocks noGrp="1"/>
          </p:cNvSpPr>
          <p:nvPr>
            <p:ph sz="quarter" idx="13"/>
          </p:nvPr>
        </p:nvSpPr>
        <p:spPr/>
        <p:txBody>
          <a:bodyPr/>
          <a:lstStyle/>
          <a:p>
            <a:endParaRPr lang="es-ES"/>
          </a:p>
        </p:txBody>
      </p:sp>
      <p:pic>
        <p:nvPicPr>
          <p:cNvPr id="1028" name="Picture 4" descr="https://docs.microsoft.com/es-es/azure/hdinsight/spark/media/apache-spark-settings/spark-arch.png">
            <a:extLst>
              <a:ext uri="{FF2B5EF4-FFF2-40B4-BE49-F238E27FC236}">
                <a16:creationId xmlns:a16="http://schemas.microsoft.com/office/drawing/2014/main" xmlns="" id="{C4B30282-8E8D-4610-AF34-35E2BE531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97" y="1571586"/>
            <a:ext cx="3951998" cy="27846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icture showing three functions: 1. the map function taking an array containing the cow face, roasted sweet potato, chicken, and ear of maize emojis and the cook function as its arguments and returning an array containing the cheeseburger, french fries, poultry legs and popcorn emojis; 2. the filter function taking an array containing the cheeseburger, french fries, poultry legs and popcorn emojis and the isVegetarian functions as its arguments and returning an array containing the french fries and popcorn emojis; 3. The reduce function taking an array containing the cheeseburger, french fries, poultry legs and popcorn emojis and the eat function as its arguments and returning the pile of poo emoji as its result.">
            <a:extLst>
              <a:ext uri="{FF2B5EF4-FFF2-40B4-BE49-F238E27FC236}">
                <a16:creationId xmlns:a16="http://schemas.microsoft.com/office/drawing/2014/main" xmlns="" id="{932D1FC8-23F5-406F-AB89-8D1FEFA706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4093" y="1571586"/>
            <a:ext cx="3694803" cy="2784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9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fontAlgn="base"/>
            <a:r>
              <a:rPr lang="es-ES" dirty="0"/>
              <a:t>Arquitectura de Apache </a:t>
            </a:r>
            <a:r>
              <a:rPr lang="es-ES" dirty="0" err="1"/>
              <a:t>Spark</a:t>
            </a:r>
            <a:endParaRPr lang="es-ES" dirty="0"/>
          </a:p>
        </p:txBody>
      </p:sp>
      <p:sp>
        <p:nvSpPr>
          <p:cNvPr id="3" name="Marcador de contenido 2"/>
          <p:cNvSpPr>
            <a:spLocks noGrp="1"/>
          </p:cNvSpPr>
          <p:nvPr>
            <p:ph idx="1"/>
          </p:nvPr>
        </p:nvSpPr>
        <p:spPr/>
        <p:txBody>
          <a:bodyPr>
            <a:normAutofit/>
          </a:bodyPr>
          <a:lstStyle/>
          <a:p>
            <a:pPr fontAlgn="base"/>
            <a:r>
              <a:rPr lang="es-ES" dirty="0" err="1" smtClean="0"/>
              <a:t>Multiples</a:t>
            </a:r>
            <a:r>
              <a:rPr lang="es-ES" dirty="0" smtClean="0"/>
              <a:t> nodos</a:t>
            </a:r>
          </a:p>
          <a:p>
            <a:pPr lvl="1" fontAlgn="base"/>
            <a:r>
              <a:rPr lang="es-ES" dirty="0" err="1"/>
              <a:t>spark.executor.instances</a:t>
            </a:r>
            <a:endParaRPr lang="es-ES" dirty="0"/>
          </a:p>
          <a:p>
            <a:pPr lvl="1" fontAlgn="base"/>
            <a:r>
              <a:rPr lang="es-ES" dirty="0" err="1"/>
              <a:t>spark.executor.cores</a:t>
            </a:r>
            <a:endParaRPr lang="es-ES" dirty="0"/>
          </a:p>
          <a:p>
            <a:pPr lvl="1" fontAlgn="base"/>
            <a:r>
              <a:rPr lang="es-ES" dirty="0" err="1"/>
              <a:t>spark.executor.memory</a:t>
            </a:r>
            <a:endParaRPr lang="es-ES" dirty="0"/>
          </a:p>
          <a:p>
            <a:pPr fontAlgn="base"/>
            <a:endParaRPr lang="es-ES" sz="600" dirty="0"/>
          </a:p>
          <a:p>
            <a:pPr marL="0" indent="0" fontAlgn="base">
              <a:buNone/>
            </a:pPr>
            <a:endParaRPr lang="es-ES" sz="600" dirty="0" smtClean="0"/>
          </a:p>
          <a:p>
            <a:pPr fontAlgn="base"/>
            <a:r>
              <a:rPr lang="es-ES" dirty="0" smtClean="0"/>
              <a:t>Gestionado </a:t>
            </a:r>
            <a:r>
              <a:rPr lang="es-ES" dirty="0" smtClean="0"/>
              <a:t>mediante YARN / AMBARI</a:t>
            </a:r>
          </a:p>
        </p:txBody>
      </p:sp>
      <p:sp>
        <p:nvSpPr>
          <p:cNvPr id="9" name="Marcador de contenido 8"/>
          <p:cNvSpPr>
            <a:spLocks noGrp="1"/>
          </p:cNvSpPr>
          <p:nvPr>
            <p:ph sz="quarter" idx="13"/>
          </p:nvPr>
        </p:nvSpPr>
        <p:spPr/>
        <p:txBody>
          <a:bodyPr/>
          <a:lstStyle/>
          <a:p>
            <a:endParaRPr lang="es-E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9188" y="843559"/>
            <a:ext cx="1048646" cy="1099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3172" y="843558"/>
            <a:ext cx="1048646" cy="1099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7156" y="858504"/>
            <a:ext cx="1048646" cy="1099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425" y="3075806"/>
            <a:ext cx="3863019" cy="1560150"/>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168" y="3075806"/>
            <a:ext cx="3001385" cy="1562823"/>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2"/>
          <p:cNvSpPr>
            <a:spLocks noChangeArrowheads="1"/>
          </p:cNvSpPr>
          <p:nvPr/>
        </p:nvSpPr>
        <p:spPr bwMode="auto">
          <a:xfrm>
            <a:off x="846169" y="2355726"/>
            <a:ext cx="7720703" cy="6232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s-ES" altLang="es-ES" sz="900" dirty="0" err="1">
                <a:solidFill>
                  <a:srgbClr val="A9B7C6"/>
                </a:solidFill>
                <a:latin typeface="Source Code Pro" panose="020B0509030403020204" pitchFamily="49" charset="0"/>
              </a:rPr>
              <a:t>conf</a:t>
            </a:r>
            <a:r>
              <a:rPr lang="es-ES" altLang="es-ES" sz="900" dirty="0">
                <a:solidFill>
                  <a:srgbClr val="A9B7C6"/>
                </a:solidFill>
                <a:latin typeface="Source Code Pro" panose="020B0509030403020204" pitchFamily="49" charset="0"/>
              </a:rPr>
              <a:t> = </a:t>
            </a:r>
            <a:r>
              <a:rPr lang="es-ES" altLang="es-ES" sz="900" dirty="0" err="1">
                <a:solidFill>
                  <a:srgbClr val="A9B7C6"/>
                </a:solidFill>
                <a:latin typeface="Source Code Pro" panose="020B0509030403020204" pitchFamily="49" charset="0"/>
              </a:rPr>
              <a:t>SparkConf</a:t>
            </a:r>
            <a:r>
              <a:rPr lang="es-ES" altLang="es-ES" sz="900" dirty="0">
                <a:solidFill>
                  <a:srgbClr val="A9B7C6"/>
                </a:solidFill>
                <a:latin typeface="Source Code Pro" panose="020B0509030403020204" pitchFamily="49" charset="0"/>
              </a:rPr>
              <a:t>().</a:t>
            </a:r>
            <a:r>
              <a:rPr lang="es-ES" altLang="es-ES" sz="900" dirty="0" err="1">
                <a:solidFill>
                  <a:srgbClr val="A9B7C6"/>
                </a:solidFill>
                <a:latin typeface="Source Code Pro" panose="020B0509030403020204" pitchFamily="49" charset="0"/>
              </a:rPr>
              <a:t>setMaster</a:t>
            </a:r>
            <a:r>
              <a:rPr lang="es-ES" altLang="es-ES" sz="900" dirty="0">
                <a:solidFill>
                  <a:srgbClr val="A9B7C6"/>
                </a:solidFill>
                <a:latin typeface="Source Code Pro" panose="020B0509030403020204" pitchFamily="49" charset="0"/>
              </a:rPr>
              <a:t>(</a:t>
            </a:r>
            <a:r>
              <a:rPr lang="es-ES" altLang="es-ES" sz="900" dirty="0">
                <a:solidFill>
                  <a:srgbClr val="6A8759"/>
                </a:solidFill>
                <a:latin typeface="Source Code Pro" panose="020B0509030403020204" pitchFamily="49" charset="0"/>
              </a:rPr>
              <a:t>"</a:t>
            </a:r>
            <a:r>
              <a:rPr lang="es-ES" altLang="es-ES" sz="900" dirty="0" err="1">
                <a:solidFill>
                  <a:srgbClr val="6A8759"/>
                </a:solidFill>
                <a:latin typeface="Source Code Pro" panose="020B0509030403020204" pitchFamily="49" charset="0"/>
              </a:rPr>
              <a:t>yarn</a:t>
            </a:r>
            <a:r>
              <a:rPr lang="es-ES" altLang="es-ES" sz="900" dirty="0">
                <a:solidFill>
                  <a:srgbClr val="6A8759"/>
                </a:solidFill>
                <a:latin typeface="Source Code Pro" panose="020B0509030403020204" pitchFamily="49" charset="0"/>
              </a:rPr>
              <a:t>"</a:t>
            </a:r>
            <a:r>
              <a:rPr lang="es-ES" altLang="es-ES" sz="900" dirty="0">
                <a:solidFill>
                  <a:srgbClr val="A9B7C6"/>
                </a:solidFill>
                <a:latin typeface="Source Code Pro" panose="020B0509030403020204" pitchFamily="49" charset="0"/>
              </a:rPr>
              <a:t>).</a:t>
            </a:r>
            <a:r>
              <a:rPr lang="es-ES" altLang="es-ES" sz="900" dirty="0" err="1">
                <a:solidFill>
                  <a:srgbClr val="A9B7C6"/>
                </a:solidFill>
                <a:latin typeface="Source Code Pro" panose="020B0509030403020204" pitchFamily="49" charset="0"/>
              </a:rPr>
              <a:t>setAppName</a:t>
            </a:r>
            <a:r>
              <a:rPr lang="es-ES" altLang="es-ES" sz="900" dirty="0">
                <a:solidFill>
                  <a:srgbClr val="A9B7C6"/>
                </a:solidFill>
                <a:latin typeface="Source Code Pro" panose="020B0509030403020204" pitchFamily="49" charset="0"/>
              </a:rPr>
              <a:t>(</a:t>
            </a:r>
            <a:r>
              <a:rPr lang="es-ES" altLang="es-ES" sz="900" dirty="0">
                <a:solidFill>
                  <a:srgbClr val="6A8759"/>
                </a:solidFill>
                <a:latin typeface="Source Code Pro" panose="020B0509030403020204" pitchFamily="49" charset="0"/>
              </a:rPr>
              <a:t>"Proceso de </a:t>
            </a:r>
            <a:r>
              <a:rPr lang="es-ES" altLang="es-ES" sz="900" dirty="0" err="1">
                <a:solidFill>
                  <a:srgbClr val="6A8759"/>
                </a:solidFill>
                <a:latin typeface="Source Code Pro" panose="020B0509030403020204" pitchFamily="49" charset="0"/>
              </a:rPr>
              <a:t>Mastering</a:t>
            </a:r>
            <a:r>
              <a:rPr lang="es-ES" altLang="es-ES" sz="900" dirty="0">
                <a:solidFill>
                  <a:srgbClr val="6A8759"/>
                </a:solidFill>
                <a:latin typeface="Source Code Pro" panose="020B0509030403020204" pitchFamily="49" charset="0"/>
              </a:rPr>
              <a:t> </a:t>
            </a:r>
            <a:r>
              <a:rPr lang="es-ES" altLang="es-ES" sz="900" dirty="0" err="1">
                <a:solidFill>
                  <a:srgbClr val="6A8759"/>
                </a:solidFill>
                <a:latin typeface="Source Code Pro" panose="020B0509030403020204" pitchFamily="49" charset="0"/>
              </a:rPr>
              <a:t>Historico</a:t>
            </a:r>
            <a:r>
              <a:rPr lang="es-ES" altLang="es-ES" sz="900" dirty="0">
                <a:solidFill>
                  <a:srgbClr val="6A8759"/>
                </a:solidFill>
                <a:latin typeface="Source Code Pro" panose="020B0509030403020204" pitchFamily="49" charset="0"/>
              </a:rPr>
              <a:t>"</a:t>
            </a:r>
            <a:r>
              <a:rPr lang="es-ES" altLang="es-ES" sz="900" dirty="0">
                <a:solidFill>
                  <a:srgbClr val="A9B7C6"/>
                </a:solidFill>
                <a:latin typeface="Source Code Pro" panose="020B0509030403020204" pitchFamily="49" charset="0"/>
              </a:rPr>
              <a:t>).set(</a:t>
            </a:r>
            <a:r>
              <a:rPr lang="es-ES" altLang="es-ES" sz="900" dirty="0">
                <a:solidFill>
                  <a:srgbClr val="6A8759"/>
                </a:solidFill>
                <a:latin typeface="Source Code Pro" panose="020B0509030403020204" pitchFamily="49" charset="0"/>
              </a:rPr>
              <a:t>"</a:t>
            </a:r>
            <a:r>
              <a:rPr lang="es-ES" altLang="es-ES" sz="900" dirty="0" err="1">
                <a:solidFill>
                  <a:srgbClr val="6A8759"/>
                </a:solidFill>
                <a:latin typeface="Source Code Pro" panose="020B0509030403020204" pitchFamily="49" charset="0"/>
              </a:rPr>
              <a:t>spark.ui.port</a:t>
            </a:r>
            <a:r>
              <a:rPr lang="es-ES" altLang="es-ES" sz="900" dirty="0">
                <a:solidFill>
                  <a:srgbClr val="6A8759"/>
                </a:solidFill>
                <a:latin typeface="Source Code Pro" panose="020B0509030403020204" pitchFamily="49" charset="0"/>
              </a:rPr>
              <a:t>"</a:t>
            </a:r>
            <a:r>
              <a:rPr lang="es-ES" altLang="es-ES" sz="900" dirty="0">
                <a:solidFill>
                  <a:srgbClr val="CC7832"/>
                </a:solidFill>
                <a:latin typeface="Source Code Pro" panose="020B0509030403020204" pitchFamily="49" charset="0"/>
              </a:rPr>
              <a:t>, </a:t>
            </a:r>
            <a:r>
              <a:rPr lang="es-ES" altLang="es-ES" sz="900" dirty="0">
                <a:solidFill>
                  <a:srgbClr val="6A8759"/>
                </a:solidFill>
                <a:latin typeface="Source Code Pro" panose="020B0509030403020204" pitchFamily="49" charset="0"/>
              </a:rPr>
              <a:t>"4042"</a:t>
            </a:r>
            <a:r>
              <a:rPr lang="es-ES" altLang="es-ES" sz="900" dirty="0">
                <a:solidFill>
                  <a:srgbClr val="A9B7C6"/>
                </a:solidFill>
                <a:latin typeface="Source Code Pro" panose="020B0509030403020204" pitchFamily="49" charset="0"/>
              </a:rPr>
              <a:t>)</a:t>
            </a:r>
            <a:br>
              <a:rPr lang="es-ES" altLang="es-ES" sz="900" dirty="0">
                <a:solidFill>
                  <a:srgbClr val="A9B7C6"/>
                </a:solidFill>
                <a:latin typeface="Source Code Pro" panose="020B0509030403020204" pitchFamily="49" charset="0"/>
              </a:rPr>
            </a:br>
            <a:r>
              <a:rPr lang="es-ES" altLang="es-ES" sz="900" dirty="0" err="1">
                <a:solidFill>
                  <a:srgbClr val="A9B7C6"/>
                </a:solidFill>
                <a:latin typeface="Source Code Pro" panose="020B0509030403020204" pitchFamily="49" charset="0"/>
              </a:rPr>
              <a:t>conf</a:t>
            </a:r>
            <a:r>
              <a:rPr lang="es-ES" altLang="es-ES" sz="900" dirty="0">
                <a:solidFill>
                  <a:srgbClr val="A9B7C6"/>
                </a:solidFill>
                <a:latin typeface="Source Code Pro" panose="020B0509030403020204" pitchFamily="49" charset="0"/>
              </a:rPr>
              <a:t> = </a:t>
            </a:r>
            <a:r>
              <a:rPr lang="es-ES" altLang="es-ES" sz="900" dirty="0" err="1">
                <a:solidFill>
                  <a:srgbClr val="A9B7C6"/>
                </a:solidFill>
                <a:latin typeface="Source Code Pro" panose="020B0509030403020204" pitchFamily="49" charset="0"/>
              </a:rPr>
              <a:t>conf.set</a:t>
            </a:r>
            <a:r>
              <a:rPr lang="es-ES" altLang="es-ES" sz="900" dirty="0">
                <a:solidFill>
                  <a:srgbClr val="A9B7C6"/>
                </a:solidFill>
                <a:latin typeface="Source Code Pro" panose="020B0509030403020204" pitchFamily="49" charset="0"/>
              </a:rPr>
              <a:t>(</a:t>
            </a:r>
            <a:r>
              <a:rPr lang="es-ES" altLang="es-ES" sz="900" dirty="0">
                <a:solidFill>
                  <a:srgbClr val="6A8759"/>
                </a:solidFill>
                <a:latin typeface="Source Code Pro" panose="020B0509030403020204" pitchFamily="49" charset="0"/>
              </a:rPr>
              <a:t>"</a:t>
            </a:r>
            <a:r>
              <a:rPr lang="es-ES" altLang="es-ES" sz="900" dirty="0" err="1">
                <a:solidFill>
                  <a:srgbClr val="6A8759"/>
                </a:solidFill>
                <a:latin typeface="Source Code Pro" panose="020B0509030403020204" pitchFamily="49" charset="0"/>
              </a:rPr>
              <a:t>spark.yarn.queue</a:t>
            </a:r>
            <a:r>
              <a:rPr lang="es-ES" altLang="es-ES" sz="900" dirty="0">
                <a:solidFill>
                  <a:srgbClr val="6A8759"/>
                </a:solidFill>
                <a:latin typeface="Source Code Pro" panose="020B0509030403020204" pitchFamily="49" charset="0"/>
              </a:rPr>
              <a:t>"</a:t>
            </a:r>
            <a:r>
              <a:rPr lang="es-ES" altLang="es-ES" sz="900" dirty="0">
                <a:solidFill>
                  <a:srgbClr val="CC7832"/>
                </a:solidFill>
                <a:latin typeface="Source Code Pro" panose="020B0509030403020204" pitchFamily="49" charset="0"/>
              </a:rPr>
              <a:t>, </a:t>
            </a:r>
            <a:r>
              <a:rPr lang="es-ES" altLang="es-ES" sz="900" dirty="0" smtClean="0">
                <a:solidFill>
                  <a:srgbClr val="6A8759"/>
                </a:solidFill>
                <a:latin typeface="Source Code Pro" panose="020B0509030403020204" pitchFamily="49" charset="0"/>
              </a:rPr>
              <a:t>“</a:t>
            </a:r>
            <a:r>
              <a:rPr lang="es-ES" altLang="es-ES" sz="900" dirty="0" err="1" smtClean="0">
                <a:solidFill>
                  <a:srgbClr val="6A8759"/>
                </a:solidFill>
                <a:latin typeface="Source Code Pro" panose="020B0509030403020204" pitchFamily="49" charset="0"/>
              </a:rPr>
              <a:t>pablosuana</a:t>
            </a:r>
            <a:r>
              <a:rPr lang="es-ES" altLang="es-ES" sz="900" dirty="0" smtClean="0">
                <a:solidFill>
                  <a:srgbClr val="6A8759"/>
                </a:solidFill>
                <a:latin typeface="Source Code Pro" panose="020B0509030403020204" pitchFamily="49" charset="0"/>
              </a:rPr>
              <a:t>"</a:t>
            </a:r>
            <a:r>
              <a:rPr lang="es-ES" altLang="es-ES" sz="900" dirty="0" smtClean="0">
                <a:solidFill>
                  <a:srgbClr val="A9B7C6"/>
                </a:solidFill>
                <a:latin typeface="Source Code Pro" panose="020B0509030403020204" pitchFamily="49" charset="0"/>
              </a:rPr>
              <a:t>)</a:t>
            </a:r>
            <a:r>
              <a:rPr lang="es-ES" altLang="es-ES" sz="900" dirty="0">
                <a:solidFill>
                  <a:srgbClr val="A9B7C6"/>
                </a:solidFill>
                <a:latin typeface="Source Code Pro" panose="020B0509030403020204" pitchFamily="49" charset="0"/>
              </a:rPr>
              <a:t/>
            </a:r>
            <a:br>
              <a:rPr lang="es-ES" altLang="es-ES" sz="900" dirty="0">
                <a:solidFill>
                  <a:srgbClr val="A9B7C6"/>
                </a:solidFill>
                <a:latin typeface="Source Code Pro" panose="020B0509030403020204" pitchFamily="49" charset="0"/>
              </a:rPr>
            </a:br>
            <a:r>
              <a:rPr lang="es-ES" altLang="es-ES" sz="900" dirty="0" err="1">
                <a:solidFill>
                  <a:srgbClr val="A9B7C6"/>
                </a:solidFill>
                <a:latin typeface="Source Code Pro" panose="020B0509030403020204" pitchFamily="49" charset="0"/>
              </a:rPr>
              <a:t>conf</a:t>
            </a:r>
            <a:r>
              <a:rPr lang="es-ES" altLang="es-ES" sz="900" dirty="0">
                <a:solidFill>
                  <a:srgbClr val="A9B7C6"/>
                </a:solidFill>
                <a:latin typeface="Source Code Pro" panose="020B0509030403020204" pitchFamily="49" charset="0"/>
              </a:rPr>
              <a:t> = </a:t>
            </a:r>
            <a:r>
              <a:rPr lang="es-ES" altLang="es-ES" sz="900" dirty="0" err="1">
                <a:solidFill>
                  <a:srgbClr val="A9B7C6"/>
                </a:solidFill>
                <a:latin typeface="Source Code Pro" panose="020B0509030403020204" pitchFamily="49" charset="0"/>
              </a:rPr>
              <a:t>conf.set</a:t>
            </a:r>
            <a:r>
              <a:rPr lang="es-ES" altLang="es-ES" sz="900" dirty="0">
                <a:solidFill>
                  <a:srgbClr val="A9B7C6"/>
                </a:solidFill>
                <a:latin typeface="Source Code Pro" panose="020B0509030403020204" pitchFamily="49" charset="0"/>
              </a:rPr>
              <a:t>(</a:t>
            </a:r>
            <a:r>
              <a:rPr lang="es-ES" altLang="es-ES" sz="900" dirty="0">
                <a:solidFill>
                  <a:srgbClr val="6A8759"/>
                </a:solidFill>
                <a:latin typeface="Source Code Pro" panose="020B0509030403020204" pitchFamily="49" charset="0"/>
              </a:rPr>
              <a:t>"</a:t>
            </a:r>
            <a:r>
              <a:rPr lang="es-ES" altLang="es-ES" sz="900" dirty="0" err="1">
                <a:solidFill>
                  <a:srgbClr val="6A8759"/>
                </a:solidFill>
                <a:latin typeface="Source Code Pro" panose="020B0509030403020204" pitchFamily="49" charset="0"/>
              </a:rPr>
              <a:t>spark.executor.instances</a:t>
            </a:r>
            <a:r>
              <a:rPr lang="es-ES" altLang="es-ES" sz="900" dirty="0">
                <a:solidFill>
                  <a:srgbClr val="6A8759"/>
                </a:solidFill>
                <a:latin typeface="Source Code Pro" panose="020B0509030403020204" pitchFamily="49" charset="0"/>
              </a:rPr>
              <a:t>"</a:t>
            </a:r>
            <a:r>
              <a:rPr lang="es-ES" altLang="es-ES" sz="900" dirty="0">
                <a:solidFill>
                  <a:srgbClr val="CC7832"/>
                </a:solidFill>
                <a:latin typeface="Source Code Pro" panose="020B0509030403020204" pitchFamily="49" charset="0"/>
              </a:rPr>
              <a:t>, </a:t>
            </a:r>
            <a:r>
              <a:rPr lang="es-ES" altLang="es-ES" sz="900" dirty="0">
                <a:solidFill>
                  <a:srgbClr val="6A8759"/>
                </a:solidFill>
                <a:latin typeface="Source Code Pro" panose="020B0509030403020204" pitchFamily="49" charset="0"/>
              </a:rPr>
              <a:t>"140"</a:t>
            </a:r>
            <a:r>
              <a:rPr lang="es-ES" altLang="es-ES" sz="900" dirty="0">
                <a:solidFill>
                  <a:srgbClr val="A9B7C6"/>
                </a:solidFill>
                <a:latin typeface="Source Code Pro" panose="020B0509030403020204" pitchFamily="49" charset="0"/>
              </a:rPr>
              <a:t>)</a:t>
            </a:r>
            <a:br>
              <a:rPr lang="es-ES" altLang="es-ES" sz="900" dirty="0">
                <a:solidFill>
                  <a:srgbClr val="A9B7C6"/>
                </a:solidFill>
                <a:latin typeface="Source Code Pro" panose="020B0509030403020204" pitchFamily="49" charset="0"/>
              </a:rPr>
            </a:br>
            <a:r>
              <a:rPr lang="es-ES" altLang="es-ES" sz="900" dirty="0" err="1">
                <a:solidFill>
                  <a:srgbClr val="A9B7C6"/>
                </a:solidFill>
                <a:latin typeface="Source Code Pro" panose="020B0509030403020204" pitchFamily="49" charset="0"/>
              </a:rPr>
              <a:t>sc</a:t>
            </a:r>
            <a:r>
              <a:rPr lang="es-ES" altLang="es-ES" sz="900" dirty="0">
                <a:solidFill>
                  <a:srgbClr val="A9B7C6"/>
                </a:solidFill>
                <a:latin typeface="Source Code Pro" panose="020B0509030403020204" pitchFamily="49" charset="0"/>
              </a:rPr>
              <a:t> = </a:t>
            </a:r>
            <a:r>
              <a:rPr lang="es-ES" altLang="es-ES" sz="900" dirty="0" err="1">
                <a:solidFill>
                  <a:srgbClr val="A9B7C6"/>
                </a:solidFill>
                <a:latin typeface="Source Code Pro" panose="020B0509030403020204" pitchFamily="49" charset="0"/>
              </a:rPr>
              <a:t>SparkContext</a:t>
            </a:r>
            <a:r>
              <a:rPr lang="es-ES" altLang="es-ES" sz="900" dirty="0">
                <a:solidFill>
                  <a:srgbClr val="A9B7C6"/>
                </a:solidFill>
                <a:latin typeface="Source Code Pro" panose="020B0509030403020204" pitchFamily="49" charset="0"/>
              </a:rPr>
              <a:t>(</a:t>
            </a:r>
            <a:r>
              <a:rPr lang="es-ES" altLang="es-ES" sz="900" dirty="0" err="1">
                <a:solidFill>
                  <a:srgbClr val="AA4926"/>
                </a:solidFill>
                <a:latin typeface="Source Code Pro" panose="020B0509030403020204" pitchFamily="49" charset="0"/>
              </a:rPr>
              <a:t>conf</a:t>
            </a:r>
            <a:r>
              <a:rPr lang="es-ES" altLang="es-ES" sz="900" dirty="0">
                <a:solidFill>
                  <a:srgbClr val="A9B7C6"/>
                </a:solidFill>
                <a:latin typeface="Source Code Pro" panose="020B0509030403020204" pitchFamily="49" charset="0"/>
              </a:rPr>
              <a:t>=</a:t>
            </a:r>
            <a:r>
              <a:rPr lang="es-ES" altLang="es-ES" sz="900" dirty="0" err="1">
                <a:solidFill>
                  <a:srgbClr val="A9B7C6"/>
                </a:solidFill>
                <a:latin typeface="Source Code Pro" panose="020B0509030403020204" pitchFamily="49" charset="0"/>
              </a:rPr>
              <a:t>conf</a:t>
            </a:r>
            <a:r>
              <a:rPr lang="es-ES" altLang="es-ES" sz="900" dirty="0">
                <a:solidFill>
                  <a:srgbClr val="A9B7C6"/>
                </a:solidFill>
                <a:latin typeface="Source Code Pro" panose="020B0509030403020204" pitchFamily="49" charset="0"/>
              </a:rPr>
              <a:t>)</a:t>
            </a:r>
          </a:p>
        </p:txBody>
      </p:sp>
    </p:spTree>
    <p:extLst>
      <p:ext uri="{BB962C8B-B14F-4D97-AF65-F5344CB8AC3E}">
        <p14:creationId xmlns:p14="http://schemas.microsoft.com/office/powerpoint/2010/main" val="2367187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t>Arquitectura de Apache </a:t>
            </a:r>
            <a:r>
              <a:rPr lang="es-ES" dirty="0" err="1"/>
              <a:t>Spark</a:t>
            </a:r>
            <a:endParaRPr lang="es-ES" dirty="0"/>
          </a:p>
        </p:txBody>
      </p:sp>
      <p:sp>
        <p:nvSpPr>
          <p:cNvPr id="3" name="Marcador de contenido 2"/>
          <p:cNvSpPr>
            <a:spLocks noGrp="1"/>
          </p:cNvSpPr>
          <p:nvPr>
            <p:ph idx="1"/>
          </p:nvPr>
        </p:nvSpPr>
        <p:spPr>
          <a:xfrm>
            <a:off x="261552" y="757390"/>
            <a:ext cx="4793050" cy="3857486"/>
          </a:xfrm>
        </p:spPr>
        <p:txBody>
          <a:bodyPr>
            <a:normAutofit/>
          </a:bodyPr>
          <a:lstStyle/>
          <a:p>
            <a:r>
              <a:rPr lang="es-ES" dirty="0" smtClean="0">
                <a:solidFill>
                  <a:schemeClr val="tx1"/>
                </a:solidFill>
              </a:rPr>
              <a:t>Lenguajes </a:t>
            </a:r>
            <a:r>
              <a:rPr lang="es-ES" dirty="0">
                <a:solidFill>
                  <a:schemeClr val="tx1"/>
                </a:solidFill>
              </a:rPr>
              <a:t>principales:</a:t>
            </a:r>
          </a:p>
          <a:p>
            <a:pPr lvl="1"/>
            <a:r>
              <a:rPr lang="es-ES" sz="1200" dirty="0" err="1">
                <a:solidFill>
                  <a:schemeClr val="tx1"/>
                </a:solidFill>
              </a:rPr>
              <a:t>Scala</a:t>
            </a:r>
            <a:endParaRPr lang="es-ES" sz="1200" dirty="0">
              <a:solidFill>
                <a:schemeClr val="tx1"/>
              </a:solidFill>
            </a:endParaRPr>
          </a:p>
          <a:p>
            <a:pPr lvl="1"/>
            <a:r>
              <a:rPr lang="es-ES" sz="1200" dirty="0">
                <a:solidFill>
                  <a:schemeClr val="tx1"/>
                </a:solidFill>
              </a:rPr>
              <a:t>Python</a:t>
            </a:r>
          </a:p>
          <a:p>
            <a:pPr lvl="1"/>
            <a:r>
              <a:rPr lang="es-ES" sz="1200" dirty="0">
                <a:solidFill>
                  <a:schemeClr val="tx1"/>
                </a:solidFill>
              </a:rPr>
              <a:t>También hay soporte para Java y R </a:t>
            </a:r>
          </a:p>
          <a:p>
            <a:pPr marL="0" indent="0">
              <a:buNone/>
            </a:pPr>
            <a:endParaRPr lang="es-ES" dirty="0">
              <a:solidFill>
                <a:srgbClr val="C00000"/>
              </a:solidFill>
            </a:endParaRPr>
          </a:p>
          <a:p>
            <a:r>
              <a:rPr lang="es-ES" dirty="0" smtClean="0">
                <a:solidFill>
                  <a:schemeClr val="tx1"/>
                </a:solidFill>
              </a:rPr>
              <a:t>Arquitectura de procesamiento</a:t>
            </a:r>
            <a:endParaRPr lang="es-ES" dirty="0">
              <a:solidFill>
                <a:schemeClr val="tx1"/>
              </a:solidFill>
            </a:endParaRPr>
          </a:p>
          <a:p>
            <a:pPr lvl="1"/>
            <a:r>
              <a:rPr lang="es-ES" sz="1200" dirty="0">
                <a:solidFill>
                  <a:schemeClr val="tx1"/>
                </a:solidFill>
              </a:rPr>
              <a:t>Head </a:t>
            </a:r>
            <a:r>
              <a:rPr lang="es-ES" sz="1200" dirty="0" err="1">
                <a:solidFill>
                  <a:schemeClr val="tx1"/>
                </a:solidFill>
              </a:rPr>
              <a:t>node</a:t>
            </a:r>
            <a:endParaRPr lang="es-ES" sz="1200" dirty="0">
              <a:solidFill>
                <a:schemeClr val="tx1"/>
              </a:solidFill>
            </a:endParaRPr>
          </a:p>
          <a:p>
            <a:pPr lvl="1"/>
            <a:r>
              <a:rPr lang="es-ES" sz="1200" dirty="0" err="1">
                <a:solidFill>
                  <a:schemeClr val="tx1"/>
                </a:solidFill>
              </a:rPr>
              <a:t>Worker</a:t>
            </a:r>
            <a:r>
              <a:rPr lang="es-ES" sz="1200" dirty="0">
                <a:solidFill>
                  <a:schemeClr val="tx1"/>
                </a:solidFill>
              </a:rPr>
              <a:t> </a:t>
            </a:r>
            <a:r>
              <a:rPr lang="es-ES" sz="1200" dirty="0" err="1" smtClean="0">
                <a:solidFill>
                  <a:schemeClr val="tx1"/>
                </a:solidFill>
              </a:rPr>
              <a:t>node</a:t>
            </a:r>
            <a:endParaRPr lang="es-ES" sz="1200" dirty="0" smtClean="0">
              <a:solidFill>
                <a:schemeClr val="tx1"/>
              </a:solidFill>
            </a:endParaRPr>
          </a:p>
          <a:p>
            <a:pPr lvl="1"/>
            <a:r>
              <a:rPr lang="es-ES" sz="1200" dirty="0" err="1" smtClean="0">
                <a:solidFill>
                  <a:schemeClr val="tx1"/>
                </a:solidFill>
              </a:rPr>
              <a:t>Edge</a:t>
            </a:r>
            <a:r>
              <a:rPr lang="es-ES" sz="1200" dirty="0" smtClean="0">
                <a:solidFill>
                  <a:schemeClr val="tx1"/>
                </a:solidFill>
              </a:rPr>
              <a:t> </a:t>
            </a:r>
            <a:r>
              <a:rPr lang="es-ES" sz="1200" dirty="0" err="1" smtClean="0">
                <a:solidFill>
                  <a:schemeClr val="tx1"/>
                </a:solidFill>
              </a:rPr>
              <a:t>Node</a:t>
            </a:r>
            <a:endParaRPr lang="es-ES" sz="1200" dirty="0">
              <a:solidFill>
                <a:schemeClr val="tx1"/>
              </a:solidFill>
            </a:endParaRPr>
          </a:p>
          <a:p>
            <a:pPr lvl="1"/>
            <a:r>
              <a:rPr lang="es-ES" sz="1200" dirty="0" err="1" smtClean="0">
                <a:solidFill>
                  <a:schemeClr val="tx1"/>
                </a:solidFill>
              </a:rPr>
              <a:t>Livy</a:t>
            </a:r>
            <a:r>
              <a:rPr lang="es-ES" sz="1200" dirty="0" smtClean="0">
                <a:solidFill>
                  <a:schemeClr val="tx1"/>
                </a:solidFill>
              </a:rPr>
              <a:t> / SSH</a:t>
            </a:r>
            <a:endParaRPr lang="es-ES" sz="1200" dirty="0">
              <a:solidFill>
                <a:schemeClr val="tx1"/>
              </a:solidFill>
            </a:endParaRPr>
          </a:p>
          <a:p>
            <a:pPr lvl="1"/>
            <a:r>
              <a:rPr lang="es-ES" sz="1200" dirty="0" err="1">
                <a:solidFill>
                  <a:schemeClr val="tx1"/>
                </a:solidFill>
              </a:rPr>
              <a:t>Cluster</a:t>
            </a:r>
            <a:r>
              <a:rPr lang="es-ES" sz="1200" dirty="0">
                <a:solidFill>
                  <a:schemeClr val="tx1"/>
                </a:solidFill>
              </a:rPr>
              <a:t> </a:t>
            </a:r>
            <a:r>
              <a:rPr lang="es-ES" sz="1200" dirty="0" err="1">
                <a:solidFill>
                  <a:schemeClr val="tx1"/>
                </a:solidFill>
              </a:rPr>
              <a:t>actions</a:t>
            </a:r>
            <a:r>
              <a:rPr lang="es-ES" sz="1200" dirty="0">
                <a:solidFill>
                  <a:schemeClr val="tx1"/>
                </a:solidFill>
              </a:rPr>
              <a:t> y orquestación</a:t>
            </a:r>
          </a:p>
          <a:p>
            <a:endParaRPr lang="es-ES" dirty="0"/>
          </a:p>
          <a:p>
            <a:r>
              <a:rPr lang="es-ES" dirty="0" smtClean="0"/>
              <a:t>Arquitectura de almacenamiento</a:t>
            </a:r>
          </a:p>
          <a:p>
            <a:pPr lvl="1"/>
            <a:r>
              <a:rPr lang="es-ES" dirty="0" smtClean="0"/>
              <a:t>HDFS</a:t>
            </a:r>
          </a:p>
          <a:p>
            <a:pPr lvl="1"/>
            <a:r>
              <a:rPr lang="es-ES" dirty="0" err="1" smtClean="0"/>
              <a:t>CosmosDB</a:t>
            </a:r>
            <a:endParaRPr lang="es-ES" dirty="0"/>
          </a:p>
        </p:txBody>
      </p:sp>
      <p:pic>
        <p:nvPicPr>
          <p:cNvPr id="1026" name="Picture 2" descr="spark">
            <a:extLst>
              <a:ext uri="{FF2B5EF4-FFF2-40B4-BE49-F238E27FC236}">
                <a16:creationId xmlns="" xmlns:a16="http://schemas.microsoft.com/office/drawing/2014/main" id="{6CA520F0-EEBA-4C39-AD43-542DAC0E1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131" y="806444"/>
            <a:ext cx="2143125" cy="107156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 xmlns:a16="http://schemas.microsoft.com/office/drawing/2014/main" id="{1AC893E8-C69A-4DC5-BCAB-D94E4A81C3C5}"/>
              </a:ext>
            </a:extLst>
          </p:cNvPr>
          <p:cNvPicPr>
            <a:picLocks noChangeAspect="1"/>
          </p:cNvPicPr>
          <p:nvPr/>
        </p:nvPicPr>
        <p:blipFill>
          <a:blip r:embed="rId4"/>
          <a:stretch>
            <a:fillRect/>
          </a:stretch>
        </p:blipFill>
        <p:spPr>
          <a:xfrm>
            <a:off x="5249754" y="2428875"/>
            <a:ext cx="3740292" cy="1714500"/>
          </a:xfrm>
          <a:prstGeom prst="rect">
            <a:avLst/>
          </a:prstGeom>
        </p:spPr>
      </p:pic>
      <p:sp>
        <p:nvSpPr>
          <p:cNvPr id="4" name="3 Marcador de contenido"/>
          <p:cNvSpPr>
            <a:spLocks noGrp="1"/>
          </p:cNvSpPr>
          <p:nvPr>
            <p:ph sz="quarter" idx="13"/>
          </p:nvPr>
        </p:nvSpPr>
        <p:spPr/>
        <p:txBody>
          <a:bodyPr/>
          <a:lstStyle/>
          <a:p>
            <a:endParaRPr lang="es-ES"/>
          </a:p>
        </p:txBody>
      </p:sp>
    </p:spTree>
    <p:extLst>
      <p:ext uri="{BB962C8B-B14F-4D97-AF65-F5344CB8AC3E}">
        <p14:creationId xmlns:p14="http://schemas.microsoft.com/office/powerpoint/2010/main" val="76269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7494"/>
            <a:ext cx="7488832" cy="280507"/>
          </a:xfrm>
        </p:spPr>
        <p:txBody>
          <a:bodyPr>
            <a:noAutofit/>
          </a:bodyPr>
          <a:lstStyle/>
          <a:p>
            <a:pPr>
              <a:lnSpc>
                <a:spcPct val="150000"/>
              </a:lnSpc>
            </a:pPr>
            <a:r>
              <a:rPr lang="es-ES" sz="1500" dirty="0"/>
              <a:t>E</a:t>
            </a:r>
            <a:r>
              <a:rPr lang="es-ES" sz="1500" dirty="0" smtClean="0"/>
              <a:t>cosistema </a:t>
            </a:r>
            <a:r>
              <a:rPr lang="es-ES" sz="1500" dirty="0"/>
              <a:t>Apache </a:t>
            </a:r>
            <a:r>
              <a:rPr lang="es-ES" sz="1500" dirty="0" err="1"/>
              <a:t>Spark</a:t>
            </a:r>
            <a:endParaRPr lang="es-ES" sz="15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5" y="1190625"/>
            <a:ext cx="577215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11851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3866</TotalTime>
  <Words>1535</Words>
  <Application>Microsoft Office PowerPoint</Application>
  <PresentationFormat>Presentación en pantalla (16:9)</PresentationFormat>
  <Paragraphs>295</Paragraphs>
  <Slides>29</Slides>
  <Notes>18</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Tema de Office</vt:lpstr>
      <vt:lpstr>Formación PySpark   9-Abril-2018</vt:lpstr>
      <vt:lpstr>Presentación de PowerPoint</vt:lpstr>
      <vt:lpstr>Índice</vt:lpstr>
      <vt:lpstr>Objetivos</vt:lpstr>
      <vt:lpstr>Qué es Spark</vt:lpstr>
      <vt:lpstr>Arquitectura de Apache Spark</vt:lpstr>
      <vt:lpstr>Arquitectura de Apache Spark</vt:lpstr>
      <vt:lpstr>Arquitectura de Apache Spark</vt:lpstr>
      <vt:lpstr>Ecosistema Apache Spark</vt:lpstr>
      <vt:lpstr>Fundamentos del procesamiento distribuido: Ecosistema Apache Spark</vt:lpstr>
      <vt:lpstr>Ecosistema Apache Spark</vt:lpstr>
      <vt:lpstr>Estructuras de datos: RDDs</vt:lpstr>
      <vt:lpstr>Estructuras de datos: PairRDDs</vt:lpstr>
      <vt:lpstr>Estructura de datos: Dataframes</vt:lpstr>
      <vt:lpstr>Estructuras de datos: Resumen</vt:lpstr>
      <vt:lpstr>Fundamentos del procesamiento distribuido</vt:lpstr>
      <vt:lpstr>Unidades de ejecución</vt:lpstr>
      <vt:lpstr>Unidades de ejecución: Aplicación</vt:lpstr>
      <vt:lpstr>Unidades de ejecución: Job</vt:lpstr>
      <vt:lpstr>Unidades de ejecución: Stage</vt:lpstr>
      <vt:lpstr>Unidades de ejecución: Task</vt:lpstr>
      <vt:lpstr>Creación de programas con PySpark</vt:lpstr>
      <vt:lpstr>Creación de programas con PySpark: Jupyter</vt:lpstr>
      <vt:lpstr>Creación de programas con PySpark: Jupyter</vt:lpstr>
      <vt:lpstr>Creación de programas con PySpark: Jupyter</vt:lpstr>
      <vt:lpstr>Creación de programas con PySpark: Jupyter</vt:lpstr>
      <vt:lpstr>Creación de programas con PySpark: PyCharm</vt:lpstr>
      <vt:lpstr>Creación de programas con PySpark: Databricks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Pablo Suaña</dc:creator>
  <cp:lastModifiedBy>Pablo Suaña</cp:lastModifiedBy>
  <cp:revision>101</cp:revision>
  <dcterms:created xsi:type="dcterms:W3CDTF">2018-03-21T09:53:36Z</dcterms:created>
  <dcterms:modified xsi:type="dcterms:W3CDTF">2018-05-02T11:16:30Z</dcterms:modified>
</cp:coreProperties>
</file>