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Roboto"/>
      <p:regular r:id="rId37"/>
      <p:bold r:id="rId38"/>
      <p:italic r:id="rId39"/>
      <p:boldItalic r:id="rId40"/>
    </p:embeddedFont>
    <p:embeddedFont>
      <p:font typeface="Montserrat"/>
      <p:regular r:id="rId41"/>
      <p:bold r:id="rId42"/>
      <p:italic r:id="rId43"/>
      <p:boldItalic r:id="rId44"/>
    </p:embeddedFont>
    <p:embeddedFont>
      <p:font typeface="Source Code Pro"/>
      <p:regular r:id="rId45"/>
      <p:bold r:id="rId46"/>
    </p:embeddedFont>
    <p:embeddedFont>
      <p:font typeface="Oswald"/>
      <p:regular r:id="rId47"/>
      <p:bold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5.xml"/><Relationship Id="rId42" Type="http://schemas.openxmlformats.org/officeDocument/2006/relationships/font" Target="fonts/Montserrat-bold.fntdata"/><Relationship Id="rId41" Type="http://schemas.openxmlformats.org/officeDocument/2006/relationships/font" Target="fonts/Montserrat-regular.fntdata"/><Relationship Id="rId22" Type="http://schemas.openxmlformats.org/officeDocument/2006/relationships/slide" Target="slides/slide17.xml"/><Relationship Id="rId44" Type="http://schemas.openxmlformats.org/officeDocument/2006/relationships/font" Target="fonts/Montserrat-boldItalic.fntdata"/><Relationship Id="rId21" Type="http://schemas.openxmlformats.org/officeDocument/2006/relationships/slide" Target="slides/slide16.xml"/><Relationship Id="rId43" Type="http://schemas.openxmlformats.org/officeDocument/2006/relationships/font" Target="fonts/Montserrat-italic.fntdata"/><Relationship Id="rId24" Type="http://schemas.openxmlformats.org/officeDocument/2006/relationships/slide" Target="slides/slide19.xml"/><Relationship Id="rId46" Type="http://schemas.openxmlformats.org/officeDocument/2006/relationships/font" Target="fonts/SourceCodePro-bold.fntdata"/><Relationship Id="rId23" Type="http://schemas.openxmlformats.org/officeDocument/2006/relationships/slide" Target="slides/slide18.xml"/><Relationship Id="rId45" Type="http://schemas.openxmlformats.org/officeDocument/2006/relationships/font" Target="fonts/SourceCodePr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Oswald-bold.fntdata"/><Relationship Id="rId25" Type="http://schemas.openxmlformats.org/officeDocument/2006/relationships/slide" Target="slides/slide20.xml"/><Relationship Id="rId47" Type="http://schemas.openxmlformats.org/officeDocument/2006/relationships/font" Target="fonts/Oswald-regular.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italic.fntdata"/><Relationship Id="rId16" Type="http://schemas.openxmlformats.org/officeDocument/2006/relationships/slide" Target="slides/slide11.xml"/><Relationship Id="rId38" Type="http://schemas.openxmlformats.org/officeDocument/2006/relationships/font" Target="fonts/Robo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notes"/>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05" name="Google Shape;10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1db6bb72b7_0_10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4" name="Google Shape;234;g1db6bb72b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1db6bb72b7_0_11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3" name="Google Shape;243;g1db6bb72b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1db6bb72b7_0_15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4" name="Google Shape;284;g1db6bb72b7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1db6bb72b7_0_19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6" name="Google Shape;326;g1db6bb72b7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1db6bb72b7_0_23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8" name="Google Shape;368;g1db6bb72b7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1db6bb72b7_0_27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0" name="Google Shape;410;g1db6bb72b7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g1db6bb72b7_0_31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2" name="Google Shape;452;g1db6bb72b7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g1db6bb72b7_0_32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1" name="Google Shape;461;g1db6bb72b7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Google Shape;469;g1db6bb72b7_0_33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0" name="Google Shape;470;g1db6bb72b7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Google Shape;478;g1db6bb72b7_0_34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9" name="Google Shape;479;g1db6bb72b7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1db6bb72b7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Google Shape;113;g1db6bb72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Google Shape;487;g1db6bb72b7_0_34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8" name="Google Shape;488;g1db6bb72b7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g1db6bb72b7_0_35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7" name="Google Shape;497;g1db6bb72b7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g1db6bb72b7_0_36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6" name="Google Shape;506;g1db6bb72b7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g1db6bb72b7_0_37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5" name="Google Shape;515;g1db6bb72b7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3" name="Shape 523"/>
        <p:cNvGrpSpPr/>
        <p:nvPr/>
      </p:nvGrpSpPr>
      <p:grpSpPr>
        <a:xfrm>
          <a:off x="0" y="0"/>
          <a:ext cx="0" cy="0"/>
          <a:chOff x="0" y="0"/>
          <a:chExt cx="0" cy="0"/>
        </a:xfrm>
      </p:grpSpPr>
      <p:sp>
        <p:nvSpPr>
          <p:cNvPr id="524" name="Google Shape;524;g1db6bb72b7_0_38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5" name="Google Shape;525;g1db6bb72b7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3" name="Shape 533"/>
        <p:cNvGrpSpPr/>
        <p:nvPr/>
      </p:nvGrpSpPr>
      <p:grpSpPr>
        <a:xfrm>
          <a:off x="0" y="0"/>
          <a:ext cx="0" cy="0"/>
          <a:chOff x="0" y="0"/>
          <a:chExt cx="0" cy="0"/>
        </a:xfrm>
      </p:grpSpPr>
      <p:sp>
        <p:nvSpPr>
          <p:cNvPr id="534" name="Google Shape;534;g1db6bb72b7_0_39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5" name="Google Shape;535;g1db6bb72b7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g1db6bb72b7_0_50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4" name="Google Shape;544;g1db6bb72b7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1" name="Shape 551"/>
        <p:cNvGrpSpPr/>
        <p:nvPr/>
      </p:nvGrpSpPr>
      <p:grpSpPr>
        <a:xfrm>
          <a:off x="0" y="0"/>
          <a:ext cx="0" cy="0"/>
          <a:chOff x="0" y="0"/>
          <a:chExt cx="0" cy="0"/>
        </a:xfrm>
      </p:grpSpPr>
      <p:sp>
        <p:nvSpPr>
          <p:cNvPr id="552" name="Google Shape;552;g1db6bb72b7_0_39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3" name="Google Shape;553;g1db6bb72b7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0" name="Shape 560"/>
        <p:cNvGrpSpPr/>
        <p:nvPr/>
      </p:nvGrpSpPr>
      <p:grpSpPr>
        <a:xfrm>
          <a:off x="0" y="0"/>
          <a:ext cx="0" cy="0"/>
          <a:chOff x="0" y="0"/>
          <a:chExt cx="0" cy="0"/>
        </a:xfrm>
      </p:grpSpPr>
      <p:sp>
        <p:nvSpPr>
          <p:cNvPr id="561" name="Google Shape;561;g1db6bb72b7_0_40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2" name="Google Shape;562;g1db6bb72b7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9" name="Shape 569"/>
        <p:cNvGrpSpPr/>
        <p:nvPr/>
      </p:nvGrpSpPr>
      <p:grpSpPr>
        <a:xfrm>
          <a:off x="0" y="0"/>
          <a:ext cx="0" cy="0"/>
          <a:chOff x="0" y="0"/>
          <a:chExt cx="0" cy="0"/>
        </a:xfrm>
      </p:grpSpPr>
      <p:sp>
        <p:nvSpPr>
          <p:cNvPr id="570" name="Google Shape;570;g1db6bb72b7_0_43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1" name="Google Shape;571;g1db6bb72b7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1db6bb72b7_0_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Google Shape;122;g1db6bb72b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8" name="Shape 578"/>
        <p:cNvGrpSpPr/>
        <p:nvPr/>
      </p:nvGrpSpPr>
      <p:grpSpPr>
        <a:xfrm>
          <a:off x="0" y="0"/>
          <a:ext cx="0" cy="0"/>
          <a:chOff x="0" y="0"/>
          <a:chExt cx="0" cy="0"/>
        </a:xfrm>
      </p:grpSpPr>
      <p:sp>
        <p:nvSpPr>
          <p:cNvPr id="579" name="Google Shape;579;g1db6bb72b7_0_44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0" name="Google Shape;580;g1db6bb72b7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6" name="Shape 586"/>
        <p:cNvGrpSpPr/>
        <p:nvPr/>
      </p:nvGrpSpPr>
      <p:grpSpPr>
        <a:xfrm>
          <a:off x="0" y="0"/>
          <a:ext cx="0" cy="0"/>
          <a:chOff x="0" y="0"/>
          <a:chExt cx="0" cy="0"/>
        </a:xfrm>
      </p:grpSpPr>
      <p:sp>
        <p:nvSpPr>
          <p:cNvPr id="587" name="Google Shape;587;g1c4e07dad0_0_2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8" name="Google Shape;588;g1c4e07dad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1db6bb72b7_0_1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Google Shape;131;g1db6bb72b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1db6bb72b7_0_2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Google Shape;140;g1db6bb72b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1db6bb72b7_0_4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Google Shape;164;g1db6bb72b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1db6bb72b7_0_8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Google Shape;207;g1db6bb72b7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1db6bb72b7_0_51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Google Shape;216;g1db6bb72b7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1db6bb72b7_0_9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Google Shape;225;g1db6bb72b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Google Shape;56;p14"/>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Google Shape;57;p14"/>
          <p:cNvSpPr txBox="1"/>
          <p:nvPr>
            <p:ph type="ctrTitle"/>
          </p:nvPr>
        </p:nvSpPr>
        <p:spPr>
          <a:xfrm>
            <a:off x="411175" y="644300"/>
            <a:ext cx="8282400" cy="2109000"/>
          </a:xfrm>
          <a:prstGeom prst="rect">
            <a:avLst/>
          </a:prstGeom>
        </p:spPr>
        <p:txBody>
          <a:bodyPr anchorCtr="0" anchor="b" bIns="91425" lIns="91425" spcFirstLastPara="1" rIns="91425" wrap="square" tIns="91425"/>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p:txBody>
      </p:sp>
      <p:sp>
        <p:nvSpPr>
          <p:cNvPr id="58" name="Google Shape;58;p14"/>
          <p:cNvSpPr txBox="1"/>
          <p:nvPr>
            <p:ph idx="1" type="subTitle"/>
          </p:nvPr>
        </p:nvSpPr>
        <p:spPr>
          <a:xfrm>
            <a:off x="411175" y="3398250"/>
            <a:ext cx="8282400" cy="1260600"/>
          </a:xfrm>
          <a:prstGeom prst="rect">
            <a:avLst/>
          </a:prstGeom>
        </p:spPr>
        <p:txBody>
          <a:bodyPr anchorCtr="0" anchor="ctr" bIns="91425" lIns="91425" spcFirstLastPara="1" rIns="91425" wrap="square" tIns="91425"/>
          <a:lstStyle>
            <a:lvl1pPr lvl="0" rtl="0" algn="ctr">
              <a:lnSpc>
                <a:spcPct val="100000"/>
              </a:lnSpc>
              <a:spcBef>
                <a:spcPts val="0"/>
              </a:spcBef>
              <a:spcAft>
                <a:spcPts val="0"/>
              </a:spcAft>
              <a:buSzPts val="3600"/>
              <a:buFont typeface="Oswald"/>
              <a:buNone/>
              <a:defRPr sz="3600">
                <a:latin typeface="Oswald"/>
                <a:ea typeface="Oswald"/>
                <a:cs typeface="Oswald"/>
                <a:sym typeface="Oswald"/>
              </a:defRPr>
            </a:lvl1pPr>
            <a:lvl2pPr lvl="1" rtl="0" algn="ctr">
              <a:lnSpc>
                <a:spcPct val="100000"/>
              </a:lnSpc>
              <a:spcBef>
                <a:spcPts val="0"/>
              </a:spcBef>
              <a:spcAft>
                <a:spcPts val="0"/>
              </a:spcAft>
              <a:buSzPts val="3600"/>
              <a:buFont typeface="Oswald"/>
              <a:buNone/>
              <a:defRPr sz="3600">
                <a:latin typeface="Oswald"/>
                <a:ea typeface="Oswald"/>
                <a:cs typeface="Oswald"/>
                <a:sym typeface="Oswald"/>
              </a:defRPr>
            </a:lvl2pPr>
            <a:lvl3pPr lvl="2" rtl="0" algn="ctr">
              <a:lnSpc>
                <a:spcPct val="100000"/>
              </a:lnSpc>
              <a:spcBef>
                <a:spcPts val="0"/>
              </a:spcBef>
              <a:spcAft>
                <a:spcPts val="0"/>
              </a:spcAft>
              <a:buSzPts val="3600"/>
              <a:buFont typeface="Oswald"/>
              <a:buNone/>
              <a:defRPr sz="3600">
                <a:latin typeface="Oswald"/>
                <a:ea typeface="Oswald"/>
                <a:cs typeface="Oswald"/>
                <a:sym typeface="Oswald"/>
              </a:defRPr>
            </a:lvl3pPr>
            <a:lvl4pPr lvl="3" rtl="0" algn="ctr">
              <a:lnSpc>
                <a:spcPct val="100000"/>
              </a:lnSpc>
              <a:spcBef>
                <a:spcPts val="0"/>
              </a:spcBef>
              <a:spcAft>
                <a:spcPts val="0"/>
              </a:spcAft>
              <a:buSzPts val="3600"/>
              <a:buFont typeface="Oswald"/>
              <a:buNone/>
              <a:defRPr sz="3600">
                <a:latin typeface="Oswald"/>
                <a:ea typeface="Oswald"/>
                <a:cs typeface="Oswald"/>
                <a:sym typeface="Oswald"/>
              </a:defRPr>
            </a:lvl4pPr>
            <a:lvl5pPr lvl="4" rtl="0" algn="ctr">
              <a:lnSpc>
                <a:spcPct val="100000"/>
              </a:lnSpc>
              <a:spcBef>
                <a:spcPts val="0"/>
              </a:spcBef>
              <a:spcAft>
                <a:spcPts val="0"/>
              </a:spcAft>
              <a:buSzPts val="3600"/>
              <a:buFont typeface="Oswald"/>
              <a:buNone/>
              <a:defRPr sz="3600">
                <a:latin typeface="Oswald"/>
                <a:ea typeface="Oswald"/>
                <a:cs typeface="Oswald"/>
                <a:sym typeface="Oswald"/>
              </a:defRPr>
            </a:lvl5pPr>
            <a:lvl6pPr lvl="5" rtl="0" algn="ctr">
              <a:lnSpc>
                <a:spcPct val="100000"/>
              </a:lnSpc>
              <a:spcBef>
                <a:spcPts val="0"/>
              </a:spcBef>
              <a:spcAft>
                <a:spcPts val="0"/>
              </a:spcAft>
              <a:buSzPts val="3600"/>
              <a:buFont typeface="Oswald"/>
              <a:buNone/>
              <a:defRPr sz="3600">
                <a:latin typeface="Oswald"/>
                <a:ea typeface="Oswald"/>
                <a:cs typeface="Oswald"/>
                <a:sym typeface="Oswald"/>
              </a:defRPr>
            </a:lvl6pPr>
            <a:lvl7pPr lvl="6" rtl="0" algn="ctr">
              <a:lnSpc>
                <a:spcPct val="100000"/>
              </a:lnSpc>
              <a:spcBef>
                <a:spcPts val="0"/>
              </a:spcBef>
              <a:spcAft>
                <a:spcPts val="0"/>
              </a:spcAft>
              <a:buSzPts val="3600"/>
              <a:buFont typeface="Oswald"/>
              <a:buNone/>
              <a:defRPr sz="3600">
                <a:latin typeface="Oswald"/>
                <a:ea typeface="Oswald"/>
                <a:cs typeface="Oswald"/>
                <a:sym typeface="Oswald"/>
              </a:defRPr>
            </a:lvl7pPr>
            <a:lvl8pPr lvl="7" rtl="0" algn="ctr">
              <a:lnSpc>
                <a:spcPct val="100000"/>
              </a:lnSpc>
              <a:spcBef>
                <a:spcPts val="0"/>
              </a:spcBef>
              <a:spcAft>
                <a:spcPts val="0"/>
              </a:spcAft>
              <a:buSzPts val="3600"/>
              <a:buFont typeface="Oswald"/>
              <a:buNone/>
              <a:defRPr sz="3600">
                <a:latin typeface="Oswald"/>
                <a:ea typeface="Oswald"/>
                <a:cs typeface="Oswald"/>
                <a:sym typeface="Oswald"/>
              </a:defRPr>
            </a:lvl8pPr>
            <a:lvl9pPr lvl="8" rtl="0"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0" name="Shape 60"/>
        <p:cNvGrpSpPr/>
        <p:nvPr/>
      </p:nvGrpSpPr>
      <p:grpSpPr>
        <a:xfrm>
          <a:off x="0" y="0"/>
          <a:ext cx="0" cy="0"/>
          <a:chOff x="0" y="0"/>
          <a:chExt cx="0" cy="0"/>
        </a:xfrm>
      </p:grpSpPr>
      <p:sp>
        <p:nvSpPr>
          <p:cNvPr id="61" name="Google Shape;61;p15"/>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Google Shape;62;p15"/>
          <p:cNvSpPr txBox="1"/>
          <p:nvPr>
            <p:ph type="title"/>
          </p:nvPr>
        </p:nvSpPr>
        <p:spPr>
          <a:xfrm>
            <a:off x="430800" y="1889700"/>
            <a:ext cx="8282400" cy="1516500"/>
          </a:xfrm>
          <a:prstGeom prst="rect">
            <a:avLst/>
          </a:prstGeom>
        </p:spPr>
        <p:txBody>
          <a:bodyPr anchorCtr="0" anchor="ctr" bIns="91425" lIns="91425" spcFirstLastPara="1" rIns="91425" wrap="square" tIns="91425"/>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4" name="Shape 64"/>
        <p:cNvGrpSpPr/>
        <p:nvPr/>
      </p:nvGrpSpPr>
      <p:grpSpPr>
        <a:xfrm>
          <a:off x="0" y="0"/>
          <a:ext cx="0" cy="0"/>
          <a:chOff x="0" y="0"/>
          <a:chExt cx="0" cy="0"/>
        </a:xfrm>
      </p:grpSpPr>
      <p:cxnSp>
        <p:nvCxnSpPr>
          <p:cNvPr id="65" name="Google Shape;65;p16"/>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66" name="Google Shape;66;p16"/>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 name="Google Shape;67;p16"/>
          <p:cNvSpPr txBox="1"/>
          <p:nvPr>
            <p:ph idx="1" type="body"/>
          </p:nvPr>
        </p:nvSpPr>
        <p:spPr>
          <a:xfrm>
            <a:off x="311700" y="1468825"/>
            <a:ext cx="8520600" cy="30999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8" name="Google Shape;6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9" name="Shape 69"/>
        <p:cNvGrpSpPr/>
        <p:nvPr/>
      </p:nvGrpSpPr>
      <p:grpSpPr>
        <a:xfrm>
          <a:off x="0" y="0"/>
          <a:ext cx="0" cy="0"/>
          <a:chOff x="0" y="0"/>
          <a:chExt cx="0" cy="0"/>
        </a:xfrm>
      </p:grpSpPr>
      <p:cxnSp>
        <p:nvCxnSpPr>
          <p:cNvPr id="70" name="Google Shape;70;p17"/>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71" name="Google Shape;71;p17"/>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2" name="Google Shape;72;p17"/>
          <p:cNvSpPr txBox="1"/>
          <p:nvPr>
            <p:ph idx="1" type="body"/>
          </p:nvPr>
        </p:nvSpPr>
        <p:spPr>
          <a:xfrm>
            <a:off x="311700" y="1468825"/>
            <a:ext cx="3999900" cy="30999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17"/>
          <p:cNvSpPr txBox="1"/>
          <p:nvPr>
            <p:ph idx="2" type="body"/>
          </p:nvPr>
        </p:nvSpPr>
        <p:spPr>
          <a:xfrm>
            <a:off x="4832400" y="1468825"/>
            <a:ext cx="3999900" cy="30999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4" name="Google Shape;7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5" name="Shape 75"/>
        <p:cNvGrpSpPr/>
        <p:nvPr/>
      </p:nvGrpSpPr>
      <p:grpSpPr>
        <a:xfrm>
          <a:off x="0" y="0"/>
          <a:ext cx="0" cy="0"/>
          <a:chOff x="0" y="0"/>
          <a:chExt cx="0" cy="0"/>
        </a:xfrm>
      </p:grpSpPr>
      <p:sp>
        <p:nvSpPr>
          <p:cNvPr id="76" name="Google Shape;76;p18"/>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8" name="Shape 78"/>
        <p:cNvGrpSpPr/>
        <p:nvPr/>
      </p:nvGrpSpPr>
      <p:grpSpPr>
        <a:xfrm>
          <a:off x="0" y="0"/>
          <a:ext cx="0" cy="0"/>
          <a:chOff x="0" y="0"/>
          <a:chExt cx="0" cy="0"/>
        </a:xfrm>
      </p:grpSpPr>
      <p:cxnSp>
        <p:nvCxnSpPr>
          <p:cNvPr id="79" name="Google Shape;79;p19"/>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80" name="Google Shape;80;p19"/>
          <p:cNvSpPr txBox="1"/>
          <p:nvPr>
            <p:ph type="title"/>
          </p:nvPr>
        </p:nvSpPr>
        <p:spPr>
          <a:xfrm>
            <a:off x="311700" y="6318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1" name="Google Shape;81;p19"/>
          <p:cNvSpPr txBox="1"/>
          <p:nvPr>
            <p:ph idx="1" type="body"/>
          </p:nvPr>
        </p:nvSpPr>
        <p:spPr>
          <a:xfrm>
            <a:off x="311700" y="1618204"/>
            <a:ext cx="2808000" cy="29508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2" name="Google Shape;82;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83" name="Shape 83"/>
        <p:cNvGrpSpPr/>
        <p:nvPr/>
      </p:nvGrpSpPr>
      <p:grpSpPr>
        <a:xfrm>
          <a:off x="0" y="0"/>
          <a:ext cx="0" cy="0"/>
          <a:chOff x="0" y="0"/>
          <a:chExt cx="0" cy="0"/>
        </a:xfrm>
      </p:grpSpPr>
      <p:sp>
        <p:nvSpPr>
          <p:cNvPr id="84" name="Google Shape;84;p20"/>
          <p:cNvSpPr txBox="1"/>
          <p:nvPr>
            <p:ph type="title"/>
          </p:nvPr>
        </p:nvSpPr>
        <p:spPr>
          <a:xfrm>
            <a:off x="490250" y="528900"/>
            <a:ext cx="5678100" cy="40857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p:txBody>
      </p:sp>
      <p:sp>
        <p:nvSpPr>
          <p:cNvPr id="85" name="Google Shape;8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1"/>
        </a:solidFill>
      </p:bgPr>
    </p:bg>
    <p:spTree>
      <p:nvGrpSpPr>
        <p:cNvPr id="86" name="Shape 86"/>
        <p:cNvGrpSpPr/>
        <p:nvPr/>
      </p:nvGrpSpPr>
      <p:grpSpPr>
        <a:xfrm>
          <a:off x="0" y="0"/>
          <a:ext cx="0" cy="0"/>
          <a:chOff x="0" y="0"/>
          <a:chExt cx="0" cy="0"/>
        </a:xfrm>
      </p:grpSpPr>
      <p:sp>
        <p:nvSpPr>
          <p:cNvPr id="87" name="Google Shape;87;p21"/>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88" name="Google Shape;88;p21"/>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89" name="Google Shape;89;p21"/>
          <p:cNvSpPr txBox="1"/>
          <p:nvPr>
            <p:ph type="title"/>
          </p:nvPr>
        </p:nvSpPr>
        <p:spPr>
          <a:xfrm>
            <a:off x="265500" y="1078750"/>
            <a:ext cx="4045200" cy="1789200"/>
          </a:xfrm>
          <a:prstGeom prst="rect">
            <a:avLst/>
          </a:prstGeom>
        </p:spPr>
        <p:txBody>
          <a:bodyPr anchorCtr="0" anchor="b" bIns="91425" lIns="91425" spcFirstLastPara="1" rIns="91425" wrap="square" tIns="91425"/>
          <a:lstStyle>
            <a:lvl1pPr lvl="0" rtl="0" algn="ctr">
              <a:spcBef>
                <a:spcPts val="0"/>
              </a:spcBef>
              <a:spcAft>
                <a:spcPts val="0"/>
              </a:spcAft>
              <a:buClr>
                <a:schemeClr val="lt1"/>
              </a:buClr>
              <a:buSzPts val="4600"/>
              <a:buNone/>
              <a:defRPr sz="4600">
                <a:solidFill>
                  <a:schemeClr val="lt1"/>
                </a:solidFill>
              </a:defRPr>
            </a:lvl1pPr>
            <a:lvl2pPr lvl="1" rtl="0" algn="ctr">
              <a:spcBef>
                <a:spcPts val="0"/>
              </a:spcBef>
              <a:spcAft>
                <a:spcPts val="0"/>
              </a:spcAft>
              <a:buClr>
                <a:schemeClr val="lt1"/>
              </a:buClr>
              <a:buSzPts val="4600"/>
              <a:buNone/>
              <a:defRPr sz="4600">
                <a:solidFill>
                  <a:schemeClr val="lt1"/>
                </a:solidFill>
              </a:defRPr>
            </a:lvl2pPr>
            <a:lvl3pPr lvl="2" rtl="0" algn="ctr">
              <a:spcBef>
                <a:spcPts val="0"/>
              </a:spcBef>
              <a:spcAft>
                <a:spcPts val="0"/>
              </a:spcAft>
              <a:buClr>
                <a:schemeClr val="lt1"/>
              </a:buClr>
              <a:buSzPts val="4600"/>
              <a:buNone/>
              <a:defRPr sz="4600">
                <a:solidFill>
                  <a:schemeClr val="lt1"/>
                </a:solidFill>
              </a:defRPr>
            </a:lvl3pPr>
            <a:lvl4pPr lvl="3" rtl="0" algn="ctr">
              <a:spcBef>
                <a:spcPts val="0"/>
              </a:spcBef>
              <a:spcAft>
                <a:spcPts val="0"/>
              </a:spcAft>
              <a:buClr>
                <a:schemeClr val="lt1"/>
              </a:buClr>
              <a:buSzPts val="4600"/>
              <a:buNone/>
              <a:defRPr sz="4600">
                <a:solidFill>
                  <a:schemeClr val="lt1"/>
                </a:solidFill>
              </a:defRPr>
            </a:lvl4pPr>
            <a:lvl5pPr lvl="4" rtl="0" algn="ctr">
              <a:spcBef>
                <a:spcPts val="0"/>
              </a:spcBef>
              <a:spcAft>
                <a:spcPts val="0"/>
              </a:spcAft>
              <a:buClr>
                <a:schemeClr val="lt1"/>
              </a:buClr>
              <a:buSzPts val="4600"/>
              <a:buNone/>
              <a:defRPr sz="4600">
                <a:solidFill>
                  <a:schemeClr val="lt1"/>
                </a:solidFill>
              </a:defRPr>
            </a:lvl5pPr>
            <a:lvl6pPr lvl="5" rtl="0" algn="ctr">
              <a:spcBef>
                <a:spcPts val="0"/>
              </a:spcBef>
              <a:spcAft>
                <a:spcPts val="0"/>
              </a:spcAft>
              <a:buClr>
                <a:schemeClr val="lt1"/>
              </a:buClr>
              <a:buSzPts val="4600"/>
              <a:buNone/>
              <a:defRPr sz="4600">
                <a:solidFill>
                  <a:schemeClr val="lt1"/>
                </a:solidFill>
              </a:defRPr>
            </a:lvl6pPr>
            <a:lvl7pPr lvl="6" rtl="0" algn="ctr">
              <a:spcBef>
                <a:spcPts val="0"/>
              </a:spcBef>
              <a:spcAft>
                <a:spcPts val="0"/>
              </a:spcAft>
              <a:buClr>
                <a:schemeClr val="lt1"/>
              </a:buClr>
              <a:buSzPts val="4600"/>
              <a:buNone/>
              <a:defRPr sz="4600">
                <a:solidFill>
                  <a:schemeClr val="lt1"/>
                </a:solidFill>
              </a:defRPr>
            </a:lvl7pPr>
            <a:lvl8pPr lvl="7" rtl="0" algn="ctr">
              <a:spcBef>
                <a:spcPts val="0"/>
              </a:spcBef>
              <a:spcAft>
                <a:spcPts val="0"/>
              </a:spcAft>
              <a:buClr>
                <a:schemeClr val="lt1"/>
              </a:buClr>
              <a:buSzPts val="4600"/>
              <a:buNone/>
              <a:defRPr sz="4600">
                <a:solidFill>
                  <a:schemeClr val="lt1"/>
                </a:solidFill>
              </a:defRPr>
            </a:lvl8pPr>
            <a:lvl9pPr lvl="8" rtl="0" algn="ctr">
              <a:spcBef>
                <a:spcPts val="0"/>
              </a:spcBef>
              <a:spcAft>
                <a:spcPts val="0"/>
              </a:spcAft>
              <a:buClr>
                <a:schemeClr val="lt1"/>
              </a:buClr>
              <a:buSzPts val="4600"/>
              <a:buNone/>
              <a:defRPr sz="4600">
                <a:solidFill>
                  <a:schemeClr val="lt1"/>
                </a:solidFill>
              </a:defRPr>
            </a:lvl9pPr>
          </a:lstStyle>
          <a:p/>
        </p:txBody>
      </p:sp>
      <p:sp>
        <p:nvSpPr>
          <p:cNvPr id="90" name="Google Shape;90;p21"/>
          <p:cNvSpPr txBox="1"/>
          <p:nvPr>
            <p:ph idx="1" type="subTitle"/>
          </p:nvPr>
        </p:nvSpPr>
        <p:spPr>
          <a:xfrm>
            <a:off x="265500" y="292140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chemeClr val="lt1"/>
              </a:buClr>
              <a:buSzPts val="1900"/>
              <a:buNone/>
              <a:defRPr sz="1900">
                <a:solidFill>
                  <a:schemeClr val="lt1"/>
                </a:solidFill>
              </a:defRPr>
            </a:lvl1pPr>
            <a:lvl2pPr lvl="1" rtl="0" algn="ctr">
              <a:lnSpc>
                <a:spcPct val="100000"/>
              </a:lnSpc>
              <a:spcBef>
                <a:spcPts val="0"/>
              </a:spcBef>
              <a:spcAft>
                <a:spcPts val="0"/>
              </a:spcAft>
              <a:buClr>
                <a:schemeClr val="lt1"/>
              </a:buClr>
              <a:buSzPts val="1900"/>
              <a:buNone/>
              <a:defRPr sz="1900">
                <a:solidFill>
                  <a:schemeClr val="lt1"/>
                </a:solidFill>
              </a:defRPr>
            </a:lvl2pPr>
            <a:lvl3pPr lvl="2" rtl="0" algn="ctr">
              <a:lnSpc>
                <a:spcPct val="100000"/>
              </a:lnSpc>
              <a:spcBef>
                <a:spcPts val="0"/>
              </a:spcBef>
              <a:spcAft>
                <a:spcPts val="0"/>
              </a:spcAft>
              <a:buClr>
                <a:schemeClr val="lt1"/>
              </a:buClr>
              <a:buSzPts val="1900"/>
              <a:buNone/>
              <a:defRPr sz="1900">
                <a:solidFill>
                  <a:schemeClr val="lt1"/>
                </a:solidFill>
              </a:defRPr>
            </a:lvl3pPr>
            <a:lvl4pPr lvl="3" rtl="0" algn="ctr">
              <a:lnSpc>
                <a:spcPct val="100000"/>
              </a:lnSpc>
              <a:spcBef>
                <a:spcPts val="0"/>
              </a:spcBef>
              <a:spcAft>
                <a:spcPts val="0"/>
              </a:spcAft>
              <a:buClr>
                <a:schemeClr val="lt1"/>
              </a:buClr>
              <a:buSzPts val="1900"/>
              <a:buNone/>
              <a:defRPr sz="1900">
                <a:solidFill>
                  <a:schemeClr val="lt1"/>
                </a:solidFill>
              </a:defRPr>
            </a:lvl4pPr>
            <a:lvl5pPr lvl="4" rtl="0" algn="ctr">
              <a:lnSpc>
                <a:spcPct val="100000"/>
              </a:lnSpc>
              <a:spcBef>
                <a:spcPts val="0"/>
              </a:spcBef>
              <a:spcAft>
                <a:spcPts val="0"/>
              </a:spcAft>
              <a:buClr>
                <a:schemeClr val="lt1"/>
              </a:buClr>
              <a:buSzPts val="1900"/>
              <a:buNone/>
              <a:defRPr sz="1900">
                <a:solidFill>
                  <a:schemeClr val="lt1"/>
                </a:solidFill>
              </a:defRPr>
            </a:lvl5pPr>
            <a:lvl6pPr lvl="5" rtl="0" algn="ctr">
              <a:lnSpc>
                <a:spcPct val="100000"/>
              </a:lnSpc>
              <a:spcBef>
                <a:spcPts val="0"/>
              </a:spcBef>
              <a:spcAft>
                <a:spcPts val="0"/>
              </a:spcAft>
              <a:buClr>
                <a:schemeClr val="lt1"/>
              </a:buClr>
              <a:buSzPts val="1900"/>
              <a:buNone/>
              <a:defRPr sz="1900">
                <a:solidFill>
                  <a:schemeClr val="lt1"/>
                </a:solidFill>
              </a:defRPr>
            </a:lvl6pPr>
            <a:lvl7pPr lvl="6" rtl="0" algn="ctr">
              <a:lnSpc>
                <a:spcPct val="100000"/>
              </a:lnSpc>
              <a:spcBef>
                <a:spcPts val="0"/>
              </a:spcBef>
              <a:spcAft>
                <a:spcPts val="0"/>
              </a:spcAft>
              <a:buClr>
                <a:schemeClr val="lt1"/>
              </a:buClr>
              <a:buSzPts val="1900"/>
              <a:buNone/>
              <a:defRPr sz="1900">
                <a:solidFill>
                  <a:schemeClr val="lt1"/>
                </a:solidFill>
              </a:defRPr>
            </a:lvl7pPr>
            <a:lvl8pPr lvl="7" rtl="0" algn="ctr">
              <a:lnSpc>
                <a:spcPct val="100000"/>
              </a:lnSpc>
              <a:spcBef>
                <a:spcPts val="0"/>
              </a:spcBef>
              <a:spcAft>
                <a:spcPts val="0"/>
              </a:spcAft>
              <a:buClr>
                <a:schemeClr val="lt1"/>
              </a:buClr>
              <a:buSzPts val="1900"/>
              <a:buNone/>
              <a:defRPr sz="1900">
                <a:solidFill>
                  <a:schemeClr val="lt1"/>
                </a:solidFill>
              </a:defRPr>
            </a:lvl8pPr>
            <a:lvl9pPr lvl="8" rtl="0" algn="ctr">
              <a:lnSpc>
                <a:spcPct val="100000"/>
              </a:lnSpc>
              <a:spcBef>
                <a:spcPts val="0"/>
              </a:spcBef>
              <a:spcAft>
                <a:spcPts val="0"/>
              </a:spcAft>
              <a:buClr>
                <a:schemeClr val="lt1"/>
              </a:buClr>
              <a:buSzPts val="1900"/>
              <a:buNone/>
              <a:defRPr sz="1900">
                <a:solidFill>
                  <a:schemeClr val="lt1"/>
                </a:solidFill>
              </a:defRPr>
            </a:lvl9pPr>
          </a:lstStyle>
          <a:p/>
        </p:txBody>
      </p:sp>
      <p:sp>
        <p:nvSpPr>
          <p:cNvPr id="91" name="Google Shape;91;p21"/>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2" name="Google Shape;9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3" name="Shape 93"/>
        <p:cNvGrpSpPr/>
        <p:nvPr/>
      </p:nvGrpSpPr>
      <p:grpSpPr>
        <a:xfrm>
          <a:off x="0" y="0"/>
          <a:ext cx="0" cy="0"/>
          <a:chOff x="0" y="0"/>
          <a:chExt cx="0" cy="0"/>
        </a:xfrm>
      </p:grpSpPr>
      <p:sp>
        <p:nvSpPr>
          <p:cNvPr id="94" name="Google Shape;94;p2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95" name="Google Shape;9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6" name="Shape 96"/>
        <p:cNvGrpSpPr/>
        <p:nvPr/>
      </p:nvGrpSpPr>
      <p:grpSpPr>
        <a:xfrm>
          <a:off x="0" y="0"/>
          <a:ext cx="0" cy="0"/>
          <a:chOff x="0" y="0"/>
          <a:chExt cx="0" cy="0"/>
        </a:xfrm>
      </p:grpSpPr>
      <p:cxnSp>
        <p:nvCxnSpPr>
          <p:cNvPr id="97" name="Google Shape;97;p23"/>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98" name="Google Shape;98;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spcBef>
                <a:spcPts val="0"/>
              </a:spcBef>
              <a:spcAft>
                <a:spcPts val="0"/>
              </a:spcAft>
              <a:buSzPts val="12000"/>
              <a:buNone/>
              <a:defRPr sz="12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99" name="Google Shape;99;p23"/>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0" name="Google Shape;10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1" name="Shape 101"/>
        <p:cNvGrpSpPr/>
        <p:nvPr/>
      </p:nvGrpSpPr>
      <p:grpSpPr>
        <a:xfrm>
          <a:off x="0" y="0"/>
          <a:ext cx="0" cy="0"/>
          <a:chOff x="0" y="0"/>
          <a:chExt cx="0" cy="0"/>
        </a:xfrm>
      </p:grpSpPr>
      <p:sp>
        <p:nvSpPr>
          <p:cNvPr id="102" name="Google Shape;10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dern-writer">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lstStyle>
            <a:lvl1pPr lvl="0"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52" name="Google Shape;52;p13"/>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rtl="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Source Code Pro"/>
                <a:ea typeface="Source Code Pro"/>
                <a:cs typeface="Source Code Pro"/>
                <a:sym typeface="Source Code Pro"/>
              </a:defRPr>
            </a:lvl1pPr>
            <a:lvl2pPr lvl="1" rtl="0" algn="r">
              <a:buNone/>
              <a:defRPr sz="1000">
                <a:solidFill>
                  <a:schemeClr val="dk2"/>
                </a:solidFill>
                <a:latin typeface="Source Code Pro"/>
                <a:ea typeface="Source Code Pro"/>
                <a:cs typeface="Source Code Pro"/>
                <a:sym typeface="Source Code Pro"/>
              </a:defRPr>
            </a:lvl2pPr>
            <a:lvl3pPr lvl="2" rtl="0" algn="r">
              <a:buNone/>
              <a:defRPr sz="1000">
                <a:solidFill>
                  <a:schemeClr val="dk2"/>
                </a:solidFill>
                <a:latin typeface="Source Code Pro"/>
                <a:ea typeface="Source Code Pro"/>
                <a:cs typeface="Source Code Pro"/>
                <a:sym typeface="Source Code Pro"/>
              </a:defRPr>
            </a:lvl3pPr>
            <a:lvl4pPr lvl="3" rtl="0" algn="r">
              <a:buNone/>
              <a:defRPr sz="1000">
                <a:solidFill>
                  <a:schemeClr val="dk2"/>
                </a:solidFill>
                <a:latin typeface="Source Code Pro"/>
                <a:ea typeface="Source Code Pro"/>
                <a:cs typeface="Source Code Pro"/>
                <a:sym typeface="Source Code Pro"/>
              </a:defRPr>
            </a:lvl4pPr>
            <a:lvl5pPr lvl="4" rtl="0" algn="r">
              <a:buNone/>
              <a:defRPr sz="1000">
                <a:solidFill>
                  <a:schemeClr val="dk2"/>
                </a:solidFill>
                <a:latin typeface="Source Code Pro"/>
                <a:ea typeface="Source Code Pro"/>
                <a:cs typeface="Source Code Pro"/>
                <a:sym typeface="Source Code Pro"/>
              </a:defRPr>
            </a:lvl5pPr>
            <a:lvl6pPr lvl="5" rtl="0" algn="r">
              <a:buNone/>
              <a:defRPr sz="1000">
                <a:solidFill>
                  <a:schemeClr val="dk2"/>
                </a:solidFill>
                <a:latin typeface="Source Code Pro"/>
                <a:ea typeface="Source Code Pro"/>
                <a:cs typeface="Source Code Pro"/>
                <a:sym typeface="Source Code Pro"/>
              </a:defRPr>
            </a:lvl6pPr>
            <a:lvl7pPr lvl="6" rtl="0" algn="r">
              <a:buNone/>
              <a:defRPr sz="1000">
                <a:solidFill>
                  <a:schemeClr val="dk2"/>
                </a:solidFill>
                <a:latin typeface="Source Code Pro"/>
                <a:ea typeface="Source Code Pro"/>
                <a:cs typeface="Source Code Pro"/>
                <a:sym typeface="Source Code Pro"/>
              </a:defRPr>
            </a:lvl7pPr>
            <a:lvl8pPr lvl="7" rtl="0" algn="r">
              <a:buNone/>
              <a:defRPr sz="1000">
                <a:solidFill>
                  <a:schemeClr val="dk2"/>
                </a:solidFill>
                <a:latin typeface="Source Code Pro"/>
                <a:ea typeface="Source Code Pro"/>
                <a:cs typeface="Source Code Pro"/>
                <a:sym typeface="Source Code Pro"/>
              </a:defRPr>
            </a:lvl8pPr>
            <a:lvl9pPr lvl="8" rtl="0" algn="r">
              <a:buNone/>
              <a:defRPr sz="1000">
                <a:solidFill>
                  <a:schemeClr val="dk2"/>
                </a:solidFill>
                <a:latin typeface="Source Code Pro"/>
                <a:ea typeface="Source Code Pro"/>
                <a:cs typeface="Source Code Pro"/>
                <a:sym typeface="Source Code Pr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p14:dur="0">
        <p:push dir="r"/>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 Id="rId3"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 Id="rId3"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 Id="rId3" Type="http://schemas.openxmlformats.org/officeDocument/2006/relationships/image" Target="../media/image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2.xml"/><Relationship Id="rId3" Type="http://schemas.openxmlformats.org/officeDocument/2006/relationships/image" Target="../media/image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3.xml"/><Relationship Id="rId3" Type="http://schemas.openxmlformats.org/officeDocument/2006/relationships/image" Target="../media/image3.jp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4.xml"/><Relationship Id="rId3" Type="http://schemas.openxmlformats.org/officeDocument/2006/relationships/image" Target="../media/image3.jp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5.xml"/><Relationship Id="rId3" Type="http://schemas.openxmlformats.org/officeDocument/2006/relationships/image" Target="../media/image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6.xml"/><Relationship Id="rId3" Type="http://schemas.openxmlformats.org/officeDocument/2006/relationships/image" Target="../media/image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7.xml"/><Relationship Id="rId3" Type="http://schemas.openxmlformats.org/officeDocument/2006/relationships/image" Target="../media/image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8.xml"/><Relationship Id="rId3" Type="http://schemas.openxmlformats.org/officeDocument/2006/relationships/image" Target="../media/image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9.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0.xml"/><Relationship Id="rId3" Type="http://schemas.openxmlformats.org/officeDocument/2006/relationships/image" Target="../media/image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b="1" lang="en">
                <a:latin typeface="Montserrat"/>
                <a:ea typeface="Montserrat"/>
                <a:cs typeface="Montserrat"/>
                <a:sym typeface="Montserrat"/>
              </a:rPr>
              <a:t>Overview of Spark</a:t>
            </a:r>
            <a:endParaRPr b="1">
              <a:latin typeface="Montserrat"/>
              <a:ea typeface="Montserrat"/>
              <a:cs typeface="Montserrat"/>
              <a:sym typeface="Montserrat"/>
            </a:endParaRPr>
          </a:p>
        </p:txBody>
      </p:sp>
      <p:sp>
        <p:nvSpPr>
          <p:cNvPr id="108" name="Google Shape;108;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Let’s learn something! </a:t>
            </a:r>
            <a:endParaRPr/>
          </a:p>
        </p:txBody>
      </p:sp>
      <p:pic>
        <p:nvPicPr>
          <p:cNvPr descr="watermark.jpg" id="109" name="Google Shape;109;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 name="Google Shape;110;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pic>
        <p:nvPicPr>
          <p:cNvPr descr="watermark.jpg" id="236" name="Google Shape;236;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7" name="Google Shape;237;p3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238" name="Google Shape;238;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39" name="Google Shape;239;p3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Roboto"/>
                <a:ea typeface="Roboto"/>
                <a:cs typeface="Roboto"/>
                <a:sym typeface="Roboto"/>
              </a:rPr>
              <a:t>Hadoop</a:t>
            </a:r>
            <a:endParaRPr sz="3000">
              <a:solidFill>
                <a:srgbClr val="2A3990"/>
              </a:solidFill>
              <a:latin typeface="Roboto"/>
              <a:ea typeface="Roboto"/>
              <a:cs typeface="Roboto"/>
              <a:sym typeface="Roboto"/>
            </a:endParaRPr>
          </a:p>
          <a:p>
            <a:pPr indent="0" lvl="0" marL="0" rtl="0">
              <a:spcBef>
                <a:spcPts val="0"/>
              </a:spcBef>
              <a:spcAft>
                <a:spcPts val="0"/>
              </a:spcAft>
              <a:buNone/>
            </a:pPr>
            <a:r>
              <a:t/>
            </a:r>
            <a:endParaRPr sz="3000">
              <a:solidFill>
                <a:srgbClr val="2A3990"/>
              </a:solidFill>
              <a:latin typeface="Roboto"/>
              <a:ea typeface="Roboto"/>
              <a:cs typeface="Roboto"/>
              <a:sym typeface="Roboto"/>
            </a:endParaRPr>
          </a:p>
        </p:txBody>
      </p:sp>
      <p:sp>
        <p:nvSpPr>
          <p:cNvPr id="240" name="Google Shape;240;p34"/>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Hadoop is a way to distribute very large files across multiple machines.</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It uses the Hadoop Distributed File System (HDFS)</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HDFS allows a user to work with large data sets</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HDFS also duplicates blocks of data for fault tolerance</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It also then uses MapReduce</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MapReduce allows computations on that data</a:t>
            </a:r>
            <a:endParaRPr sz="2400">
              <a:solidFill>
                <a:srgbClr val="333333"/>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pic>
        <p:nvPicPr>
          <p:cNvPr descr="watermark.jpg" id="245" name="Google Shape;245;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6" name="Google Shape;246;p3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247" name="Google Shape;247;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48" name="Google Shape;248;p3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Roboto"/>
                <a:ea typeface="Roboto"/>
                <a:cs typeface="Roboto"/>
                <a:sym typeface="Roboto"/>
              </a:rPr>
              <a:t>Distributed Storage - HDFS</a:t>
            </a:r>
            <a:endParaRPr sz="3000">
              <a:solidFill>
                <a:srgbClr val="2A3990"/>
              </a:solidFill>
              <a:latin typeface="Roboto"/>
              <a:ea typeface="Roboto"/>
              <a:cs typeface="Roboto"/>
              <a:sym typeface="Roboto"/>
            </a:endParaRPr>
          </a:p>
          <a:p>
            <a:pPr indent="0" lvl="0" marL="0" rtl="0">
              <a:spcBef>
                <a:spcPts val="0"/>
              </a:spcBef>
              <a:spcAft>
                <a:spcPts val="0"/>
              </a:spcAft>
              <a:buNone/>
            </a:pPr>
            <a:r>
              <a:t/>
            </a:r>
            <a:endParaRPr sz="3000">
              <a:solidFill>
                <a:srgbClr val="2A3990"/>
              </a:solidFill>
              <a:latin typeface="Roboto"/>
              <a:ea typeface="Roboto"/>
              <a:cs typeface="Roboto"/>
              <a:sym typeface="Roboto"/>
            </a:endParaRPr>
          </a:p>
        </p:txBody>
      </p:sp>
      <p:cxnSp>
        <p:nvCxnSpPr>
          <p:cNvPr id="249" name="Google Shape;249;p35"/>
          <p:cNvCxnSpPr/>
          <p:nvPr/>
        </p:nvCxnSpPr>
        <p:spPr>
          <a:xfrm>
            <a:off x="4616825" y="2199713"/>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250" name="Google Shape;250;p35"/>
          <p:cNvCxnSpPr/>
          <p:nvPr/>
        </p:nvCxnSpPr>
        <p:spPr>
          <a:xfrm>
            <a:off x="2382150" y="2574713"/>
            <a:ext cx="4474200" cy="0"/>
          </a:xfrm>
          <a:prstGeom prst="straightConnector1">
            <a:avLst/>
          </a:prstGeom>
          <a:noFill/>
          <a:ln cap="flat" cmpd="sng" w="38100">
            <a:solidFill>
              <a:schemeClr val="dk2"/>
            </a:solidFill>
            <a:prstDash val="solid"/>
            <a:round/>
            <a:headEnd len="med" w="med" type="none"/>
            <a:tailEnd len="med" w="med" type="none"/>
          </a:ln>
        </p:spPr>
      </p:cxnSp>
      <p:cxnSp>
        <p:nvCxnSpPr>
          <p:cNvPr id="251" name="Google Shape;251;p35"/>
          <p:cNvCxnSpPr/>
          <p:nvPr/>
        </p:nvCxnSpPr>
        <p:spPr>
          <a:xfrm>
            <a:off x="2399775" y="2574713"/>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252" name="Google Shape;252;p35"/>
          <p:cNvCxnSpPr/>
          <p:nvPr/>
        </p:nvCxnSpPr>
        <p:spPr>
          <a:xfrm>
            <a:off x="4616825" y="2574838"/>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253" name="Google Shape;253;p35"/>
          <p:cNvCxnSpPr/>
          <p:nvPr/>
        </p:nvCxnSpPr>
        <p:spPr>
          <a:xfrm>
            <a:off x="6833875" y="2574838"/>
            <a:ext cx="0" cy="375000"/>
          </a:xfrm>
          <a:prstGeom prst="straightConnector1">
            <a:avLst/>
          </a:prstGeom>
          <a:noFill/>
          <a:ln cap="flat" cmpd="sng" w="38100">
            <a:solidFill>
              <a:schemeClr val="dk2"/>
            </a:solidFill>
            <a:prstDash val="solid"/>
            <a:round/>
            <a:headEnd len="med" w="med" type="none"/>
            <a:tailEnd len="med" w="med" type="none"/>
          </a:ln>
        </p:spPr>
      </p:cxnSp>
      <p:sp>
        <p:nvSpPr>
          <p:cNvPr id="254" name="Google Shape;254;p35"/>
          <p:cNvSpPr/>
          <p:nvPr/>
        </p:nvSpPr>
        <p:spPr>
          <a:xfrm>
            <a:off x="1808125" y="3024010"/>
            <a:ext cx="1427400" cy="1529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5" name="Google Shape;255;p35"/>
          <p:cNvSpPr/>
          <p:nvPr/>
        </p:nvSpPr>
        <p:spPr>
          <a:xfrm>
            <a:off x="3581503" y="1022688"/>
            <a:ext cx="2019600" cy="11076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 name="Google Shape;256;p35"/>
          <p:cNvSpPr/>
          <p:nvPr/>
        </p:nvSpPr>
        <p:spPr>
          <a:xfrm>
            <a:off x="3684525" y="1070425"/>
            <a:ext cx="17145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Google Shape;257;p35"/>
          <p:cNvSpPr txBox="1"/>
          <p:nvPr/>
        </p:nvSpPr>
        <p:spPr>
          <a:xfrm>
            <a:off x="3971697" y="1152850"/>
            <a:ext cx="1518000" cy="21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Name Node</a:t>
            </a:r>
            <a:endParaRPr>
              <a:solidFill>
                <a:srgbClr val="EFEFEF"/>
              </a:solidFill>
            </a:endParaRPr>
          </a:p>
        </p:txBody>
      </p:sp>
      <p:sp>
        <p:nvSpPr>
          <p:cNvPr id="258" name="Google Shape;258;p35"/>
          <p:cNvSpPr/>
          <p:nvPr/>
        </p:nvSpPr>
        <p:spPr>
          <a:xfrm>
            <a:off x="1960075" y="3110425"/>
            <a:ext cx="11235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9" name="Google Shape;259;p35"/>
          <p:cNvSpPr txBox="1"/>
          <p:nvPr/>
        </p:nvSpPr>
        <p:spPr>
          <a:xfrm>
            <a:off x="2019475" y="3110425"/>
            <a:ext cx="1393200" cy="21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Data Node</a:t>
            </a:r>
            <a:endParaRPr>
              <a:solidFill>
                <a:srgbClr val="EFEFEF"/>
              </a:solidFill>
            </a:endParaRPr>
          </a:p>
        </p:txBody>
      </p:sp>
      <p:sp>
        <p:nvSpPr>
          <p:cNvPr id="260" name="Google Shape;260;p35"/>
          <p:cNvSpPr/>
          <p:nvPr/>
        </p:nvSpPr>
        <p:spPr>
          <a:xfrm>
            <a:off x="1974575" y="3831525"/>
            <a:ext cx="489000" cy="560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61" name="Google Shape;261;p35"/>
          <p:cNvSpPr txBox="1"/>
          <p:nvPr/>
        </p:nvSpPr>
        <p:spPr>
          <a:xfrm>
            <a:off x="1915784" y="3879700"/>
            <a:ext cx="606600" cy="21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CPU</a:t>
            </a:r>
            <a:endParaRPr>
              <a:solidFill>
                <a:srgbClr val="EFEFEF"/>
              </a:solidFill>
            </a:endParaRPr>
          </a:p>
        </p:txBody>
      </p:sp>
      <p:sp>
        <p:nvSpPr>
          <p:cNvPr id="262" name="Google Shape;262;p35"/>
          <p:cNvSpPr/>
          <p:nvPr/>
        </p:nvSpPr>
        <p:spPr>
          <a:xfrm>
            <a:off x="2581175" y="3831525"/>
            <a:ext cx="489000" cy="560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63" name="Google Shape;263;p35"/>
          <p:cNvSpPr txBox="1"/>
          <p:nvPr/>
        </p:nvSpPr>
        <p:spPr>
          <a:xfrm>
            <a:off x="2522384" y="3879700"/>
            <a:ext cx="606600" cy="21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RAM</a:t>
            </a:r>
            <a:endParaRPr>
              <a:solidFill>
                <a:srgbClr val="EFEFEF"/>
              </a:solidFill>
            </a:endParaRPr>
          </a:p>
        </p:txBody>
      </p:sp>
      <p:sp>
        <p:nvSpPr>
          <p:cNvPr id="264" name="Google Shape;264;p35"/>
          <p:cNvSpPr/>
          <p:nvPr/>
        </p:nvSpPr>
        <p:spPr>
          <a:xfrm>
            <a:off x="3885150" y="3024010"/>
            <a:ext cx="1427400" cy="1529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 name="Google Shape;265;p35"/>
          <p:cNvSpPr/>
          <p:nvPr/>
        </p:nvSpPr>
        <p:spPr>
          <a:xfrm>
            <a:off x="4037100" y="3110425"/>
            <a:ext cx="11235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66" name="Google Shape;266;p35"/>
          <p:cNvSpPr txBox="1"/>
          <p:nvPr/>
        </p:nvSpPr>
        <p:spPr>
          <a:xfrm>
            <a:off x="4096500" y="3110425"/>
            <a:ext cx="1393200" cy="21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Data Node</a:t>
            </a:r>
            <a:endParaRPr>
              <a:solidFill>
                <a:srgbClr val="EFEFEF"/>
              </a:solidFill>
            </a:endParaRPr>
          </a:p>
        </p:txBody>
      </p:sp>
      <p:sp>
        <p:nvSpPr>
          <p:cNvPr id="267" name="Google Shape;267;p35"/>
          <p:cNvSpPr/>
          <p:nvPr/>
        </p:nvSpPr>
        <p:spPr>
          <a:xfrm>
            <a:off x="4051600" y="3831525"/>
            <a:ext cx="489000" cy="560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68" name="Google Shape;268;p35"/>
          <p:cNvSpPr txBox="1"/>
          <p:nvPr/>
        </p:nvSpPr>
        <p:spPr>
          <a:xfrm>
            <a:off x="3992809" y="3879700"/>
            <a:ext cx="606600" cy="21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CPU</a:t>
            </a:r>
            <a:endParaRPr>
              <a:solidFill>
                <a:srgbClr val="EFEFEF"/>
              </a:solidFill>
            </a:endParaRPr>
          </a:p>
        </p:txBody>
      </p:sp>
      <p:sp>
        <p:nvSpPr>
          <p:cNvPr id="269" name="Google Shape;269;p35"/>
          <p:cNvSpPr/>
          <p:nvPr/>
        </p:nvSpPr>
        <p:spPr>
          <a:xfrm>
            <a:off x="4658200" y="3831525"/>
            <a:ext cx="489000" cy="560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70" name="Google Shape;270;p35"/>
          <p:cNvSpPr txBox="1"/>
          <p:nvPr/>
        </p:nvSpPr>
        <p:spPr>
          <a:xfrm>
            <a:off x="4599409" y="3879700"/>
            <a:ext cx="606600" cy="21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RAM</a:t>
            </a:r>
            <a:endParaRPr>
              <a:solidFill>
                <a:srgbClr val="EFEFEF"/>
              </a:solidFill>
            </a:endParaRPr>
          </a:p>
        </p:txBody>
      </p:sp>
      <p:sp>
        <p:nvSpPr>
          <p:cNvPr id="271" name="Google Shape;271;p35"/>
          <p:cNvSpPr/>
          <p:nvPr/>
        </p:nvSpPr>
        <p:spPr>
          <a:xfrm>
            <a:off x="5962175" y="3024010"/>
            <a:ext cx="1427400" cy="1529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2" name="Google Shape;272;p35"/>
          <p:cNvSpPr/>
          <p:nvPr/>
        </p:nvSpPr>
        <p:spPr>
          <a:xfrm>
            <a:off x="6114125" y="3110425"/>
            <a:ext cx="11235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73" name="Google Shape;273;p35"/>
          <p:cNvSpPr txBox="1"/>
          <p:nvPr/>
        </p:nvSpPr>
        <p:spPr>
          <a:xfrm>
            <a:off x="6173525" y="3110425"/>
            <a:ext cx="1393200" cy="21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Data Node</a:t>
            </a:r>
            <a:endParaRPr>
              <a:solidFill>
                <a:srgbClr val="EFEFEF"/>
              </a:solidFill>
            </a:endParaRPr>
          </a:p>
        </p:txBody>
      </p:sp>
      <p:sp>
        <p:nvSpPr>
          <p:cNvPr id="274" name="Google Shape;274;p35"/>
          <p:cNvSpPr/>
          <p:nvPr/>
        </p:nvSpPr>
        <p:spPr>
          <a:xfrm>
            <a:off x="6128625" y="3831525"/>
            <a:ext cx="489000" cy="560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75" name="Google Shape;275;p35"/>
          <p:cNvSpPr txBox="1"/>
          <p:nvPr/>
        </p:nvSpPr>
        <p:spPr>
          <a:xfrm>
            <a:off x="6069834" y="3879700"/>
            <a:ext cx="606600" cy="21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CPU</a:t>
            </a:r>
            <a:endParaRPr>
              <a:solidFill>
                <a:srgbClr val="EFEFEF"/>
              </a:solidFill>
            </a:endParaRPr>
          </a:p>
        </p:txBody>
      </p:sp>
      <p:sp>
        <p:nvSpPr>
          <p:cNvPr id="276" name="Google Shape;276;p35"/>
          <p:cNvSpPr/>
          <p:nvPr/>
        </p:nvSpPr>
        <p:spPr>
          <a:xfrm>
            <a:off x="6735225" y="3831525"/>
            <a:ext cx="489000" cy="560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77" name="Google Shape;277;p35"/>
          <p:cNvSpPr txBox="1"/>
          <p:nvPr/>
        </p:nvSpPr>
        <p:spPr>
          <a:xfrm>
            <a:off x="6676434" y="3879700"/>
            <a:ext cx="606600" cy="21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RAM</a:t>
            </a:r>
            <a:endParaRPr>
              <a:solidFill>
                <a:srgbClr val="EFEFEF"/>
              </a:solidFill>
            </a:endParaRPr>
          </a:p>
        </p:txBody>
      </p:sp>
      <p:sp>
        <p:nvSpPr>
          <p:cNvPr id="278" name="Google Shape;278;p35"/>
          <p:cNvSpPr/>
          <p:nvPr/>
        </p:nvSpPr>
        <p:spPr>
          <a:xfrm>
            <a:off x="3962212" y="1664025"/>
            <a:ext cx="561600" cy="3750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79" name="Google Shape;279;p35"/>
          <p:cNvSpPr txBox="1"/>
          <p:nvPr/>
        </p:nvSpPr>
        <p:spPr>
          <a:xfrm>
            <a:off x="3894699" y="1696262"/>
            <a:ext cx="696600" cy="143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CPU</a:t>
            </a:r>
            <a:endParaRPr>
              <a:solidFill>
                <a:srgbClr val="EFEFEF"/>
              </a:solidFill>
            </a:endParaRPr>
          </a:p>
        </p:txBody>
      </p:sp>
      <p:sp>
        <p:nvSpPr>
          <p:cNvPr id="280" name="Google Shape;280;p35"/>
          <p:cNvSpPr/>
          <p:nvPr/>
        </p:nvSpPr>
        <p:spPr>
          <a:xfrm>
            <a:off x="4658812" y="1664025"/>
            <a:ext cx="561600" cy="3750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81" name="Google Shape;281;p35"/>
          <p:cNvSpPr txBox="1"/>
          <p:nvPr/>
        </p:nvSpPr>
        <p:spPr>
          <a:xfrm>
            <a:off x="4591299" y="1696262"/>
            <a:ext cx="696600" cy="143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RAM</a:t>
            </a:r>
            <a:endParaRPr>
              <a:solidFill>
                <a:srgbClr val="EFEFE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pic>
        <p:nvPicPr>
          <p:cNvPr descr="watermark.jpg" id="286" name="Google Shape;286;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7" name="Google Shape;287;p3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288" name="Google Shape;288;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89" name="Google Shape;289;p3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Roboto"/>
                <a:ea typeface="Roboto"/>
                <a:cs typeface="Roboto"/>
                <a:sym typeface="Roboto"/>
              </a:rPr>
              <a:t>Distributed Storage - HDFS</a:t>
            </a:r>
            <a:endParaRPr sz="3000">
              <a:solidFill>
                <a:srgbClr val="2A3990"/>
              </a:solidFill>
              <a:latin typeface="Roboto"/>
              <a:ea typeface="Roboto"/>
              <a:cs typeface="Roboto"/>
              <a:sym typeface="Roboto"/>
            </a:endParaRPr>
          </a:p>
          <a:p>
            <a:pPr indent="0" lvl="0" marL="0" rtl="0">
              <a:spcBef>
                <a:spcPts val="0"/>
              </a:spcBef>
              <a:spcAft>
                <a:spcPts val="0"/>
              </a:spcAft>
              <a:buNone/>
            </a:pPr>
            <a:r>
              <a:t/>
            </a:r>
            <a:endParaRPr sz="3000">
              <a:solidFill>
                <a:srgbClr val="2A3990"/>
              </a:solidFill>
              <a:latin typeface="Roboto"/>
              <a:ea typeface="Roboto"/>
              <a:cs typeface="Roboto"/>
              <a:sym typeface="Roboto"/>
            </a:endParaRPr>
          </a:p>
        </p:txBody>
      </p:sp>
      <p:cxnSp>
        <p:nvCxnSpPr>
          <p:cNvPr id="290" name="Google Shape;290;p36"/>
          <p:cNvCxnSpPr/>
          <p:nvPr/>
        </p:nvCxnSpPr>
        <p:spPr>
          <a:xfrm>
            <a:off x="6450144" y="2209769"/>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291" name="Google Shape;291;p36"/>
          <p:cNvCxnSpPr/>
          <p:nvPr/>
        </p:nvCxnSpPr>
        <p:spPr>
          <a:xfrm>
            <a:off x="4561492" y="2526702"/>
            <a:ext cx="3781200" cy="0"/>
          </a:xfrm>
          <a:prstGeom prst="straightConnector1">
            <a:avLst/>
          </a:prstGeom>
          <a:noFill/>
          <a:ln cap="flat" cmpd="sng" w="38100">
            <a:solidFill>
              <a:schemeClr val="dk2"/>
            </a:solidFill>
            <a:prstDash val="solid"/>
            <a:round/>
            <a:headEnd len="med" w="med" type="none"/>
            <a:tailEnd len="med" w="med" type="none"/>
          </a:ln>
        </p:spPr>
      </p:cxnSp>
      <p:cxnSp>
        <p:nvCxnSpPr>
          <p:cNvPr id="292" name="Google Shape;292;p36"/>
          <p:cNvCxnSpPr/>
          <p:nvPr/>
        </p:nvCxnSpPr>
        <p:spPr>
          <a:xfrm>
            <a:off x="4576388" y="2526702"/>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293" name="Google Shape;293;p36"/>
          <p:cNvCxnSpPr/>
          <p:nvPr/>
        </p:nvCxnSpPr>
        <p:spPr>
          <a:xfrm>
            <a:off x="6450144" y="2526807"/>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294" name="Google Shape;294;p36"/>
          <p:cNvCxnSpPr/>
          <p:nvPr/>
        </p:nvCxnSpPr>
        <p:spPr>
          <a:xfrm>
            <a:off x="8323900" y="2526807"/>
            <a:ext cx="0" cy="316800"/>
          </a:xfrm>
          <a:prstGeom prst="straightConnector1">
            <a:avLst/>
          </a:prstGeom>
          <a:noFill/>
          <a:ln cap="flat" cmpd="sng" w="38100">
            <a:solidFill>
              <a:schemeClr val="dk2"/>
            </a:solidFill>
            <a:prstDash val="solid"/>
            <a:round/>
            <a:headEnd len="med" w="med" type="none"/>
            <a:tailEnd len="med" w="med" type="none"/>
          </a:ln>
        </p:spPr>
      </p:cxnSp>
      <p:sp>
        <p:nvSpPr>
          <p:cNvPr id="295" name="Google Shape;295;p36"/>
          <p:cNvSpPr/>
          <p:nvPr/>
        </p:nvSpPr>
        <p:spPr>
          <a:xfrm>
            <a:off x="4076351"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6" name="Google Shape;296;p36"/>
          <p:cNvSpPr/>
          <p:nvPr/>
        </p:nvSpPr>
        <p:spPr>
          <a:xfrm>
            <a:off x="5575134" y="1215000"/>
            <a:ext cx="1706700" cy="936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7" name="Google Shape;297;p36"/>
          <p:cNvSpPr/>
          <p:nvPr/>
        </p:nvSpPr>
        <p:spPr>
          <a:xfrm>
            <a:off x="5662204" y="1255345"/>
            <a:ext cx="14490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8" name="Google Shape;298;p36"/>
          <p:cNvSpPr txBox="1"/>
          <p:nvPr/>
        </p:nvSpPr>
        <p:spPr>
          <a:xfrm>
            <a:off x="5904909" y="1325007"/>
            <a:ext cx="1283100" cy="18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Name Node</a:t>
            </a:r>
            <a:endParaRPr>
              <a:solidFill>
                <a:srgbClr val="EFEFEF"/>
              </a:solidFill>
            </a:endParaRPr>
          </a:p>
        </p:txBody>
      </p:sp>
      <p:sp>
        <p:nvSpPr>
          <p:cNvPr id="299" name="Google Shape;299;p36"/>
          <p:cNvSpPr/>
          <p:nvPr/>
        </p:nvSpPr>
        <p:spPr>
          <a:xfrm>
            <a:off x="4204772"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00" name="Google Shape;300;p36"/>
          <p:cNvSpPr txBox="1"/>
          <p:nvPr/>
        </p:nvSpPr>
        <p:spPr>
          <a:xfrm>
            <a:off x="4178775" y="2979462"/>
            <a:ext cx="1177500" cy="18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Data Node</a:t>
            </a:r>
            <a:endParaRPr>
              <a:solidFill>
                <a:srgbClr val="EFEFEF"/>
              </a:solidFill>
            </a:endParaRPr>
          </a:p>
        </p:txBody>
      </p:sp>
      <p:sp>
        <p:nvSpPr>
          <p:cNvPr id="301" name="Google Shape;301;p36"/>
          <p:cNvSpPr/>
          <p:nvPr/>
        </p:nvSpPr>
        <p:spPr>
          <a:xfrm>
            <a:off x="4217027"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02" name="Google Shape;302;p36"/>
          <p:cNvSpPr txBox="1"/>
          <p:nvPr/>
        </p:nvSpPr>
        <p:spPr>
          <a:xfrm>
            <a:off x="4167340" y="3629618"/>
            <a:ext cx="512400" cy="18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EFEFEF"/>
                </a:solidFill>
              </a:rPr>
              <a:t>CPU</a:t>
            </a:r>
            <a:endParaRPr sz="1000">
              <a:solidFill>
                <a:srgbClr val="EFEFEF"/>
              </a:solidFill>
            </a:endParaRPr>
          </a:p>
        </p:txBody>
      </p:sp>
      <p:sp>
        <p:nvSpPr>
          <p:cNvPr id="303" name="Google Shape;303;p36"/>
          <p:cNvSpPr/>
          <p:nvPr/>
        </p:nvSpPr>
        <p:spPr>
          <a:xfrm>
            <a:off x="4729699"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04" name="Google Shape;304;p36"/>
          <p:cNvSpPr txBox="1"/>
          <p:nvPr/>
        </p:nvSpPr>
        <p:spPr>
          <a:xfrm>
            <a:off x="4680012" y="3629618"/>
            <a:ext cx="512400" cy="18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EFEFEF"/>
                </a:solidFill>
              </a:rPr>
              <a:t>RAM</a:t>
            </a:r>
            <a:endParaRPr sz="1000">
              <a:solidFill>
                <a:srgbClr val="EFEFEF"/>
              </a:solidFill>
            </a:endParaRPr>
          </a:p>
        </p:txBody>
      </p:sp>
      <p:sp>
        <p:nvSpPr>
          <p:cNvPr id="305" name="Google Shape;305;p36"/>
          <p:cNvSpPr/>
          <p:nvPr/>
        </p:nvSpPr>
        <p:spPr>
          <a:xfrm>
            <a:off x="5831763"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6" name="Google Shape;306;p36"/>
          <p:cNvSpPr/>
          <p:nvPr/>
        </p:nvSpPr>
        <p:spPr>
          <a:xfrm>
            <a:off x="5960185"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07" name="Google Shape;307;p36"/>
          <p:cNvSpPr txBox="1"/>
          <p:nvPr/>
        </p:nvSpPr>
        <p:spPr>
          <a:xfrm>
            <a:off x="5934187" y="2979462"/>
            <a:ext cx="1177500" cy="18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Data Node</a:t>
            </a:r>
            <a:endParaRPr>
              <a:solidFill>
                <a:srgbClr val="EFEFEF"/>
              </a:solidFill>
            </a:endParaRPr>
          </a:p>
        </p:txBody>
      </p:sp>
      <p:sp>
        <p:nvSpPr>
          <p:cNvPr id="308" name="Google Shape;308;p36"/>
          <p:cNvSpPr/>
          <p:nvPr/>
        </p:nvSpPr>
        <p:spPr>
          <a:xfrm>
            <a:off x="5972440"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09" name="Google Shape;309;p36"/>
          <p:cNvSpPr txBox="1"/>
          <p:nvPr/>
        </p:nvSpPr>
        <p:spPr>
          <a:xfrm>
            <a:off x="5922752" y="3629618"/>
            <a:ext cx="512400" cy="18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EFEFEF"/>
                </a:solidFill>
              </a:rPr>
              <a:t>CPU</a:t>
            </a:r>
            <a:endParaRPr sz="1000">
              <a:solidFill>
                <a:srgbClr val="EFEFEF"/>
              </a:solidFill>
            </a:endParaRPr>
          </a:p>
        </p:txBody>
      </p:sp>
      <p:sp>
        <p:nvSpPr>
          <p:cNvPr id="310" name="Google Shape;310;p36"/>
          <p:cNvSpPr/>
          <p:nvPr/>
        </p:nvSpPr>
        <p:spPr>
          <a:xfrm>
            <a:off x="6485112"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11" name="Google Shape;311;p36"/>
          <p:cNvSpPr txBox="1"/>
          <p:nvPr/>
        </p:nvSpPr>
        <p:spPr>
          <a:xfrm>
            <a:off x="6435425" y="3629618"/>
            <a:ext cx="512400" cy="18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EFEFEF"/>
                </a:solidFill>
              </a:rPr>
              <a:t>RAM</a:t>
            </a:r>
            <a:endParaRPr sz="1000">
              <a:solidFill>
                <a:srgbClr val="EFEFEF"/>
              </a:solidFill>
            </a:endParaRPr>
          </a:p>
        </p:txBody>
      </p:sp>
      <p:sp>
        <p:nvSpPr>
          <p:cNvPr id="312" name="Google Shape;312;p36"/>
          <p:cNvSpPr/>
          <p:nvPr/>
        </p:nvSpPr>
        <p:spPr>
          <a:xfrm>
            <a:off x="7587176"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3" name="Google Shape;313;p36"/>
          <p:cNvSpPr/>
          <p:nvPr/>
        </p:nvSpPr>
        <p:spPr>
          <a:xfrm>
            <a:off x="7715597"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14" name="Google Shape;314;p36"/>
          <p:cNvSpPr txBox="1"/>
          <p:nvPr/>
        </p:nvSpPr>
        <p:spPr>
          <a:xfrm>
            <a:off x="7689600" y="2979462"/>
            <a:ext cx="1177500" cy="18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Data Node</a:t>
            </a:r>
            <a:endParaRPr>
              <a:solidFill>
                <a:srgbClr val="EFEFEF"/>
              </a:solidFill>
            </a:endParaRPr>
          </a:p>
        </p:txBody>
      </p:sp>
      <p:sp>
        <p:nvSpPr>
          <p:cNvPr id="315" name="Google Shape;315;p36"/>
          <p:cNvSpPr/>
          <p:nvPr/>
        </p:nvSpPr>
        <p:spPr>
          <a:xfrm>
            <a:off x="7727852"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16" name="Google Shape;316;p36"/>
          <p:cNvSpPr txBox="1"/>
          <p:nvPr/>
        </p:nvSpPr>
        <p:spPr>
          <a:xfrm>
            <a:off x="7678165" y="3629618"/>
            <a:ext cx="512400" cy="18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EFEFEF"/>
                </a:solidFill>
              </a:rPr>
              <a:t>CPU</a:t>
            </a:r>
            <a:endParaRPr sz="1000">
              <a:solidFill>
                <a:srgbClr val="EFEFEF"/>
              </a:solidFill>
            </a:endParaRPr>
          </a:p>
        </p:txBody>
      </p:sp>
      <p:sp>
        <p:nvSpPr>
          <p:cNvPr id="317" name="Google Shape;317;p36"/>
          <p:cNvSpPr/>
          <p:nvPr/>
        </p:nvSpPr>
        <p:spPr>
          <a:xfrm>
            <a:off x="8240524"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18" name="Google Shape;318;p36"/>
          <p:cNvSpPr txBox="1"/>
          <p:nvPr/>
        </p:nvSpPr>
        <p:spPr>
          <a:xfrm>
            <a:off x="8190837" y="3629618"/>
            <a:ext cx="512400" cy="18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EFEFEF"/>
                </a:solidFill>
              </a:rPr>
              <a:t>RAM</a:t>
            </a:r>
            <a:endParaRPr sz="1000">
              <a:solidFill>
                <a:srgbClr val="EFEFEF"/>
              </a:solidFill>
            </a:endParaRPr>
          </a:p>
        </p:txBody>
      </p:sp>
      <p:sp>
        <p:nvSpPr>
          <p:cNvPr id="319" name="Google Shape;319;p36"/>
          <p:cNvSpPr/>
          <p:nvPr/>
        </p:nvSpPr>
        <p:spPr>
          <a:xfrm>
            <a:off x="5896893" y="1757029"/>
            <a:ext cx="474600" cy="316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20" name="Google Shape;320;p36"/>
          <p:cNvSpPr txBox="1"/>
          <p:nvPr/>
        </p:nvSpPr>
        <p:spPr>
          <a:xfrm>
            <a:off x="5839833" y="1784275"/>
            <a:ext cx="588900" cy="12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CPU</a:t>
            </a:r>
            <a:endParaRPr>
              <a:solidFill>
                <a:srgbClr val="EFEFEF"/>
              </a:solidFill>
            </a:endParaRPr>
          </a:p>
        </p:txBody>
      </p:sp>
      <p:sp>
        <p:nvSpPr>
          <p:cNvPr id="321" name="Google Shape;321;p36"/>
          <p:cNvSpPr/>
          <p:nvPr/>
        </p:nvSpPr>
        <p:spPr>
          <a:xfrm>
            <a:off x="6485629" y="1757029"/>
            <a:ext cx="474600" cy="316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22" name="Google Shape;322;p36"/>
          <p:cNvSpPr txBox="1"/>
          <p:nvPr/>
        </p:nvSpPr>
        <p:spPr>
          <a:xfrm>
            <a:off x="6428570" y="1784275"/>
            <a:ext cx="588900" cy="12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RAM</a:t>
            </a:r>
            <a:endParaRPr>
              <a:solidFill>
                <a:srgbClr val="EFEFEF"/>
              </a:solidFill>
            </a:endParaRPr>
          </a:p>
        </p:txBody>
      </p:sp>
      <p:sp>
        <p:nvSpPr>
          <p:cNvPr id="323" name="Google Shape;323;p36"/>
          <p:cNvSpPr txBox="1"/>
          <p:nvPr/>
        </p:nvSpPr>
        <p:spPr>
          <a:xfrm>
            <a:off x="272000" y="1173775"/>
            <a:ext cx="3677700" cy="3247500"/>
          </a:xfrm>
          <a:prstGeom prst="rect">
            <a:avLst/>
          </a:prstGeom>
          <a:noFill/>
          <a:ln>
            <a:noFill/>
          </a:ln>
        </p:spPr>
        <p:txBody>
          <a:bodyPr anchorCtr="0" anchor="t" bIns="91425" lIns="91425" spcFirstLastPara="1" rIns="91425" wrap="square" tIns="91425">
            <a:noAutofit/>
          </a:bodyPr>
          <a:lstStyle/>
          <a:p>
            <a:pPr indent="-368300" lvl="0" marL="457200" rtl="0">
              <a:spcBef>
                <a:spcPts val="0"/>
              </a:spcBef>
              <a:spcAft>
                <a:spcPts val="0"/>
              </a:spcAft>
              <a:buSzPts val="2200"/>
              <a:buFont typeface="Montserrat"/>
              <a:buChar char="●"/>
            </a:pPr>
            <a:r>
              <a:rPr lang="en" sz="2200">
                <a:latin typeface="Montserrat"/>
                <a:ea typeface="Montserrat"/>
                <a:cs typeface="Montserrat"/>
                <a:sym typeface="Montserrat"/>
              </a:rPr>
              <a:t>HDFS will use blocks of data, with a size of 128 MB by default</a:t>
            </a:r>
            <a:endParaRPr sz="2200">
              <a:latin typeface="Montserrat"/>
              <a:ea typeface="Montserrat"/>
              <a:cs typeface="Montserrat"/>
              <a:sym typeface="Montserrat"/>
            </a:endParaRPr>
          </a:p>
          <a:p>
            <a:pPr indent="-368300" lvl="0" marL="457200" rtl="0">
              <a:spcBef>
                <a:spcPts val="0"/>
              </a:spcBef>
              <a:spcAft>
                <a:spcPts val="0"/>
              </a:spcAft>
              <a:buSzPts val="2200"/>
              <a:buFont typeface="Montserrat"/>
              <a:buChar char="●"/>
            </a:pPr>
            <a:r>
              <a:rPr lang="en" sz="2200">
                <a:latin typeface="Montserrat"/>
                <a:ea typeface="Montserrat"/>
                <a:cs typeface="Montserrat"/>
                <a:sym typeface="Montserrat"/>
              </a:rPr>
              <a:t>Each of these blocks is replicated 3 times</a:t>
            </a:r>
            <a:endParaRPr sz="2200">
              <a:latin typeface="Montserrat"/>
              <a:ea typeface="Montserrat"/>
              <a:cs typeface="Montserrat"/>
              <a:sym typeface="Montserrat"/>
            </a:endParaRPr>
          </a:p>
          <a:p>
            <a:pPr indent="-368300" lvl="0" marL="457200" rtl="0">
              <a:spcBef>
                <a:spcPts val="0"/>
              </a:spcBef>
              <a:spcAft>
                <a:spcPts val="0"/>
              </a:spcAft>
              <a:buSzPts val="2200"/>
              <a:buFont typeface="Montserrat"/>
              <a:buChar char="●"/>
            </a:pPr>
            <a:r>
              <a:rPr lang="en" sz="2200">
                <a:latin typeface="Montserrat"/>
                <a:ea typeface="Montserrat"/>
                <a:cs typeface="Montserrat"/>
                <a:sym typeface="Montserrat"/>
              </a:rPr>
              <a:t>The blocks are distributed in a way to support fault tolerance</a:t>
            </a:r>
            <a:endParaRPr sz="22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pic>
        <p:nvPicPr>
          <p:cNvPr descr="watermark.jpg" id="328" name="Google Shape;328;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29" name="Google Shape;329;p3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330" name="Google Shape;330;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31" name="Google Shape;331;p3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Roboto"/>
                <a:ea typeface="Roboto"/>
                <a:cs typeface="Roboto"/>
                <a:sym typeface="Roboto"/>
              </a:rPr>
              <a:t>Distributed Storage - HDFS</a:t>
            </a:r>
            <a:endParaRPr sz="3000">
              <a:solidFill>
                <a:srgbClr val="2A3990"/>
              </a:solidFill>
              <a:latin typeface="Roboto"/>
              <a:ea typeface="Roboto"/>
              <a:cs typeface="Roboto"/>
              <a:sym typeface="Roboto"/>
            </a:endParaRPr>
          </a:p>
          <a:p>
            <a:pPr indent="0" lvl="0" marL="0" rtl="0">
              <a:spcBef>
                <a:spcPts val="0"/>
              </a:spcBef>
              <a:spcAft>
                <a:spcPts val="0"/>
              </a:spcAft>
              <a:buNone/>
            </a:pPr>
            <a:r>
              <a:t/>
            </a:r>
            <a:endParaRPr sz="3000">
              <a:solidFill>
                <a:srgbClr val="2A3990"/>
              </a:solidFill>
              <a:latin typeface="Roboto"/>
              <a:ea typeface="Roboto"/>
              <a:cs typeface="Roboto"/>
              <a:sym typeface="Roboto"/>
            </a:endParaRPr>
          </a:p>
        </p:txBody>
      </p:sp>
      <p:cxnSp>
        <p:nvCxnSpPr>
          <p:cNvPr id="332" name="Google Shape;332;p37"/>
          <p:cNvCxnSpPr/>
          <p:nvPr/>
        </p:nvCxnSpPr>
        <p:spPr>
          <a:xfrm>
            <a:off x="6450144" y="2209769"/>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33" name="Google Shape;333;p37"/>
          <p:cNvCxnSpPr/>
          <p:nvPr/>
        </p:nvCxnSpPr>
        <p:spPr>
          <a:xfrm>
            <a:off x="4561492" y="2526702"/>
            <a:ext cx="3781200" cy="0"/>
          </a:xfrm>
          <a:prstGeom prst="straightConnector1">
            <a:avLst/>
          </a:prstGeom>
          <a:noFill/>
          <a:ln cap="flat" cmpd="sng" w="38100">
            <a:solidFill>
              <a:schemeClr val="dk2"/>
            </a:solidFill>
            <a:prstDash val="solid"/>
            <a:round/>
            <a:headEnd len="med" w="med" type="none"/>
            <a:tailEnd len="med" w="med" type="none"/>
          </a:ln>
        </p:spPr>
      </p:cxnSp>
      <p:cxnSp>
        <p:nvCxnSpPr>
          <p:cNvPr id="334" name="Google Shape;334;p37"/>
          <p:cNvCxnSpPr/>
          <p:nvPr/>
        </p:nvCxnSpPr>
        <p:spPr>
          <a:xfrm>
            <a:off x="4576388" y="2526702"/>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35" name="Google Shape;335;p37"/>
          <p:cNvCxnSpPr/>
          <p:nvPr/>
        </p:nvCxnSpPr>
        <p:spPr>
          <a:xfrm>
            <a:off x="6450144" y="2526807"/>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36" name="Google Shape;336;p37"/>
          <p:cNvCxnSpPr/>
          <p:nvPr/>
        </p:nvCxnSpPr>
        <p:spPr>
          <a:xfrm>
            <a:off x="8323900" y="2526807"/>
            <a:ext cx="0" cy="316800"/>
          </a:xfrm>
          <a:prstGeom prst="straightConnector1">
            <a:avLst/>
          </a:prstGeom>
          <a:noFill/>
          <a:ln cap="flat" cmpd="sng" w="38100">
            <a:solidFill>
              <a:schemeClr val="dk2"/>
            </a:solidFill>
            <a:prstDash val="solid"/>
            <a:round/>
            <a:headEnd len="med" w="med" type="none"/>
            <a:tailEnd len="med" w="med" type="none"/>
          </a:ln>
        </p:spPr>
      </p:cxnSp>
      <p:sp>
        <p:nvSpPr>
          <p:cNvPr id="337" name="Google Shape;337;p37"/>
          <p:cNvSpPr/>
          <p:nvPr/>
        </p:nvSpPr>
        <p:spPr>
          <a:xfrm>
            <a:off x="4076351"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8" name="Google Shape;338;p37"/>
          <p:cNvSpPr/>
          <p:nvPr/>
        </p:nvSpPr>
        <p:spPr>
          <a:xfrm>
            <a:off x="5575134" y="1215000"/>
            <a:ext cx="1706700" cy="936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9" name="Google Shape;339;p37"/>
          <p:cNvSpPr/>
          <p:nvPr/>
        </p:nvSpPr>
        <p:spPr>
          <a:xfrm>
            <a:off x="5662204" y="1255345"/>
            <a:ext cx="14490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0" name="Google Shape;340;p37"/>
          <p:cNvSpPr txBox="1"/>
          <p:nvPr/>
        </p:nvSpPr>
        <p:spPr>
          <a:xfrm>
            <a:off x="5904909" y="1325007"/>
            <a:ext cx="1283100" cy="18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Name Node</a:t>
            </a:r>
            <a:endParaRPr>
              <a:solidFill>
                <a:srgbClr val="EFEFEF"/>
              </a:solidFill>
            </a:endParaRPr>
          </a:p>
        </p:txBody>
      </p:sp>
      <p:sp>
        <p:nvSpPr>
          <p:cNvPr id="341" name="Google Shape;341;p37"/>
          <p:cNvSpPr/>
          <p:nvPr/>
        </p:nvSpPr>
        <p:spPr>
          <a:xfrm>
            <a:off x="4204772"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42" name="Google Shape;342;p37"/>
          <p:cNvSpPr txBox="1"/>
          <p:nvPr/>
        </p:nvSpPr>
        <p:spPr>
          <a:xfrm>
            <a:off x="4178775" y="2979462"/>
            <a:ext cx="1177500" cy="18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Data Node</a:t>
            </a:r>
            <a:endParaRPr>
              <a:solidFill>
                <a:srgbClr val="EFEFEF"/>
              </a:solidFill>
            </a:endParaRPr>
          </a:p>
        </p:txBody>
      </p:sp>
      <p:sp>
        <p:nvSpPr>
          <p:cNvPr id="343" name="Google Shape;343;p37"/>
          <p:cNvSpPr/>
          <p:nvPr/>
        </p:nvSpPr>
        <p:spPr>
          <a:xfrm>
            <a:off x="4217027"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44" name="Google Shape;344;p37"/>
          <p:cNvSpPr txBox="1"/>
          <p:nvPr/>
        </p:nvSpPr>
        <p:spPr>
          <a:xfrm>
            <a:off x="4167340" y="3629618"/>
            <a:ext cx="512400" cy="18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EFEFEF"/>
                </a:solidFill>
              </a:rPr>
              <a:t>CPU</a:t>
            </a:r>
            <a:endParaRPr sz="1000">
              <a:solidFill>
                <a:srgbClr val="EFEFEF"/>
              </a:solidFill>
            </a:endParaRPr>
          </a:p>
        </p:txBody>
      </p:sp>
      <p:sp>
        <p:nvSpPr>
          <p:cNvPr id="345" name="Google Shape;345;p37"/>
          <p:cNvSpPr/>
          <p:nvPr/>
        </p:nvSpPr>
        <p:spPr>
          <a:xfrm>
            <a:off x="4729699"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46" name="Google Shape;346;p37"/>
          <p:cNvSpPr txBox="1"/>
          <p:nvPr/>
        </p:nvSpPr>
        <p:spPr>
          <a:xfrm>
            <a:off x="4680012" y="3629618"/>
            <a:ext cx="512400" cy="18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EFEFEF"/>
                </a:solidFill>
              </a:rPr>
              <a:t>RAM</a:t>
            </a:r>
            <a:endParaRPr sz="1000">
              <a:solidFill>
                <a:srgbClr val="EFEFEF"/>
              </a:solidFill>
            </a:endParaRPr>
          </a:p>
        </p:txBody>
      </p:sp>
      <p:sp>
        <p:nvSpPr>
          <p:cNvPr id="347" name="Google Shape;347;p37"/>
          <p:cNvSpPr/>
          <p:nvPr/>
        </p:nvSpPr>
        <p:spPr>
          <a:xfrm>
            <a:off x="5831763"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8" name="Google Shape;348;p37"/>
          <p:cNvSpPr/>
          <p:nvPr/>
        </p:nvSpPr>
        <p:spPr>
          <a:xfrm>
            <a:off x="5960185"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49" name="Google Shape;349;p37"/>
          <p:cNvSpPr txBox="1"/>
          <p:nvPr/>
        </p:nvSpPr>
        <p:spPr>
          <a:xfrm>
            <a:off x="5934187" y="2979462"/>
            <a:ext cx="1177500" cy="18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Data Node</a:t>
            </a:r>
            <a:endParaRPr>
              <a:solidFill>
                <a:srgbClr val="EFEFEF"/>
              </a:solidFill>
            </a:endParaRPr>
          </a:p>
        </p:txBody>
      </p:sp>
      <p:sp>
        <p:nvSpPr>
          <p:cNvPr id="350" name="Google Shape;350;p37"/>
          <p:cNvSpPr/>
          <p:nvPr/>
        </p:nvSpPr>
        <p:spPr>
          <a:xfrm>
            <a:off x="5972440"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51" name="Google Shape;351;p37"/>
          <p:cNvSpPr txBox="1"/>
          <p:nvPr/>
        </p:nvSpPr>
        <p:spPr>
          <a:xfrm>
            <a:off x="5922752" y="3629618"/>
            <a:ext cx="512400" cy="18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EFEFEF"/>
                </a:solidFill>
              </a:rPr>
              <a:t>CPU</a:t>
            </a:r>
            <a:endParaRPr sz="1000">
              <a:solidFill>
                <a:srgbClr val="EFEFEF"/>
              </a:solidFill>
            </a:endParaRPr>
          </a:p>
        </p:txBody>
      </p:sp>
      <p:sp>
        <p:nvSpPr>
          <p:cNvPr id="352" name="Google Shape;352;p37"/>
          <p:cNvSpPr/>
          <p:nvPr/>
        </p:nvSpPr>
        <p:spPr>
          <a:xfrm>
            <a:off x="6485112"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53" name="Google Shape;353;p37"/>
          <p:cNvSpPr txBox="1"/>
          <p:nvPr/>
        </p:nvSpPr>
        <p:spPr>
          <a:xfrm>
            <a:off x="6435425" y="3629618"/>
            <a:ext cx="512400" cy="18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EFEFEF"/>
                </a:solidFill>
              </a:rPr>
              <a:t>RAM</a:t>
            </a:r>
            <a:endParaRPr sz="1000">
              <a:solidFill>
                <a:srgbClr val="EFEFEF"/>
              </a:solidFill>
            </a:endParaRPr>
          </a:p>
        </p:txBody>
      </p:sp>
      <p:sp>
        <p:nvSpPr>
          <p:cNvPr id="354" name="Google Shape;354;p37"/>
          <p:cNvSpPr/>
          <p:nvPr/>
        </p:nvSpPr>
        <p:spPr>
          <a:xfrm>
            <a:off x="7587176"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5" name="Google Shape;355;p37"/>
          <p:cNvSpPr/>
          <p:nvPr/>
        </p:nvSpPr>
        <p:spPr>
          <a:xfrm>
            <a:off x="7715597"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56" name="Google Shape;356;p37"/>
          <p:cNvSpPr txBox="1"/>
          <p:nvPr/>
        </p:nvSpPr>
        <p:spPr>
          <a:xfrm>
            <a:off x="7689600" y="2979462"/>
            <a:ext cx="1177500" cy="18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Data Node</a:t>
            </a:r>
            <a:endParaRPr>
              <a:solidFill>
                <a:srgbClr val="EFEFEF"/>
              </a:solidFill>
            </a:endParaRPr>
          </a:p>
        </p:txBody>
      </p:sp>
      <p:sp>
        <p:nvSpPr>
          <p:cNvPr id="357" name="Google Shape;357;p37"/>
          <p:cNvSpPr/>
          <p:nvPr/>
        </p:nvSpPr>
        <p:spPr>
          <a:xfrm>
            <a:off x="7727852"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58" name="Google Shape;358;p37"/>
          <p:cNvSpPr txBox="1"/>
          <p:nvPr/>
        </p:nvSpPr>
        <p:spPr>
          <a:xfrm>
            <a:off x="7678165" y="3629618"/>
            <a:ext cx="512400" cy="18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EFEFEF"/>
                </a:solidFill>
              </a:rPr>
              <a:t>CPU</a:t>
            </a:r>
            <a:endParaRPr sz="1000">
              <a:solidFill>
                <a:srgbClr val="EFEFEF"/>
              </a:solidFill>
            </a:endParaRPr>
          </a:p>
        </p:txBody>
      </p:sp>
      <p:sp>
        <p:nvSpPr>
          <p:cNvPr id="359" name="Google Shape;359;p37"/>
          <p:cNvSpPr/>
          <p:nvPr/>
        </p:nvSpPr>
        <p:spPr>
          <a:xfrm>
            <a:off x="8240524"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60" name="Google Shape;360;p37"/>
          <p:cNvSpPr txBox="1"/>
          <p:nvPr/>
        </p:nvSpPr>
        <p:spPr>
          <a:xfrm>
            <a:off x="8190837" y="3629618"/>
            <a:ext cx="512400" cy="18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EFEFEF"/>
                </a:solidFill>
              </a:rPr>
              <a:t>RAM</a:t>
            </a:r>
            <a:endParaRPr sz="1000">
              <a:solidFill>
                <a:srgbClr val="EFEFEF"/>
              </a:solidFill>
            </a:endParaRPr>
          </a:p>
        </p:txBody>
      </p:sp>
      <p:sp>
        <p:nvSpPr>
          <p:cNvPr id="361" name="Google Shape;361;p37"/>
          <p:cNvSpPr/>
          <p:nvPr/>
        </p:nvSpPr>
        <p:spPr>
          <a:xfrm>
            <a:off x="5896893" y="1757029"/>
            <a:ext cx="474600" cy="316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62" name="Google Shape;362;p37"/>
          <p:cNvSpPr txBox="1"/>
          <p:nvPr/>
        </p:nvSpPr>
        <p:spPr>
          <a:xfrm>
            <a:off x="5839833" y="1784275"/>
            <a:ext cx="588900" cy="12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CPU</a:t>
            </a:r>
            <a:endParaRPr>
              <a:solidFill>
                <a:srgbClr val="EFEFEF"/>
              </a:solidFill>
            </a:endParaRPr>
          </a:p>
        </p:txBody>
      </p:sp>
      <p:sp>
        <p:nvSpPr>
          <p:cNvPr id="363" name="Google Shape;363;p37"/>
          <p:cNvSpPr/>
          <p:nvPr/>
        </p:nvSpPr>
        <p:spPr>
          <a:xfrm>
            <a:off x="6485629" y="1757029"/>
            <a:ext cx="474600" cy="316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64" name="Google Shape;364;p37"/>
          <p:cNvSpPr txBox="1"/>
          <p:nvPr/>
        </p:nvSpPr>
        <p:spPr>
          <a:xfrm>
            <a:off x="6428570" y="1784275"/>
            <a:ext cx="588900" cy="12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RAM</a:t>
            </a:r>
            <a:endParaRPr>
              <a:solidFill>
                <a:srgbClr val="EFEFEF"/>
              </a:solidFill>
            </a:endParaRPr>
          </a:p>
        </p:txBody>
      </p:sp>
      <p:sp>
        <p:nvSpPr>
          <p:cNvPr id="365" name="Google Shape;365;p37"/>
          <p:cNvSpPr txBox="1"/>
          <p:nvPr/>
        </p:nvSpPr>
        <p:spPr>
          <a:xfrm>
            <a:off x="272000" y="1173775"/>
            <a:ext cx="3677700" cy="3247500"/>
          </a:xfrm>
          <a:prstGeom prst="rect">
            <a:avLst/>
          </a:prstGeom>
          <a:noFill/>
          <a:ln>
            <a:noFill/>
          </a:ln>
        </p:spPr>
        <p:txBody>
          <a:bodyPr anchorCtr="0" anchor="t" bIns="91425" lIns="91425" spcFirstLastPara="1" rIns="91425" wrap="square" tIns="91425">
            <a:noAutofit/>
          </a:bodyPr>
          <a:lstStyle/>
          <a:p>
            <a:pPr indent="-368300" lvl="0" marL="457200" rtl="0">
              <a:spcBef>
                <a:spcPts val="0"/>
              </a:spcBef>
              <a:spcAft>
                <a:spcPts val="0"/>
              </a:spcAft>
              <a:buSzPts val="2200"/>
              <a:buFont typeface="Montserrat"/>
              <a:buChar char="●"/>
            </a:pPr>
            <a:r>
              <a:rPr lang="en" sz="2200">
                <a:latin typeface="Montserrat"/>
                <a:ea typeface="Montserrat"/>
                <a:cs typeface="Montserrat"/>
                <a:sym typeface="Montserrat"/>
              </a:rPr>
              <a:t>Smaller blocks provide more parallelization during processing</a:t>
            </a:r>
            <a:endParaRPr sz="2200">
              <a:latin typeface="Montserrat"/>
              <a:ea typeface="Montserrat"/>
              <a:cs typeface="Montserrat"/>
              <a:sym typeface="Montserrat"/>
            </a:endParaRPr>
          </a:p>
          <a:p>
            <a:pPr indent="-368300" lvl="0" marL="457200" rtl="0">
              <a:spcBef>
                <a:spcPts val="0"/>
              </a:spcBef>
              <a:spcAft>
                <a:spcPts val="0"/>
              </a:spcAft>
              <a:buSzPts val="2200"/>
              <a:buFont typeface="Montserrat"/>
              <a:buChar char="●"/>
            </a:pPr>
            <a:r>
              <a:rPr lang="en" sz="2200">
                <a:latin typeface="Montserrat"/>
                <a:ea typeface="Montserrat"/>
                <a:cs typeface="Montserrat"/>
                <a:sym typeface="Montserrat"/>
              </a:rPr>
              <a:t>Multiple copies of a block prevent loss of data due to a failure of a node</a:t>
            </a:r>
            <a:endParaRPr sz="2200">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pic>
        <p:nvPicPr>
          <p:cNvPr descr="watermark.jpg" id="370" name="Google Shape;370;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71" name="Google Shape;371;p3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372" name="Google Shape;372;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73" name="Google Shape;373;p3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Roboto"/>
                <a:ea typeface="Roboto"/>
                <a:cs typeface="Roboto"/>
                <a:sym typeface="Roboto"/>
              </a:rPr>
              <a:t>MapReduce</a:t>
            </a:r>
            <a:endParaRPr sz="3000">
              <a:solidFill>
                <a:srgbClr val="2A3990"/>
              </a:solidFill>
              <a:latin typeface="Roboto"/>
              <a:ea typeface="Roboto"/>
              <a:cs typeface="Roboto"/>
              <a:sym typeface="Roboto"/>
            </a:endParaRPr>
          </a:p>
          <a:p>
            <a:pPr indent="0" lvl="0" marL="0" rtl="0">
              <a:spcBef>
                <a:spcPts val="0"/>
              </a:spcBef>
              <a:spcAft>
                <a:spcPts val="0"/>
              </a:spcAft>
              <a:buNone/>
            </a:pPr>
            <a:r>
              <a:t/>
            </a:r>
            <a:endParaRPr sz="3000">
              <a:solidFill>
                <a:srgbClr val="2A3990"/>
              </a:solidFill>
              <a:latin typeface="Roboto"/>
              <a:ea typeface="Roboto"/>
              <a:cs typeface="Roboto"/>
              <a:sym typeface="Roboto"/>
            </a:endParaRPr>
          </a:p>
        </p:txBody>
      </p:sp>
      <p:cxnSp>
        <p:nvCxnSpPr>
          <p:cNvPr id="374" name="Google Shape;374;p38"/>
          <p:cNvCxnSpPr/>
          <p:nvPr/>
        </p:nvCxnSpPr>
        <p:spPr>
          <a:xfrm>
            <a:off x="6450144" y="2209769"/>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75" name="Google Shape;375;p38"/>
          <p:cNvCxnSpPr/>
          <p:nvPr/>
        </p:nvCxnSpPr>
        <p:spPr>
          <a:xfrm>
            <a:off x="4561492" y="2526702"/>
            <a:ext cx="3781200" cy="0"/>
          </a:xfrm>
          <a:prstGeom prst="straightConnector1">
            <a:avLst/>
          </a:prstGeom>
          <a:noFill/>
          <a:ln cap="flat" cmpd="sng" w="38100">
            <a:solidFill>
              <a:schemeClr val="dk2"/>
            </a:solidFill>
            <a:prstDash val="solid"/>
            <a:round/>
            <a:headEnd len="med" w="med" type="none"/>
            <a:tailEnd len="med" w="med" type="none"/>
          </a:ln>
        </p:spPr>
      </p:cxnSp>
      <p:cxnSp>
        <p:nvCxnSpPr>
          <p:cNvPr id="376" name="Google Shape;376;p38"/>
          <p:cNvCxnSpPr/>
          <p:nvPr/>
        </p:nvCxnSpPr>
        <p:spPr>
          <a:xfrm>
            <a:off x="4576388" y="2526702"/>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77" name="Google Shape;377;p38"/>
          <p:cNvCxnSpPr/>
          <p:nvPr/>
        </p:nvCxnSpPr>
        <p:spPr>
          <a:xfrm>
            <a:off x="6450144" y="2526807"/>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78" name="Google Shape;378;p38"/>
          <p:cNvCxnSpPr/>
          <p:nvPr/>
        </p:nvCxnSpPr>
        <p:spPr>
          <a:xfrm>
            <a:off x="8323900" y="2526807"/>
            <a:ext cx="0" cy="316800"/>
          </a:xfrm>
          <a:prstGeom prst="straightConnector1">
            <a:avLst/>
          </a:prstGeom>
          <a:noFill/>
          <a:ln cap="flat" cmpd="sng" w="38100">
            <a:solidFill>
              <a:schemeClr val="dk2"/>
            </a:solidFill>
            <a:prstDash val="solid"/>
            <a:round/>
            <a:headEnd len="med" w="med" type="none"/>
            <a:tailEnd len="med" w="med" type="none"/>
          </a:ln>
        </p:spPr>
      </p:cxnSp>
      <p:sp>
        <p:nvSpPr>
          <p:cNvPr id="379" name="Google Shape;379;p38"/>
          <p:cNvSpPr/>
          <p:nvPr/>
        </p:nvSpPr>
        <p:spPr>
          <a:xfrm>
            <a:off x="4076351"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0" name="Google Shape;380;p38"/>
          <p:cNvSpPr/>
          <p:nvPr/>
        </p:nvSpPr>
        <p:spPr>
          <a:xfrm>
            <a:off x="5575134" y="1215000"/>
            <a:ext cx="1706700" cy="936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1" name="Google Shape;381;p38"/>
          <p:cNvSpPr/>
          <p:nvPr/>
        </p:nvSpPr>
        <p:spPr>
          <a:xfrm>
            <a:off x="5662204" y="1255345"/>
            <a:ext cx="14490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2" name="Google Shape;382;p38"/>
          <p:cNvSpPr txBox="1"/>
          <p:nvPr/>
        </p:nvSpPr>
        <p:spPr>
          <a:xfrm>
            <a:off x="5904909" y="1325007"/>
            <a:ext cx="1283100" cy="18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Job Tracker</a:t>
            </a:r>
            <a:endParaRPr>
              <a:solidFill>
                <a:srgbClr val="EFEFEF"/>
              </a:solidFill>
            </a:endParaRPr>
          </a:p>
        </p:txBody>
      </p:sp>
      <p:sp>
        <p:nvSpPr>
          <p:cNvPr id="383" name="Google Shape;383;p38"/>
          <p:cNvSpPr/>
          <p:nvPr/>
        </p:nvSpPr>
        <p:spPr>
          <a:xfrm>
            <a:off x="4204772"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84" name="Google Shape;384;p38"/>
          <p:cNvSpPr txBox="1"/>
          <p:nvPr/>
        </p:nvSpPr>
        <p:spPr>
          <a:xfrm>
            <a:off x="4090775" y="2891012"/>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
        <p:nvSpPr>
          <p:cNvPr id="385" name="Google Shape;385;p38"/>
          <p:cNvSpPr/>
          <p:nvPr/>
        </p:nvSpPr>
        <p:spPr>
          <a:xfrm>
            <a:off x="4217027"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86" name="Google Shape;386;p38"/>
          <p:cNvSpPr txBox="1"/>
          <p:nvPr/>
        </p:nvSpPr>
        <p:spPr>
          <a:xfrm>
            <a:off x="4167340" y="3629618"/>
            <a:ext cx="512400" cy="18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EFEFEF"/>
                </a:solidFill>
              </a:rPr>
              <a:t>CPU</a:t>
            </a:r>
            <a:endParaRPr sz="1000">
              <a:solidFill>
                <a:srgbClr val="EFEFEF"/>
              </a:solidFill>
            </a:endParaRPr>
          </a:p>
        </p:txBody>
      </p:sp>
      <p:sp>
        <p:nvSpPr>
          <p:cNvPr id="387" name="Google Shape;387;p38"/>
          <p:cNvSpPr/>
          <p:nvPr/>
        </p:nvSpPr>
        <p:spPr>
          <a:xfrm>
            <a:off x="4729699"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88" name="Google Shape;388;p38"/>
          <p:cNvSpPr txBox="1"/>
          <p:nvPr/>
        </p:nvSpPr>
        <p:spPr>
          <a:xfrm>
            <a:off x="4680012" y="3629618"/>
            <a:ext cx="512400" cy="18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EFEFEF"/>
                </a:solidFill>
              </a:rPr>
              <a:t>RAM</a:t>
            </a:r>
            <a:endParaRPr sz="1000">
              <a:solidFill>
                <a:srgbClr val="EFEFEF"/>
              </a:solidFill>
            </a:endParaRPr>
          </a:p>
        </p:txBody>
      </p:sp>
      <p:sp>
        <p:nvSpPr>
          <p:cNvPr id="389" name="Google Shape;389;p38"/>
          <p:cNvSpPr/>
          <p:nvPr/>
        </p:nvSpPr>
        <p:spPr>
          <a:xfrm>
            <a:off x="5831763"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0" name="Google Shape;390;p38"/>
          <p:cNvSpPr/>
          <p:nvPr/>
        </p:nvSpPr>
        <p:spPr>
          <a:xfrm>
            <a:off x="5960185"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91" name="Google Shape;391;p38"/>
          <p:cNvSpPr/>
          <p:nvPr/>
        </p:nvSpPr>
        <p:spPr>
          <a:xfrm>
            <a:off x="5972440"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92" name="Google Shape;392;p38"/>
          <p:cNvSpPr txBox="1"/>
          <p:nvPr/>
        </p:nvSpPr>
        <p:spPr>
          <a:xfrm>
            <a:off x="5922752" y="3629618"/>
            <a:ext cx="512400" cy="18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EFEFEF"/>
                </a:solidFill>
              </a:rPr>
              <a:t>CPU</a:t>
            </a:r>
            <a:endParaRPr sz="1000">
              <a:solidFill>
                <a:srgbClr val="EFEFEF"/>
              </a:solidFill>
            </a:endParaRPr>
          </a:p>
        </p:txBody>
      </p:sp>
      <p:sp>
        <p:nvSpPr>
          <p:cNvPr id="393" name="Google Shape;393;p38"/>
          <p:cNvSpPr/>
          <p:nvPr/>
        </p:nvSpPr>
        <p:spPr>
          <a:xfrm>
            <a:off x="6485112"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94" name="Google Shape;394;p38"/>
          <p:cNvSpPr txBox="1"/>
          <p:nvPr/>
        </p:nvSpPr>
        <p:spPr>
          <a:xfrm>
            <a:off x="6435425" y="3629618"/>
            <a:ext cx="512400" cy="18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EFEFEF"/>
                </a:solidFill>
              </a:rPr>
              <a:t>RAM</a:t>
            </a:r>
            <a:endParaRPr sz="1000">
              <a:solidFill>
                <a:srgbClr val="EFEFEF"/>
              </a:solidFill>
            </a:endParaRPr>
          </a:p>
        </p:txBody>
      </p:sp>
      <p:sp>
        <p:nvSpPr>
          <p:cNvPr id="395" name="Google Shape;395;p38"/>
          <p:cNvSpPr/>
          <p:nvPr/>
        </p:nvSpPr>
        <p:spPr>
          <a:xfrm>
            <a:off x="7587176"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6" name="Google Shape;396;p38"/>
          <p:cNvSpPr/>
          <p:nvPr/>
        </p:nvSpPr>
        <p:spPr>
          <a:xfrm>
            <a:off x="7715597"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97" name="Google Shape;397;p38"/>
          <p:cNvSpPr/>
          <p:nvPr/>
        </p:nvSpPr>
        <p:spPr>
          <a:xfrm>
            <a:off x="7727852"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98" name="Google Shape;398;p38"/>
          <p:cNvSpPr txBox="1"/>
          <p:nvPr/>
        </p:nvSpPr>
        <p:spPr>
          <a:xfrm>
            <a:off x="7678165" y="3629618"/>
            <a:ext cx="512400" cy="18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EFEFEF"/>
                </a:solidFill>
              </a:rPr>
              <a:t>CPU</a:t>
            </a:r>
            <a:endParaRPr sz="1000">
              <a:solidFill>
                <a:srgbClr val="EFEFEF"/>
              </a:solidFill>
            </a:endParaRPr>
          </a:p>
        </p:txBody>
      </p:sp>
      <p:sp>
        <p:nvSpPr>
          <p:cNvPr id="399" name="Google Shape;399;p38"/>
          <p:cNvSpPr/>
          <p:nvPr/>
        </p:nvSpPr>
        <p:spPr>
          <a:xfrm>
            <a:off x="8240524"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00" name="Google Shape;400;p38"/>
          <p:cNvSpPr txBox="1"/>
          <p:nvPr/>
        </p:nvSpPr>
        <p:spPr>
          <a:xfrm>
            <a:off x="8190837" y="3629618"/>
            <a:ext cx="512400" cy="18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EFEFEF"/>
                </a:solidFill>
              </a:rPr>
              <a:t>RAM</a:t>
            </a:r>
            <a:endParaRPr sz="1000">
              <a:solidFill>
                <a:srgbClr val="EFEFEF"/>
              </a:solidFill>
            </a:endParaRPr>
          </a:p>
        </p:txBody>
      </p:sp>
      <p:sp>
        <p:nvSpPr>
          <p:cNvPr id="401" name="Google Shape;401;p38"/>
          <p:cNvSpPr/>
          <p:nvPr/>
        </p:nvSpPr>
        <p:spPr>
          <a:xfrm>
            <a:off x="5896893" y="1757029"/>
            <a:ext cx="474600" cy="316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02" name="Google Shape;402;p38"/>
          <p:cNvSpPr txBox="1"/>
          <p:nvPr/>
        </p:nvSpPr>
        <p:spPr>
          <a:xfrm>
            <a:off x="5839833" y="1784275"/>
            <a:ext cx="588900" cy="12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CPU</a:t>
            </a:r>
            <a:endParaRPr>
              <a:solidFill>
                <a:srgbClr val="EFEFEF"/>
              </a:solidFill>
            </a:endParaRPr>
          </a:p>
        </p:txBody>
      </p:sp>
      <p:sp>
        <p:nvSpPr>
          <p:cNvPr id="403" name="Google Shape;403;p38"/>
          <p:cNvSpPr/>
          <p:nvPr/>
        </p:nvSpPr>
        <p:spPr>
          <a:xfrm>
            <a:off x="6485629" y="1757029"/>
            <a:ext cx="474600" cy="316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04" name="Google Shape;404;p38"/>
          <p:cNvSpPr txBox="1"/>
          <p:nvPr/>
        </p:nvSpPr>
        <p:spPr>
          <a:xfrm>
            <a:off x="6428570" y="1784275"/>
            <a:ext cx="588900" cy="12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RAM</a:t>
            </a:r>
            <a:endParaRPr>
              <a:solidFill>
                <a:srgbClr val="EFEFEF"/>
              </a:solidFill>
            </a:endParaRPr>
          </a:p>
        </p:txBody>
      </p:sp>
      <p:sp>
        <p:nvSpPr>
          <p:cNvPr id="405" name="Google Shape;405;p38"/>
          <p:cNvSpPr txBox="1"/>
          <p:nvPr/>
        </p:nvSpPr>
        <p:spPr>
          <a:xfrm>
            <a:off x="272000" y="1173775"/>
            <a:ext cx="3677700" cy="3247500"/>
          </a:xfrm>
          <a:prstGeom prst="rect">
            <a:avLst/>
          </a:prstGeom>
          <a:noFill/>
          <a:ln>
            <a:noFill/>
          </a:ln>
        </p:spPr>
        <p:txBody>
          <a:bodyPr anchorCtr="0" anchor="t" bIns="91425" lIns="91425" spcFirstLastPara="1" rIns="91425" wrap="square" tIns="91425">
            <a:noAutofit/>
          </a:bodyPr>
          <a:lstStyle/>
          <a:p>
            <a:pPr indent="-368300" lvl="0" marL="457200" rtl="0">
              <a:spcBef>
                <a:spcPts val="0"/>
              </a:spcBef>
              <a:spcAft>
                <a:spcPts val="0"/>
              </a:spcAft>
              <a:buSzPts val="2200"/>
              <a:buFont typeface="Montserrat"/>
              <a:buChar char="●"/>
            </a:pPr>
            <a:r>
              <a:rPr lang="en" sz="2200">
                <a:latin typeface="Montserrat"/>
                <a:ea typeface="Montserrat"/>
                <a:cs typeface="Montserrat"/>
                <a:sym typeface="Montserrat"/>
              </a:rPr>
              <a:t>MapReduce is a way of splitting a computation task to a distributed set of files (such as HDFS)</a:t>
            </a:r>
            <a:endParaRPr sz="2200">
              <a:latin typeface="Montserrat"/>
              <a:ea typeface="Montserrat"/>
              <a:cs typeface="Montserrat"/>
              <a:sym typeface="Montserrat"/>
            </a:endParaRPr>
          </a:p>
          <a:p>
            <a:pPr indent="-368300" lvl="0" marL="457200" rtl="0">
              <a:spcBef>
                <a:spcPts val="0"/>
              </a:spcBef>
              <a:spcAft>
                <a:spcPts val="0"/>
              </a:spcAft>
              <a:buSzPts val="2200"/>
              <a:buFont typeface="Montserrat"/>
              <a:buChar char="●"/>
            </a:pPr>
            <a:r>
              <a:rPr lang="en" sz="2200">
                <a:latin typeface="Montserrat"/>
                <a:ea typeface="Montserrat"/>
                <a:cs typeface="Montserrat"/>
                <a:sym typeface="Montserrat"/>
              </a:rPr>
              <a:t>It consists of a Job Tracker and multiple Task Trackers</a:t>
            </a:r>
            <a:endParaRPr sz="2200">
              <a:latin typeface="Montserrat"/>
              <a:ea typeface="Montserrat"/>
              <a:cs typeface="Montserrat"/>
              <a:sym typeface="Montserrat"/>
            </a:endParaRPr>
          </a:p>
        </p:txBody>
      </p:sp>
      <p:sp>
        <p:nvSpPr>
          <p:cNvPr id="406" name="Google Shape;406;p38"/>
          <p:cNvSpPr txBox="1"/>
          <p:nvPr/>
        </p:nvSpPr>
        <p:spPr>
          <a:xfrm>
            <a:off x="5846312" y="2919812"/>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
        <p:nvSpPr>
          <p:cNvPr id="407" name="Google Shape;407;p38"/>
          <p:cNvSpPr txBox="1"/>
          <p:nvPr/>
        </p:nvSpPr>
        <p:spPr>
          <a:xfrm>
            <a:off x="7639675" y="2911374"/>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pic>
        <p:nvPicPr>
          <p:cNvPr descr="watermark.jpg" id="412" name="Google Shape;412;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13" name="Google Shape;413;p3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414" name="Google Shape;414;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15" name="Google Shape;415;p3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Roboto"/>
                <a:ea typeface="Roboto"/>
                <a:cs typeface="Roboto"/>
                <a:sym typeface="Roboto"/>
              </a:rPr>
              <a:t>MapReduce</a:t>
            </a:r>
            <a:endParaRPr sz="3000">
              <a:solidFill>
                <a:srgbClr val="2A3990"/>
              </a:solidFill>
              <a:latin typeface="Roboto"/>
              <a:ea typeface="Roboto"/>
              <a:cs typeface="Roboto"/>
              <a:sym typeface="Roboto"/>
            </a:endParaRPr>
          </a:p>
          <a:p>
            <a:pPr indent="0" lvl="0" marL="0" rtl="0">
              <a:spcBef>
                <a:spcPts val="0"/>
              </a:spcBef>
              <a:spcAft>
                <a:spcPts val="0"/>
              </a:spcAft>
              <a:buNone/>
            </a:pPr>
            <a:r>
              <a:t/>
            </a:r>
            <a:endParaRPr sz="3000">
              <a:solidFill>
                <a:srgbClr val="2A3990"/>
              </a:solidFill>
              <a:latin typeface="Roboto"/>
              <a:ea typeface="Roboto"/>
              <a:cs typeface="Roboto"/>
              <a:sym typeface="Roboto"/>
            </a:endParaRPr>
          </a:p>
        </p:txBody>
      </p:sp>
      <p:cxnSp>
        <p:nvCxnSpPr>
          <p:cNvPr id="416" name="Google Shape;416;p39"/>
          <p:cNvCxnSpPr/>
          <p:nvPr/>
        </p:nvCxnSpPr>
        <p:spPr>
          <a:xfrm>
            <a:off x="6450144" y="2209769"/>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417" name="Google Shape;417;p39"/>
          <p:cNvCxnSpPr/>
          <p:nvPr/>
        </p:nvCxnSpPr>
        <p:spPr>
          <a:xfrm>
            <a:off x="4561492" y="2526702"/>
            <a:ext cx="3781200" cy="0"/>
          </a:xfrm>
          <a:prstGeom prst="straightConnector1">
            <a:avLst/>
          </a:prstGeom>
          <a:noFill/>
          <a:ln cap="flat" cmpd="sng" w="38100">
            <a:solidFill>
              <a:schemeClr val="dk2"/>
            </a:solidFill>
            <a:prstDash val="solid"/>
            <a:round/>
            <a:headEnd len="med" w="med" type="none"/>
            <a:tailEnd len="med" w="med" type="none"/>
          </a:ln>
        </p:spPr>
      </p:cxnSp>
      <p:cxnSp>
        <p:nvCxnSpPr>
          <p:cNvPr id="418" name="Google Shape;418;p39"/>
          <p:cNvCxnSpPr/>
          <p:nvPr/>
        </p:nvCxnSpPr>
        <p:spPr>
          <a:xfrm>
            <a:off x="4576388" y="2526702"/>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419" name="Google Shape;419;p39"/>
          <p:cNvCxnSpPr/>
          <p:nvPr/>
        </p:nvCxnSpPr>
        <p:spPr>
          <a:xfrm>
            <a:off x="6450144" y="2526807"/>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420" name="Google Shape;420;p39"/>
          <p:cNvCxnSpPr/>
          <p:nvPr/>
        </p:nvCxnSpPr>
        <p:spPr>
          <a:xfrm>
            <a:off x="8323900" y="2526807"/>
            <a:ext cx="0" cy="316800"/>
          </a:xfrm>
          <a:prstGeom prst="straightConnector1">
            <a:avLst/>
          </a:prstGeom>
          <a:noFill/>
          <a:ln cap="flat" cmpd="sng" w="38100">
            <a:solidFill>
              <a:schemeClr val="dk2"/>
            </a:solidFill>
            <a:prstDash val="solid"/>
            <a:round/>
            <a:headEnd len="med" w="med" type="none"/>
            <a:tailEnd len="med" w="med" type="none"/>
          </a:ln>
        </p:spPr>
      </p:cxnSp>
      <p:sp>
        <p:nvSpPr>
          <p:cNvPr id="421" name="Google Shape;421;p39"/>
          <p:cNvSpPr/>
          <p:nvPr/>
        </p:nvSpPr>
        <p:spPr>
          <a:xfrm>
            <a:off x="4076351"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2" name="Google Shape;422;p39"/>
          <p:cNvSpPr/>
          <p:nvPr/>
        </p:nvSpPr>
        <p:spPr>
          <a:xfrm>
            <a:off x="5575134" y="1215000"/>
            <a:ext cx="1706700" cy="936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3" name="Google Shape;423;p39"/>
          <p:cNvSpPr/>
          <p:nvPr/>
        </p:nvSpPr>
        <p:spPr>
          <a:xfrm>
            <a:off x="5662204" y="1255345"/>
            <a:ext cx="14490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4" name="Google Shape;424;p39"/>
          <p:cNvSpPr txBox="1"/>
          <p:nvPr/>
        </p:nvSpPr>
        <p:spPr>
          <a:xfrm>
            <a:off x="5904909" y="1325007"/>
            <a:ext cx="1283100" cy="18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Job Tracker</a:t>
            </a:r>
            <a:endParaRPr>
              <a:solidFill>
                <a:srgbClr val="EFEFEF"/>
              </a:solidFill>
            </a:endParaRPr>
          </a:p>
        </p:txBody>
      </p:sp>
      <p:sp>
        <p:nvSpPr>
          <p:cNvPr id="425" name="Google Shape;425;p39"/>
          <p:cNvSpPr/>
          <p:nvPr/>
        </p:nvSpPr>
        <p:spPr>
          <a:xfrm>
            <a:off x="4204772"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26" name="Google Shape;426;p39"/>
          <p:cNvSpPr txBox="1"/>
          <p:nvPr/>
        </p:nvSpPr>
        <p:spPr>
          <a:xfrm>
            <a:off x="4090775" y="2891012"/>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
        <p:nvSpPr>
          <p:cNvPr id="427" name="Google Shape;427;p39"/>
          <p:cNvSpPr/>
          <p:nvPr/>
        </p:nvSpPr>
        <p:spPr>
          <a:xfrm>
            <a:off x="4217027"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28" name="Google Shape;428;p39"/>
          <p:cNvSpPr txBox="1"/>
          <p:nvPr/>
        </p:nvSpPr>
        <p:spPr>
          <a:xfrm>
            <a:off x="4167340" y="3629618"/>
            <a:ext cx="512400" cy="18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EFEFEF"/>
                </a:solidFill>
              </a:rPr>
              <a:t>CPU</a:t>
            </a:r>
            <a:endParaRPr sz="1000">
              <a:solidFill>
                <a:srgbClr val="EFEFEF"/>
              </a:solidFill>
            </a:endParaRPr>
          </a:p>
        </p:txBody>
      </p:sp>
      <p:sp>
        <p:nvSpPr>
          <p:cNvPr id="429" name="Google Shape;429;p39"/>
          <p:cNvSpPr/>
          <p:nvPr/>
        </p:nvSpPr>
        <p:spPr>
          <a:xfrm>
            <a:off x="4729699"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30" name="Google Shape;430;p39"/>
          <p:cNvSpPr txBox="1"/>
          <p:nvPr/>
        </p:nvSpPr>
        <p:spPr>
          <a:xfrm>
            <a:off x="4680012" y="3629618"/>
            <a:ext cx="512400" cy="18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EFEFEF"/>
                </a:solidFill>
              </a:rPr>
              <a:t>RAM</a:t>
            </a:r>
            <a:endParaRPr sz="1000">
              <a:solidFill>
                <a:srgbClr val="EFEFEF"/>
              </a:solidFill>
            </a:endParaRPr>
          </a:p>
        </p:txBody>
      </p:sp>
      <p:sp>
        <p:nvSpPr>
          <p:cNvPr id="431" name="Google Shape;431;p39"/>
          <p:cNvSpPr/>
          <p:nvPr/>
        </p:nvSpPr>
        <p:spPr>
          <a:xfrm>
            <a:off x="5831763"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2" name="Google Shape;432;p39"/>
          <p:cNvSpPr/>
          <p:nvPr/>
        </p:nvSpPr>
        <p:spPr>
          <a:xfrm>
            <a:off x="5960185"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33" name="Google Shape;433;p39"/>
          <p:cNvSpPr/>
          <p:nvPr/>
        </p:nvSpPr>
        <p:spPr>
          <a:xfrm>
            <a:off x="5972440"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34" name="Google Shape;434;p39"/>
          <p:cNvSpPr txBox="1"/>
          <p:nvPr/>
        </p:nvSpPr>
        <p:spPr>
          <a:xfrm>
            <a:off x="5922752" y="3629618"/>
            <a:ext cx="512400" cy="18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EFEFEF"/>
                </a:solidFill>
              </a:rPr>
              <a:t>CPU</a:t>
            </a:r>
            <a:endParaRPr sz="1000">
              <a:solidFill>
                <a:srgbClr val="EFEFEF"/>
              </a:solidFill>
            </a:endParaRPr>
          </a:p>
        </p:txBody>
      </p:sp>
      <p:sp>
        <p:nvSpPr>
          <p:cNvPr id="435" name="Google Shape;435;p39"/>
          <p:cNvSpPr/>
          <p:nvPr/>
        </p:nvSpPr>
        <p:spPr>
          <a:xfrm>
            <a:off x="6485112"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36" name="Google Shape;436;p39"/>
          <p:cNvSpPr txBox="1"/>
          <p:nvPr/>
        </p:nvSpPr>
        <p:spPr>
          <a:xfrm>
            <a:off x="6435425" y="3629618"/>
            <a:ext cx="512400" cy="18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EFEFEF"/>
                </a:solidFill>
              </a:rPr>
              <a:t>RAM</a:t>
            </a:r>
            <a:endParaRPr sz="1000">
              <a:solidFill>
                <a:srgbClr val="EFEFEF"/>
              </a:solidFill>
            </a:endParaRPr>
          </a:p>
        </p:txBody>
      </p:sp>
      <p:sp>
        <p:nvSpPr>
          <p:cNvPr id="437" name="Google Shape;437;p39"/>
          <p:cNvSpPr/>
          <p:nvPr/>
        </p:nvSpPr>
        <p:spPr>
          <a:xfrm>
            <a:off x="7587176"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8" name="Google Shape;438;p39"/>
          <p:cNvSpPr/>
          <p:nvPr/>
        </p:nvSpPr>
        <p:spPr>
          <a:xfrm>
            <a:off x="7715597"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39" name="Google Shape;439;p39"/>
          <p:cNvSpPr/>
          <p:nvPr/>
        </p:nvSpPr>
        <p:spPr>
          <a:xfrm>
            <a:off x="7727852"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40" name="Google Shape;440;p39"/>
          <p:cNvSpPr txBox="1"/>
          <p:nvPr/>
        </p:nvSpPr>
        <p:spPr>
          <a:xfrm>
            <a:off x="7678165" y="3629618"/>
            <a:ext cx="512400" cy="18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EFEFEF"/>
                </a:solidFill>
              </a:rPr>
              <a:t>CPU</a:t>
            </a:r>
            <a:endParaRPr sz="1000">
              <a:solidFill>
                <a:srgbClr val="EFEFEF"/>
              </a:solidFill>
            </a:endParaRPr>
          </a:p>
        </p:txBody>
      </p:sp>
      <p:sp>
        <p:nvSpPr>
          <p:cNvPr id="441" name="Google Shape;441;p39"/>
          <p:cNvSpPr/>
          <p:nvPr/>
        </p:nvSpPr>
        <p:spPr>
          <a:xfrm>
            <a:off x="8240524"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42" name="Google Shape;442;p39"/>
          <p:cNvSpPr txBox="1"/>
          <p:nvPr/>
        </p:nvSpPr>
        <p:spPr>
          <a:xfrm>
            <a:off x="8190837" y="3629618"/>
            <a:ext cx="512400" cy="18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EFEFEF"/>
                </a:solidFill>
              </a:rPr>
              <a:t>RAM</a:t>
            </a:r>
            <a:endParaRPr sz="1000">
              <a:solidFill>
                <a:srgbClr val="EFEFEF"/>
              </a:solidFill>
            </a:endParaRPr>
          </a:p>
        </p:txBody>
      </p:sp>
      <p:sp>
        <p:nvSpPr>
          <p:cNvPr id="443" name="Google Shape;443;p39"/>
          <p:cNvSpPr/>
          <p:nvPr/>
        </p:nvSpPr>
        <p:spPr>
          <a:xfrm>
            <a:off x="5896893" y="1757029"/>
            <a:ext cx="474600" cy="316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44" name="Google Shape;444;p39"/>
          <p:cNvSpPr txBox="1"/>
          <p:nvPr/>
        </p:nvSpPr>
        <p:spPr>
          <a:xfrm>
            <a:off x="5839833" y="1784275"/>
            <a:ext cx="588900" cy="12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CPU</a:t>
            </a:r>
            <a:endParaRPr>
              <a:solidFill>
                <a:srgbClr val="EFEFEF"/>
              </a:solidFill>
            </a:endParaRPr>
          </a:p>
        </p:txBody>
      </p:sp>
      <p:sp>
        <p:nvSpPr>
          <p:cNvPr id="445" name="Google Shape;445;p39"/>
          <p:cNvSpPr/>
          <p:nvPr/>
        </p:nvSpPr>
        <p:spPr>
          <a:xfrm>
            <a:off x="6485629" y="1757029"/>
            <a:ext cx="474600" cy="316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46" name="Google Shape;446;p39"/>
          <p:cNvSpPr txBox="1"/>
          <p:nvPr/>
        </p:nvSpPr>
        <p:spPr>
          <a:xfrm>
            <a:off x="6428570" y="1784275"/>
            <a:ext cx="588900" cy="12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RAM</a:t>
            </a:r>
            <a:endParaRPr>
              <a:solidFill>
                <a:srgbClr val="EFEFEF"/>
              </a:solidFill>
            </a:endParaRPr>
          </a:p>
        </p:txBody>
      </p:sp>
      <p:sp>
        <p:nvSpPr>
          <p:cNvPr id="447" name="Google Shape;447;p39"/>
          <p:cNvSpPr txBox="1"/>
          <p:nvPr/>
        </p:nvSpPr>
        <p:spPr>
          <a:xfrm>
            <a:off x="272000" y="1173775"/>
            <a:ext cx="3677700" cy="3247500"/>
          </a:xfrm>
          <a:prstGeom prst="rect">
            <a:avLst/>
          </a:prstGeom>
          <a:noFill/>
          <a:ln>
            <a:noFill/>
          </a:ln>
        </p:spPr>
        <p:txBody>
          <a:bodyPr anchorCtr="0" anchor="t" bIns="91425" lIns="91425" spcFirstLastPara="1" rIns="91425" wrap="square" tIns="91425">
            <a:noAutofit/>
          </a:bodyPr>
          <a:lstStyle/>
          <a:p>
            <a:pPr indent="-368300" lvl="0" marL="457200" rtl="0">
              <a:spcBef>
                <a:spcPts val="0"/>
              </a:spcBef>
              <a:spcAft>
                <a:spcPts val="0"/>
              </a:spcAft>
              <a:buSzPts val="2200"/>
              <a:buFont typeface="Montserrat"/>
              <a:buChar char="●"/>
            </a:pPr>
            <a:r>
              <a:rPr lang="en" sz="2200">
                <a:latin typeface="Montserrat"/>
                <a:ea typeface="Montserrat"/>
                <a:cs typeface="Montserrat"/>
                <a:sym typeface="Montserrat"/>
              </a:rPr>
              <a:t>The Job Tracker sends code to run on the Task Trackers</a:t>
            </a:r>
            <a:endParaRPr sz="2200">
              <a:latin typeface="Montserrat"/>
              <a:ea typeface="Montserrat"/>
              <a:cs typeface="Montserrat"/>
              <a:sym typeface="Montserrat"/>
            </a:endParaRPr>
          </a:p>
          <a:p>
            <a:pPr indent="-368300" lvl="0" marL="457200" rtl="0">
              <a:spcBef>
                <a:spcPts val="0"/>
              </a:spcBef>
              <a:spcAft>
                <a:spcPts val="0"/>
              </a:spcAft>
              <a:buSzPts val="2200"/>
              <a:buFont typeface="Montserrat"/>
              <a:buChar char="●"/>
            </a:pPr>
            <a:r>
              <a:rPr lang="en" sz="2200">
                <a:latin typeface="Montserrat"/>
                <a:ea typeface="Montserrat"/>
                <a:cs typeface="Montserrat"/>
                <a:sym typeface="Montserrat"/>
              </a:rPr>
              <a:t>The Task trackers allocate CPU and memory for the tasks and monitor the tasks on the worker nodes</a:t>
            </a:r>
            <a:endParaRPr sz="2200">
              <a:latin typeface="Montserrat"/>
              <a:ea typeface="Montserrat"/>
              <a:cs typeface="Montserrat"/>
              <a:sym typeface="Montserrat"/>
            </a:endParaRPr>
          </a:p>
        </p:txBody>
      </p:sp>
      <p:sp>
        <p:nvSpPr>
          <p:cNvPr id="448" name="Google Shape;448;p39"/>
          <p:cNvSpPr txBox="1"/>
          <p:nvPr/>
        </p:nvSpPr>
        <p:spPr>
          <a:xfrm>
            <a:off x="5846312" y="2919812"/>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
        <p:nvSpPr>
          <p:cNvPr id="449" name="Google Shape;449;p39"/>
          <p:cNvSpPr txBox="1"/>
          <p:nvPr/>
        </p:nvSpPr>
        <p:spPr>
          <a:xfrm>
            <a:off x="7639675" y="2911374"/>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pic>
        <p:nvPicPr>
          <p:cNvPr descr="watermark.jpg" id="454" name="Google Shape;454;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55" name="Google Shape;455;p4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456" name="Google Shape;456;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57" name="Google Shape;457;p4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indent="0" lvl="0" marL="0" rtl="0">
              <a:spcBef>
                <a:spcPts val="0"/>
              </a:spcBef>
              <a:spcAft>
                <a:spcPts val="0"/>
              </a:spcAft>
              <a:buNone/>
            </a:pPr>
            <a:r>
              <a:t/>
            </a:r>
            <a:endParaRPr sz="3000">
              <a:solidFill>
                <a:srgbClr val="2A3990"/>
              </a:solidFill>
              <a:latin typeface="Roboto"/>
              <a:ea typeface="Roboto"/>
              <a:cs typeface="Roboto"/>
              <a:sym typeface="Roboto"/>
            </a:endParaRPr>
          </a:p>
        </p:txBody>
      </p:sp>
      <p:sp>
        <p:nvSpPr>
          <p:cNvPr id="458" name="Google Shape;458;p40"/>
          <p:cNvSpPr txBox="1"/>
          <p:nvPr/>
        </p:nvSpPr>
        <p:spPr>
          <a:xfrm>
            <a:off x="311700" y="1229875"/>
            <a:ext cx="87720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What we covered can be thought of in two distinct parts: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Using HDFS to distribute large data sets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Using MapReduce to distribute a computational task to a distributed data set</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Next we will learn about the latest technology in this space known as Spark.</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improves on the concepts of using distribution</a:t>
            </a:r>
            <a:endParaRPr sz="2400">
              <a:solidFill>
                <a:srgbClr val="434343"/>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pic>
        <p:nvPicPr>
          <p:cNvPr descr="watermark.jpg" id="463" name="Google Shape;463;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64" name="Google Shape;464;p4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465" name="Google Shape;465;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66" name="Google Shape;466;p4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Roboto"/>
                <a:ea typeface="Roboto"/>
                <a:cs typeface="Roboto"/>
                <a:sym typeface="Roboto"/>
              </a:rPr>
              <a:t>Spark</a:t>
            </a:r>
            <a:endParaRPr sz="3000">
              <a:solidFill>
                <a:srgbClr val="2A3990"/>
              </a:solidFill>
              <a:latin typeface="Roboto"/>
              <a:ea typeface="Roboto"/>
              <a:cs typeface="Roboto"/>
              <a:sym typeface="Roboto"/>
            </a:endParaRPr>
          </a:p>
          <a:p>
            <a:pPr indent="0" lvl="0" marL="0" rtl="0">
              <a:spcBef>
                <a:spcPts val="0"/>
              </a:spcBef>
              <a:spcAft>
                <a:spcPts val="0"/>
              </a:spcAft>
              <a:buNone/>
            </a:pPr>
            <a:r>
              <a:t/>
            </a:r>
            <a:endParaRPr sz="3000">
              <a:solidFill>
                <a:srgbClr val="2A3990"/>
              </a:solidFill>
              <a:latin typeface="Roboto"/>
              <a:ea typeface="Roboto"/>
              <a:cs typeface="Roboto"/>
              <a:sym typeface="Roboto"/>
            </a:endParaRPr>
          </a:p>
        </p:txBody>
      </p:sp>
      <p:sp>
        <p:nvSpPr>
          <p:cNvPr id="467" name="Google Shape;467;p41"/>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This lecture will be an abstract overview, we will discuss: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vs MapReduce</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RDDs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DataFrames</a:t>
            </a:r>
            <a:endParaRPr sz="2400">
              <a:solidFill>
                <a:srgbClr val="434343"/>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pic>
        <p:nvPicPr>
          <p:cNvPr descr="watermark.jpg" id="472" name="Google Shape;472;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73" name="Google Shape;473;p4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474" name="Google Shape;47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75" name="Google Shape;475;p4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Roboto"/>
                <a:ea typeface="Roboto"/>
                <a:cs typeface="Roboto"/>
                <a:sym typeface="Roboto"/>
              </a:rPr>
              <a:t>Spark</a:t>
            </a:r>
            <a:endParaRPr sz="3000">
              <a:solidFill>
                <a:srgbClr val="2A3990"/>
              </a:solidFill>
              <a:latin typeface="Roboto"/>
              <a:ea typeface="Roboto"/>
              <a:cs typeface="Roboto"/>
              <a:sym typeface="Roboto"/>
            </a:endParaRPr>
          </a:p>
          <a:p>
            <a:pPr indent="0" lvl="0" marL="0" rtl="0">
              <a:spcBef>
                <a:spcPts val="0"/>
              </a:spcBef>
              <a:spcAft>
                <a:spcPts val="0"/>
              </a:spcAft>
              <a:buNone/>
            </a:pPr>
            <a:r>
              <a:t/>
            </a:r>
            <a:endParaRPr sz="3000">
              <a:solidFill>
                <a:srgbClr val="2A3990"/>
              </a:solidFill>
              <a:latin typeface="Roboto"/>
              <a:ea typeface="Roboto"/>
              <a:cs typeface="Roboto"/>
              <a:sym typeface="Roboto"/>
            </a:endParaRPr>
          </a:p>
        </p:txBody>
      </p:sp>
      <p:sp>
        <p:nvSpPr>
          <p:cNvPr id="476" name="Google Shape;476;p42"/>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is one of the latest technologies being used to quickly and easily handle Big Data</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It is an open source project on Apache</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It was first released in February 2013 and has exploded in popularity due to it’s ease of use and speed</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It was created at the AMPLab at UC Berkeley</a:t>
            </a:r>
            <a:endParaRPr sz="2400">
              <a:solidFill>
                <a:srgbClr val="434343"/>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pic>
        <p:nvPicPr>
          <p:cNvPr descr="watermark.jpg" id="481" name="Google Shape;481;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82" name="Google Shape;482;p4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483" name="Google Shape;483;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84" name="Google Shape;484;p4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Roboto"/>
                <a:ea typeface="Roboto"/>
                <a:cs typeface="Roboto"/>
                <a:sym typeface="Roboto"/>
              </a:rPr>
              <a:t>Spark</a:t>
            </a:r>
            <a:endParaRPr sz="3000">
              <a:solidFill>
                <a:srgbClr val="2A3990"/>
              </a:solidFill>
              <a:latin typeface="Roboto"/>
              <a:ea typeface="Roboto"/>
              <a:cs typeface="Roboto"/>
              <a:sym typeface="Roboto"/>
            </a:endParaRPr>
          </a:p>
          <a:p>
            <a:pPr indent="0" lvl="0" marL="0" rtl="0">
              <a:spcBef>
                <a:spcPts val="0"/>
              </a:spcBef>
              <a:spcAft>
                <a:spcPts val="0"/>
              </a:spcAft>
              <a:buNone/>
            </a:pPr>
            <a:r>
              <a:t/>
            </a:r>
            <a:endParaRPr sz="3000">
              <a:solidFill>
                <a:srgbClr val="2A3990"/>
              </a:solidFill>
              <a:latin typeface="Roboto"/>
              <a:ea typeface="Roboto"/>
              <a:cs typeface="Roboto"/>
              <a:sym typeface="Roboto"/>
            </a:endParaRPr>
          </a:p>
        </p:txBody>
      </p:sp>
      <p:sp>
        <p:nvSpPr>
          <p:cNvPr id="485" name="Google Shape;485;p43"/>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You can think of Spark as a flexible alternative to MapReduce</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can use data stored in a variety of formats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Cassandra</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AWS S3</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HDFS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And more</a:t>
            </a:r>
            <a:endParaRPr sz="2400">
              <a:solidFill>
                <a:srgbClr val="434343"/>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pic>
        <p:nvPicPr>
          <p:cNvPr descr="watermark.jpg" id="115" name="Google Shape;115;p26"/>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6" name="Google Shape;116;p2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3000">
                <a:latin typeface="Montserrat"/>
                <a:ea typeface="Montserrat"/>
                <a:cs typeface="Montserrat"/>
                <a:sym typeface="Montserrat"/>
              </a:rPr>
              <a:t>Python and Spark</a:t>
            </a:r>
            <a:endParaRPr b="1" sz="3000">
              <a:latin typeface="Montserrat"/>
              <a:ea typeface="Montserrat"/>
              <a:cs typeface="Montserrat"/>
              <a:sym typeface="Montserrat"/>
            </a:endParaRPr>
          </a:p>
          <a:p>
            <a:pPr indent="0" lvl="0" marL="0" rtl="0">
              <a:spcBef>
                <a:spcPts val="0"/>
              </a:spcBef>
              <a:spcAft>
                <a:spcPts val="0"/>
              </a:spcAft>
              <a:buNone/>
            </a:pPr>
            <a:r>
              <a:t/>
            </a:r>
            <a:endParaRPr b="1" sz="3000">
              <a:latin typeface="Montserrat"/>
              <a:ea typeface="Montserrat"/>
              <a:cs typeface="Montserrat"/>
              <a:sym typeface="Montserrat"/>
            </a:endParaRPr>
          </a:p>
        </p:txBody>
      </p:sp>
      <p:pic>
        <p:nvPicPr>
          <p:cNvPr descr="watermark.jpg" id="117" name="Google Shape;117;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8" name="Google Shape;118;p26"/>
          <p:cNvSpPr txBox="1"/>
          <p:nvPr/>
        </p:nvSpPr>
        <p:spPr>
          <a:xfrm>
            <a:off x="0" y="1948500"/>
            <a:ext cx="9144000" cy="21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4800">
              <a:latin typeface="Roboto"/>
              <a:ea typeface="Roboto"/>
              <a:cs typeface="Roboto"/>
              <a:sym typeface="Roboto"/>
            </a:endParaRPr>
          </a:p>
        </p:txBody>
      </p:sp>
      <p:sp>
        <p:nvSpPr>
          <p:cNvPr id="119" name="Google Shape;119;p26"/>
          <p:cNvSpPr txBox="1"/>
          <p:nvPr/>
        </p:nvSpPr>
        <p:spPr>
          <a:xfrm>
            <a:off x="581675" y="1054650"/>
            <a:ext cx="8430900" cy="2324700"/>
          </a:xfrm>
          <a:prstGeom prst="rect">
            <a:avLst/>
          </a:prstGeom>
          <a:noFill/>
          <a:ln>
            <a:noFill/>
          </a:ln>
        </p:spPr>
        <p:txBody>
          <a:bodyPr anchorCtr="0" anchor="t" bIns="91425" lIns="91425" spcFirstLastPara="1" rIns="91425" wrap="square" tIns="91425">
            <a:noAutofit/>
          </a:bodyPr>
          <a:lstStyle/>
          <a:p>
            <a:pPr indent="-419100" lvl="0" marL="457200" marR="0" rtl="0" algn="l">
              <a:lnSpc>
                <a:spcPct val="100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Before we begin the setup and coding with Python and Spark, l</a:t>
            </a:r>
            <a:r>
              <a:rPr lang="en" sz="3000">
                <a:solidFill>
                  <a:srgbClr val="434343"/>
                </a:solidFill>
                <a:latin typeface="Montserrat"/>
                <a:ea typeface="Montserrat"/>
                <a:cs typeface="Montserrat"/>
                <a:sym typeface="Montserrat"/>
              </a:rPr>
              <a:t>et’s discuss what Spark is in the context of Big Data.</a:t>
            </a:r>
            <a:endParaRPr sz="3000">
              <a:solidFill>
                <a:srgbClr val="434343"/>
              </a:solidFill>
              <a:latin typeface="Montserrat"/>
              <a:ea typeface="Montserrat"/>
              <a:cs typeface="Montserrat"/>
              <a:sym typeface="Montserrat"/>
            </a:endParaRPr>
          </a:p>
          <a:p>
            <a:pPr indent="-419100" lvl="0" marL="457200" marR="0" rtl="0" algn="l">
              <a:lnSpc>
                <a:spcPct val="100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begin with a general explanation of what Big Data is and related technologies.</a:t>
            </a:r>
            <a:endParaRPr sz="3000">
              <a:solidFill>
                <a:srgbClr val="434343"/>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pic>
        <p:nvPicPr>
          <p:cNvPr descr="watermark.jpg" id="490" name="Google Shape;490;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91" name="Google Shape;491;p4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492" name="Google Shape;492;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93" name="Google Shape;493;p4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Roboto"/>
                <a:ea typeface="Roboto"/>
                <a:cs typeface="Roboto"/>
                <a:sym typeface="Roboto"/>
              </a:rPr>
              <a:t>Spark vs MapReduce</a:t>
            </a:r>
            <a:endParaRPr sz="3000">
              <a:solidFill>
                <a:srgbClr val="2A3990"/>
              </a:solidFill>
              <a:latin typeface="Roboto"/>
              <a:ea typeface="Roboto"/>
              <a:cs typeface="Roboto"/>
              <a:sym typeface="Roboto"/>
            </a:endParaRPr>
          </a:p>
          <a:p>
            <a:pPr indent="0" lvl="0" marL="0" rtl="0">
              <a:spcBef>
                <a:spcPts val="0"/>
              </a:spcBef>
              <a:spcAft>
                <a:spcPts val="0"/>
              </a:spcAft>
              <a:buNone/>
            </a:pPr>
            <a:r>
              <a:t/>
            </a:r>
            <a:endParaRPr sz="3000">
              <a:solidFill>
                <a:srgbClr val="2A3990"/>
              </a:solidFill>
              <a:latin typeface="Roboto"/>
              <a:ea typeface="Roboto"/>
              <a:cs typeface="Roboto"/>
              <a:sym typeface="Roboto"/>
            </a:endParaRPr>
          </a:p>
        </p:txBody>
      </p:sp>
      <p:sp>
        <p:nvSpPr>
          <p:cNvPr id="494" name="Google Shape;494;p44"/>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MapReduce requires files to be stored in HDFS, Spark does not!</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also can perform operations up to 100x faster than MapReduce</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So how does it achieve this speed?</a:t>
            </a:r>
            <a:endParaRPr sz="2600">
              <a:solidFill>
                <a:srgbClr val="434343"/>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pic>
        <p:nvPicPr>
          <p:cNvPr descr="watermark.jpg" id="499" name="Google Shape;499;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00" name="Google Shape;500;p4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501" name="Google Shape;501;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02" name="Google Shape;502;p4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Roboto"/>
                <a:ea typeface="Roboto"/>
                <a:cs typeface="Roboto"/>
                <a:sym typeface="Roboto"/>
              </a:rPr>
              <a:t>Spark vs MapReduce</a:t>
            </a:r>
            <a:endParaRPr sz="3000">
              <a:solidFill>
                <a:srgbClr val="2A3990"/>
              </a:solidFill>
              <a:latin typeface="Roboto"/>
              <a:ea typeface="Roboto"/>
              <a:cs typeface="Roboto"/>
              <a:sym typeface="Roboto"/>
            </a:endParaRPr>
          </a:p>
          <a:p>
            <a:pPr indent="0" lvl="0" marL="0" rtl="0">
              <a:spcBef>
                <a:spcPts val="0"/>
              </a:spcBef>
              <a:spcAft>
                <a:spcPts val="0"/>
              </a:spcAft>
              <a:buNone/>
            </a:pPr>
            <a:r>
              <a:t/>
            </a:r>
            <a:endParaRPr sz="3000">
              <a:solidFill>
                <a:srgbClr val="2A3990"/>
              </a:solidFill>
              <a:latin typeface="Roboto"/>
              <a:ea typeface="Roboto"/>
              <a:cs typeface="Roboto"/>
              <a:sym typeface="Roboto"/>
            </a:endParaRPr>
          </a:p>
          <a:p>
            <a:pPr indent="0" lvl="0" marL="0" rtl="0">
              <a:spcBef>
                <a:spcPts val="0"/>
              </a:spcBef>
              <a:spcAft>
                <a:spcPts val="0"/>
              </a:spcAft>
              <a:buNone/>
            </a:pPr>
            <a:r>
              <a:t/>
            </a:r>
            <a:endParaRPr sz="3000">
              <a:solidFill>
                <a:srgbClr val="2A3990"/>
              </a:solidFill>
              <a:latin typeface="Roboto"/>
              <a:ea typeface="Roboto"/>
              <a:cs typeface="Roboto"/>
              <a:sym typeface="Roboto"/>
            </a:endParaRPr>
          </a:p>
        </p:txBody>
      </p:sp>
      <p:sp>
        <p:nvSpPr>
          <p:cNvPr id="503" name="Google Shape;503;p45"/>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MapReduce writes most data to disk after each map and reduce operation</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keeps most of the data in memory after each transformation</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can spill over to disk if the memory is filled</a:t>
            </a:r>
            <a:endParaRPr sz="2600">
              <a:solidFill>
                <a:srgbClr val="434343"/>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pic>
        <p:nvPicPr>
          <p:cNvPr descr="watermark.jpg" id="508" name="Google Shape;508;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09" name="Google Shape;509;p4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510" name="Google Shape;510;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11" name="Google Shape;511;p4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spcBef>
                <a:spcPts val="0"/>
              </a:spcBef>
              <a:spcAft>
                <a:spcPts val="0"/>
              </a:spcAft>
              <a:buNone/>
            </a:pPr>
            <a:r>
              <a:t/>
            </a:r>
            <a:endParaRPr sz="3000">
              <a:solidFill>
                <a:srgbClr val="2A3990"/>
              </a:solidFill>
              <a:latin typeface="Roboto"/>
              <a:ea typeface="Roboto"/>
              <a:cs typeface="Roboto"/>
              <a:sym typeface="Roboto"/>
            </a:endParaRPr>
          </a:p>
        </p:txBody>
      </p:sp>
      <p:sp>
        <p:nvSpPr>
          <p:cNvPr id="512" name="Google Shape;512;p46"/>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At the core of Spark is the idea of a Resilient Distributed Dataset (RDD)</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Resilient Distributed Dataset (RDD) has 4 main features: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Distributed Collection of Data</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Fault-tolerant</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Parallel operation - partioned</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Ability to use many data sources</a:t>
            </a:r>
            <a:endParaRPr sz="2400">
              <a:solidFill>
                <a:srgbClr val="434343"/>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6" name="Shape 516"/>
        <p:cNvGrpSpPr/>
        <p:nvPr/>
      </p:nvGrpSpPr>
      <p:grpSpPr>
        <a:xfrm>
          <a:off x="0" y="0"/>
          <a:ext cx="0" cy="0"/>
          <a:chOff x="0" y="0"/>
          <a:chExt cx="0" cy="0"/>
        </a:xfrm>
      </p:grpSpPr>
      <p:pic>
        <p:nvPicPr>
          <p:cNvPr descr="watermark.jpg" id="517" name="Google Shape;517;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18" name="Google Shape;518;p4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519" name="Google Shape;519;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20" name="Google Shape;520;p4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spcBef>
                <a:spcPts val="0"/>
              </a:spcBef>
              <a:spcAft>
                <a:spcPts val="0"/>
              </a:spcAft>
              <a:buNone/>
            </a:pPr>
            <a:r>
              <a:t/>
            </a:r>
            <a:endParaRPr sz="3000">
              <a:solidFill>
                <a:srgbClr val="2A3990"/>
              </a:solidFill>
              <a:latin typeface="Roboto"/>
              <a:ea typeface="Roboto"/>
              <a:cs typeface="Roboto"/>
              <a:sym typeface="Roboto"/>
            </a:endParaRPr>
          </a:p>
        </p:txBody>
      </p:sp>
      <p:sp>
        <p:nvSpPr>
          <p:cNvPr id="521" name="Google Shape;521;p47"/>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sz="2400">
              <a:solidFill>
                <a:srgbClr val="333333"/>
              </a:solidFill>
            </a:endParaRPr>
          </a:p>
          <a:p>
            <a:pPr indent="0" lvl="0" marL="0" marR="0" rtl="0" algn="l">
              <a:lnSpc>
                <a:spcPct val="115000"/>
              </a:lnSpc>
              <a:spcBef>
                <a:spcPts val="1600"/>
              </a:spcBef>
              <a:spcAft>
                <a:spcPts val="1600"/>
              </a:spcAft>
              <a:buNone/>
            </a:pPr>
            <a:r>
              <a:t/>
            </a:r>
            <a:endParaRPr sz="2400">
              <a:solidFill>
                <a:srgbClr val="333333"/>
              </a:solidFill>
            </a:endParaRPr>
          </a:p>
        </p:txBody>
      </p:sp>
      <p:pic>
        <p:nvPicPr>
          <p:cNvPr descr="cluster-overview.png" id="522" name="Google Shape;522;p47"/>
          <p:cNvPicPr preferRelativeResize="0"/>
          <p:nvPr/>
        </p:nvPicPr>
        <p:blipFill>
          <a:blip r:embed="rId4">
            <a:alphaModFix/>
          </a:blip>
          <a:stretch>
            <a:fillRect/>
          </a:stretch>
        </p:blipFill>
        <p:spPr>
          <a:xfrm>
            <a:off x="1170475" y="1500425"/>
            <a:ext cx="6260533" cy="3004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6" name="Shape 526"/>
        <p:cNvGrpSpPr/>
        <p:nvPr/>
      </p:nvGrpSpPr>
      <p:grpSpPr>
        <a:xfrm>
          <a:off x="0" y="0"/>
          <a:ext cx="0" cy="0"/>
          <a:chOff x="0" y="0"/>
          <a:chExt cx="0" cy="0"/>
        </a:xfrm>
      </p:grpSpPr>
      <p:pic>
        <p:nvPicPr>
          <p:cNvPr descr="watermark.jpg" id="527" name="Google Shape;527;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28" name="Google Shape;528;p4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529" name="Google Shape;529;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30" name="Google Shape;530;p4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spcBef>
                <a:spcPts val="0"/>
              </a:spcBef>
              <a:spcAft>
                <a:spcPts val="0"/>
              </a:spcAft>
              <a:buNone/>
            </a:pPr>
            <a:r>
              <a:t/>
            </a:r>
            <a:endParaRPr sz="3000">
              <a:solidFill>
                <a:srgbClr val="2A3990"/>
              </a:solidFill>
              <a:latin typeface="Roboto"/>
              <a:ea typeface="Roboto"/>
              <a:cs typeface="Roboto"/>
              <a:sym typeface="Roboto"/>
            </a:endParaRPr>
          </a:p>
        </p:txBody>
      </p:sp>
      <p:sp>
        <p:nvSpPr>
          <p:cNvPr id="531" name="Google Shape;531;p48"/>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sz="2400">
              <a:solidFill>
                <a:srgbClr val="333333"/>
              </a:solidFill>
            </a:endParaRPr>
          </a:p>
          <a:p>
            <a:pPr indent="0" lvl="0" marL="0" marR="0" rtl="0" algn="l">
              <a:lnSpc>
                <a:spcPct val="115000"/>
              </a:lnSpc>
              <a:spcBef>
                <a:spcPts val="1600"/>
              </a:spcBef>
              <a:spcAft>
                <a:spcPts val="1600"/>
              </a:spcAft>
              <a:buNone/>
            </a:pPr>
            <a:r>
              <a:t/>
            </a:r>
            <a:endParaRPr sz="2400">
              <a:solidFill>
                <a:srgbClr val="333333"/>
              </a:solidFill>
            </a:endParaRPr>
          </a:p>
        </p:txBody>
      </p:sp>
      <p:pic>
        <p:nvPicPr>
          <p:cNvPr id="532" name="Google Shape;532;p48"/>
          <p:cNvPicPr preferRelativeResize="0"/>
          <p:nvPr/>
        </p:nvPicPr>
        <p:blipFill rotWithShape="1">
          <a:blip r:embed="rId4">
            <a:alphaModFix/>
          </a:blip>
          <a:srcRect b="0" l="4287" r="0" t="9132"/>
          <a:stretch/>
        </p:blipFill>
        <p:spPr>
          <a:xfrm>
            <a:off x="1886998" y="953250"/>
            <a:ext cx="5343203" cy="37528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6" name="Shape 536"/>
        <p:cNvGrpSpPr/>
        <p:nvPr/>
      </p:nvGrpSpPr>
      <p:grpSpPr>
        <a:xfrm>
          <a:off x="0" y="0"/>
          <a:ext cx="0" cy="0"/>
          <a:chOff x="0" y="0"/>
          <a:chExt cx="0" cy="0"/>
        </a:xfrm>
      </p:grpSpPr>
      <p:pic>
        <p:nvPicPr>
          <p:cNvPr descr="watermark.jpg" id="537" name="Google Shape;537;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38" name="Google Shape;538;p4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539" name="Google Shape;539;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40" name="Google Shape;540;p4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spcBef>
                <a:spcPts val="0"/>
              </a:spcBef>
              <a:spcAft>
                <a:spcPts val="0"/>
              </a:spcAft>
              <a:buNone/>
            </a:pPr>
            <a:r>
              <a:t/>
            </a:r>
            <a:endParaRPr sz="3000">
              <a:solidFill>
                <a:srgbClr val="2A3990"/>
              </a:solidFill>
              <a:latin typeface="Roboto"/>
              <a:ea typeface="Roboto"/>
              <a:cs typeface="Roboto"/>
              <a:sym typeface="Roboto"/>
            </a:endParaRPr>
          </a:p>
        </p:txBody>
      </p:sp>
      <p:sp>
        <p:nvSpPr>
          <p:cNvPr id="541" name="Google Shape;541;p49"/>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RDDs are immutable, lazily evaluated, and cacheable</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There are two types of Spark operations: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Transformations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Actions</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Transformations are basically a recipe to follow.</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Actions actually perform what the recipe says to do and returns something back.</a:t>
            </a:r>
            <a:endParaRPr sz="24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400">
              <a:solidFill>
                <a:srgbClr val="434343"/>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pic>
        <p:nvPicPr>
          <p:cNvPr descr="watermark.jpg" id="546" name="Google Shape;546;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47" name="Google Shape;547;p5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548" name="Google Shape;548;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49" name="Google Shape;549;p5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spcBef>
                <a:spcPts val="0"/>
              </a:spcBef>
              <a:spcAft>
                <a:spcPts val="0"/>
              </a:spcAft>
              <a:buNone/>
            </a:pPr>
            <a:r>
              <a:t/>
            </a:r>
            <a:endParaRPr sz="3000">
              <a:solidFill>
                <a:srgbClr val="2A3990"/>
              </a:solidFill>
              <a:latin typeface="Roboto"/>
              <a:ea typeface="Roboto"/>
              <a:cs typeface="Roboto"/>
              <a:sym typeface="Roboto"/>
            </a:endParaRPr>
          </a:p>
        </p:txBody>
      </p:sp>
      <p:sp>
        <p:nvSpPr>
          <p:cNvPr id="550" name="Google Shape;550;p50"/>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This behaviour carries over to the syntax when coding.</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 lot of times you will write a method call, but won’t see anything as a result until you call the action.</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This makes sense because with a large dataset, you don’t want to calculate all the transformations until you are sure you want to perform them!</a:t>
            </a:r>
            <a:endParaRPr sz="24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400">
              <a:solidFill>
                <a:srgbClr val="434343"/>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4" name="Shape 554"/>
        <p:cNvGrpSpPr/>
        <p:nvPr/>
      </p:nvGrpSpPr>
      <p:grpSpPr>
        <a:xfrm>
          <a:off x="0" y="0"/>
          <a:ext cx="0" cy="0"/>
          <a:chOff x="0" y="0"/>
          <a:chExt cx="0" cy="0"/>
        </a:xfrm>
      </p:grpSpPr>
      <p:pic>
        <p:nvPicPr>
          <p:cNvPr descr="watermark.jpg" id="555" name="Google Shape;555;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56" name="Google Shape;556;p5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557" name="Google Shape;557;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58" name="Google Shape;558;p5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spcBef>
                <a:spcPts val="0"/>
              </a:spcBef>
              <a:spcAft>
                <a:spcPts val="0"/>
              </a:spcAft>
              <a:buNone/>
            </a:pPr>
            <a:r>
              <a:t/>
            </a:r>
            <a:endParaRPr sz="3000">
              <a:solidFill>
                <a:srgbClr val="2A3990"/>
              </a:solidFill>
              <a:latin typeface="Roboto"/>
              <a:ea typeface="Roboto"/>
              <a:cs typeface="Roboto"/>
              <a:sym typeface="Roboto"/>
            </a:endParaRPr>
          </a:p>
        </p:txBody>
      </p:sp>
      <p:sp>
        <p:nvSpPr>
          <p:cNvPr id="559" name="Google Shape;559;p51"/>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When discussing Spark syntax you will see RDD versus DataFrame syntax show up.</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With the release of Spark 2.0, Spark is moving towards a DataFrame based syntax, but keep in mind that the way files are being distributed can still be thought of as RDDs, it is just the typed out syntax that is changing</a:t>
            </a:r>
            <a:endParaRPr sz="24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400">
              <a:solidFill>
                <a:srgbClr val="434343"/>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3" name="Shape 563"/>
        <p:cNvGrpSpPr/>
        <p:nvPr/>
      </p:nvGrpSpPr>
      <p:grpSpPr>
        <a:xfrm>
          <a:off x="0" y="0"/>
          <a:ext cx="0" cy="0"/>
          <a:chOff x="0" y="0"/>
          <a:chExt cx="0" cy="0"/>
        </a:xfrm>
      </p:grpSpPr>
      <p:pic>
        <p:nvPicPr>
          <p:cNvPr descr="watermark.jpg" id="564" name="Google Shape;564;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65" name="Google Shape;565;p5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566" name="Google Shape;566;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67" name="Google Shape;567;p5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spcBef>
                <a:spcPts val="0"/>
              </a:spcBef>
              <a:spcAft>
                <a:spcPts val="0"/>
              </a:spcAft>
              <a:buNone/>
            </a:pPr>
            <a:r>
              <a:t/>
            </a:r>
            <a:endParaRPr sz="3000">
              <a:solidFill>
                <a:srgbClr val="2A3990"/>
              </a:solidFill>
              <a:latin typeface="Roboto"/>
              <a:ea typeface="Roboto"/>
              <a:cs typeface="Roboto"/>
              <a:sym typeface="Roboto"/>
            </a:endParaRPr>
          </a:p>
        </p:txBody>
      </p:sp>
      <p:sp>
        <p:nvSpPr>
          <p:cNvPr id="568" name="Google Shape;568;p52"/>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15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We’ve covered a lot!</a:t>
            </a:r>
            <a:endParaRPr sz="2800">
              <a:solidFill>
                <a:srgbClr val="43434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Don’t worry if you didn’t memorize all these details, a lot of this will be covered again as we learn about how to actually code out and utilize these ideas!</a:t>
            </a:r>
            <a:endParaRPr sz="28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800">
              <a:solidFill>
                <a:srgbClr val="434343"/>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2" name="Shape 572"/>
        <p:cNvGrpSpPr/>
        <p:nvPr/>
      </p:nvGrpSpPr>
      <p:grpSpPr>
        <a:xfrm>
          <a:off x="0" y="0"/>
          <a:ext cx="0" cy="0"/>
          <a:chOff x="0" y="0"/>
          <a:chExt cx="0" cy="0"/>
        </a:xfrm>
      </p:grpSpPr>
      <p:pic>
        <p:nvPicPr>
          <p:cNvPr descr="watermark.jpg" id="573" name="Google Shape;573;p53"/>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574" name="Google Shape;574;p5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3000">
                <a:latin typeface="Roboto"/>
                <a:ea typeface="Roboto"/>
                <a:cs typeface="Roboto"/>
                <a:sym typeface="Roboto"/>
              </a:rPr>
              <a:t>Spark DataFrames</a:t>
            </a:r>
            <a:endParaRPr b="1" sz="3000">
              <a:latin typeface="Roboto"/>
              <a:ea typeface="Roboto"/>
              <a:cs typeface="Roboto"/>
              <a:sym typeface="Roboto"/>
            </a:endParaRPr>
          </a:p>
        </p:txBody>
      </p:sp>
      <p:pic>
        <p:nvPicPr>
          <p:cNvPr descr="watermark.jpg" id="575" name="Google Shape;575;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76" name="Google Shape;576;p53"/>
          <p:cNvSpPr txBox="1"/>
          <p:nvPr/>
        </p:nvSpPr>
        <p:spPr>
          <a:xfrm>
            <a:off x="0" y="1948500"/>
            <a:ext cx="9144000" cy="21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4800">
              <a:latin typeface="Roboto"/>
              <a:ea typeface="Roboto"/>
              <a:cs typeface="Roboto"/>
              <a:sym typeface="Roboto"/>
            </a:endParaRPr>
          </a:p>
        </p:txBody>
      </p:sp>
      <p:sp>
        <p:nvSpPr>
          <p:cNvPr id="577" name="Google Shape;577;p53"/>
          <p:cNvSpPr txBox="1"/>
          <p:nvPr/>
        </p:nvSpPr>
        <p:spPr>
          <a:xfrm>
            <a:off x="589250" y="1213725"/>
            <a:ext cx="8430900" cy="2324700"/>
          </a:xfrm>
          <a:prstGeom prst="rect">
            <a:avLst/>
          </a:prstGeom>
          <a:noFill/>
          <a:ln>
            <a:noFill/>
          </a:ln>
        </p:spPr>
        <p:txBody>
          <a:bodyPr anchorCtr="0" anchor="t" bIns="91425" lIns="91425" spcFirstLastPara="1" rIns="91425" wrap="square" tIns="91425">
            <a:noAutofit/>
          </a:bodyPr>
          <a:lstStyle/>
          <a:p>
            <a:pPr indent="-393700" lvl="0" marL="457200" rtl="0">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DataFrames are also now the standard way of using Spark’s Machine Learning Capabilities.</a:t>
            </a:r>
            <a:endParaRPr sz="2600">
              <a:solidFill>
                <a:srgbClr val="434343"/>
              </a:solidFill>
              <a:latin typeface="Montserrat"/>
              <a:ea typeface="Montserrat"/>
              <a:cs typeface="Montserrat"/>
              <a:sym typeface="Montserrat"/>
            </a:endParaRPr>
          </a:p>
          <a:p>
            <a:pPr indent="-393700" lvl="0" marL="457200" rtl="0">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DataFrame documentation is still pretty new and can be sparse.</a:t>
            </a:r>
            <a:endParaRPr sz="2600">
              <a:solidFill>
                <a:srgbClr val="434343"/>
              </a:solidFill>
              <a:latin typeface="Montserrat"/>
              <a:ea typeface="Montserrat"/>
              <a:cs typeface="Montserrat"/>
              <a:sym typeface="Montserrat"/>
            </a:endParaRPr>
          </a:p>
          <a:p>
            <a:pPr indent="-393700" lvl="0" marL="457200" rtl="0">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Let’s get a brief tour of the documentation!</a:t>
            </a:r>
            <a:endParaRPr sz="2600">
              <a:solidFill>
                <a:srgbClr val="434343"/>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pic>
        <p:nvPicPr>
          <p:cNvPr descr="watermark.jpg" id="124" name="Google Shape;124;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5" name="Google Shape;125;p2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126" name="Google Shape;126;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27" name="Google Shape;127;p2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Montserrat"/>
                <a:ea typeface="Montserrat"/>
                <a:cs typeface="Montserrat"/>
                <a:sym typeface="Montserrat"/>
              </a:rPr>
              <a:t>Big Data Overview</a:t>
            </a:r>
            <a:endParaRPr sz="3000">
              <a:solidFill>
                <a:srgbClr val="2A3990"/>
              </a:solidFill>
              <a:latin typeface="Montserrat"/>
              <a:ea typeface="Montserrat"/>
              <a:cs typeface="Montserrat"/>
              <a:sym typeface="Montserrat"/>
            </a:endParaRPr>
          </a:p>
        </p:txBody>
      </p:sp>
      <p:sp>
        <p:nvSpPr>
          <p:cNvPr id="128" name="Google Shape;128;p27"/>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What is “Big Data”?</a:t>
            </a:r>
            <a:endParaRPr sz="2800">
              <a:solidFill>
                <a:srgbClr val="33333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Explanation of Hadoop, MapReduce,and Spark</a:t>
            </a:r>
            <a:endParaRPr sz="2800">
              <a:solidFill>
                <a:srgbClr val="33333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Local versus Distributed Systems</a:t>
            </a:r>
            <a:endParaRPr sz="2800">
              <a:solidFill>
                <a:srgbClr val="33333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Overview of Hadoop Ecosystem</a:t>
            </a:r>
            <a:endParaRPr sz="2800">
              <a:solidFill>
                <a:srgbClr val="33333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Overview of Spark</a:t>
            </a:r>
            <a:endParaRPr sz="2800">
              <a:solidFill>
                <a:srgbClr val="333333"/>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1" name="Shape 581"/>
        <p:cNvGrpSpPr/>
        <p:nvPr/>
      </p:nvGrpSpPr>
      <p:grpSpPr>
        <a:xfrm>
          <a:off x="0" y="0"/>
          <a:ext cx="0" cy="0"/>
          <a:chOff x="0" y="0"/>
          <a:chExt cx="0" cy="0"/>
        </a:xfrm>
      </p:grpSpPr>
      <p:pic>
        <p:nvPicPr>
          <p:cNvPr descr="watermark.jpg" id="582" name="Google Shape;582;p54"/>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583" name="Google Shape;583;p5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584" name="Google Shape;584;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85" name="Google Shape;585;p54"/>
          <p:cNvSpPr txBox="1"/>
          <p:nvPr/>
        </p:nvSpPr>
        <p:spPr>
          <a:xfrm>
            <a:off x="0" y="1948500"/>
            <a:ext cx="9144000" cy="21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600">
                <a:latin typeface="Roboto"/>
                <a:ea typeface="Roboto"/>
                <a:cs typeface="Roboto"/>
                <a:sym typeface="Roboto"/>
              </a:rPr>
              <a:t>http://spark.apache.org/</a:t>
            </a:r>
            <a:endParaRPr b="1" sz="46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85"/>
                                        </p:tgtEl>
                                        <p:attrNameLst>
                                          <p:attrName>style.visibility</p:attrName>
                                        </p:attrNameLst>
                                      </p:cBhvr>
                                      <p:to>
                                        <p:strVal val="visible"/>
                                      </p:to>
                                    </p:set>
                                    <p:anim calcmode="lin" valueType="num">
                                      <p:cBhvr additive="base">
                                        <p:cTn dur="1000"/>
                                        <p:tgtEl>
                                          <p:spTgt spid="58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9" name="Shape 589"/>
        <p:cNvGrpSpPr/>
        <p:nvPr/>
      </p:nvGrpSpPr>
      <p:grpSpPr>
        <a:xfrm>
          <a:off x="0" y="0"/>
          <a:ext cx="0" cy="0"/>
          <a:chOff x="0" y="0"/>
          <a:chExt cx="0" cy="0"/>
        </a:xfrm>
      </p:grpSpPr>
      <p:sp>
        <p:nvSpPr>
          <p:cNvPr id="590" name="Google Shape;590;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91" name="Google Shape;591;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000">
                <a:latin typeface="Montserrat"/>
                <a:ea typeface="Montserrat"/>
                <a:cs typeface="Montserrat"/>
                <a:sym typeface="Montserrat"/>
              </a:rPr>
              <a:t>	</a:t>
            </a:r>
            <a:endParaRPr sz="3000">
              <a:latin typeface="Montserrat"/>
              <a:ea typeface="Montserrat"/>
              <a:cs typeface="Montserrat"/>
              <a:sym typeface="Montserrat"/>
            </a:endParaRPr>
          </a:p>
        </p:txBody>
      </p:sp>
      <p:pic>
        <p:nvPicPr>
          <p:cNvPr descr="watermark.jpg" id="592" name="Google Shape;592;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3" name="Google Shape;593;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pic>
        <p:nvPicPr>
          <p:cNvPr descr="watermark.jpg" id="133" name="Google Shape;133;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4" name="Google Shape;134;p2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135" name="Google Shape;135;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36" name="Google Shape;136;p2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Montserrat"/>
                <a:ea typeface="Montserrat"/>
                <a:cs typeface="Montserrat"/>
                <a:sym typeface="Montserrat"/>
              </a:rPr>
              <a:t>Big Data</a:t>
            </a:r>
            <a:endParaRPr sz="3000">
              <a:solidFill>
                <a:srgbClr val="2A3990"/>
              </a:solidFill>
              <a:latin typeface="Montserrat"/>
              <a:ea typeface="Montserrat"/>
              <a:cs typeface="Montserrat"/>
              <a:sym typeface="Montserrat"/>
            </a:endParaRPr>
          </a:p>
        </p:txBody>
      </p:sp>
      <p:sp>
        <p:nvSpPr>
          <p:cNvPr id="137" name="Google Shape;137;p28"/>
          <p:cNvSpPr txBox="1"/>
          <p:nvPr/>
        </p:nvSpPr>
        <p:spPr>
          <a:xfrm>
            <a:off x="311700" y="1229875"/>
            <a:ext cx="77925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Data that can fit on a local computer, in the scale of 0-32 GB depending on RAM.</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But what can we do if we have a larger set of data?</a:t>
            </a:r>
            <a:endParaRPr sz="2400">
              <a:solidFill>
                <a:srgbClr val="33333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Try using a SQL database to move storage onto hard drive instead of RAM</a:t>
            </a:r>
            <a:endParaRPr sz="2400">
              <a:solidFill>
                <a:srgbClr val="33333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Or use a distributed system, that distributes the data to multiple machines/computer.</a:t>
            </a:r>
            <a:endParaRPr sz="2400">
              <a:solidFill>
                <a:srgbClr val="333333"/>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pic>
        <p:nvPicPr>
          <p:cNvPr descr="watermark.jpg" id="142" name="Google Shape;142;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3" name="Google Shape;143;p2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144" name="Google Shape;144;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45" name="Google Shape;145;p2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Roboto"/>
                <a:ea typeface="Roboto"/>
                <a:cs typeface="Roboto"/>
                <a:sym typeface="Roboto"/>
              </a:rPr>
              <a:t>Local versus Distributed</a:t>
            </a:r>
            <a:endParaRPr sz="3000">
              <a:solidFill>
                <a:srgbClr val="2A3990"/>
              </a:solidFill>
              <a:latin typeface="Roboto"/>
              <a:ea typeface="Roboto"/>
              <a:cs typeface="Roboto"/>
              <a:sym typeface="Roboto"/>
            </a:endParaRPr>
          </a:p>
        </p:txBody>
      </p:sp>
      <p:pic>
        <p:nvPicPr>
          <p:cNvPr id="146" name="Google Shape;146;p29"/>
          <p:cNvPicPr preferRelativeResize="0"/>
          <p:nvPr/>
        </p:nvPicPr>
        <p:blipFill rotWithShape="1">
          <a:blip r:embed="rId4">
            <a:alphaModFix/>
          </a:blip>
          <a:srcRect b="15623" l="18707" r="17941" t="19386"/>
          <a:stretch/>
        </p:blipFill>
        <p:spPr>
          <a:xfrm>
            <a:off x="800825" y="1367375"/>
            <a:ext cx="1020400" cy="1046825"/>
          </a:xfrm>
          <a:prstGeom prst="rect">
            <a:avLst/>
          </a:prstGeom>
          <a:noFill/>
          <a:ln>
            <a:noFill/>
          </a:ln>
        </p:spPr>
      </p:pic>
      <p:pic>
        <p:nvPicPr>
          <p:cNvPr id="147" name="Google Shape;147;p29"/>
          <p:cNvPicPr preferRelativeResize="0"/>
          <p:nvPr/>
        </p:nvPicPr>
        <p:blipFill rotWithShape="1">
          <a:blip r:embed="rId4">
            <a:alphaModFix/>
          </a:blip>
          <a:srcRect b="15623" l="18707" r="17941" t="19386"/>
          <a:stretch/>
        </p:blipFill>
        <p:spPr>
          <a:xfrm>
            <a:off x="5887075" y="1301450"/>
            <a:ext cx="1020400" cy="1046825"/>
          </a:xfrm>
          <a:prstGeom prst="rect">
            <a:avLst/>
          </a:prstGeom>
          <a:noFill/>
          <a:ln>
            <a:noFill/>
          </a:ln>
        </p:spPr>
      </p:pic>
      <p:pic>
        <p:nvPicPr>
          <p:cNvPr id="148" name="Google Shape;148;p29"/>
          <p:cNvPicPr preferRelativeResize="0"/>
          <p:nvPr/>
        </p:nvPicPr>
        <p:blipFill rotWithShape="1">
          <a:blip r:embed="rId4">
            <a:alphaModFix/>
          </a:blip>
          <a:srcRect b="15623" l="18707" r="17941" t="19386"/>
          <a:stretch/>
        </p:blipFill>
        <p:spPr>
          <a:xfrm>
            <a:off x="3624675" y="3055125"/>
            <a:ext cx="1020400" cy="1046825"/>
          </a:xfrm>
          <a:prstGeom prst="rect">
            <a:avLst/>
          </a:prstGeom>
          <a:noFill/>
          <a:ln>
            <a:noFill/>
          </a:ln>
        </p:spPr>
      </p:pic>
      <p:pic>
        <p:nvPicPr>
          <p:cNvPr id="149" name="Google Shape;149;p29"/>
          <p:cNvPicPr preferRelativeResize="0"/>
          <p:nvPr/>
        </p:nvPicPr>
        <p:blipFill rotWithShape="1">
          <a:blip r:embed="rId4">
            <a:alphaModFix/>
          </a:blip>
          <a:srcRect b="15623" l="18707" r="17941" t="19386"/>
          <a:stretch/>
        </p:blipFill>
        <p:spPr>
          <a:xfrm>
            <a:off x="4737250" y="3055125"/>
            <a:ext cx="1020400" cy="1046825"/>
          </a:xfrm>
          <a:prstGeom prst="rect">
            <a:avLst/>
          </a:prstGeom>
          <a:noFill/>
          <a:ln>
            <a:noFill/>
          </a:ln>
        </p:spPr>
      </p:pic>
      <p:pic>
        <p:nvPicPr>
          <p:cNvPr id="150" name="Google Shape;150;p29"/>
          <p:cNvPicPr preferRelativeResize="0"/>
          <p:nvPr/>
        </p:nvPicPr>
        <p:blipFill rotWithShape="1">
          <a:blip r:embed="rId4">
            <a:alphaModFix/>
          </a:blip>
          <a:srcRect b="15623" l="18707" r="17941" t="19386"/>
          <a:stretch/>
        </p:blipFill>
        <p:spPr>
          <a:xfrm>
            <a:off x="6995600" y="3055125"/>
            <a:ext cx="1020400" cy="1046825"/>
          </a:xfrm>
          <a:prstGeom prst="rect">
            <a:avLst/>
          </a:prstGeom>
          <a:noFill/>
          <a:ln>
            <a:noFill/>
          </a:ln>
        </p:spPr>
      </p:pic>
      <p:pic>
        <p:nvPicPr>
          <p:cNvPr id="151" name="Google Shape;151;p29"/>
          <p:cNvPicPr preferRelativeResize="0"/>
          <p:nvPr/>
        </p:nvPicPr>
        <p:blipFill rotWithShape="1">
          <a:blip r:embed="rId4">
            <a:alphaModFix/>
          </a:blip>
          <a:srcRect b="15623" l="18707" r="17941" t="19386"/>
          <a:stretch/>
        </p:blipFill>
        <p:spPr>
          <a:xfrm>
            <a:off x="8104125" y="3055125"/>
            <a:ext cx="1020400" cy="1046825"/>
          </a:xfrm>
          <a:prstGeom prst="rect">
            <a:avLst/>
          </a:prstGeom>
          <a:noFill/>
          <a:ln>
            <a:noFill/>
          </a:ln>
        </p:spPr>
      </p:pic>
      <p:sp>
        <p:nvSpPr>
          <p:cNvPr id="152" name="Google Shape;152;p29"/>
          <p:cNvSpPr txBox="1"/>
          <p:nvPr/>
        </p:nvSpPr>
        <p:spPr>
          <a:xfrm>
            <a:off x="597325" y="2539800"/>
            <a:ext cx="1427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A3990"/>
                </a:solidFill>
                <a:latin typeface="Roboto"/>
                <a:ea typeface="Roboto"/>
                <a:cs typeface="Roboto"/>
                <a:sym typeface="Roboto"/>
              </a:rPr>
              <a:t>Local </a:t>
            </a:r>
            <a:endParaRPr sz="3000">
              <a:solidFill>
                <a:srgbClr val="2A3990"/>
              </a:solidFill>
              <a:latin typeface="Roboto"/>
              <a:ea typeface="Roboto"/>
              <a:cs typeface="Roboto"/>
              <a:sym typeface="Roboto"/>
            </a:endParaRPr>
          </a:p>
        </p:txBody>
      </p:sp>
      <p:sp>
        <p:nvSpPr>
          <p:cNvPr id="153" name="Google Shape;153;p29"/>
          <p:cNvSpPr txBox="1"/>
          <p:nvPr/>
        </p:nvSpPr>
        <p:spPr>
          <a:xfrm>
            <a:off x="5241850" y="4185500"/>
            <a:ext cx="23157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A3990"/>
                </a:solidFill>
                <a:latin typeface="Roboto"/>
                <a:ea typeface="Roboto"/>
                <a:cs typeface="Roboto"/>
                <a:sym typeface="Roboto"/>
              </a:rPr>
              <a:t>Distributed</a:t>
            </a:r>
            <a:endParaRPr sz="3000">
              <a:solidFill>
                <a:srgbClr val="2A3990"/>
              </a:solidFill>
              <a:latin typeface="Roboto"/>
              <a:ea typeface="Roboto"/>
              <a:cs typeface="Roboto"/>
              <a:sym typeface="Roboto"/>
            </a:endParaRPr>
          </a:p>
        </p:txBody>
      </p:sp>
      <p:pic>
        <p:nvPicPr>
          <p:cNvPr id="154" name="Google Shape;154;p29"/>
          <p:cNvPicPr preferRelativeResize="0"/>
          <p:nvPr/>
        </p:nvPicPr>
        <p:blipFill rotWithShape="1">
          <a:blip r:embed="rId4">
            <a:alphaModFix/>
          </a:blip>
          <a:srcRect b="15623" l="18707" r="17941" t="19386"/>
          <a:stretch/>
        </p:blipFill>
        <p:spPr>
          <a:xfrm>
            <a:off x="5887075" y="3055125"/>
            <a:ext cx="1020400" cy="1046825"/>
          </a:xfrm>
          <a:prstGeom prst="rect">
            <a:avLst/>
          </a:prstGeom>
          <a:noFill/>
          <a:ln>
            <a:noFill/>
          </a:ln>
        </p:spPr>
      </p:pic>
      <p:cxnSp>
        <p:nvCxnSpPr>
          <p:cNvPr id="155" name="Google Shape;155;p29"/>
          <p:cNvCxnSpPr>
            <a:stCxn id="147" idx="2"/>
          </p:cNvCxnSpPr>
          <p:nvPr/>
        </p:nvCxnSpPr>
        <p:spPr>
          <a:xfrm>
            <a:off x="6397275" y="2348275"/>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56" name="Google Shape;156;p29"/>
          <p:cNvCxnSpPr/>
          <p:nvPr/>
        </p:nvCxnSpPr>
        <p:spPr>
          <a:xfrm>
            <a:off x="4162600" y="2723275"/>
            <a:ext cx="4474200" cy="0"/>
          </a:xfrm>
          <a:prstGeom prst="straightConnector1">
            <a:avLst/>
          </a:prstGeom>
          <a:noFill/>
          <a:ln cap="flat" cmpd="sng" w="38100">
            <a:solidFill>
              <a:schemeClr val="dk2"/>
            </a:solidFill>
            <a:prstDash val="solid"/>
            <a:round/>
            <a:headEnd len="med" w="med" type="none"/>
            <a:tailEnd len="med" w="med" type="none"/>
          </a:ln>
        </p:spPr>
      </p:cxnSp>
      <p:cxnSp>
        <p:nvCxnSpPr>
          <p:cNvPr id="157" name="Google Shape;157;p29"/>
          <p:cNvCxnSpPr/>
          <p:nvPr/>
        </p:nvCxnSpPr>
        <p:spPr>
          <a:xfrm>
            <a:off x="4180225" y="2723275"/>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58" name="Google Shape;158;p29"/>
          <p:cNvCxnSpPr/>
          <p:nvPr/>
        </p:nvCxnSpPr>
        <p:spPr>
          <a:xfrm>
            <a:off x="5247450" y="2723400"/>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59" name="Google Shape;159;p29"/>
          <p:cNvCxnSpPr/>
          <p:nvPr/>
        </p:nvCxnSpPr>
        <p:spPr>
          <a:xfrm>
            <a:off x="6397275" y="2723400"/>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60" name="Google Shape;160;p29"/>
          <p:cNvCxnSpPr/>
          <p:nvPr/>
        </p:nvCxnSpPr>
        <p:spPr>
          <a:xfrm>
            <a:off x="7505800" y="2723400"/>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61" name="Google Shape;161;p29"/>
          <p:cNvCxnSpPr/>
          <p:nvPr/>
        </p:nvCxnSpPr>
        <p:spPr>
          <a:xfrm>
            <a:off x="8614325" y="2723400"/>
            <a:ext cx="0" cy="375000"/>
          </a:xfrm>
          <a:prstGeom prst="straightConnector1">
            <a:avLst/>
          </a:prstGeom>
          <a:noFill/>
          <a:ln cap="flat" cmpd="sng" w="38100">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pic>
        <p:nvPicPr>
          <p:cNvPr descr="watermark.jpg" id="166" name="Google Shape;166;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7" name="Google Shape;167;p3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168" name="Google Shape;168;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69" name="Google Shape;169;p3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Roboto"/>
                <a:ea typeface="Roboto"/>
                <a:cs typeface="Roboto"/>
                <a:sym typeface="Roboto"/>
              </a:rPr>
              <a:t>Local versus Distributed</a:t>
            </a:r>
            <a:endParaRPr sz="3000">
              <a:solidFill>
                <a:srgbClr val="2A3990"/>
              </a:solidFill>
              <a:latin typeface="Roboto"/>
              <a:ea typeface="Roboto"/>
              <a:cs typeface="Roboto"/>
              <a:sym typeface="Roboto"/>
            </a:endParaRPr>
          </a:p>
        </p:txBody>
      </p:sp>
      <p:sp>
        <p:nvSpPr>
          <p:cNvPr id="170" name="Google Shape;170;p30"/>
          <p:cNvSpPr txBox="1"/>
          <p:nvPr/>
        </p:nvSpPr>
        <p:spPr>
          <a:xfrm>
            <a:off x="875550" y="2419375"/>
            <a:ext cx="1427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A3990"/>
                </a:solidFill>
                <a:latin typeface="Roboto"/>
                <a:ea typeface="Roboto"/>
                <a:cs typeface="Roboto"/>
                <a:sym typeface="Roboto"/>
              </a:rPr>
              <a:t>Local </a:t>
            </a:r>
            <a:endParaRPr sz="3000">
              <a:solidFill>
                <a:srgbClr val="2A3990"/>
              </a:solidFill>
              <a:latin typeface="Roboto"/>
              <a:ea typeface="Roboto"/>
              <a:cs typeface="Roboto"/>
              <a:sym typeface="Roboto"/>
            </a:endParaRPr>
          </a:p>
        </p:txBody>
      </p:sp>
      <p:sp>
        <p:nvSpPr>
          <p:cNvPr id="171" name="Google Shape;171;p30"/>
          <p:cNvSpPr txBox="1"/>
          <p:nvPr/>
        </p:nvSpPr>
        <p:spPr>
          <a:xfrm>
            <a:off x="5241850" y="4185500"/>
            <a:ext cx="23157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A3990"/>
                </a:solidFill>
                <a:latin typeface="Roboto"/>
                <a:ea typeface="Roboto"/>
                <a:cs typeface="Roboto"/>
                <a:sym typeface="Roboto"/>
              </a:rPr>
              <a:t>Distributed</a:t>
            </a:r>
            <a:endParaRPr sz="3000">
              <a:solidFill>
                <a:srgbClr val="2A3990"/>
              </a:solidFill>
              <a:latin typeface="Roboto"/>
              <a:ea typeface="Roboto"/>
              <a:cs typeface="Roboto"/>
              <a:sym typeface="Roboto"/>
            </a:endParaRPr>
          </a:p>
        </p:txBody>
      </p:sp>
      <p:cxnSp>
        <p:nvCxnSpPr>
          <p:cNvPr id="172" name="Google Shape;172;p30"/>
          <p:cNvCxnSpPr>
            <a:stCxn id="173" idx="2"/>
          </p:cNvCxnSpPr>
          <p:nvPr/>
        </p:nvCxnSpPr>
        <p:spPr>
          <a:xfrm>
            <a:off x="6397275" y="2348275"/>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74" name="Google Shape;174;p30"/>
          <p:cNvCxnSpPr/>
          <p:nvPr/>
        </p:nvCxnSpPr>
        <p:spPr>
          <a:xfrm>
            <a:off x="4162600" y="2723275"/>
            <a:ext cx="4474200" cy="0"/>
          </a:xfrm>
          <a:prstGeom prst="straightConnector1">
            <a:avLst/>
          </a:prstGeom>
          <a:noFill/>
          <a:ln cap="flat" cmpd="sng" w="38100">
            <a:solidFill>
              <a:schemeClr val="dk2"/>
            </a:solidFill>
            <a:prstDash val="solid"/>
            <a:round/>
            <a:headEnd len="med" w="med" type="none"/>
            <a:tailEnd len="med" w="med" type="none"/>
          </a:ln>
        </p:spPr>
      </p:cxnSp>
      <p:cxnSp>
        <p:nvCxnSpPr>
          <p:cNvPr id="175" name="Google Shape;175;p30"/>
          <p:cNvCxnSpPr/>
          <p:nvPr/>
        </p:nvCxnSpPr>
        <p:spPr>
          <a:xfrm>
            <a:off x="4180225" y="2723275"/>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76" name="Google Shape;176;p30"/>
          <p:cNvCxnSpPr/>
          <p:nvPr/>
        </p:nvCxnSpPr>
        <p:spPr>
          <a:xfrm>
            <a:off x="6397275" y="2723400"/>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77" name="Google Shape;177;p30"/>
          <p:cNvCxnSpPr/>
          <p:nvPr/>
        </p:nvCxnSpPr>
        <p:spPr>
          <a:xfrm>
            <a:off x="8614325" y="2723400"/>
            <a:ext cx="0" cy="375000"/>
          </a:xfrm>
          <a:prstGeom prst="straightConnector1">
            <a:avLst/>
          </a:prstGeom>
          <a:noFill/>
          <a:ln cap="flat" cmpd="sng" w="38100">
            <a:solidFill>
              <a:schemeClr val="dk2"/>
            </a:solidFill>
            <a:prstDash val="solid"/>
            <a:round/>
            <a:headEnd len="med" w="med" type="none"/>
            <a:tailEnd len="med" w="med" type="none"/>
          </a:ln>
        </p:spPr>
      </p:cxnSp>
      <p:sp>
        <p:nvSpPr>
          <p:cNvPr id="178" name="Google Shape;178;p30"/>
          <p:cNvSpPr/>
          <p:nvPr/>
        </p:nvSpPr>
        <p:spPr>
          <a:xfrm>
            <a:off x="352425" y="1445775"/>
            <a:ext cx="27882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9" name="Google Shape;179;p30"/>
          <p:cNvSpPr/>
          <p:nvPr/>
        </p:nvSpPr>
        <p:spPr>
          <a:xfrm>
            <a:off x="484300" y="159415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Google Shape;180;p30"/>
          <p:cNvSpPr txBox="1"/>
          <p:nvPr/>
        </p:nvSpPr>
        <p:spPr>
          <a:xfrm>
            <a:off x="457513" y="1767250"/>
            <a:ext cx="704400" cy="21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Core</a:t>
            </a:r>
            <a:endParaRPr>
              <a:solidFill>
                <a:srgbClr val="EFEFEF"/>
              </a:solidFill>
            </a:endParaRPr>
          </a:p>
        </p:txBody>
      </p:sp>
      <p:sp>
        <p:nvSpPr>
          <p:cNvPr id="181" name="Google Shape;181;p30"/>
          <p:cNvSpPr/>
          <p:nvPr/>
        </p:nvSpPr>
        <p:spPr>
          <a:xfrm>
            <a:off x="1073550" y="15953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Google Shape;182;p30"/>
          <p:cNvSpPr txBox="1"/>
          <p:nvPr/>
        </p:nvSpPr>
        <p:spPr>
          <a:xfrm>
            <a:off x="1046763" y="1768425"/>
            <a:ext cx="704400" cy="21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Core</a:t>
            </a:r>
            <a:endParaRPr>
              <a:solidFill>
                <a:srgbClr val="EFEFEF"/>
              </a:solidFill>
            </a:endParaRPr>
          </a:p>
        </p:txBody>
      </p:sp>
      <p:sp>
        <p:nvSpPr>
          <p:cNvPr id="183" name="Google Shape;183;p30"/>
          <p:cNvSpPr/>
          <p:nvPr/>
        </p:nvSpPr>
        <p:spPr>
          <a:xfrm>
            <a:off x="1769250" y="159415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4" name="Google Shape;184;p30"/>
          <p:cNvSpPr txBox="1"/>
          <p:nvPr/>
        </p:nvSpPr>
        <p:spPr>
          <a:xfrm>
            <a:off x="1742463" y="1767250"/>
            <a:ext cx="704400" cy="21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Core</a:t>
            </a:r>
            <a:endParaRPr>
              <a:solidFill>
                <a:srgbClr val="EFEFEF"/>
              </a:solidFill>
            </a:endParaRPr>
          </a:p>
        </p:txBody>
      </p:sp>
      <p:sp>
        <p:nvSpPr>
          <p:cNvPr id="185" name="Google Shape;185;p30"/>
          <p:cNvSpPr/>
          <p:nvPr/>
        </p:nvSpPr>
        <p:spPr>
          <a:xfrm>
            <a:off x="2425200" y="15953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Google Shape;186;p30"/>
          <p:cNvSpPr txBox="1"/>
          <p:nvPr/>
        </p:nvSpPr>
        <p:spPr>
          <a:xfrm>
            <a:off x="2398413" y="1768425"/>
            <a:ext cx="704400" cy="21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Core</a:t>
            </a:r>
            <a:endParaRPr>
              <a:solidFill>
                <a:srgbClr val="EFEFEF"/>
              </a:solidFill>
            </a:endParaRPr>
          </a:p>
        </p:txBody>
      </p:sp>
      <p:sp>
        <p:nvSpPr>
          <p:cNvPr id="187" name="Google Shape;187;p30"/>
          <p:cNvSpPr/>
          <p:nvPr/>
        </p:nvSpPr>
        <p:spPr>
          <a:xfrm>
            <a:off x="3588571" y="3172550"/>
            <a:ext cx="14274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Google Shape;188;p30"/>
          <p:cNvSpPr/>
          <p:nvPr/>
        </p:nvSpPr>
        <p:spPr>
          <a:xfrm>
            <a:off x="3720438" y="33209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9" name="Google Shape;189;p30"/>
          <p:cNvSpPr txBox="1"/>
          <p:nvPr/>
        </p:nvSpPr>
        <p:spPr>
          <a:xfrm>
            <a:off x="3693650" y="3494025"/>
            <a:ext cx="704400" cy="21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Core</a:t>
            </a:r>
            <a:endParaRPr>
              <a:solidFill>
                <a:srgbClr val="EFEFEF"/>
              </a:solidFill>
            </a:endParaRPr>
          </a:p>
        </p:txBody>
      </p:sp>
      <p:sp>
        <p:nvSpPr>
          <p:cNvPr id="190" name="Google Shape;190;p30"/>
          <p:cNvSpPr/>
          <p:nvPr/>
        </p:nvSpPr>
        <p:spPr>
          <a:xfrm>
            <a:off x="4309688" y="332210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Google Shape;191;p30"/>
          <p:cNvSpPr txBox="1"/>
          <p:nvPr/>
        </p:nvSpPr>
        <p:spPr>
          <a:xfrm>
            <a:off x="4282900" y="3495200"/>
            <a:ext cx="704400" cy="21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Core</a:t>
            </a:r>
            <a:endParaRPr>
              <a:solidFill>
                <a:srgbClr val="EFEFEF"/>
              </a:solidFill>
            </a:endParaRPr>
          </a:p>
        </p:txBody>
      </p:sp>
      <p:sp>
        <p:nvSpPr>
          <p:cNvPr id="192" name="Google Shape;192;p30"/>
          <p:cNvSpPr/>
          <p:nvPr/>
        </p:nvSpPr>
        <p:spPr>
          <a:xfrm>
            <a:off x="5603846" y="3171375"/>
            <a:ext cx="14274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Google Shape;193;p30"/>
          <p:cNvSpPr/>
          <p:nvPr/>
        </p:nvSpPr>
        <p:spPr>
          <a:xfrm>
            <a:off x="5735713" y="331975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4" name="Google Shape;194;p30"/>
          <p:cNvSpPr txBox="1"/>
          <p:nvPr/>
        </p:nvSpPr>
        <p:spPr>
          <a:xfrm>
            <a:off x="5708925" y="3492850"/>
            <a:ext cx="704400" cy="21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Core</a:t>
            </a:r>
            <a:endParaRPr>
              <a:solidFill>
                <a:srgbClr val="EFEFEF"/>
              </a:solidFill>
            </a:endParaRPr>
          </a:p>
        </p:txBody>
      </p:sp>
      <p:sp>
        <p:nvSpPr>
          <p:cNvPr id="195" name="Google Shape;195;p30"/>
          <p:cNvSpPr/>
          <p:nvPr/>
        </p:nvSpPr>
        <p:spPr>
          <a:xfrm>
            <a:off x="6324963" y="33209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Google Shape;196;p30"/>
          <p:cNvSpPr txBox="1"/>
          <p:nvPr/>
        </p:nvSpPr>
        <p:spPr>
          <a:xfrm>
            <a:off x="6298175" y="3494025"/>
            <a:ext cx="704400" cy="21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Core</a:t>
            </a:r>
            <a:endParaRPr>
              <a:solidFill>
                <a:srgbClr val="EFEFEF"/>
              </a:solidFill>
            </a:endParaRPr>
          </a:p>
        </p:txBody>
      </p:sp>
      <p:sp>
        <p:nvSpPr>
          <p:cNvPr id="197" name="Google Shape;197;p30"/>
          <p:cNvSpPr/>
          <p:nvPr/>
        </p:nvSpPr>
        <p:spPr>
          <a:xfrm>
            <a:off x="7619121" y="3172550"/>
            <a:ext cx="14274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8" name="Google Shape;198;p30"/>
          <p:cNvSpPr/>
          <p:nvPr/>
        </p:nvSpPr>
        <p:spPr>
          <a:xfrm>
            <a:off x="7750988" y="33209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9" name="Google Shape;199;p30"/>
          <p:cNvSpPr txBox="1"/>
          <p:nvPr/>
        </p:nvSpPr>
        <p:spPr>
          <a:xfrm>
            <a:off x="7724200" y="3494025"/>
            <a:ext cx="704400" cy="21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Core</a:t>
            </a:r>
            <a:endParaRPr>
              <a:solidFill>
                <a:srgbClr val="EFEFEF"/>
              </a:solidFill>
            </a:endParaRPr>
          </a:p>
        </p:txBody>
      </p:sp>
      <p:sp>
        <p:nvSpPr>
          <p:cNvPr id="200" name="Google Shape;200;p30"/>
          <p:cNvSpPr/>
          <p:nvPr/>
        </p:nvSpPr>
        <p:spPr>
          <a:xfrm>
            <a:off x="8340238" y="332210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Google Shape;201;p30"/>
          <p:cNvSpPr txBox="1"/>
          <p:nvPr/>
        </p:nvSpPr>
        <p:spPr>
          <a:xfrm>
            <a:off x="8313450" y="3495200"/>
            <a:ext cx="704400" cy="21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Core</a:t>
            </a:r>
            <a:endParaRPr>
              <a:solidFill>
                <a:srgbClr val="EFEFEF"/>
              </a:solidFill>
            </a:endParaRPr>
          </a:p>
        </p:txBody>
      </p:sp>
      <p:sp>
        <p:nvSpPr>
          <p:cNvPr id="202" name="Google Shape;202;p30"/>
          <p:cNvSpPr/>
          <p:nvPr/>
        </p:nvSpPr>
        <p:spPr>
          <a:xfrm>
            <a:off x="5992536" y="1408575"/>
            <a:ext cx="8094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3" name="Google Shape;203;p30"/>
          <p:cNvSpPr/>
          <p:nvPr/>
        </p:nvSpPr>
        <p:spPr>
          <a:xfrm>
            <a:off x="6124400" y="1556938"/>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4" name="Google Shape;204;p30"/>
          <p:cNvSpPr txBox="1"/>
          <p:nvPr/>
        </p:nvSpPr>
        <p:spPr>
          <a:xfrm>
            <a:off x="6097613" y="1730038"/>
            <a:ext cx="704400" cy="21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Core</a:t>
            </a:r>
            <a:endParaRPr>
              <a:solidFill>
                <a:srgbClr val="EFEFE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pic>
        <p:nvPicPr>
          <p:cNvPr descr="watermark.jpg" id="209" name="Google Shape;209;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0" name="Google Shape;210;p3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211" name="Google Shape;211;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12" name="Google Shape;212;p3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indent="0" lvl="0" marL="0" rtl="0">
              <a:spcBef>
                <a:spcPts val="0"/>
              </a:spcBef>
              <a:spcAft>
                <a:spcPts val="0"/>
              </a:spcAft>
              <a:buNone/>
            </a:pPr>
            <a:r>
              <a:t/>
            </a:r>
            <a:endParaRPr sz="3000">
              <a:solidFill>
                <a:srgbClr val="2A3990"/>
              </a:solidFill>
              <a:latin typeface="Roboto"/>
              <a:ea typeface="Roboto"/>
              <a:cs typeface="Roboto"/>
              <a:sym typeface="Roboto"/>
            </a:endParaRPr>
          </a:p>
        </p:txBody>
      </p:sp>
      <p:sp>
        <p:nvSpPr>
          <p:cNvPr id="213" name="Google Shape;213;p31"/>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A local process will use the computation resources of a single machine</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A distributed process has access to the computational resources across a number of machines connected through a network</a:t>
            </a:r>
            <a:endParaRPr sz="26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600">
              <a:solidFill>
                <a:srgbClr val="434343"/>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pic>
        <p:nvPicPr>
          <p:cNvPr descr="watermark.jpg" id="218" name="Google Shape;218;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9" name="Google Shape;219;p3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220" name="Google Shape;220;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21" name="Google Shape;221;p3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indent="0" lvl="0" marL="0" rtl="0">
              <a:spcBef>
                <a:spcPts val="0"/>
              </a:spcBef>
              <a:spcAft>
                <a:spcPts val="0"/>
              </a:spcAft>
              <a:buNone/>
            </a:pPr>
            <a:r>
              <a:t/>
            </a:r>
            <a:endParaRPr sz="3000">
              <a:solidFill>
                <a:srgbClr val="2A3990"/>
              </a:solidFill>
              <a:latin typeface="Roboto"/>
              <a:ea typeface="Roboto"/>
              <a:cs typeface="Roboto"/>
              <a:sym typeface="Roboto"/>
            </a:endParaRPr>
          </a:p>
        </p:txBody>
      </p:sp>
      <p:sp>
        <p:nvSpPr>
          <p:cNvPr id="222" name="Google Shape;222;p32"/>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After a certain point, it is easier to scale out to many lower CPU machines, than to try to scale up to a single machine with a high CPU.</a:t>
            </a:r>
            <a:endParaRPr sz="2600">
              <a:solidFill>
                <a:srgbClr val="434343"/>
              </a:solidFill>
              <a:latin typeface="Montserrat"/>
              <a:ea typeface="Montserrat"/>
              <a:cs typeface="Montserrat"/>
              <a:sym typeface="Montserrat"/>
            </a:endParaRPr>
          </a:p>
          <a:p>
            <a:pPr indent="-393700" lvl="0" marL="457200" rtl="0">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Distributed machines also have the advantage of easily scaling, you can just add more machines</a:t>
            </a:r>
            <a:endParaRPr sz="2600">
              <a:solidFill>
                <a:srgbClr val="33333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600">
              <a:solidFill>
                <a:srgbClr val="434343"/>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pic>
        <p:nvPicPr>
          <p:cNvPr descr="watermark.jpg" id="227" name="Google Shape;227;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8" name="Google Shape;228;p3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229" name="Google Shape;229;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30" name="Google Shape;230;p3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indent="0" lvl="0" marL="0" rtl="0">
              <a:spcBef>
                <a:spcPts val="0"/>
              </a:spcBef>
              <a:spcAft>
                <a:spcPts val="0"/>
              </a:spcAft>
              <a:buNone/>
            </a:pPr>
            <a:r>
              <a:t/>
            </a:r>
            <a:endParaRPr sz="3000">
              <a:solidFill>
                <a:srgbClr val="2A3990"/>
              </a:solidFill>
              <a:latin typeface="Roboto"/>
              <a:ea typeface="Roboto"/>
              <a:cs typeface="Roboto"/>
              <a:sym typeface="Roboto"/>
            </a:endParaRPr>
          </a:p>
        </p:txBody>
      </p:sp>
      <p:sp>
        <p:nvSpPr>
          <p:cNvPr id="231" name="Google Shape;231;p33"/>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They also include fault tolerance, if one machine fails, the whole network can still go on.</a:t>
            </a:r>
            <a:endParaRPr sz="2600">
              <a:solidFill>
                <a:srgbClr val="33333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Let’s discuss the typical format of a distributed architecture that uses Hadoop </a:t>
            </a:r>
            <a:endParaRPr sz="2600">
              <a:solidFill>
                <a:srgbClr val="333333"/>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