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4" r:id="rId5"/>
    <p:sldId id="265" r:id="rId6"/>
    <p:sldId id="260" r:id="rId7"/>
    <p:sldId id="261" r:id="rId8"/>
    <p:sldId id="262" r:id="rId9"/>
    <p:sldId id="263" r:id="rId10"/>
    <p:sldId id="259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pc="0" dirty="0" err="1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Gesture</a:t>
            </a:r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de-DE" spc="0" dirty="0" err="1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and</a:t>
            </a:r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Speech </a:t>
            </a:r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Control </a:t>
            </a:r>
            <a:r>
              <a:rPr lang="de-DE" spc="0" dirty="0" err="1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</a:t>
            </a:r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Philips </a:t>
            </a:r>
            <a:r>
              <a:rPr lang="de-DE" spc="0" dirty="0" err="1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Hue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Florentina Grebe, Sabine Winkler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-468560" y="2054430"/>
            <a:ext cx="5256584" cy="2814729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9287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Technische </a:t>
            </a:r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Herausforderungen und Anmerkungen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Kinect 2 benötigt Windows 8 und USB 3.0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Kinect (Xbox Version) funktioniert nicht in einer VM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Spracherkennung funktioniert sehr unzuverlässig und bei manchen Personen besser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Manchmal kommen Befehle nicht bei der </a:t>
            </a:r>
            <a:r>
              <a:rPr lang="de-DE" dirty="0" err="1" smtClean="0"/>
              <a:t>Hue</a:t>
            </a:r>
            <a:r>
              <a:rPr lang="de-DE" dirty="0" smtClean="0"/>
              <a:t> an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Hue</a:t>
            </a:r>
            <a:r>
              <a:rPr lang="de-DE" dirty="0" smtClean="0"/>
              <a:t> Bridge benötigt eine LAN-Verbindung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09961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Projektidee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smtClean="0"/>
              <a:t>Steuerung eines Philips </a:t>
            </a:r>
            <a:r>
              <a:rPr lang="de-AT" dirty="0" err="1" smtClean="0"/>
              <a:t>Hue</a:t>
            </a:r>
            <a:r>
              <a:rPr lang="de-AT" dirty="0" smtClean="0"/>
              <a:t> Systems (drahtloses Lichtsystem)  </a:t>
            </a:r>
            <a:r>
              <a:rPr lang="de-AT" dirty="0"/>
              <a:t>über Gesten und </a:t>
            </a:r>
            <a:r>
              <a:rPr lang="de-AT" dirty="0" smtClean="0"/>
              <a:t>Sprachkommandos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Dabei </a:t>
            </a:r>
            <a:r>
              <a:rPr lang="de-AT" dirty="0"/>
              <a:t>werden mehrere Lampen im Raum </a:t>
            </a:r>
            <a:r>
              <a:rPr lang="de-AT" dirty="0" smtClean="0"/>
              <a:t>platziert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Gestenerkennung erfolgt über Kinect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Spracherkennung über Mikrofon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26198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Verwendete Hardware und Software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3x Philips </a:t>
            </a:r>
            <a:r>
              <a:rPr lang="de-DE" dirty="0" err="1" smtClean="0"/>
              <a:t>Hue</a:t>
            </a:r>
            <a:r>
              <a:rPr lang="de-DE" dirty="0" smtClean="0"/>
              <a:t> + Bridge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Microsoft Kinect  Version  1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Microsoft </a:t>
            </a:r>
            <a:r>
              <a:rPr lang="de-AT" dirty="0"/>
              <a:t>Speech API (SAPI) </a:t>
            </a:r>
            <a:r>
              <a:rPr lang="de-AT" dirty="0" smtClean="0"/>
              <a:t>5.4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GestureFabric</a:t>
            </a:r>
            <a:r>
              <a:rPr lang="de-AT" dirty="0"/>
              <a:t> und </a:t>
            </a:r>
            <a:r>
              <a:rPr lang="de-AT" dirty="0" err="1" smtClean="0"/>
              <a:t>KinectUtils</a:t>
            </a:r>
            <a:endParaRPr lang="de-AT" dirty="0" smtClean="0"/>
          </a:p>
          <a:p>
            <a:pPr>
              <a:lnSpc>
                <a:spcPct val="150000"/>
              </a:lnSpc>
            </a:pPr>
            <a:r>
              <a:rPr lang="de-DE" dirty="0"/>
              <a:t>Q42.HueApi 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C#</a:t>
            </a:r>
            <a:endParaRPr lang="de-DE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3789040"/>
            <a:ext cx="3527877" cy="1219598"/>
          </a:xfrm>
          <a:prstGeom prst="rect">
            <a:avLst/>
          </a:prstGeom>
          <a:effectLst/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796" y="1420663"/>
            <a:ext cx="2311137" cy="22963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592302"/>
            <a:ext cx="2164102" cy="179891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5373215"/>
            <a:ext cx="3336457" cy="105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04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495325"/>
            <a:ext cx="69231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Verfügbare Gesten: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Font typeface="Arial" pitchFamily="34" charset="0"/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Font typeface="Arial" pitchFamily="34" charset="0"/>
              <a:buNone/>
            </a:pPr>
            <a:endParaRPr lang="de-DE" dirty="0" smtClean="0"/>
          </a:p>
          <a:p>
            <a:r>
              <a:rPr lang="de-DE" dirty="0" smtClean="0"/>
              <a:t>Verfügbare Sprachkommandos:</a:t>
            </a:r>
          </a:p>
          <a:p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Befehle</a:t>
            </a:r>
            <a:endParaRPr lang="de-AT" dirty="0"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378108"/>
              </p:ext>
            </p:extLst>
          </p:nvPr>
        </p:nvGraphicFramePr>
        <p:xfrm>
          <a:off x="827584" y="2204864"/>
          <a:ext cx="74888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3744416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 Lampen ein-/ausschalten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Alarm ein/ausschalten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Caret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 Lampen heller 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 Lampen dunkler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Circle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AT" sz="1600" b="0" kern="120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Chaser</a:t>
                      </a:r>
                      <a:r>
                        <a:rPr lang="de-AT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Light (Lauflicht)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686153"/>
              </p:ext>
            </p:extLst>
          </p:nvPr>
        </p:nvGraphicFramePr>
        <p:xfrm>
          <a:off x="827584" y="4980776"/>
          <a:ext cx="7488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3744416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“Lamp one / two / three”  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AT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Setzt die jeweilige Lampe auf rot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“on</a:t>
                      </a:r>
                      <a:r>
                        <a:rPr lang="en-US" sz="1600" b="0" kern="1200" baseline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off</a:t>
                      </a:r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  </a:t>
                      </a:r>
                      <a:endParaRPr lang="de-AT" sz="1600" b="0" kern="1200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 Lampen ein/ausschalten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“red / green /blue ”  </a:t>
                      </a:r>
                      <a:endParaRPr lang="de-AT" sz="1600" b="0" kern="1200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Farbe aller Lampen setzen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587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32956"/>
            <a:ext cx="8229600" cy="792088"/>
          </a:xfrm>
        </p:spPr>
        <p:txBody>
          <a:bodyPr>
            <a:normAutofit/>
          </a:bodyPr>
          <a:lstStyle/>
          <a:p>
            <a:pPr algn="ctr"/>
            <a:r>
              <a:rPr lang="de-DE" spc="0" dirty="0" err="1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Livedemo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29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Umsetzung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de-DE" dirty="0" err="1" smtClean="0"/>
              <a:t>Hue</a:t>
            </a:r>
            <a:r>
              <a:rPr lang="de-DE" dirty="0" smtClean="0"/>
              <a:t> über REST ansprechbar</a:t>
            </a:r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Einbindung  von Q42.HueApi in das Speech-Projekt</a:t>
            </a:r>
          </a:p>
          <a:p>
            <a:r>
              <a:rPr lang="de-DE" dirty="0" smtClean="0"/>
              <a:t>Erzeugen eines Clients: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27584" y="4761791"/>
            <a:ext cx="7056784" cy="10772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err="1" smtClean="0">
                <a:solidFill>
                  <a:srgbClr val="B8D7A3"/>
                </a:solidFill>
                <a:highlight>
                  <a:srgbClr val="1E1E1E"/>
                </a:highlight>
                <a:latin typeface="Consolas"/>
              </a:rPr>
              <a:t>IBridgeLocator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locator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new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HttpBridgeLocator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();</a:t>
            </a:r>
          </a:p>
          <a:p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HueClient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new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HueClient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(BRIDGE_IP);</a:t>
            </a:r>
          </a:p>
          <a:p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RegisterAsync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(APP_NAME, APP_KEY);</a:t>
            </a:r>
          </a:p>
          <a:p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Initialize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(APP_KEY);</a:t>
            </a:r>
            <a:endParaRPr lang="de-AT" sz="1600" dirty="0"/>
          </a:p>
        </p:txBody>
      </p:sp>
      <p:graphicFrame>
        <p:nvGraphicFramePr>
          <p:cNvPr id="9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3658142"/>
              </p:ext>
            </p:extLst>
          </p:nvPr>
        </p:nvGraphicFramePr>
        <p:xfrm>
          <a:off x="899592" y="2204864"/>
          <a:ext cx="6984776" cy="1160554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85000"/>
                    <a:lumOff val="15000"/>
                  </a:schemeClr>
                </a:solidFill>
                <a:effectLst/>
                <a:tableStyleId>{5DA37D80-6434-44D0-A028-1B22A696006F}</a:tableStyleId>
              </a:tblPr>
              <a:tblGrid>
                <a:gridCol w="1353330"/>
                <a:gridCol w="563144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i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Address</a:t>
                      </a:r>
                      <a:endParaRPr lang="de-AT" sz="1600" b="0" i="1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9448" marR="69448" marT="69448" marB="69448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http://&lt;bridge </a:t>
                      </a:r>
                      <a:r>
                        <a:rPr lang="en-US" sz="16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ip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address&gt;/</a:t>
                      </a:r>
                      <a:r>
                        <a:rPr lang="en-US" sz="16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api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en-US" sz="16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newdeveloper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/lights/1/state</a:t>
                      </a:r>
                    </a:p>
                  </a:txBody>
                  <a:tcPr marL="69448" marR="69448" marT="69448" marB="69448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88909"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i="1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Body</a:t>
                      </a:r>
                    </a:p>
                  </a:txBody>
                  <a:tcPr marL="69448" marR="69448" marT="69448" marB="69448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{"bri":42}</a:t>
                      </a:r>
                    </a:p>
                  </a:txBody>
                  <a:tcPr marL="69448" marR="69448" marT="69448" marB="69448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88909"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i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Method</a:t>
                      </a:r>
                      <a:endParaRPr lang="de-AT" sz="1600" b="0" i="1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9448" marR="69448" marT="69448" marB="69448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PUT</a:t>
                      </a:r>
                    </a:p>
                  </a:txBody>
                  <a:tcPr marL="69448" marR="69448" marT="69448" marB="69448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159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Umsetzung</a:t>
            </a:r>
            <a:endParaRPr lang="de-AT" dirty="0">
              <a:solidFill>
                <a:schemeClr val="accent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/>
          <a:lstStyle/>
          <a:p>
            <a:r>
              <a:rPr lang="de-DE" dirty="0" smtClean="0"/>
              <a:t>Ausschalten einer Lampe: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Grammar</a:t>
            </a:r>
            <a:r>
              <a:rPr lang="de-DE" dirty="0" smtClean="0"/>
              <a:t>-File für Speech Recognition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827584" y="2254644"/>
            <a:ext cx="7344816" cy="20928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public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void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SwitchOff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HueClient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, </a:t>
            </a:r>
            <a:r>
              <a:rPr lang="de-AT" sz="1600" dirty="0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List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&lt;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string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&gt;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lamps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 {</a:t>
            </a:r>
          </a:p>
          <a:p>
            <a:r>
              <a:rPr lang="de-AT" sz="1600" dirty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LightCommand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new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LightCommand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TurnOff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if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(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lamps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!=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null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SendCommandAsync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,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lamps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else</a:t>
            </a:r>
            <a:endParaRPr lang="de-AT" sz="1600" dirty="0" smtClean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SendCommandAsync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}</a:t>
            </a:r>
            <a:endParaRPr lang="de-AT" sz="1600" dirty="0"/>
          </a:p>
        </p:txBody>
      </p:sp>
      <p:sp>
        <p:nvSpPr>
          <p:cNvPr id="6" name="Textfeld 5"/>
          <p:cNvSpPr txBox="1"/>
          <p:nvPr/>
        </p:nvSpPr>
        <p:spPr>
          <a:xfrm>
            <a:off x="827584" y="5157192"/>
            <a:ext cx="7344816" cy="10772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SpeechRecognizer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recognizer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SpeechRecognizer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@"..\..\</a:t>
            </a:r>
            <a:r>
              <a:rPr lang="de-AT" sz="1600" dirty="0" err="1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\Grammar.xml"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A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SpeechRecognized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grammar_SpeechRecognized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recognizer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A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72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Umsetzung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76919"/>
          </a:xfrm>
        </p:spPr>
        <p:txBody>
          <a:bodyPr/>
          <a:lstStyle/>
          <a:p>
            <a:r>
              <a:rPr lang="de-DE" dirty="0" smtClean="0"/>
              <a:t>Ansteuerung der Lampen über Sprachkommandos: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27584" y="2224023"/>
            <a:ext cx="7704856" cy="304698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grammar_SpeechRecognized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r>
              <a:rPr lang="de-AT" sz="1600" dirty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SpeechRecognizedEventArgs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e) {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HueClient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Hue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HueUtil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GetHueClient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HueConnectorImpl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ueConnector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HueConnectorImpl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AT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RecognitionResult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RecognizedWordUnit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Words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(elem0</a:t>
            </a:r>
            <a:r>
              <a:rPr lang="en-US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 </a:t>
            </a:r>
            <a:r>
              <a:rPr lang="en-US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"blue"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ueConnector</a:t>
            </a:r>
            <a:r>
              <a:rPr lang="en-US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SetColor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"0000ff"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 client);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A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041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Umsetzung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r>
              <a:rPr lang="de-DE" dirty="0" smtClean="0"/>
              <a:t>Erkennung der Gesten: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Ansteuerung über Gesten:</a:t>
            </a:r>
          </a:p>
          <a:p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99592" y="3861048"/>
            <a:ext cx="4824536" cy="2520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0155" y="4352472"/>
            <a:ext cx="7475758" cy="206210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PerformHueAction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RecognitionResult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recognizedGesture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gestureName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recognizedGesture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gestureName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chaser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light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GESTURE_GESTURE_CIRCLE_CW : {</a:t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hueConnector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SetChaserLightOn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27584" y="1988840"/>
            <a:ext cx="7478329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gesturePoints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kinectDataMgr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Recorder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GetGesturePoints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jointToBeDisplayed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de-AT" sz="1600" dirty="0" err="1" smtClean="0">
                <a:solidFill>
                  <a:srgbClr val="B8D7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ProjectionPlane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XY_PLANE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gesturePoints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 {   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kinectDataMgr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Recognizer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Recognize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gesturePoints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kinectDataMgr_GestureRecognized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A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411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oh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ro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senz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0</TotalTime>
  <Words>270</Words>
  <Application>Microsoft Office PowerPoint</Application>
  <PresentationFormat>Bildschirmpräsentation 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Stroh</vt:lpstr>
      <vt:lpstr>Gesture and Speech Control for Philips Hue</vt:lpstr>
      <vt:lpstr>Projektidee</vt:lpstr>
      <vt:lpstr>Verwendete Hardware und Software</vt:lpstr>
      <vt:lpstr>Befehle</vt:lpstr>
      <vt:lpstr>Livedemo</vt:lpstr>
      <vt:lpstr>Umsetzung</vt:lpstr>
      <vt:lpstr>Umsetzung</vt:lpstr>
      <vt:lpstr>Umsetzung</vt:lpstr>
      <vt:lpstr>Umsetzung</vt:lpstr>
      <vt:lpstr>Technische Herausforderungen und Anmerkungen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Grebe</dc:creator>
  <cp:lastModifiedBy>Sabine</cp:lastModifiedBy>
  <cp:revision>43</cp:revision>
  <dcterms:created xsi:type="dcterms:W3CDTF">2015-07-05T08:33:42Z</dcterms:created>
  <dcterms:modified xsi:type="dcterms:W3CDTF">2015-07-08T08:23:23Z</dcterms:modified>
</cp:coreProperties>
</file>