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0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F2E575-FC3D-4BF7-935A-E803ED279954}" type="datetimeFigureOut">
              <a:rPr lang="de-AT" smtClean="0"/>
              <a:t>05.07.2015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F0F116-412E-44C3-9E1E-8EA2F0CD6F56}" type="slidenum">
              <a:rPr lang="de-AT" smtClean="0"/>
              <a:t>‹Nr.›</a:t>
            </a:fld>
            <a:endParaRPr lang="de-A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Gesture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Control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Philips </a:t>
            </a:r>
            <a:r>
              <a:rPr lang="de-DE" spc="0" dirty="0" err="1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Hue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Florentina Grebe, Sabine Winkler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-468560" y="2054430"/>
            <a:ext cx="5256584" cy="2814729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2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Projektidee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Steuerung eines Philips </a:t>
            </a:r>
            <a:r>
              <a:rPr lang="de-AT" dirty="0" err="1" smtClean="0"/>
              <a:t>Hue</a:t>
            </a:r>
            <a:r>
              <a:rPr lang="de-AT" dirty="0" smtClean="0"/>
              <a:t> Systems (drahtloses Lichtsystem)  </a:t>
            </a:r>
            <a:r>
              <a:rPr lang="de-AT" dirty="0"/>
              <a:t>über Gesten und </a:t>
            </a:r>
            <a:r>
              <a:rPr lang="de-AT" dirty="0" smtClean="0"/>
              <a:t>Sprachkommandos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Dabei </a:t>
            </a:r>
            <a:r>
              <a:rPr lang="de-AT" dirty="0"/>
              <a:t>werden mehrere Lampen im Raum (z.B. auf einen Tisch) </a:t>
            </a:r>
            <a:r>
              <a:rPr lang="de-AT" dirty="0" smtClean="0"/>
              <a:t>platziert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Über Gesten und Sprachkommandos können Farbe und Helligkeit </a:t>
            </a:r>
            <a:r>
              <a:rPr lang="de-AT" dirty="0"/>
              <a:t>einer oder </a:t>
            </a:r>
            <a:r>
              <a:rPr lang="de-AT" dirty="0" smtClean="0"/>
              <a:t>mehrerer Lampen eingestellt werden.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261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Verwendete Hardware und Software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3x Philips </a:t>
            </a:r>
            <a:r>
              <a:rPr lang="de-DE" dirty="0" err="1" smtClean="0"/>
              <a:t>Hue</a:t>
            </a:r>
            <a:r>
              <a:rPr lang="de-DE" dirty="0" smtClean="0"/>
              <a:t> + Bridge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Kinect  Version  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Microsoft </a:t>
            </a:r>
            <a:r>
              <a:rPr lang="de-AT" dirty="0"/>
              <a:t>Speech API (SAPI) </a:t>
            </a:r>
            <a:r>
              <a:rPr lang="de-AT" dirty="0" smtClean="0"/>
              <a:t>5.4</a:t>
            </a:r>
          </a:p>
          <a:p>
            <a:pPr>
              <a:lnSpc>
                <a:spcPct val="150000"/>
              </a:lnSpc>
            </a:pPr>
            <a:r>
              <a:rPr lang="de-AT" dirty="0" err="1"/>
              <a:t>GestureFabric</a:t>
            </a:r>
            <a:r>
              <a:rPr lang="de-AT" dirty="0"/>
              <a:t> und </a:t>
            </a:r>
            <a:r>
              <a:rPr lang="de-AT" dirty="0" err="1" smtClean="0"/>
              <a:t>KinectUtils</a:t>
            </a:r>
            <a:endParaRPr lang="de-AT" dirty="0" smtClean="0"/>
          </a:p>
          <a:p>
            <a:pPr>
              <a:lnSpc>
                <a:spcPct val="150000"/>
              </a:lnSpc>
            </a:pPr>
            <a:r>
              <a:rPr lang="de-DE" dirty="0"/>
              <a:t>Q42.HueApi 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C#</a:t>
            </a:r>
            <a:endParaRPr lang="de-DE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789040"/>
            <a:ext cx="3527877" cy="1219598"/>
          </a:xfrm>
          <a:prstGeom prst="rect">
            <a:avLst/>
          </a:prstGeom>
          <a:effectLst/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96" y="1420663"/>
            <a:ext cx="2311137" cy="22963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592302"/>
            <a:ext cx="2164102" cy="17989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5373215"/>
            <a:ext cx="3336457" cy="10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de-DE" dirty="0" err="1" smtClean="0"/>
              <a:t>Hue</a:t>
            </a:r>
            <a:r>
              <a:rPr lang="de-DE" dirty="0" smtClean="0"/>
              <a:t> über REST ansprechbar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Einbindung  von Q42.HueApi in das Speech-Projekt</a:t>
            </a:r>
          </a:p>
          <a:p>
            <a:r>
              <a:rPr lang="de-DE" dirty="0" smtClean="0"/>
              <a:t>Erzeugen eines Clients: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7584" y="4761791"/>
            <a:ext cx="7056784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/>
              </a:rPr>
              <a:t>IBridgeLocator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HttpBridgeLocator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(BRIDGE_IP);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RegisterAsync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(APP_NAME, APP_KEY);</a:t>
            </a:r>
          </a:p>
          <a:p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Initialize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(APP_KEY);</a:t>
            </a:r>
            <a:endParaRPr lang="de-AT" sz="1600" dirty="0"/>
          </a:p>
        </p:txBody>
      </p:sp>
      <p:graphicFrame>
        <p:nvGraphicFramePr>
          <p:cNvPr id="9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658142"/>
              </p:ext>
            </p:extLst>
          </p:nvPr>
        </p:nvGraphicFramePr>
        <p:xfrm>
          <a:off x="899592" y="2204864"/>
          <a:ext cx="6984776" cy="116055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85000"/>
                    <a:lumOff val="15000"/>
                  </a:schemeClr>
                </a:solidFill>
                <a:effectLst/>
                <a:tableStyleId>{5DA37D80-6434-44D0-A028-1B22A696006F}</a:tableStyleId>
              </a:tblPr>
              <a:tblGrid>
                <a:gridCol w="1353330"/>
                <a:gridCol w="563144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Address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http://&lt;bridge 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ip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 address&gt;/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api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en-US" sz="1600" b="0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newdeveloper</a:t>
                      </a:r>
                      <a:r>
                        <a:rPr lang="en-US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/lights/1/state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Body</a:t>
                      </a: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{"bri":42}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88909"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i="1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Method</a:t>
                      </a:r>
                      <a:endParaRPr lang="de-AT" sz="1600" b="0" i="1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9448" marR="69448" marT="69448" marB="69448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600" b="0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PUT</a:t>
                      </a:r>
                    </a:p>
                  </a:txBody>
                  <a:tcPr marL="69448" marR="69448" marT="69448" marB="69448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>
              <a:solidFill>
                <a:schemeClr val="accent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/>
          <a:lstStyle/>
          <a:p>
            <a:r>
              <a:rPr lang="de-DE" dirty="0" smtClean="0"/>
              <a:t>Ausschalten einer Lampe: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Grammar</a:t>
            </a:r>
            <a:r>
              <a:rPr lang="de-DE" dirty="0" smtClean="0"/>
              <a:t>-File für Speech Recognition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827584" y="2254644"/>
            <a:ext cx="7344816" cy="20928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public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void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SwitchOff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HueClient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List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&lt;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string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&gt;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 {</a:t>
            </a:r>
          </a:p>
          <a:p>
            <a:r>
              <a:rPr lang="de-AT" sz="16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LightCommand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TurnOff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if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!=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de-AT" sz="16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null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lamps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else</a:t>
            </a:r>
            <a:endParaRPr lang="de-AT" sz="16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   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client</a:t>
            </a:r>
            <a:r>
              <a:rPr lang="de-AT" sz="16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SendCommandAsync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de-AT" sz="16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command</a:t>
            </a:r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);</a:t>
            </a:r>
          </a:p>
          <a:p>
            <a:r>
              <a:rPr lang="de-AT" sz="16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</a:t>
            </a:r>
            <a:endParaRPr lang="de-AT" sz="1600" dirty="0"/>
          </a:p>
        </p:txBody>
      </p:sp>
      <p:sp>
        <p:nvSpPr>
          <p:cNvPr id="6" name="Textfeld 5"/>
          <p:cNvSpPr txBox="1"/>
          <p:nvPr/>
        </p:nvSpPr>
        <p:spPr>
          <a:xfrm>
            <a:off x="827584" y="5157192"/>
            <a:ext cx="7344816" cy="10772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@"..\..\</a:t>
            </a:r>
            <a:r>
              <a:rPr lang="de-AT" sz="1600" dirty="0" err="1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\Grammar.xml"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LoadGrammar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76919"/>
          </a:xfrm>
        </p:spPr>
        <p:txBody>
          <a:bodyPr/>
          <a:lstStyle/>
          <a:p>
            <a:r>
              <a:rPr lang="de-DE" dirty="0" smtClean="0"/>
              <a:t>Ansteuerung der Lampen über Sprachkommandos: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27584" y="2224023"/>
            <a:ext cx="7704856" cy="30469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de-AT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grammar_SpeechRecognized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de-AT" sz="1600" dirty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SpeechRecognizedEventArgs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e) {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HueUtil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GetHueClient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HueManager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HueConnectorImpl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AT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RecognizedWordUnit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Words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(elem0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 </a:t>
            </a:r>
            <a:r>
              <a:rPr lang="en-US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"blue"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HueManager</a:t>
            </a:r>
            <a:r>
              <a:rPr lang="en-US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SetColor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D69D8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"0000ff"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client);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Umsetzung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r>
              <a:rPr lang="de-DE" dirty="0" smtClean="0"/>
              <a:t>Erkennung der Gesten: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Ansteuerung über Gesten:</a:t>
            </a:r>
          </a:p>
          <a:p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899592" y="3861048"/>
            <a:ext cx="4824536" cy="252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0155" y="4352472"/>
            <a:ext cx="7475758" cy="206210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PerformHueAction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RecognitionResult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recognizedGesture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gestureName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chaser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light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7A6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GESTURE_CIRCLE_CW: {</a:t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hueConnector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SetChaserLightOn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27584" y="1988840"/>
            <a:ext cx="7478329" cy="15696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accent2"/>
            </a:solidFill>
          </a:ln>
          <a:effectLst>
            <a:innerShdw blurRad="114300">
              <a:prstClr val="black"/>
            </a:innerShdw>
          </a:effectLst>
        </p:spPr>
        <p:txBody>
          <a:bodyPr wrap="none" rtlCol="0">
            <a:spAutoFit/>
          </a:bodyPr>
          <a:lstStyle/>
          <a:p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jointToBeDisplayed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de-AT" sz="1600" dirty="0" err="1" smtClean="0">
                <a:solidFill>
                  <a:srgbClr val="B8D7A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ProjectionPlane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XY_PLANE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 {   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AT" sz="160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Recognizer</a:t>
            </a:r>
            <a:r>
              <a:rPr lang="de-AT" sz="1600" dirty="0" err="1" smtClean="0">
                <a:solidFill>
                  <a:srgbClr val="B4B4B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Recognize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gesturePoints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kinectDataMgr_GestureRecognized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AT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AT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A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Befehle</a:t>
            </a:r>
            <a:endParaRPr lang="de-AT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688026"/>
              </p:ext>
            </p:extLst>
          </p:nvPr>
        </p:nvGraphicFramePr>
        <p:xfrm>
          <a:off x="539552" y="1988840"/>
          <a:ext cx="80648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GESTURE_CIRCLE_CW   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GESTURE_DELETE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GESTURE_LINE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GESTURE_CARET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GESTURE_V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271523"/>
              </p:ext>
            </p:extLst>
          </p:nvPr>
        </p:nvGraphicFramePr>
        <p:xfrm>
          <a:off x="539552" y="4221088"/>
          <a:ext cx="8064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“Lamp x color red / green /blue ”  </a:t>
                      </a:r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“Lamp x on / off”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“color red / green /blue 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“on</a:t>
                      </a:r>
                      <a:r>
                        <a:rPr lang="en-US" sz="1600" b="0" kern="1200" baseline="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off</a:t>
                      </a:r>
                      <a:r>
                        <a:rPr lang="en-US" sz="1600" b="0" kern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  </a:t>
                      </a:r>
                      <a:endParaRPr lang="de-AT" sz="1600" b="0" kern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de-AT" sz="1600" b="0" kern="12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pc="0" dirty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Technische </a:t>
            </a:r>
            <a:r>
              <a:rPr lang="de-DE" spc="0" dirty="0" smtClean="0">
                <a:ln w="1905"/>
                <a:solidFill>
                  <a:schemeClr val="tx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Herausforderungen und Anmerkungen</a:t>
            </a:r>
            <a:endParaRPr lang="de-AT" spc="0" dirty="0">
              <a:ln w="1905"/>
              <a:solidFill>
                <a:schemeClr val="tx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Kinect 2 benötigt Windows 8 und USB 3.0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Kinect (Xbox Version) funktioniert nicht in einer VM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Spracherkennung funktioniert sehr unzuverlässig und bei manchen Personen besser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Manchmal kommen Befehle nicht bei der </a:t>
            </a:r>
            <a:r>
              <a:rPr lang="de-DE" dirty="0" err="1" smtClean="0"/>
              <a:t>Hue</a:t>
            </a:r>
            <a:r>
              <a:rPr lang="de-DE" dirty="0" smtClean="0"/>
              <a:t> an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Hue</a:t>
            </a:r>
            <a:r>
              <a:rPr lang="de-DE" dirty="0" smtClean="0"/>
              <a:t> Bridge benötigt eine LAN-Verbindung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0996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oh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ro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senz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258</Words>
  <Application>Microsoft Office PowerPoint</Application>
  <PresentationFormat>Bildschirmpräsentation 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Stroh</vt:lpstr>
      <vt:lpstr>Gesture Control for Philips Hue</vt:lpstr>
      <vt:lpstr>Projektidee</vt:lpstr>
      <vt:lpstr>Verwendete Hardware und Software</vt:lpstr>
      <vt:lpstr>Umsetzung</vt:lpstr>
      <vt:lpstr>Umsetzung</vt:lpstr>
      <vt:lpstr>Umsetzung</vt:lpstr>
      <vt:lpstr>Umsetzung</vt:lpstr>
      <vt:lpstr>Befehle</vt:lpstr>
      <vt:lpstr>Technische Herausforderungen und Anmerkungen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Grebe</dc:creator>
  <cp:lastModifiedBy>Grebe</cp:lastModifiedBy>
  <cp:revision>30</cp:revision>
  <dcterms:created xsi:type="dcterms:W3CDTF">2015-07-05T08:33:42Z</dcterms:created>
  <dcterms:modified xsi:type="dcterms:W3CDTF">2015-07-06T22:09:25Z</dcterms:modified>
</cp:coreProperties>
</file>