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8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5" r:id="rId9"/>
    <p:sldId id="267" r:id="rId10"/>
    <p:sldId id="272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13E1-8815-4B52-817E-14E54C0FBB81}" type="datetimeFigureOut">
              <a:rPr lang="es-CL" smtClean="0"/>
              <a:t>08-01-2015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DEC51-067D-4F63-A08C-9F8945480E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8379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684F-C514-4756-BFD2-B980AF66A14E}" type="datetimeFigureOut">
              <a:rPr lang="es-CL" smtClean="0"/>
              <a:t>08-01-2015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526FC-D153-46C7-8143-9461787DAE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5245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6FC-D153-46C7-8143-9461787DAE2F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213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6FC-D153-46C7-8143-9461787DAE2F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240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61E-E30A-4172-8C14-148A1E29A799}" type="datetime1">
              <a:rPr lang="es-CL" smtClean="0"/>
              <a:t>08-01-2015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166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3101-4273-4A7F-9A14-241F336DA8E8}" type="datetime1">
              <a:rPr lang="es-CL" smtClean="0"/>
              <a:t>08-01-2015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737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9886-EE4C-445B-A9A6-06F458D978BB}" type="datetime1">
              <a:rPr lang="es-CL" smtClean="0"/>
              <a:t>08-01-2015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394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6151-981E-44E3-ABCE-2A909038844F}" type="datetime1">
              <a:rPr lang="es-CL" smtClean="0"/>
              <a:t>08-01-2015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0811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B5F5-077D-48A9-A312-C6AA170B142C}" type="datetime1">
              <a:rPr lang="es-CL" smtClean="0"/>
              <a:t>08-01-2015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704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8B68-515C-401B-B489-8C9DC4D83FF8}" type="datetime1">
              <a:rPr lang="es-CL" smtClean="0"/>
              <a:t>08-01-2015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69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8549-A72E-47A6-943A-1038668904AB}" type="datetime1">
              <a:rPr lang="es-CL" smtClean="0"/>
              <a:t>08-01-2015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036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E71A-3D6D-45D9-87B6-C15122BC996F}" type="datetime1">
              <a:rPr lang="es-CL" smtClean="0"/>
              <a:t>08-01-2015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048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362D-B7DE-4DC3-9BE6-4B46BE244746}" type="datetime1">
              <a:rPr lang="es-CL" smtClean="0"/>
              <a:t>08-01-2015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002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C4E-8836-4A3B-9614-C66D8C27BB59}" type="datetime1">
              <a:rPr lang="es-CL" smtClean="0"/>
              <a:t>08-01-2015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674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E40-60EE-4EA4-9857-F4857512B5B1}" type="datetime1">
              <a:rPr lang="es-CL" smtClean="0"/>
              <a:t>08-01-2015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05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DBE82-CBB9-4B9E-BD51-F19F1B27540E}" type="datetime1">
              <a:rPr lang="es-CL" smtClean="0"/>
              <a:t>08-01-2015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 smtClean="0"/>
              <a:t>fernando.greve@umayor.cl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4FDE-8BA7-4B0D-8EDE-CDCE1FADD2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706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68604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&amp; Exports in Chile: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Reciprocal Causality in the case of Acquisition of 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203848" y="5013176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Enero, 2015</a:t>
            </a:r>
            <a:endParaRPr lang="es-C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fgreve@gmail.com</a:t>
            </a:r>
            <a:endParaRPr lang="es-CL" dirty="0"/>
          </a:p>
        </p:txBody>
      </p:sp>
      <p:sp>
        <p:nvSpPr>
          <p:cNvPr id="5" name="4 Rectángulo"/>
          <p:cNvSpPr/>
          <p:nvPr/>
        </p:nvSpPr>
        <p:spPr>
          <a:xfrm>
            <a:off x="2286000" y="310583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s-CL" sz="1400" b="1" dirty="0">
                <a:latin typeface="Times New Roman"/>
                <a:ea typeface="Times New Roman"/>
              </a:rPr>
              <a:t>Fernando Greve</a:t>
            </a:r>
            <a:endParaRPr lang="es-CL" sz="1400" dirty="0"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s-CL" sz="1400" dirty="0">
                <a:latin typeface="Times New Roman"/>
                <a:ea typeface="Times New Roman"/>
              </a:rPr>
              <a:t>SIN AFILIACIÓN</a:t>
            </a:r>
            <a:endParaRPr lang="es-CL" sz="14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586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Data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8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590003"/>
                  </p:ext>
                </p:extLst>
              </p:nvPr>
            </p:nvGraphicFramePr>
            <p:xfrm>
              <a:off x="899592" y="1714924"/>
              <a:ext cx="7992887" cy="4369366"/>
            </p:xfrm>
            <a:graphic>
              <a:graphicData uri="http://schemas.openxmlformats.org/drawingml/2006/table">
                <a:tbl>
                  <a:tblPr/>
                  <a:tblGrid>
                    <a:gridCol w="504056"/>
                    <a:gridCol w="3816424"/>
                    <a:gridCol w="3672407"/>
                  </a:tblGrid>
                  <a:tr h="24484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s-CL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484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l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Trabajo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número de trabajadores totales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48968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g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Esfuerzo de gasto en innovación [general]</a:t>
                          </a:r>
                          <a:endParaRPr lang="es-CL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𝑅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&amp;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𝐷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𝑘𝑛𝑜𝑤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𝑚𝑎𝑞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𝑡𝑟𝑎𝑖𝑛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 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𝑝𝑎𝑡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𝑚𝑎𝑟𝑘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𝑑𝑒𝑠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𝑜𝑡h𝑒𝑟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)/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48968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g1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Esfuerzo de gasto en innovación tecnológica</a:t>
                          </a:r>
                          <a:endParaRPr lang="es-CL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𝑚𝑎𝑞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𝑜𝑡h𝑒𝑟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)/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48968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g2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Esfuerzo de gasto en innovación [know]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𝑘𝑛𝑜𝑤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/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48968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g3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Esfuerzo de gasto en innovación [R&amp;D]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𝑅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&amp;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𝐷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/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73453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exp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Intensidad exportadora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𝑒𝑥𝑝𝑜𝑟𝑡𝑎𝑐𝑖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ó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/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𝑣𝑒𝑛𝑡𝑎𝑠</m:t>
                                </m:r>
                              </m:oMath>
                            </m:oMathPara>
                          </a14:m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48968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k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Foreign Property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Variable categórica: 1 si tiene parte de su propiedad extranjera; o si no.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48968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Variables categóricas por año y sub-sector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s-CL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8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590003"/>
                  </p:ext>
                </p:extLst>
              </p:nvPr>
            </p:nvGraphicFramePr>
            <p:xfrm>
              <a:off x="899592" y="1714924"/>
              <a:ext cx="7992887" cy="4301929"/>
            </p:xfrm>
            <a:graphic>
              <a:graphicData uri="http://schemas.openxmlformats.org/drawingml/2006/table">
                <a:tbl>
                  <a:tblPr/>
                  <a:tblGrid>
                    <a:gridCol w="504056"/>
                    <a:gridCol w="3816424"/>
                    <a:gridCol w="3672407"/>
                  </a:tblGrid>
                  <a:tr h="25793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s-CL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793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l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Trabajo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número de trabajadores totales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55441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g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Esfuerzo de gasto en innovación [general]</a:t>
                          </a:r>
                          <a:endParaRPr lang="es-CL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 l="-117940" t="-93407" b="-583516"/>
                          </a:stretch>
                        </a:blipFill>
                      </a:tcPr>
                    </a:tc>
                  </a:tr>
                  <a:tr h="48968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g1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Esfuerzo de gasto en innovación tecnológica</a:t>
                          </a:r>
                          <a:endParaRPr lang="es-CL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 l="-117940" t="-220000" b="-563750"/>
                          </a:stretch>
                        </a:blipFill>
                      </a:tcPr>
                    </a:tc>
                  </a:tr>
                  <a:tr h="48968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g2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Esfuerzo de gasto en innovación [know]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 l="-117940" t="-320000" b="-463750"/>
                          </a:stretch>
                        </a:blipFill>
                      </a:tcPr>
                    </a:tc>
                  </a:tr>
                  <a:tr h="48968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g3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Esfuerzo de gasto en innovación [R&amp;D]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 l="-117940" t="-414815" b="-358025"/>
                          </a:stretch>
                        </a:blipFill>
                      </a:tcPr>
                    </a:tc>
                  </a:tr>
                  <a:tr h="73453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exp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Intensidad exportadora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 l="-117940" t="-347500" b="-141667"/>
                          </a:stretch>
                        </a:blipFill>
                      </a:tcPr>
                    </a:tc>
                  </a:tr>
                  <a:tr h="53835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k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Foreign Property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Variable categórica: 1 si tiene parte de su propiedad extranjera; o si no.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48968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Variables categóricas por año y sub-sector</a:t>
                          </a:r>
                          <a:endParaRPr lang="es-CL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s-CL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99592" y="1412776"/>
            <a:ext cx="24751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s-CL" altLang="es-CL" sz="12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abla </a:t>
            </a:r>
            <a:r>
              <a:rPr kumimoji="0" lang="es-CL" altLang="es-CL" sz="1200" b="1" i="0" u="none" strike="noStrike" cap="none" normalizeH="0" baseline="0" dirty="0" smtClean="0" bmk="_Ref398488027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r>
              <a:rPr kumimoji="0" lang="es-CL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Definición de variables</a:t>
            </a:r>
            <a:endParaRPr kumimoji="0" lang="es-CL" altLang="es-C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10</a:t>
            </a:fld>
            <a:endParaRPr lang="es-CL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96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Data</a:t>
            </a:r>
            <a:endParaRPr lang="es-CL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19742"/>
              </p:ext>
            </p:extLst>
          </p:nvPr>
        </p:nvGraphicFramePr>
        <p:xfrm>
          <a:off x="514817" y="1713874"/>
          <a:ext cx="8229600" cy="2194560"/>
        </p:xfrm>
        <a:graphic>
          <a:graphicData uri="http://schemas.openxmlformats.org/drawingml/2006/table">
            <a:tbl>
              <a:tblPr/>
              <a:tblGrid>
                <a:gridCol w="2664296"/>
                <a:gridCol w="648072"/>
                <a:gridCol w="720080"/>
                <a:gridCol w="504056"/>
                <a:gridCol w="648072"/>
                <a:gridCol w="792088"/>
                <a:gridCol w="648072"/>
                <a:gridCol w="936104"/>
                <a:gridCol w="66876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Food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Wood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Paper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Chem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Min-BM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M-M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Export.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38.0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45.5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33.2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36.4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35.8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50.3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32.8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28.0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Innov.Expend [general]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39.4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41.8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32.0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30.8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44.2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46.6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42.0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35.1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Innov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[general]. and Export.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22.1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25.1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16.4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16.2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24.1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30.6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22.7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16.6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Foreign.Property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11.0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12.2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4.5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6.6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7.0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20.3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18.3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5.9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Observations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6374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1473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597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588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611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979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705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1421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14817" y="1429525"/>
            <a:ext cx="38216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L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n-US" altLang="es-CL" sz="1200" b="1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abla</a:t>
            </a:r>
            <a:r>
              <a:rPr kumimoji="0" lang="en-US" altLang="es-CL" sz="12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es-CL" sz="1200" b="1" i="0" u="none" strike="noStrike" cap="none" normalizeH="0" baseline="0" dirty="0" smtClean="0" bmk="_Ref398020003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n-US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Innovation and Export, by Sub-sector (%)</a:t>
            </a:r>
            <a:endParaRPr kumimoji="0" lang="es-CL" altLang="es-C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8 Imagen" descr="C:\Users\fernando.greve\Dropbox\WP9\bar_total.e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01" y="3950241"/>
            <a:ext cx="3923030" cy="2870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11</a:t>
            </a:fld>
            <a:endParaRPr lang="es-CL"/>
          </a:p>
        </p:txBody>
      </p:sp>
      <p:sp>
        <p:nvSpPr>
          <p:cNvPr id="13" name="1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864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Data</a:t>
            </a:r>
            <a:endParaRPr lang="es-C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05865"/>
              </p:ext>
            </p:extLst>
          </p:nvPr>
        </p:nvGraphicFramePr>
        <p:xfrm>
          <a:off x="335233" y="1652719"/>
          <a:ext cx="8229600" cy="2313432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Food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Wood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Paper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Chem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Min-BM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M-M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gl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no-export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632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483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273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209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893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1,246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551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674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export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1,395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532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341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3,440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1,725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1,330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1,912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1,890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Prob &gt; t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0.64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0.56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0.16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0.09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0.85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0.18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dif. of means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763.9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48.6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68.1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3,231.7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832.7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83.7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1,360.5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1,215.9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ratio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2.21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1.10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1.25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16.49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1.93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1.07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3.47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2.80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6,374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1,473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597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588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611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979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705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1,421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non-Exp.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3,966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803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388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365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403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491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480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1,036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Export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2,408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670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209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223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208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488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225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385</a:t>
                      </a:r>
                      <a:endParaRPr lang="es-CL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528" y="1412776"/>
            <a:ext cx="3613105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Tabla 4: Mean Test </a:t>
            </a:r>
            <a:r>
              <a:rPr kumimoji="0" lang="es-CL" altLang="es-CL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Innovation</a:t>
            </a:r>
            <a:r>
              <a:rPr kumimoji="0" lang="es-CL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CL" altLang="es-CL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Effort</a:t>
            </a:r>
            <a:r>
              <a:rPr kumimoji="0" lang="es-CL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s-CL" altLang="es-CL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by</a:t>
            </a:r>
            <a:r>
              <a:rPr kumimoji="0" lang="es-CL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CL" altLang="es-CL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Export</a:t>
            </a:r>
            <a:endParaRPr kumimoji="0" lang="es-CL" altLang="es-C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9 Imagen" descr="C:\Users\fernando.greve\Dropbox\WP9\bar_gl_exp1.e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42" y="4221088"/>
            <a:ext cx="2987675" cy="2186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10 Imagen" descr="C:\Users\fernando.greve\Dropbox\WP9\bar_gl_exp0.em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221087"/>
            <a:ext cx="2987675" cy="2186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12</a:t>
            </a:fld>
            <a:endParaRPr lang="es-CL"/>
          </a:p>
        </p:txBody>
      </p:sp>
      <p:sp>
        <p:nvSpPr>
          <p:cNvPr id="15" name="1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48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Data</a:t>
            </a:r>
            <a:endParaRPr lang="es-CL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01441"/>
              </p:ext>
            </p:extLst>
          </p:nvPr>
        </p:nvGraphicFramePr>
        <p:xfrm>
          <a:off x="448453" y="1473751"/>
          <a:ext cx="8229600" cy="2313432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Food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Wood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Paper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Chem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Min-BM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M-M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ev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no-Innov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0.093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0.174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0.049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0.172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0.058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0.073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0.074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0.033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Innov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0.165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0.225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0.105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0.258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0.154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0.123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0.222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0.094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Prob &gt; t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dif. of means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0.072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0.051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0.056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0.085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0.096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0.051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0.148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0.061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ratio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1.78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1.29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2.14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1.49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2.66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1.70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3.01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2.85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6,374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1,473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597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588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611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979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705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1,421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non-Innov.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4,016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894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406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428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363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550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425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950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Innov.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2,358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579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191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248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429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280</a:t>
                      </a:r>
                      <a:endParaRPr lang="es-CL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471</a:t>
                      </a:r>
                      <a:endParaRPr lang="es-CL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35460" y="1196752"/>
            <a:ext cx="34876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L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n-US" altLang="es-CL" sz="1200" b="1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abla</a:t>
            </a:r>
            <a:r>
              <a:rPr kumimoji="0" lang="en-US" altLang="es-CL" sz="12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es-CL" sz="1200" b="1" i="0" u="none" strike="noStrike" cap="none" normalizeH="0" baseline="0" dirty="0" smtClean="0" bmk="_Ref398203429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r>
              <a:rPr kumimoji="0" lang="en-US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Mean Test Export Intensity, by </a:t>
            </a:r>
            <a:r>
              <a:rPr kumimoji="0" lang="en-US" altLang="es-CL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Innov</a:t>
            </a:r>
            <a:r>
              <a:rPr kumimoji="0" lang="en-US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s-CL" altLang="es-C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11 Imagen" descr="C:\Users\fernando.greve\Dropbox\WP9\bar_ev_innov1.e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3157855" cy="2310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12 Imagen" descr="C:\Users\fernando.greve\Dropbox\WP9\bar_ev_innov0.em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31935"/>
            <a:ext cx="3181350" cy="232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13</a:t>
            </a:fld>
            <a:endParaRPr lang="es-CL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79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 </a:t>
            </a:r>
            <a:r>
              <a:rPr lang="es-CL" dirty="0" err="1" smtClean="0"/>
              <a:t>experimiento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2372" y="1412776"/>
            <a:ext cx="8291264" cy="1377040"/>
          </a:xfrm>
        </p:spPr>
        <p:txBody>
          <a:bodyPr>
            <a:normAutofit fontScale="92500" lnSpcReduction="10000"/>
          </a:bodyPr>
          <a:lstStyle/>
          <a:p>
            <a:r>
              <a:rPr lang="es-CL" dirty="0" smtClean="0"/>
              <a:t>Estudio Causalidad: Exportación-Innovación</a:t>
            </a:r>
          </a:p>
          <a:p>
            <a:pPr lvl="1"/>
            <a:r>
              <a:rPr lang="es-CL" dirty="0" smtClean="0"/>
              <a:t>Ecuaciones 1 y 2: </a:t>
            </a:r>
            <a:r>
              <a:rPr lang="es-CL" dirty="0" err="1" smtClean="0"/>
              <a:t>Tobit</a:t>
            </a:r>
            <a:r>
              <a:rPr lang="es-CL" dirty="0" smtClean="0"/>
              <a:t>.</a:t>
            </a:r>
          </a:p>
          <a:p>
            <a:pPr lvl="1"/>
            <a:r>
              <a:rPr lang="es-CL" dirty="0" smtClean="0"/>
              <a:t>Test de Causalidad de </a:t>
            </a:r>
            <a:r>
              <a:rPr lang="es-CL" dirty="0" err="1" smtClean="0"/>
              <a:t>Granger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79512" y="2789816"/>
                <a:ext cx="8568952" cy="691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exp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es-CL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s-C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exp</m:t>
                          </m:r>
                          <m:r>
                            <a:rPr lang="es-CL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s</m:t>
                          </m:r>
                        </m:sub>
                        <m:sup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s-CL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exp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t</m:t>
                          </m:r>
                          <m:r>
                            <a:rPr lang="es-CL" i="1">
                              <a:latin typeface="Cambria Math"/>
                            </a:rPr>
                            <m:t>−</m:t>
                          </m:r>
                          <m:r>
                            <a:rPr lang="es-CL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L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s-C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gs</m:t>
                          </m:r>
                        </m:sub>
                        <m:sup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s-CL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t</m:t>
                          </m:r>
                          <m:r>
                            <a:rPr lang="es-CL" i="1">
                              <a:latin typeface="Cambria Math"/>
                            </a:rPr>
                            <m:t>−</m:t>
                          </m:r>
                          <m:r>
                            <a:rPr lang="es-CL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L">
                          <a:latin typeface="Cambria Math"/>
                        </a:rPr>
                        <m:t>+</m:t>
                      </m:r>
                      <m:limLow>
                        <m:limLowPr>
                          <m:ctrlPr>
                            <a:rPr lang="es-CL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s-CL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vs</m:t>
                                  </m:r>
                                </m:sub>
                                <m:sup>
                                  <m:r>
                                    <a:rPr lang="es-CL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s-CL" i="1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t</m:t>
                                  </m:r>
                                  <m:r>
                                    <a:rPr lang="es-CL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CL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L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l</m:t>
                                  </m:r>
                                </m:sub>
                                <m:sup>
                                  <m:r>
                                    <a:rPr lang="es-CL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s-CL" i="1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t</m:t>
                                  </m:r>
                                  <m:r>
                                    <a:rPr lang="es-CL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CL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L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a:rPr lang="es-CL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s-CL" i="1">
                                  <a:latin typeface="Cambria Math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s-CL">
                                  <a:latin typeface="Cambria Math"/>
                                </a:rPr>
                                <m:t>k</m:t>
                              </m:r>
                              <m:r>
                                <a:rPr lang="es-CL">
                                  <a:latin typeface="Cambria Math"/>
                                </a:rPr>
                                <m:t> +</m:t>
                              </m:r>
                              <m:sSubSup>
                                <m:sSubSup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L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L">
                                          <a:latin typeface="Cambria Math"/>
                                        </a:rPr>
                                        <m:t>A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s-CL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s-CL" i="1">
                                  <a:latin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A</m:t>
                                  </m:r>
                                </m:e>
                              </m:acc>
                            </m:e>
                          </m:groupChr>
                        </m:e>
                        <m:lim>
                          <m:r>
                            <a:rPr lang="es-CL" b="0" i="1" smtClean="0">
                              <a:latin typeface="Cambria Math"/>
                            </a:rPr>
                            <m:t>𝑐𝑜𝑛𝑡𝑟𝑜𝑙</m:t>
                          </m:r>
                        </m:lim>
                      </m:limLow>
                      <m:r>
                        <a:rPr lang="es-CL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s-C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ε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s-CL">
                          <a:latin typeface="Cambria Math"/>
                        </a:rPr>
                        <m:t>    (</m:t>
                      </m:r>
                      <m:r>
                        <m:rPr>
                          <m:sty m:val="p"/>
                        </m:rPr>
                        <a:rPr lang="es-CL">
                          <a:latin typeface="Cambria Math"/>
                        </a:rPr>
                        <m:t>Ec</m:t>
                      </m:r>
                      <m:r>
                        <a:rPr lang="es-CL" b="0" i="0" smtClean="0">
                          <a:latin typeface="Cambria Math"/>
                        </a:rPr>
                        <m:t>.</m:t>
                      </m:r>
                      <m:r>
                        <a:rPr lang="es-CL">
                          <a:latin typeface="Cambria Math"/>
                        </a:rPr>
                        <m:t>1)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789816"/>
                <a:ext cx="8568952" cy="6919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179512" y="3647491"/>
                <a:ext cx="8856984" cy="691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es-CL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s-C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gs</m:t>
                          </m:r>
                        </m:sub>
                        <m:sup>
                          <m:r>
                            <a:rPr lang="es-CL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s-CL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t</m:t>
                          </m:r>
                          <m:r>
                            <a:rPr lang="es-CL" i="1">
                              <a:latin typeface="Cambria Math"/>
                            </a:rPr>
                            <m:t>−</m:t>
                          </m:r>
                          <m:r>
                            <a:rPr lang="es-CL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L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s-C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exp</m:t>
                          </m:r>
                          <m:r>
                            <a:rPr lang="es-CL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s</m:t>
                          </m:r>
                        </m:sub>
                        <m:sup>
                          <m:r>
                            <a:rPr lang="es-CL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s-CL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exp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t</m:t>
                          </m:r>
                          <m:r>
                            <a:rPr lang="es-CL" i="1">
                              <a:latin typeface="Cambria Math"/>
                            </a:rPr>
                            <m:t>−</m:t>
                          </m:r>
                          <m:r>
                            <a:rPr lang="es-CL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L">
                          <a:latin typeface="Cambria Math"/>
                        </a:rPr>
                        <m:t>+</m:t>
                      </m:r>
                      <m:limLow>
                        <m:limLowPr>
                          <m:ctrlPr>
                            <a:rPr lang="es-CL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s-CL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vs</m:t>
                                  </m:r>
                                </m:sub>
                                <m:sup>
                                  <m:r>
                                    <a:rPr lang="es-CL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CL" i="1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t</m:t>
                                  </m:r>
                                  <m:r>
                                    <a:rPr lang="es-CL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CL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L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l</m:t>
                                  </m:r>
                                </m:sub>
                                <m:sup>
                                  <m:r>
                                    <a:rPr lang="es-CL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CL" i="1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t</m:t>
                                  </m:r>
                                  <m:r>
                                    <a:rPr lang="es-CL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CL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L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a:rPr lang="es-CL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CL" i="1">
                                  <a:latin typeface="Cambria Math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s-CL">
                                  <a:latin typeface="Cambria Math"/>
                                </a:rPr>
                                <m:t>k</m:t>
                              </m:r>
                              <m:r>
                                <a:rPr lang="es-CL">
                                  <a:latin typeface="Cambria Math"/>
                                </a:rPr>
                                <m:t> +</m:t>
                              </m:r>
                              <m:sSubSup>
                                <m:sSubSup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L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L">
                                          <a:latin typeface="Cambria Math"/>
                                        </a:rPr>
                                        <m:t>A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s-CL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CL" i="1">
                                  <a:latin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/>
                                    </a:rPr>
                                    <m:t>A</m:t>
                                  </m:r>
                                </m:e>
                              </m:acc>
                            </m:e>
                          </m:groupChr>
                        </m:e>
                        <m:lim>
                          <m:r>
                            <a:rPr lang="es-CL" b="0" i="1" smtClean="0">
                              <a:latin typeface="Cambria Math"/>
                            </a:rPr>
                            <m:t>𝑐𝑜𝑛𝑡𝑟𝑜𝑙</m:t>
                          </m:r>
                        </m:lim>
                      </m:limLow>
                      <m:r>
                        <a:rPr lang="es-CL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s-C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CL">
                              <a:latin typeface="Cambria Math"/>
                            </a:rPr>
                            <m:t>ε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s-CL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s-CL">
                          <a:latin typeface="Cambria Math"/>
                        </a:rPr>
                        <m:t>    (</m:t>
                      </m:r>
                      <m:r>
                        <m:rPr>
                          <m:sty m:val="p"/>
                        </m:rPr>
                        <a:rPr lang="es-CL">
                          <a:latin typeface="Cambria Math"/>
                        </a:rPr>
                        <m:t>Ec</m:t>
                      </m:r>
                      <m:r>
                        <a:rPr lang="es-CL" b="0" i="0" smtClean="0">
                          <a:latin typeface="Cambria Math"/>
                        </a:rPr>
                        <m:t>.</m:t>
                      </m:r>
                      <m:r>
                        <a:rPr lang="es-CL">
                          <a:latin typeface="Cambria Math"/>
                        </a:rPr>
                        <m:t>2)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47491"/>
                <a:ext cx="8856984" cy="6919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8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3648367"/>
                  </p:ext>
                </p:extLst>
              </p:nvPr>
            </p:nvGraphicFramePr>
            <p:xfrm>
              <a:off x="2088214" y="4437112"/>
              <a:ext cx="4751548" cy="224142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751548"/>
                  </a:tblGrid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g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Esfuerzo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de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gasto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en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innovaci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n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CL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exp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: 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Intensidad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exportaci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n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CL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v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Productividad</m:t>
                                </m:r>
                              </m:oMath>
                            </m:oMathPara>
                          </a14:m>
                          <a:endParaRPr lang="es-CL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l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Trabajo</m:t>
                                </m:r>
                              </m:oMath>
                            </m:oMathPara>
                          </a14:m>
                          <a:endParaRPr lang="es-CL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k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capital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extranjero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(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dummie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s-CL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CL" sz="160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: 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Set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de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var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. 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categ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ricas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por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a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ñ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o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y</m:t>
                                </m:r>
                                <m: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CL" sz="16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Subsector</m:t>
                                </m:r>
                              </m:oMath>
                            </m:oMathPara>
                          </a14:m>
                          <a:endParaRPr lang="es-CL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8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3648367"/>
                  </p:ext>
                </p:extLst>
              </p:nvPr>
            </p:nvGraphicFramePr>
            <p:xfrm>
              <a:off x="2088214" y="4437112"/>
              <a:ext cx="4751548" cy="224142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751548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128" t="-1667" r="-128" b="-513333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128" t="-101667" r="-128" b="-413333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128" t="-201667" r="-128" b="-313333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128" t="-301667" r="-128" b="-213333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128" t="-401667" r="-128" b="-113333"/>
                          </a:stretch>
                        </a:blipFill>
                      </a:tcPr>
                    </a:tc>
                  </a:tr>
                  <a:tr h="412623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128" t="-442647" r="-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14</a:t>
            </a:fld>
            <a:endParaRPr lang="es-CL"/>
          </a:p>
        </p:txBody>
      </p:sp>
      <p:sp>
        <p:nvSpPr>
          <p:cNvPr id="13" name="1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39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Principales resultados estimaciones</a:t>
            </a:r>
            <a:endParaRPr lang="es-CL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033781"/>
              </p:ext>
            </p:extLst>
          </p:nvPr>
        </p:nvGraphicFramePr>
        <p:xfrm>
          <a:off x="971600" y="1844824"/>
          <a:ext cx="7272809" cy="4023360"/>
        </p:xfrm>
        <a:graphic>
          <a:graphicData uri="http://schemas.openxmlformats.org/drawingml/2006/table">
            <a:tbl>
              <a:tblPr/>
              <a:tblGrid>
                <a:gridCol w="1822005"/>
                <a:gridCol w="638885"/>
                <a:gridCol w="638885"/>
                <a:gridCol w="638885"/>
                <a:gridCol w="678604"/>
                <a:gridCol w="644800"/>
                <a:gridCol w="667618"/>
                <a:gridCol w="904242"/>
                <a:gridCol w="638885"/>
              </a:tblGrid>
              <a:tr h="1107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Food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Wood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Paper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Chem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Min-BM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M-M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model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92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Export.Intensity_t-1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Year dummies 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Sector dummies 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F-estat.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42.24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2.74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11.71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1.71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8.10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10.32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9.07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7.19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Prob &gt; F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0.10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0.19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6,374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1,473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597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588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611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979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705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1,421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Obs.Uncensured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2,509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616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191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181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270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456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296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499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Obs.Censured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3,865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857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406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407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341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523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409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922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Estimation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71600" y="1551275"/>
            <a:ext cx="62821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L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Tabla</a:t>
            </a:r>
            <a:r>
              <a:rPr kumimoji="0" lang="en-US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8: F-statistics, Granger Causality Test: Innovation Effort [General Innovation] </a:t>
            </a:r>
            <a:endParaRPr kumimoji="0" lang="es-CL" altLang="es-C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15</a:t>
            </a:fld>
            <a:endParaRPr lang="es-CL"/>
          </a:p>
        </p:txBody>
      </p:sp>
      <p:sp>
        <p:nvSpPr>
          <p:cNvPr id="15" name="1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70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Principales resultados estimaciones</a:t>
            </a:r>
            <a:endParaRPr lang="es-C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1923210"/>
            <a:ext cx="61682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L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n-US" altLang="es-CL" sz="1200" b="1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abla</a:t>
            </a:r>
            <a:r>
              <a:rPr kumimoji="0" lang="en-US" altLang="es-CL" sz="12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es-CL" sz="1200" b="1" i="0" u="none" strike="noStrike" cap="none" normalizeH="0" baseline="0" dirty="0" smtClean="0" bmk="_Ref398285196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r>
              <a:rPr kumimoji="0" lang="en-US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F-statistics, Granger Causality Test: Export Intensity [General Innovation]</a:t>
            </a:r>
            <a:endParaRPr kumimoji="0" lang="es-CL" altLang="es-C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45178"/>
              </p:ext>
            </p:extLst>
          </p:nvPr>
        </p:nvGraphicFramePr>
        <p:xfrm>
          <a:off x="404361" y="2276872"/>
          <a:ext cx="8229600" cy="3520440"/>
        </p:xfrm>
        <a:graphic>
          <a:graphicData uri="http://schemas.openxmlformats.org/drawingml/2006/table">
            <a:tbl>
              <a:tblPr/>
              <a:tblGrid>
                <a:gridCol w="1440160"/>
                <a:gridCol w="648072"/>
                <a:gridCol w="654968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Food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Wood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Paper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Chem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Min-BM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M-M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model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Innov.Effort_t-1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Year dummies 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Sector dummies 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F-estat.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1.41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0.95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2.09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11.16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1.54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8.66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5.86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Prob &gt; F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0.33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0.71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6,374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1,473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597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588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611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979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705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1,421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Obs.Uncensured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2,422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670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214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219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492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231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398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Obs.Censured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3,952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803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399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374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392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487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474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1,023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Estimation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16</a:t>
            </a:fld>
            <a:endParaRPr lang="es-CL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24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Principales resultados estimaciones</a:t>
            </a:r>
            <a:endParaRPr lang="es-CL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25405"/>
              </p:ext>
            </p:extLst>
          </p:nvPr>
        </p:nvGraphicFramePr>
        <p:xfrm>
          <a:off x="611560" y="1916832"/>
          <a:ext cx="8229600" cy="3520440"/>
        </p:xfrm>
        <a:graphic>
          <a:graphicData uri="http://schemas.openxmlformats.org/drawingml/2006/table">
            <a:tbl>
              <a:tblPr/>
              <a:tblGrid>
                <a:gridCol w="2016224"/>
                <a:gridCol w="864096"/>
                <a:gridCol w="1008112"/>
                <a:gridCol w="648072"/>
                <a:gridCol w="792088"/>
                <a:gridCol w="648072"/>
                <a:gridCol w="792088"/>
                <a:gridCol w="792088"/>
                <a:gridCol w="66876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Food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Wood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Paper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Chem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Min-BM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M-M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model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Innov.Effort_t-1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Year dummies 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Sector dummies 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F-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estat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1.59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9.61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0.37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0.30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12.84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1.19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Prob &gt; F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0.86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0.95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0.54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0.58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4,942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1,103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442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481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494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712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532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1,178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Obs.Uncensured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1,618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435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156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315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288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Obs.Censured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3,324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668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321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331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338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397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379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890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Estimation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3568" y="1607678"/>
            <a:ext cx="67067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L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n-US" altLang="es-CL" sz="1200" b="1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abla</a:t>
            </a:r>
            <a:r>
              <a:rPr kumimoji="0" lang="en-US" altLang="es-CL" sz="12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es-CL" sz="1200" b="1" i="0" u="none" strike="noStrike" cap="none" normalizeH="0" baseline="0" dirty="0" smtClean="0" bmk="_Ref399757237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r>
              <a:rPr kumimoji="0" lang="en-US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F-statistics, Granger Causality Test: Export Intensity [Technological Innovation]</a:t>
            </a:r>
            <a:endParaRPr kumimoji="0" lang="es-CL" altLang="es-C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17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03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Principales resultados estimaciones</a:t>
            </a:r>
            <a:endParaRPr lang="es-C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45690"/>
              </p:ext>
            </p:extLst>
          </p:nvPr>
        </p:nvGraphicFramePr>
        <p:xfrm>
          <a:off x="467544" y="1923682"/>
          <a:ext cx="8229600" cy="3520440"/>
        </p:xfrm>
        <a:graphic>
          <a:graphicData uri="http://schemas.openxmlformats.org/drawingml/2006/table">
            <a:tbl>
              <a:tblPr/>
              <a:tblGrid>
                <a:gridCol w="1584176"/>
                <a:gridCol w="648072"/>
                <a:gridCol w="792088"/>
                <a:gridCol w="792088"/>
                <a:gridCol w="792088"/>
                <a:gridCol w="877888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Food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Wood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Paper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Chem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Min-BM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M-M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model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Export.Intensity_t-1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Year dummies 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Sector dummies 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F-estat.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43.79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4.60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2.17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8.10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11.50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22.54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9.92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Prob &gt; F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0.35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4,942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1,103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442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481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494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712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532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1,178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Obs.Uncensured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1,328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315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222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290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Obs.Censured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3,614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788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350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380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327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490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391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888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Estimation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60" y="1614220"/>
            <a:ext cx="676877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L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n-US" altLang="es-CL" sz="1200" b="1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abla</a:t>
            </a:r>
            <a:r>
              <a:rPr kumimoji="0" lang="en-US" altLang="es-CL" sz="12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es-CL" sz="1200" b="1" i="0" u="none" strike="noStrike" cap="none" normalizeH="0" baseline="0" dirty="0" smtClean="0" bmk="_Ref399757436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11</a:t>
            </a:r>
            <a:r>
              <a:rPr kumimoji="0" lang="en-US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F-statistics, Granger Causality Test: Innovation Effort [Technological Innovation]</a:t>
            </a:r>
            <a:endParaRPr kumimoji="0" lang="es-CL" altLang="es-C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18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53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Principales resultados estimaciones</a:t>
            </a:r>
            <a:endParaRPr lang="es-CL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149"/>
              </p:ext>
            </p:extLst>
          </p:nvPr>
        </p:nvGraphicFramePr>
        <p:xfrm>
          <a:off x="475614" y="1792163"/>
          <a:ext cx="8229600" cy="3520440"/>
        </p:xfrm>
        <a:graphic>
          <a:graphicData uri="http://schemas.openxmlformats.org/drawingml/2006/table">
            <a:tbl>
              <a:tblPr/>
              <a:tblGrid>
                <a:gridCol w="1576106"/>
                <a:gridCol w="936104"/>
                <a:gridCol w="648072"/>
                <a:gridCol w="720080"/>
                <a:gridCol w="691638"/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Food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Wood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Paper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Chem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Min-BM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M-M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model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Innov.Effort_t-1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Year dummies 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Sector dummies 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F-estat.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5.89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4.29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2.29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7.20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Prob &gt; F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0.41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0.75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4,942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1,103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442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481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494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712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532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1,178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Obs.Uncensured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1,618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435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156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315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288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Obs.Censured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3,324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668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321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331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338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397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379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890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Estimation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80460" y="1481564"/>
            <a:ext cx="72331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L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Tabla</a:t>
            </a:r>
            <a:r>
              <a:rPr kumimoji="0" lang="en-US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12: F-statistics, Granger Causality Test: Export Intensity [</a:t>
            </a:r>
            <a:r>
              <a:rPr kumimoji="0" lang="en-US" altLang="es-CL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Innov</a:t>
            </a:r>
            <a:r>
              <a:rPr kumimoji="0" lang="en-US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Acquisition of Knowledge]</a:t>
            </a:r>
            <a:endParaRPr kumimoji="0" lang="en-US" altLang="es-CL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19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85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Motivación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 evidencia contundente en la literatura económica en torno a que las empresas exportadoras son más productivas que las 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empresas que no lo son.</a:t>
            </a:r>
          </a:p>
          <a:p>
            <a:pPr marL="0" indent="0">
              <a:buNone/>
            </a:pPr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xisten 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estudios que evidencian que la innovación desencadena aumentos en la productividad de las 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firmas.</a:t>
            </a:r>
          </a:p>
          <a:p>
            <a:pPr marL="0" indent="0">
              <a:buNone/>
            </a:pPr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Finalmente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también hay evidencia de que la actividad exportadora en sí misma incentiva la innovación tecnológica e 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I&amp;D.</a:t>
            </a:r>
          </a:p>
          <a:p>
            <a:pPr marL="0" indent="0">
              <a:buNone/>
            </a:pP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 embargo, aún no existe un consenso respecto a cómo sería la </a:t>
            </a:r>
            <a:r>
              <a:rPr lang="es-CL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relación de causalidad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particular entre </a:t>
            </a:r>
            <a:r>
              <a:rPr lang="es-CL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innovación y exportación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2</a:t>
            </a:fld>
            <a:endParaRPr lang="es-C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34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Principales resultados estimaciones</a:t>
            </a:r>
            <a:endParaRPr lang="es-C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95891"/>
              </p:ext>
            </p:extLst>
          </p:nvPr>
        </p:nvGraphicFramePr>
        <p:xfrm>
          <a:off x="588570" y="1638488"/>
          <a:ext cx="8229600" cy="3520440"/>
        </p:xfrm>
        <a:graphic>
          <a:graphicData uri="http://schemas.openxmlformats.org/drawingml/2006/table">
            <a:tbl>
              <a:tblPr/>
              <a:tblGrid>
                <a:gridCol w="1967206"/>
                <a:gridCol w="1008112"/>
                <a:gridCol w="576064"/>
                <a:gridCol w="1008112"/>
                <a:gridCol w="792088"/>
                <a:gridCol w="648072"/>
                <a:gridCol w="720080"/>
                <a:gridCol w="936104"/>
                <a:gridCol w="573762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Food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Wood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Paper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Chem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Min-BM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M-M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model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Export.Intensity_t-1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Year dummies 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Sector dummies 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F-estat.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9.43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3.72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1.16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1.98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4.90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4.79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1.71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Prob &gt; F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0.70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0.16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4,942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1,103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442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481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494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712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532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1,178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Obs.Uncensured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287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Obs.Censured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4,655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1,045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421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463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470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645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490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1,121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Estimation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60" y="1340768"/>
            <a:ext cx="7303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L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Tabla</a:t>
            </a:r>
            <a:r>
              <a:rPr kumimoji="0" lang="en-US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13: F-statistics, Granger Causality Test: Innovation Effort [</a:t>
            </a:r>
            <a:r>
              <a:rPr kumimoji="0" lang="en-US" altLang="es-CL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Innov</a:t>
            </a:r>
            <a:r>
              <a:rPr kumimoji="0" lang="en-US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Acquisition of Knowledge]</a:t>
            </a:r>
            <a:endParaRPr kumimoji="0" lang="es-CL" altLang="es-C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20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22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Principales resultados estimaciones</a:t>
            </a:r>
            <a:endParaRPr lang="es-CL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9386"/>
              </p:ext>
            </p:extLst>
          </p:nvPr>
        </p:nvGraphicFramePr>
        <p:xfrm>
          <a:off x="457200" y="1668621"/>
          <a:ext cx="8229600" cy="3520440"/>
        </p:xfrm>
        <a:graphic>
          <a:graphicData uri="http://schemas.openxmlformats.org/drawingml/2006/table">
            <a:tbl>
              <a:tblPr/>
              <a:tblGrid>
                <a:gridCol w="1954560"/>
                <a:gridCol w="1368152"/>
                <a:gridCol w="864096"/>
                <a:gridCol w="576064"/>
                <a:gridCol w="720080"/>
                <a:gridCol w="720080"/>
                <a:gridCol w="648072"/>
                <a:gridCol w="792088"/>
                <a:gridCol w="586408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Food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Wood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Paper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Chem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Min-BM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M-M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model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Innov.Effort_t-1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Year dummies 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Sector dummies 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F-estat.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2.40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1.15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3.66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1.06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0.54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1.74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7.28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Prob &gt; F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0.95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0.06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0.30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0.46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5,127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1,001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597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418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494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801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633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1,183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Obs.Uncensured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1,995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494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401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349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Obs.Censured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3,132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507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399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246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312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400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434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834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Estimation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7544" y="1298696"/>
            <a:ext cx="56759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Table 14: F-statistics, Granger Causality Test: Export Intensity [</a:t>
            </a:r>
            <a:r>
              <a:rPr kumimoji="0" lang="en-US" altLang="es-CL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Innov</a:t>
            </a:r>
            <a:r>
              <a:rPr kumimoji="0" lang="en-US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R&amp;D]</a:t>
            </a:r>
            <a:endParaRPr kumimoji="0" lang="es-CL" altLang="es-C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21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6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Principales resultados estimaciones</a:t>
            </a:r>
            <a:endParaRPr lang="es-C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20766"/>
              </p:ext>
            </p:extLst>
          </p:nvPr>
        </p:nvGraphicFramePr>
        <p:xfrm>
          <a:off x="431862" y="1750750"/>
          <a:ext cx="8229600" cy="3520440"/>
        </p:xfrm>
        <a:graphic>
          <a:graphicData uri="http://schemas.openxmlformats.org/drawingml/2006/table">
            <a:tbl>
              <a:tblPr/>
              <a:tblGrid>
                <a:gridCol w="1691866"/>
                <a:gridCol w="936104"/>
                <a:gridCol w="720080"/>
                <a:gridCol w="936104"/>
                <a:gridCol w="864096"/>
                <a:gridCol w="720080"/>
                <a:gridCol w="792088"/>
                <a:gridCol w="864096"/>
                <a:gridCol w="705086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Food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Wood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Paper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Chem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Min-BM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M-M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model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Export.Intensity_t-1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Year dummies 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Sector dummies 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F-estat.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42.29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6.97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8.80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12.75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4.91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6.84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Prob &gt; F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0.10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0.36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5,127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1,001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597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418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494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801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633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1,183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Obs.Uncensured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1,297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311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106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109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278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187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238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Obs.Censured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3,830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690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491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350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385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523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446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945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Estimation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tobit</a:t>
                      </a:r>
                      <a:endParaRPr lang="es-CL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62" y="1473751"/>
            <a:ext cx="57465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Table 15: F-statistics, Granger Causality Test: Innovation Effort [</a:t>
            </a:r>
            <a:r>
              <a:rPr kumimoji="0" lang="en-US" altLang="es-CL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Innov</a:t>
            </a:r>
            <a:r>
              <a:rPr kumimoji="0" lang="en-US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R&amp;D]</a:t>
            </a:r>
            <a:endParaRPr kumimoji="0" lang="en-US" altLang="es-CL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22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92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Resumen principales resultados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Causalidad 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desde exportación hacía innovación (Aprendizaje por Exportar), y no en la dirección 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opuesta.</a:t>
            </a:r>
          </a:p>
          <a:p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considerar innovaciones relacionadas con adquisición de conocimiento, se encuentra refuerzo 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mutuo.</a:t>
            </a:r>
          </a:p>
          <a:p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el caso del esfuerzo en innovación relacionado con I&amp;D, no se observa mayor cambio en la relación causal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23</a:t>
            </a:fld>
            <a:endParaRPr lang="es-C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23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55000" lnSpcReduction="20000"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existencia de Refuerzo Mutuo a nivel de esfuerzo en innovación relacionado con </a:t>
            </a:r>
            <a:r>
              <a:rPr lang="es-CL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adquisición de </a:t>
            </a:r>
            <a:r>
              <a:rPr lang="es-CL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conocimiento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 de gestionar nuevo conocimiento es facilitado por la participación de la firma en mercados foráneos globales. </a:t>
            </a:r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vez, esta adquisición de conocimiento, al impulsar la intensidad exportadora, tendría beneficios de eficiencia y competitividad, directos y a corto plazo. </a:t>
            </a:r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diferencia de los hallazgos relacionados con el esfuerzo en I&amp;D, los que no tendrían mayor diferencia con la relación de esfuerzo en innovación general. </a:t>
            </a:r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Aunque 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 último se podría deber a un mayor rezago en el efecto de la I&amp;D en el desempeño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¿Política de subsidio a la I&amp;D horizontal?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24</a:t>
            </a:fld>
            <a:endParaRPr lang="es-C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80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Aportes del trabajo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el estado del arte:</a:t>
            </a:r>
          </a:p>
          <a:p>
            <a:pPr lvl="1"/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Estudio causalidad </a:t>
            </a:r>
            <a:r>
              <a:rPr lang="es-C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export-Innov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es-C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Granger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Filipescu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(2013)</a:t>
            </a:r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 gasto en innovación agregado (relevante para firmas en países seguidor </a:t>
            </a:r>
            <a:r>
              <a:rPr lang="es-C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tecn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 de gasto en innovación.</a:t>
            </a:r>
          </a:p>
          <a:p>
            <a:pPr lvl="1"/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Subsector.</a:t>
            </a:r>
          </a:p>
          <a:p>
            <a:pPr lvl="1"/>
            <a:r>
              <a:rPr lang="es-CL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Adquisición de conocimiento</a:t>
            </a:r>
            <a:endParaRPr lang="es-CL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25</a:t>
            </a:fld>
            <a:endParaRPr lang="es-C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06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Motivación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20000"/>
          </a:bodyPr>
          <a:lstStyle/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¿Es la innovación la que permite a las firmas participar competitivamente a nivel global? </a:t>
            </a:r>
          </a:p>
          <a:p>
            <a:pPr lvl="1"/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Auto-selección</a:t>
            </a:r>
          </a:p>
          <a:p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¿Es la participación en los mercados externos, la que expone a las firmas a un ambiente que facilita e induce a las empresas a  innovar? </a:t>
            </a:r>
          </a:p>
          <a:p>
            <a:pPr lvl="1"/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Aprendizaje por Exportar</a:t>
            </a:r>
          </a:p>
          <a:p>
            <a:pPr lvl="1"/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¿Existe </a:t>
            </a:r>
            <a:r>
              <a:rPr lang="es-C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-causalidad? –Mutual </a:t>
            </a:r>
            <a:r>
              <a:rPr lang="es-C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Reinforcing</a:t>
            </a:r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¿Cambia este comportamiento por sector y tipo de innovación?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3</a:t>
            </a:fld>
            <a:endParaRPr lang="es-C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23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Motivación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IDEA: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la asignación eficiente de recursos (público-privado), se debe conocer: </a:t>
            </a:r>
          </a:p>
          <a:p>
            <a:pPr lvl="1"/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dirección causal.</a:t>
            </a:r>
          </a:p>
          <a:p>
            <a:pPr lvl="1"/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Diferencias en la dirección causal por sector.</a:t>
            </a:r>
          </a:p>
          <a:p>
            <a:pPr lvl="1"/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Diferencias en la dirección causal por tipo de innovación.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4</a:t>
            </a:fld>
            <a:endParaRPr lang="es-C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65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Este trabajo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 fontScale="92500" lnSpcReduction="10000"/>
          </a:bodyPr>
          <a:lstStyle/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utilizan datos de empresas manufactureras chilenas para el periodo 1995-2012 para:</a:t>
            </a:r>
          </a:p>
          <a:p>
            <a:pPr marL="0" indent="0">
              <a:buNone/>
            </a:pPr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Explorar la relación causal entre </a:t>
            </a:r>
          </a:p>
          <a:p>
            <a:pPr lvl="1"/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exportación-innovación.</a:t>
            </a:r>
          </a:p>
          <a:p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Establecer diferencias de esta relación según:</a:t>
            </a:r>
          </a:p>
          <a:p>
            <a:pPr lvl="1"/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 de gasto (tecnológico, R&amp;D, </a:t>
            </a:r>
            <a:r>
              <a:rPr lang="es-C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lvl="1"/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Sub-sector industrial.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5</a:t>
            </a:fld>
            <a:endParaRPr lang="es-C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18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Mayores hallazgos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encuentra evidencia 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causalidad desde exportación hacía innovación.</a:t>
            </a:r>
          </a:p>
          <a:p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encuentra causalidad mutua para innovación en </a:t>
            </a:r>
            <a:r>
              <a:rPr lang="es-CL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adquisición de conocimiento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existe mayor </a:t>
            </a:r>
            <a:r>
              <a:rPr lang="es-C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En causalidad entre: </a:t>
            </a:r>
          </a:p>
          <a:p>
            <a:pPr lvl="1"/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I&amp;D con otras innovaciones.</a:t>
            </a:r>
          </a:p>
          <a:p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 diferencia causal por sub-sector.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6</a:t>
            </a:fld>
            <a:endParaRPr lang="es-C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30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Data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Datos a nivel de firma: 1995-2012.</a:t>
            </a: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6,300 </a:t>
            </a:r>
            <a:r>
              <a:rPr lang="es-C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 Manufacturera.</a:t>
            </a:r>
          </a:p>
          <a:p>
            <a:r>
              <a:rPr lang="es-CL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Fuente: </a:t>
            </a: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Encuesta de Innovación Tecnológica (EIT).</a:t>
            </a:r>
          </a:p>
          <a:p>
            <a:pPr lvl="1"/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Gasto en Innovación.</a:t>
            </a: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Encuesta Nacional Industrial Anual (ENIA).</a:t>
            </a:r>
          </a:p>
          <a:p>
            <a:pPr lvl="1"/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Exportación, Ventas, Empleo, etc.</a:t>
            </a:r>
          </a:p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es-C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2 periodos (no-Panel).</a:t>
            </a:r>
          </a:p>
          <a:p>
            <a:r>
              <a:rPr lang="es-C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s-C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7</a:t>
            </a:fld>
            <a:endParaRPr lang="es-C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77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Data</a:t>
            </a:r>
            <a:endParaRPr lang="es-CL" dirty="0"/>
          </a:p>
        </p:txBody>
      </p:sp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41907"/>
              </p:ext>
            </p:extLst>
          </p:nvPr>
        </p:nvGraphicFramePr>
        <p:xfrm>
          <a:off x="683568" y="1986369"/>
          <a:ext cx="7141484" cy="3154680"/>
        </p:xfrm>
        <a:graphic>
          <a:graphicData uri="http://schemas.openxmlformats.org/drawingml/2006/table">
            <a:tbl>
              <a:tblPr/>
              <a:tblGrid>
                <a:gridCol w="885833"/>
                <a:gridCol w="6255651"/>
              </a:tblGrid>
              <a:tr h="32424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Sub-sector</a:t>
                      </a:r>
                      <a:endParaRPr lang="es-CL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3242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Food</a:t>
                      </a:r>
                      <a:endParaRPr lang="es-CL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Food, beverages and Tobacco</a:t>
                      </a:r>
                      <a:endParaRPr lang="es-CL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42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es-CL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Textile, Wearing Apparel and Leather Industries</a:t>
                      </a:r>
                      <a:endParaRPr lang="es-CL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2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Wood</a:t>
                      </a:r>
                      <a:endParaRPr lang="es-CL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Wood and Wood Products, including Furniture</a:t>
                      </a:r>
                      <a:endParaRPr lang="es-CL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2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Pap</a:t>
                      </a:r>
                      <a:endParaRPr lang="es-CL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Paper and Paper Products, Printing and Publishing</a:t>
                      </a:r>
                      <a:endParaRPr lang="es-CL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2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Chem</a:t>
                      </a:r>
                      <a:endParaRPr lang="es-CL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Chemicals and Chemical, Petroleum, Coal, Rubber and Plastic Products</a:t>
                      </a:r>
                      <a:endParaRPr lang="es-CL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2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M-BM</a:t>
                      </a:r>
                      <a:endParaRPr lang="es-CL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Non-Metallic Mineral Products and Basic Metal Industries</a:t>
                      </a:r>
                      <a:endParaRPr lang="es-CL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2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M-M</a:t>
                      </a:r>
                      <a:endParaRPr lang="es-CL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Fabricated Metal Products, Machinery and Equipment</a:t>
                      </a:r>
                      <a:endParaRPr lang="es-CL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85916" y="1693983"/>
            <a:ext cx="32010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s-CL" altLang="es-CL" sz="14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abla</a:t>
            </a:r>
            <a:r>
              <a:rPr kumimoji="0" lang="en-US" altLang="es-CL" sz="14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1: </a:t>
            </a:r>
            <a:r>
              <a:rPr kumimoji="0" lang="en-US" altLang="es-C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Manufacture by Sub-sector</a:t>
            </a:r>
            <a:endParaRPr kumimoji="0" lang="es-CL" altLang="es-CL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2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8</a:t>
            </a:fld>
            <a:endParaRPr lang="es-C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11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Data</a:t>
            </a:r>
            <a:endParaRPr lang="es-C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22734"/>
              </p:ext>
            </p:extLst>
          </p:nvPr>
        </p:nvGraphicFramePr>
        <p:xfrm>
          <a:off x="433036" y="1772816"/>
          <a:ext cx="8229600" cy="4416552"/>
        </p:xfrm>
        <a:graphic>
          <a:graphicData uri="http://schemas.openxmlformats.org/drawingml/2006/table">
            <a:tbl>
              <a:tblPr/>
              <a:tblGrid>
                <a:gridCol w="1008112"/>
                <a:gridCol w="722148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R&amp;D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Research &amp; Development.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know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Acquisition of External Knowledge for Innovation (Patens, Licenses, Know-How, etc).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maq</a:t>
                      </a: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Installation of machinery, equipment and Software for innovation. 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train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Training for Innovation (training for the development or introduction of new or improved prod/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proc</a:t>
                      </a: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). 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pat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Production tests, Patents, Licenses, Commercial introduction of new products, others.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mark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Entering Market Innovations, Market Research, Advertising Campaigns.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Design for Innovation (shape and appearance of products, not their technical specifications). 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other</a:t>
                      </a: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s-C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Other activities for Innovation (installation of new equipment, commissioning of production).</a:t>
                      </a:r>
                      <a:endParaRPr lang="es-C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3036" y="1465040"/>
            <a:ext cx="4168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s-CL" altLang="es-CL" sz="16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abla</a:t>
            </a:r>
            <a:r>
              <a:rPr kumimoji="0" lang="en-US" altLang="es-CL" sz="16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2: </a:t>
            </a:r>
            <a:r>
              <a:rPr kumimoji="0" lang="en-US" altLang="es-C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Types of Innovation Expenditure</a:t>
            </a:r>
            <a:endParaRPr kumimoji="0" lang="es-CL" altLang="es-CL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4FDE-8BA7-4B0D-8EDE-CDCE1FADD27C}" type="slidenum">
              <a:rPr lang="es-CL" smtClean="0"/>
              <a:t>9</a:t>
            </a:fld>
            <a:endParaRPr lang="es-CL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fernando.greve@umayor.cl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92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2343</Words>
  <Application>Microsoft Office PowerPoint</Application>
  <PresentationFormat>Presentación en pantalla (4:3)</PresentationFormat>
  <Paragraphs>1261</Paragraphs>
  <Slides>25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Innovation &amp; Exports in Chile: Reciprocal Causality in the case of Acquisition of knowledge</vt:lpstr>
      <vt:lpstr>Motivación</vt:lpstr>
      <vt:lpstr>Motivación</vt:lpstr>
      <vt:lpstr>Motivación</vt:lpstr>
      <vt:lpstr>Este trabajo</vt:lpstr>
      <vt:lpstr>Mayores hallazgos</vt:lpstr>
      <vt:lpstr>Data</vt:lpstr>
      <vt:lpstr>Data</vt:lpstr>
      <vt:lpstr>Data</vt:lpstr>
      <vt:lpstr>Data</vt:lpstr>
      <vt:lpstr>Data</vt:lpstr>
      <vt:lpstr>Data</vt:lpstr>
      <vt:lpstr>Data</vt:lpstr>
      <vt:lpstr>El experimiento</vt:lpstr>
      <vt:lpstr>Principales resultados estimaciones</vt:lpstr>
      <vt:lpstr>Principales resultados estimaciones</vt:lpstr>
      <vt:lpstr>Principales resultados estimaciones</vt:lpstr>
      <vt:lpstr>Principales resultados estimaciones</vt:lpstr>
      <vt:lpstr>Principales resultados estimaciones</vt:lpstr>
      <vt:lpstr>Principales resultados estimaciones</vt:lpstr>
      <vt:lpstr>Principales resultados estimaciones</vt:lpstr>
      <vt:lpstr>Principales resultados estimaciones</vt:lpstr>
      <vt:lpstr>Resumen principales resultados</vt:lpstr>
      <vt:lpstr>Conclusiones</vt:lpstr>
      <vt:lpstr>Aportes del trabajo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&amp; Exports in Chile: Reciprocal Causality in the case of Acquisition of knowledge </dc:title>
  <dc:creator>Fernando Greve</dc:creator>
  <cp:lastModifiedBy>fernando.greve</cp:lastModifiedBy>
  <cp:revision>40</cp:revision>
  <dcterms:created xsi:type="dcterms:W3CDTF">2014-10-20T18:09:01Z</dcterms:created>
  <dcterms:modified xsi:type="dcterms:W3CDTF">2015-01-08T18:02:41Z</dcterms:modified>
</cp:coreProperties>
</file>