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11029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42359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503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325245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4550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106035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714604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298785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115521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4DF5-BDE1-4633-B655-113FC2FE634D}"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108773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C4DF5-BDE1-4633-B655-113FC2FE634D}"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25876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C4DF5-BDE1-4633-B655-113FC2FE634D}"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217365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C4DF5-BDE1-4633-B655-113FC2FE634D}"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328719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C4DF5-BDE1-4633-B655-113FC2FE634D}"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46265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3C4DF5-BDE1-4633-B655-113FC2FE634D}"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391310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C4DF5-BDE1-4633-B655-113FC2FE634D}"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3AC65-6A25-46D1-9F05-A9824C9E8B75}" type="slidenum">
              <a:rPr lang="en-IN" smtClean="0"/>
              <a:t>‹#›</a:t>
            </a:fld>
            <a:endParaRPr lang="en-IN"/>
          </a:p>
        </p:txBody>
      </p:sp>
    </p:spTree>
    <p:extLst>
      <p:ext uri="{BB962C8B-B14F-4D97-AF65-F5344CB8AC3E}">
        <p14:creationId xmlns:p14="http://schemas.microsoft.com/office/powerpoint/2010/main" val="39773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C4DF5-BDE1-4633-B655-113FC2FE634D}" type="datetimeFigureOut">
              <a:rPr lang="en-IN" smtClean="0"/>
              <a:t>09-03-2022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E3AC65-6A25-46D1-9F05-A9824C9E8B75}" type="slidenum">
              <a:rPr lang="en-IN" smtClean="0"/>
              <a:t>‹#›</a:t>
            </a:fld>
            <a:endParaRPr lang="en-IN"/>
          </a:p>
        </p:txBody>
      </p:sp>
    </p:spTree>
    <p:extLst>
      <p:ext uri="{BB962C8B-B14F-4D97-AF65-F5344CB8AC3E}">
        <p14:creationId xmlns:p14="http://schemas.microsoft.com/office/powerpoint/2010/main" val="331119728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404C-0B0A-43DB-9187-057CCAF68CE2}"/>
              </a:ext>
            </a:extLst>
          </p:cNvPr>
          <p:cNvSpPr>
            <a:spLocks noGrp="1"/>
          </p:cNvSpPr>
          <p:nvPr>
            <p:ph type="ctrTitle"/>
          </p:nvPr>
        </p:nvSpPr>
        <p:spPr>
          <a:xfrm>
            <a:off x="1775012" y="-401638"/>
            <a:ext cx="9144000" cy="2387600"/>
          </a:xfrm>
        </p:spPr>
        <p:txBody>
          <a:bodyPr/>
          <a:lstStyle/>
          <a:p>
            <a:r>
              <a:rPr lang="en-IN" dirty="0"/>
              <a:t>     </a:t>
            </a:r>
            <a:r>
              <a:rPr lang="en-IN" u="sng" dirty="0"/>
              <a:t>FINAL YEAR PROJECT</a:t>
            </a:r>
          </a:p>
        </p:txBody>
      </p:sp>
      <p:sp>
        <p:nvSpPr>
          <p:cNvPr id="3" name="Subtitle 2">
            <a:extLst>
              <a:ext uri="{FF2B5EF4-FFF2-40B4-BE49-F238E27FC236}">
                <a16:creationId xmlns:a16="http://schemas.microsoft.com/office/drawing/2014/main" id="{ADAA7AB9-907B-4985-B4CD-01F7E83754DF}"/>
              </a:ext>
            </a:extLst>
          </p:cNvPr>
          <p:cNvSpPr>
            <a:spLocks noGrp="1"/>
          </p:cNvSpPr>
          <p:nvPr>
            <p:ph type="subTitle" idx="1"/>
          </p:nvPr>
        </p:nvSpPr>
        <p:spPr>
          <a:xfrm>
            <a:off x="466165" y="3146612"/>
            <a:ext cx="10201835" cy="3463271"/>
          </a:xfrm>
        </p:spPr>
        <p:txBody>
          <a:bodyPr>
            <a:normAutofit lnSpcReduction="10000"/>
          </a:bodyPr>
          <a:lstStyle/>
          <a:p>
            <a:r>
              <a:rPr lang="en-IN" sz="4000" dirty="0">
                <a:solidFill>
                  <a:schemeClr val="accent1">
                    <a:lumMod val="75000"/>
                  </a:schemeClr>
                </a:solidFill>
              </a:rPr>
              <a:t>ELEVATOR USING ARDUINO </a:t>
            </a:r>
          </a:p>
          <a:p>
            <a:r>
              <a:rPr lang="en-IN" sz="2800" dirty="0"/>
              <a:t>Project Done By :- </a:t>
            </a:r>
          </a:p>
          <a:p>
            <a:r>
              <a:rPr lang="en-IN" sz="2800" dirty="0"/>
              <a:t>                                 1. Rounak </a:t>
            </a:r>
            <a:r>
              <a:rPr lang="en-IN" sz="2800" dirty="0" err="1"/>
              <a:t>Dipta</a:t>
            </a:r>
            <a:r>
              <a:rPr lang="en-IN" sz="2800" dirty="0"/>
              <a:t> Ghosh(1852215)</a:t>
            </a:r>
          </a:p>
          <a:p>
            <a:r>
              <a:rPr lang="en-IN" sz="2800" dirty="0"/>
              <a:t>                                    2. </a:t>
            </a:r>
            <a:r>
              <a:rPr lang="en-IN" sz="2800" dirty="0" err="1"/>
              <a:t>Diptadip</a:t>
            </a:r>
            <a:r>
              <a:rPr lang="en-IN" sz="2800" dirty="0"/>
              <a:t> Chakraborty (1852208) </a:t>
            </a:r>
          </a:p>
          <a:p>
            <a:r>
              <a:rPr lang="en-IN" sz="2800" dirty="0"/>
              <a:t>                              3. Sujit Kumar </a:t>
            </a:r>
            <a:r>
              <a:rPr lang="en-IN" sz="2800" dirty="0" err="1"/>
              <a:t>Karar</a:t>
            </a:r>
            <a:r>
              <a:rPr lang="en-IN" sz="2800" dirty="0"/>
              <a:t> (1852219)</a:t>
            </a:r>
          </a:p>
          <a:p>
            <a:r>
              <a:rPr lang="en-IN" sz="2800" dirty="0"/>
              <a:t>                       4. </a:t>
            </a:r>
            <a:r>
              <a:rPr lang="en-IN" sz="2800" dirty="0" err="1"/>
              <a:t>Sattwik</a:t>
            </a:r>
            <a:r>
              <a:rPr lang="en-IN" sz="2800" dirty="0"/>
              <a:t> Nandi (1852201</a:t>
            </a:r>
            <a:endParaRPr lang="en-IN" sz="3600" dirty="0">
              <a:solidFill>
                <a:schemeClr val="accent1">
                  <a:lumMod val="75000"/>
                </a:schemeClr>
              </a:solidFill>
            </a:endParaRPr>
          </a:p>
        </p:txBody>
      </p:sp>
      <p:pic>
        <p:nvPicPr>
          <p:cNvPr id="10" name="Picture 9">
            <a:extLst>
              <a:ext uri="{FF2B5EF4-FFF2-40B4-BE49-F238E27FC236}">
                <a16:creationId xmlns:a16="http://schemas.microsoft.com/office/drawing/2014/main" id="{C9AF10A3-45B6-4572-A176-49346C9C4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06" y="248117"/>
            <a:ext cx="2491457" cy="2704165"/>
          </a:xfrm>
          <a:prstGeom prst="rect">
            <a:avLst/>
          </a:prstGeom>
        </p:spPr>
      </p:pic>
    </p:spTree>
    <p:extLst>
      <p:ext uri="{BB962C8B-B14F-4D97-AF65-F5344CB8AC3E}">
        <p14:creationId xmlns:p14="http://schemas.microsoft.com/office/powerpoint/2010/main" val="1385327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9642-4842-4DD4-AF87-26BF11B6ACC2}"/>
              </a:ext>
            </a:extLst>
          </p:cNvPr>
          <p:cNvSpPr>
            <a:spLocks noGrp="1"/>
          </p:cNvSpPr>
          <p:nvPr>
            <p:ph type="title"/>
          </p:nvPr>
        </p:nvSpPr>
        <p:spPr>
          <a:xfrm>
            <a:off x="291353" y="69289"/>
            <a:ext cx="10515600" cy="1325563"/>
          </a:xfrm>
        </p:spPr>
        <p:txBody>
          <a:bodyPr/>
          <a:lstStyle/>
          <a:p>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Results and Project analyzing-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44EB0729-D45A-4377-B350-3B8871850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18" y="537882"/>
            <a:ext cx="10641106" cy="6250829"/>
          </a:xfrm>
        </p:spPr>
      </p:pic>
    </p:spTree>
    <p:extLst>
      <p:ext uri="{BB962C8B-B14F-4D97-AF65-F5344CB8AC3E}">
        <p14:creationId xmlns:p14="http://schemas.microsoft.com/office/powerpoint/2010/main" val="6750508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781D-A485-4C37-960A-36A47BE5E2F6}"/>
              </a:ext>
            </a:extLst>
          </p:cNvPr>
          <p:cNvSpPr>
            <a:spLocks noGrp="1"/>
          </p:cNvSpPr>
          <p:nvPr>
            <p:ph type="title"/>
          </p:nvPr>
        </p:nvSpPr>
        <p:spPr/>
        <p:txBody>
          <a:bodyPr/>
          <a:lstStyle/>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LCD displays the weight measured and the motor will start/stop with the help of the push buttons.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228A44D-D917-4542-B4EC-C74AC685A67A}"/>
              </a:ext>
            </a:extLst>
          </p:cNvPr>
          <p:cNvPicPr>
            <a:picLocks noGrp="1" noChangeAspect="1"/>
          </p:cNvPicPr>
          <p:nvPr>
            <p:ph idx="1"/>
          </p:nvPr>
        </p:nvPicPr>
        <p:blipFill>
          <a:blip r:embed="rId2"/>
          <a:stretch>
            <a:fillRect/>
          </a:stretch>
        </p:blipFill>
        <p:spPr>
          <a:xfrm>
            <a:off x="421341" y="1398494"/>
            <a:ext cx="9529483" cy="5369859"/>
          </a:xfrm>
          <a:prstGeom prst="rect">
            <a:avLst/>
          </a:prstGeom>
        </p:spPr>
      </p:pic>
    </p:spTree>
    <p:extLst>
      <p:ext uri="{BB962C8B-B14F-4D97-AF65-F5344CB8AC3E}">
        <p14:creationId xmlns:p14="http://schemas.microsoft.com/office/powerpoint/2010/main" val="162466191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FC79-6DC4-4556-8315-FD002B4B692D}"/>
              </a:ext>
            </a:extLst>
          </p:cNvPr>
          <p:cNvSpPr>
            <a:spLocks noGrp="1"/>
          </p:cNvSpPr>
          <p:nvPr>
            <p:ph type="title"/>
          </p:nvPr>
        </p:nvSpPr>
        <p:spPr/>
        <p:txBody>
          <a:bodyPr/>
          <a:lstStyle/>
          <a:p>
            <a:r>
              <a:rPr lang="en-IN" dirty="0">
                <a:solidFill>
                  <a:srgbClr val="FF0000"/>
                </a:solidFill>
              </a:rPr>
              <a:t>Conclusion :</a:t>
            </a:r>
          </a:p>
        </p:txBody>
      </p:sp>
      <p:sp>
        <p:nvSpPr>
          <p:cNvPr id="3" name="Content Placeholder 2">
            <a:extLst>
              <a:ext uri="{FF2B5EF4-FFF2-40B4-BE49-F238E27FC236}">
                <a16:creationId xmlns:a16="http://schemas.microsoft.com/office/drawing/2014/main" id="{59733F78-9CB6-4EDB-908F-64011B3298DB}"/>
              </a:ext>
            </a:extLst>
          </p:cNvPr>
          <p:cNvSpPr>
            <a:spLocks noGrp="1"/>
          </p:cNvSpPr>
          <p:nvPr>
            <p:ph idx="1"/>
          </p:nvPr>
        </p:nvSpPr>
        <p:spPr/>
        <p:txBody>
          <a:bodyPr/>
          <a:lstStyle/>
          <a:p>
            <a:r>
              <a:rPr lang="en-US" dirty="0"/>
              <a:t>The elevator design and implementation offered in this paper. Benefit of this design have been numbered with validating functionality and performance and operations. Large companies have the advantage of using these applications to perform . When we designed this system an elevator that is of very high importance in our daily lives we have learned. Design and implementation of this project showed us that development and selling of these systems to the market is not an easy work. This experience gained during the project to implement different systems, increased our </a:t>
            </a:r>
            <a:r>
              <a:rPr lang="en-US" dirty="0" err="1"/>
              <a:t>motivation.With</a:t>
            </a:r>
            <a:r>
              <a:rPr lang="en-US" dirty="0"/>
              <a:t> this project we gathered the knowledge about the working of an elevator and also the use of the components. </a:t>
            </a:r>
            <a:endParaRPr lang="en-IN" dirty="0"/>
          </a:p>
        </p:txBody>
      </p:sp>
    </p:spTree>
    <p:extLst>
      <p:ext uri="{BB962C8B-B14F-4D97-AF65-F5344CB8AC3E}">
        <p14:creationId xmlns:p14="http://schemas.microsoft.com/office/powerpoint/2010/main" val="1699316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D6CF-B6D5-4C4D-92BA-E5EF3FE5EF63}"/>
              </a:ext>
            </a:extLst>
          </p:cNvPr>
          <p:cNvSpPr>
            <a:spLocks noGrp="1"/>
          </p:cNvSpPr>
          <p:nvPr>
            <p:ph type="title"/>
          </p:nvPr>
        </p:nvSpPr>
        <p:spPr>
          <a:xfrm>
            <a:off x="686299" y="582706"/>
            <a:ext cx="8596668" cy="1320800"/>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FC12B34-9FF2-447E-88FE-4DB2D7BE0EDB}"/>
              </a:ext>
            </a:extLst>
          </p:cNvPr>
          <p:cNvSpPr>
            <a:spLocks noGrp="1"/>
          </p:cNvSpPr>
          <p:nvPr>
            <p:ph idx="1"/>
          </p:nvPr>
        </p:nvSpPr>
        <p:spPr>
          <a:xfrm>
            <a:off x="2962836" y="2354542"/>
            <a:ext cx="4657164" cy="4351338"/>
          </a:xfrm>
        </p:spPr>
        <p:txBody>
          <a:bodyPr>
            <a:normAutofit/>
          </a:bodyPr>
          <a:lstStyle/>
          <a:p>
            <a:pPr marL="0" indent="0">
              <a:buNone/>
            </a:pPr>
            <a:r>
              <a:rPr lang="en-US" sz="6600" dirty="0">
                <a:solidFill>
                  <a:srgbClr val="C00000"/>
                </a:solidFill>
              </a:rPr>
              <a:t>Thank You</a:t>
            </a:r>
            <a:endParaRPr lang="en-IN" sz="6600" dirty="0">
              <a:solidFill>
                <a:srgbClr val="C00000"/>
              </a:solidFill>
            </a:endParaRPr>
          </a:p>
        </p:txBody>
      </p:sp>
    </p:spTree>
    <p:extLst>
      <p:ext uri="{BB962C8B-B14F-4D97-AF65-F5344CB8AC3E}">
        <p14:creationId xmlns:p14="http://schemas.microsoft.com/office/powerpoint/2010/main" val="249689287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F170-71C4-4768-8CF3-17C5433B8472}"/>
              </a:ext>
            </a:extLst>
          </p:cNvPr>
          <p:cNvSpPr>
            <a:spLocks noGrp="1"/>
          </p:cNvSpPr>
          <p:nvPr>
            <p:ph type="title"/>
          </p:nvPr>
        </p:nvSpPr>
        <p:spPr/>
        <p:txBody>
          <a:bodyPr>
            <a:normAutofit fontScale="90000"/>
          </a:bodyPr>
          <a:lstStyle/>
          <a:p>
            <a:r>
              <a:rPr lang="en-IN" sz="5400" dirty="0"/>
              <a:t>             </a:t>
            </a:r>
            <a:r>
              <a:rPr lang="en-IN" sz="5400" dirty="0">
                <a:solidFill>
                  <a:srgbClr val="FF0000"/>
                </a:solidFill>
              </a:rPr>
              <a:t>Acknowledgement:</a:t>
            </a:r>
          </a:p>
        </p:txBody>
      </p:sp>
      <p:sp>
        <p:nvSpPr>
          <p:cNvPr id="3" name="Content Placeholder 2">
            <a:extLst>
              <a:ext uri="{FF2B5EF4-FFF2-40B4-BE49-F238E27FC236}">
                <a16:creationId xmlns:a16="http://schemas.microsoft.com/office/drawing/2014/main" id="{244989F8-9B77-4014-A5EF-125805E61064}"/>
              </a:ext>
            </a:extLst>
          </p:cNvPr>
          <p:cNvSpPr>
            <a:spLocks noGrp="1"/>
          </p:cNvSpPr>
          <p:nvPr>
            <p:ph idx="1"/>
          </p:nvPr>
        </p:nvSpPr>
        <p:spPr>
          <a:xfrm>
            <a:off x="838200" y="2456329"/>
            <a:ext cx="10515600" cy="3720634"/>
          </a:xfrm>
        </p:spPr>
        <p:txBody>
          <a:bodyPr/>
          <a:lstStyle/>
          <a:p>
            <a:r>
              <a:rPr lang="en-US" dirty="0"/>
              <a:t>We would like to express my sincere thanks to Mr. </a:t>
            </a:r>
            <a:r>
              <a:rPr lang="en-US" dirty="0" err="1"/>
              <a:t>Rajib</a:t>
            </a:r>
            <a:r>
              <a:rPr lang="en-US" dirty="0"/>
              <a:t> Ranjan Pal and Mr. </a:t>
            </a:r>
            <a:r>
              <a:rPr lang="en-US" dirty="0" err="1"/>
              <a:t>Rudranath</a:t>
            </a:r>
            <a:r>
              <a:rPr lang="en-US" dirty="0"/>
              <a:t> Mitra, for there valuable guidance and support in completing our project. We would also like to express my gratitude towards our electronics department and specially our Head of the Department Mr. Prabir Banerjee for giving us this great opportunity to do a project on ELEVATOR USING ARDUINO . Without their support and suggestions, this project would not have been completed. Thank You!</a:t>
            </a:r>
            <a:endParaRPr lang="en-IN" dirty="0"/>
          </a:p>
        </p:txBody>
      </p:sp>
    </p:spTree>
    <p:extLst>
      <p:ext uri="{BB962C8B-B14F-4D97-AF65-F5344CB8AC3E}">
        <p14:creationId xmlns:p14="http://schemas.microsoft.com/office/powerpoint/2010/main" val="11843084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2380-5A97-4634-B6D8-DFCFAB8C50C4}"/>
              </a:ext>
            </a:extLst>
          </p:cNvPr>
          <p:cNvSpPr>
            <a:spLocks noGrp="1"/>
          </p:cNvSpPr>
          <p:nvPr>
            <p:ph type="title"/>
          </p:nvPr>
        </p:nvSpPr>
        <p:spPr/>
        <p:txBody>
          <a:bodyPr/>
          <a:lstStyle/>
          <a:p>
            <a:r>
              <a:rPr lang="en-US" dirty="0"/>
              <a:t>Components used and their working</a:t>
            </a:r>
            <a:endParaRPr lang="en-IN" dirty="0"/>
          </a:p>
        </p:txBody>
      </p:sp>
      <p:sp>
        <p:nvSpPr>
          <p:cNvPr id="3" name="Content Placeholder 2">
            <a:extLst>
              <a:ext uri="{FF2B5EF4-FFF2-40B4-BE49-F238E27FC236}">
                <a16:creationId xmlns:a16="http://schemas.microsoft.com/office/drawing/2014/main" id="{74BC245C-D5DB-4A56-93EF-1FF7AAF3520B}"/>
              </a:ext>
            </a:extLst>
          </p:cNvPr>
          <p:cNvSpPr>
            <a:spLocks noGrp="1"/>
          </p:cNvSpPr>
          <p:nvPr>
            <p:ph idx="1"/>
          </p:nvPr>
        </p:nvSpPr>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Arduino UNO</a:t>
            </a:r>
          </a:p>
          <a:p>
            <a:r>
              <a:rPr lang="en-IN" sz="3600" b="1" dirty="0"/>
              <a:t>LCD Display</a:t>
            </a:r>
            <a:endParaRPr lang="en-US" sz="36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b="1" dirty="0">
                <a:effectLst/>
                <a:latin typeface="Times New Roman" panose="02020603050405020304" pitchFamily="18" charset="0"/>
                <a:ea typeface="Calibri" panose="020F0502020204030204" pitchFamily="34" charset="0"/>
              </a:rPr>
              <a:t>LOAD cell </a:t>
            </a:r>
          </a:p>
          <a:p>
            <a:r>
              <a:rPr lang="en-IN" sz="4000" b="1" dirty="0"/>
              <a:t>L298 motor driver</a:t>
            </a:r>
          </a:p>
          <a:p>
            <a:r>
              <a:rPr lang="en-IN" sz="4000" b="1" dirty="0"/>
              <a:t>Button</a:t>
            </a:r>
          </a:p>
        </p:txBody>
      </p:sp>
    </p:spTree>
    <p:extLst>
      <p:ext uri="{BB962C8B-B14F-4D97-AF65-F5344CB8AC3E}">
        <p14:creationId xmlns:p14="http://schemas.microsoft.com/office/powerpoint/2010/main" val="4018459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23D4-F933-4598-968E-CE899B9F7B20}"/>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1.Arduino UNO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B2DDC07-65C5-425C-A332-3E9EE4083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352" y="2575848"/>
            <a:ext cx="3664324" cy="2998083"/>
          </a:xfrm>
          <a:prstGeom prst="rect">
            <a:avLst/>
          </a:prstGeom>
        </p:spPr>
      </p:pic>
      <p:sp>
        <p:nvSpPr>
          <p:cNvPr id="6" name="TextBox 5">
            <a:extLst>
              <a:ext uri="{FF2B5EF4-FFF2-40B4-BE49-F238E27FC236}">
                <a16:creationId xmlns:a16="http://schemas.microsoft.com/office/drawing/2014/main" id="{27178A40-2E75-4061-8913-C721A38B94E4}"/>
              </a:ext>
            </a:extLst>
          </p:cNvPr>
          <p:cNvSpPr txBox="1"/>
          <p:nvPr/>
        </p:nvSpPr>
        <p:spPr>
          <a:xfrm>
            <a:off x="970429" y="1284069"/>
            <a:ext cx="6387353" cy="646331"/>
          </a:xfrm>
          <a:prstGeom prst="rect">
            <a:avLst/>
          </a:prstGeom>
          <a:noFill/>
        </p:spPr>
        <p:txBody>
          <a:bodyPr wrap="square">
            <a:spAutoFit/>
          </a:bodyPr>
          <a:lstStyle/>
          <a:p>
            <a:r>
              <a:rPr lang="en-US" dirty="0"/>
              <a:t>What is Arduino? Arduino is an open-source electronics platform based on easy-to-use hardware and software. </a:t>
            </a:r>
            <a:endParaRPr lang="en-IN" dirty="0"/>
          </a:p>
        </p:txBody>
      </p:sp>
    </p:spTree>
    <p:extLst>
      <p:ext uri="{BB962C8B-B14F-4D97-AF65-F5344CB8AC3E}">
        <p14:creationId xmlns:p14="http://schemas.microsoft.com/office/powerpoint/2010/main" val="35241524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B9E8-BB62-4AC1-B7EC-D464B9DFDF52}"/>
              </a:ext>
            </a:extLst>
          </p:cNvPr>
          <p:cNvSpPr>
            <a:spLocks noGrp="1"/>
          </p:cNvSpPr>
          <p:nvPr>
            <p:ph type="title"/>
          </p:nvPr>
        </p:nvSpPr>
        <p:spPr/>
        <p:txBody>
          <a:bodyPr>
            <a:normAutofit/>
          </a:bodyPr>
          <a:lstStyle/>
          <a:p>
            <a:r>
              <a:rPr lang="en-IN" sz="6000" b="1" dirty="0">
                <a:solidFill>
                  <a:srgbClr val="C00000"/>
                </a:solidFill>
              </a:rPr>
              <a:t>Why Arduino? </a:t>
            </a:r>
          </a:p>
        </p:txBody>
      </p:sp>
      <p:sp>
        <p:nvSpPr>
          <p:cNvPr id="3" name="Content Placeholder 2">
            <a:extLst>
              <a:ext uri="{FF2B5EF4-FFF2-40B4-BE49-F238E27FC236}">
                <a16:creationId xmlns:a16="http://schemas.microsoft.com/office/drawing/2014/main" id="{B3AFAF69-6D91-4927-9AD4-124B9D90535F}"/>
              </a:ext>
            </a:extLst>
          </p:cNvPr>
          <p:cNvSpPr>
            <a:spLocks noGrp="1"/>
          </p:cNvSpPr>
          <p:nvPr>
            <p:ph idx="1"/>
          </p:nvPr>
        </p:nvSpPr>
        <p:spPr>
          <a:xfrm>
            <a:off x="1492623" y="2895599"/>
            <a:ext cx="6208058" cy="2474259"/>
          </a:xfrm>
        </p:spPr>
        <p:txBody>
          <a:bodyPr/>
          <a:lstStyle/>
          <a:p>
            <a:r>
              <a:rPr lang="en-IN" sz="1800" spc="1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Thanks to its simple and accessible user experience, Arduino has been used in thousands of different projects and applications. The Arduino software is easy-to-use for beginners, yet flexible enough for advanced users.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116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7BD9-A4EC-49C1-9A2A-EB42E41EBA09}"/>
              </a:ext>
            </a:extLst>
          </p:cNvPr>
          <p:cNvSpPr>
            <a:spLocks noGrp="1"/>
          </p:cNvSpPr>
          <p:nvPr>
            <p:ph type="title"/>
          </p:nvPr>
        </p:nvSpPr>
        <p:spPr/>
        <p:txBody>
          <a:bodyPr/>
          <a:lstStyle/>
          <a:p>
            <a:r>
              <a:rPr lang="en-US" dirty="0"/>
              <a:t>2.</a:t>
            </a:r>
            <a:r>
              <a:rPr lang="en-US" sz="1800" b="1" dirty="0">
                <a:effectLst/>
                <a:latin typeface="Times New Roman" panose="02020603050405020304" pitchFamily="18" charset="0"/>
                <a:ea typeface="Calibri" panose="020F0502020204030204" pitchFamily="34" charset="0"/>
              </a:rPr>
              <a:t> </a:t>
            </a:r>
            <a:r>
              <a:rPr lang="en-US" sz="3600" b="1" dirty="0">
                <a:effectLst/>
                <a:latin typeface="Times New Roman" panose="02020603050405020304" pitchFamily="18" charset="0"/>
                <a:ea typeface="Calibri" panose="020F0502020204030204" pitchFamily="34" charset="0"/>
              </a:rPr>
              <a:t>LCD Display</a:t>
            </a:r>
            <a:endParaRPr lang="en-IN" sz="3600" dirty="0"/>
          </a:p>
        </p:txBody>
      </p:sp>
      <p:pic>
        <p:nvPicPr>
          <p:cNvPr id="4" name="Content Placeholder 3">
            <a:extLst>
              <a:ext uri="{FF2B5EF4-FFF2-40B4-BE49-F238E27FC236}">
                <a16:creationId xmlns:a16="http://schemas.microsoft.com/office/drawing/2014/main" id="{00B96567-482A-4292-A6F3-6DB0A9B15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621" y="3273844"/>
            <a:ext cx="4893049" cy="3000141"/>
          </a:xfrm>
          <a:prstGeom prst="rect">
            <a:avLst/>
          </a:prstGeom>
        </p:spPr>
      </p:pic>
      <p:sp>
        <p:nvSpPr>
          <p:cNvPr id="6" name="TextBox 5">
            <a:extLst>
              <a:ext uri="{FF2B5EF4-FFF2-40B4-BE49-F238E27FC236}">
                <a16:creationId xmlns:a16="http://schemas.microsoft.com/office/drawing/2014/main" id="{DDFE4C6C-05DC-4FDB-89A5-2A645D6D644D}"/>
              </a:ext>
            </a:extLst>
          </p:cNvPr>
          <p:cNvSpPr txBox="1"/>
          <p:nvPr/>
        </p:nvSpPr>
        <p:spPr>
          <a:xfrm>
            <a:off x="726142" y="1519518"/>
            <a:ext cx="4289611" cy="1754326"/>
          </a:xfrm>
          <a:prstGeom prst="rect">
            <a:avLst/>
          </a:prstGeom>
          <a:noFill/>
        </p:spPr>
        <p:txBody>
          <a:bodyPr wrap="square">
            <a:spAutoFit/>
          </a:bodyPr>
          <a:lstStyle/>
          <a:p>
            <a:r>
              <a:rPr lang="en-US" dirty="0"/>
              <a:t> LCD stands for liquid crystal display it mostly used in different electronic projects and devices to display different values. LCD uses liquid crystals for the production of visible image. </a:t>
            </a:r>
            <a:endParaRPr lang="en-IN" dirty="0"/>
          </a:p>
        </p:txBody>
      </p:sp>
    </p:spTree>
    <p:extLst>
      <p:ext uri="{BB962C8B-B14F-4D97-AF65-F5344CB8AC3E}">
        <p14:creationId xmlns:p14="http://schemas.microsoft.com/office/powerpoint/2010/main" val="23334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021E-089E-4671-9F13-24A51C1B72D4}"/>
              </a:ext>
            </a:extLst>
          </p:cNvPr>
          <p:cNvSpPr>
            <a:spLocks noGrp="1"/>
          </p:cNvSpPr>
          <p:nvPr>
            <p:ph type="title"/>
          </p:nvPr>
        </p:nvSpPr>
        <p:spPr>
          <a:xfrm>
            <a:off x="838200" y="500062"/>
            <a:ext cx="10515600" cy="1325563"/>
          </a:xfrm>
        </p:spPr>
        <p:txBody>
          <a:bodyPr>
            <a:normAutofit/>
          </a:bodyPr>
          <a:lstStyle/>
          <a:p>
            <a:r>
              <a:rPr lang="en-IN" sz="3600" b="1" kern="1800" dirty="0">
                <a:effectLst/>
                <a:latin typeface="Arial" panose="020B0604020202020204" pitchFamily="34" charset="0"/>
                <a:ea typeface="Times New Roman" panose="02020603050405020304" pitchFamily="18" charset="0"/>
              </a:rPr>
              <a:t>3.High Capacity Compression Load Cell - HCC</a:t>
            </a:r>
            <a:endParaRPr lang="en-IN" sz="3600" dirty="0"/>
          </a:p>
        </p:txBody>
      </p:sp>
      <p:pic>
        <p:nvPicPr>
          <p:cNvPr id="4" name="Content Placeholder 3" descr="See the source image">
            <a:extLst>
              <a:ext uri="{FF2B5EF4-FFF2-40B4-BE49-F238E27FC236}">
                <a16:creationId xmlns:a16="http://schemas.microsoft.com/office/drawing/2014/main" id="{4CB38159-0AF8-4FCA-B9E6-660CD3B0AAD9}"/>
              </a:ext>
            </a:extLst>
          </p:cNvPr>
          <p:cNvPicPr>
            <a:picLocks noGrp="1" noChangeAspect="1"/>
          </p:cNvPicPr>
          <p:nvPr>
            <p:ph idx="1"/>
          </p:nvPr>
        </p:nvPicPr>
        <p:blipFill>
          <a:blip r:embed="rId2" cstate="print"/>
          <a:stretch>
            <a:fillRect/>
          </a:stretch>
        </p:blipFill>
        <p:spPr bwMode="auto">
          <a:xfrm>
            <a:off x="3039036" y="4028896"/>
            <a:ext cx="2644588" cy="1807128"/>
          </a:xfrm>
          <a:prstGeom prst="rect">
            <a:avLst/>
          </a:prstGeom>
          <a:noFill/>
          <a:ln w="9525">
            <a:noFill/>
            <a:miter lim="800000"/>
            <a:headEnd/>
            <a:tailEnd/>
          </a:ln>
        </p:spPr>
      </p:pic>
      <p:sp>
        <p:nvSpPr>
          <p:cNvPr id="6" name="TextBox 5">
            <a:extLst>
              <a:ext uri="{FF2B5EF4-FFF2-40B4-BE49-F238E27FC236}">
                <a16:creationId xmlns:a16="http://schemas.microsoft.com/office/drawing/2014/main" id="{6D1317CC-5C70-48DA-AE5E-06C57B5E8B1E}"/>
              </a:ext>
            </a:extLst>
          </p:cNvPr>
          <p:cNvSpPr txBox="1"/>
          <p:nvPr/>
        </p:nvSpPr>
        <p:spPr>
          <a:xfrm>
            <a:off x="1039906" y="1644889"/>
            <a:ext cx="4849906" cy="1664558"/>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HCC is a fully welded stainless steel canister load cell with a protection level of IP68. Rugged construction houses a high accuracy measurement element which provides better than .03% combined 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1117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D72C-4E5A-446E-BFA6-1E9674C6F909}"/>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rPr>
              <a:t>4.L298 motor driver </a:t>
            </a:r>
            <a:endParaRPr lang="en-IN" dirty="0"/>
          </a:p>
        </p:txBody>
      </p:sp>
      <p:pic>
        <p:nvPicPr>
          <p:cNvPr id="4" name="Content Placeholder 3">
            <a:extLst>
              <a:ext uri="{FF2B5EF4-FFF2-40B4-BE49-F238E27FC236}">
                <a16:creationId xmlns:a16="http://schemas.microsoft.com/office/drawing/2014/main" id="{CB35FD8F-BA8D-4A93-A2C8-FFF804E1986A}"/>
              </a:ext>
            </a:extLst>
          </p:cNvPr>
          <p:cNvPicPr>
            <a:picLocks noGrp="1" noChangeAspect="1"/>
          </p:cNvPicPr>
          <p:nvPr>
            <p:ph idx="1"/>
          </p:nvPr>
        </p:nvPicPr>
        <p:blipFill>
          <a:blip r:embed="rId2" cstate="print"/>
          <a:srcRect/>
          <a:stretch>
            <a:fillRect/>
          </a:stretch>
        </p:blipFill>
        <p:spPr bwMode="auto">
          <a:xfrm>
            <a:off x="7432107" y="2063257"/>
            <a:ext cx="3702057" cy="2731485"/>
          </a:xfrm>
          <a:prstGeom prst="rect">
            <a:avLst/>
          </a:prstGeom>
          <a:noFill/>
          <a:ln w="9525">
            <a:noFill/>
            <a:miter lim="800000"/>
            <a:headEnd/>
            <a:tailEnd/>
          </a:ln>
        </p:spPr>
      </p:pic>
      <p:sp>
        <p:nvSpPr>
          <p:cNvPr id="6" name="TextBox 5">
            <a:extLst>
              <a:ext uri="{FF2B5EF4-FFF2-40B4-BE49-F238E27FC236}">
                <a16:creationId xmlns:a16="http://schemas.microsoft.com/office/drawing/2014/main" id="{0EEF3E0C-E818-4A2C-AE6C-78114707866D}"/>
              </a:ext>
            </a:extLst>
          </p:cNvPr>
          <p:cNvSpPr txBox="1"/>
          <p:nvPr/>
        </p:nvSpPr>
        <p:spPr>
          <a:xfrm>
            <a:off x="551315" y="1635175"/>
            <a:ext cx="4733365" cy="2491836"/>
          </a:xfrm>
          <a:prstGeom prst="rect">
            <a:avLst/>
          </a:prstGeom>
          <a:noFill/>
        </p:spPr>
        <p:txBody>
          <a:bodyPr wrap="square">
            <a:spAutoFit/>
          </a:bodyPr>
          <a:lstStyle/>
          <a:p>
            <a:pPr marL="768985">
              <a:lnSpc>
                <a:spcPct val="115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buSzPts val="1000"/>
              <a:tabLst>
                <a:tab pos="457200" algn="l"/>
              </a:tabLst>
            </a:pPr>
            <a:r>
              <a:rPr lang="en-IN" sz="2800" dirty="0">
                <a:solidFill>
                  <a:srgbClr val="2A2A2A"/>
                </a:solidFill>
                <a:effectLst/>
                <a:latin typeface="Source Sans Pro" panose="020B0503030403020204" pitchFamily="34" charset="0"/>
                <a:ea typeface="Times New Roman" panose="02020603050405020304" pitchFamily="18" charset="0"/>
                <a:cs typeface="Times New Roman" panose="02020603050405020304" pitchFamily="18" charset="0"/>
              </a:rPr>
              <a:t>L298 is a high voltage and high current motor drive chip which receives TTL logic signals..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987894B-D6BA-4AE1-8920-8BC235455698}"/>
              </a:ext>
            </a:extLst>
          </p:cNvPr>
          <p:cNvSpPr txBox="1"/>
          <p:nvPr/>
        </p:nvSpPr>
        <p:spPr>
          <a:xfrm>
            <a:off x="497527" y="4217085"/>
            <a:ext cx="6096000" cy="916598"/>
          </a:xfrm>
          <a:prstGeom prst="rect">
            <a:avLst/>
          </a:prstGeom>
          <a:noFill/>
        </p:spPr>
        <p:txBody>
          <a:bodyPr wrap="square">
            <a:spAutoFit/>
          </a:bodyPr>
          <a:lstStyle/>
          <a:p>
            <a:pPr>
              <a:lnSpc>
                <a:spcPct val="115000"/>
              </a:lnSpc>
              <a:spcAft>
                <a:spcPts val="1125"/>
              </a:spcAft>
            </a:pPr>
            <a:r>
              <a:rPr lang="en-IN" sz="2400" b="1" dirty="0">
                <a:effectLst/>
                <a:latin typeface="Source Sans Pro" panose="020B0503030403020204" pitchFamily="34" charset="0"/>
                <a:ea typeface="Times New Roman" panose="02020603050405020304" pitchFamily="18" charset="0"/>
                <a:cs typeface="Times New Roman" panose="02020603050405020304" pitchFamily="18" charset="0"/>
              </a:rPr>
              <a:t>Thus, H-Bridge is basically used to control the rotating direction in DC motors.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4247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0D78-9169-477D-8CCB-143189AE8E84}"/>
              </a:ext>
            </a:extLst>
          </p:cNvPr>
          <p:cNvSpPr>
            <a:spLocks noGrp="1"/>
          </p:cNvSpPr>
          <p:nvPr>
            <p:ph type="title"/>
          </p:nvPr>
        </p:nvSpPr>
        <p:spPr/>
        <p:txBody>
          <a:bodyPr/>
          <a:lstStyle/>
          <a:p>
            <a:r>
              <a:rPr lang="en-US" b="1" dirty="0"/>
              <a:t>5.Button</a:t>
            </a:r>
            <a:endParaRPr lang="en-IN" b="1" dirty="0"/>
          </a:p>
        </p:txBody>
      </p:sp>
      <p:pic>
        <p:nvPicPr>
          <p:cNvPr id="4" name="Content Placeholder 3">
            <a:extLst>
              <a:ext uri="{FF2B5EF4-FFF2-40B4-BE49-F238E27FC236}">
                <a16:creationId xmlns:a16="http://schemas.microsoft.com/office/drawing/2014/main" id="{BDE9CC99-C735-4E6E-A024-05F248606C2B}"/>
              </a:ext>
            </a:extLst>
          </p:cNvPr>
          <p:cNvPicPr>
            <a:picLocks noGrp="1" noChangeAspect="1"/>
          </p:cNvPicPr>
          <p:nvPr>
            <p:ph idx="1"/>
          </p:nvPr>
        </p:nvPicPr>
        <p:blipFill>
          <a:blip r:embed="rId2"/>
          <a:stretch>
            <a:fillRect/>
          </a:stretch>
        </p:blipFill>
        <p:spPr>
          <a:xfrm>
            <a:off x="8337361" y="2066495"/>
            <a:ext cx="2662333" cy="2559293"/>
          </a:xfrm>
          <a:prstGeom prst="rect">
            <a:avLst/>
          </a:prstGeom>
        </p:spPr>
      </p:pic>
      <p:sp>
        <p:nvSpPr>
          <p:cNvPr id="6" name="TextBox 5">
            <a:extLst>
              <a:ext uri="{FF2B5EF4-FFF2-40B4-BE49-F238E27FC236}">
                <a16:creationId xmlns:a16="http://schemas.microsoft.com/office/drawing/2014/main" id="{224F3BF6-A4D2-48B5-A28C-18D4065A915C}"/>
              </a:ext>
            </a:extLst>
          </p:cNvPr>
          <p:cNvSpPr txBox="1"/>
          <p:nvPr/>
        </p:nvSpPr>
        <p:spPr>
          <a:xfrm>
            <a:off x="600636" y="2485035"/>
            <a:ext cx="5244352" cy="2888035"/>
          </a:xfrm>
          <a:prstGeom prst="rect">
            <a:avLst/>
          </a:prstGeom>
          <a:noFill/>
        </p:spPr>
        <p:txBody>
          <a:bodyPr wrap="square">
            <a:spAutoFit/>
          </a:bodyPr>
          <a:lstStyle/>
          <a:p>
            <a:pPr lvl="0">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With the help of this push buttons we can move the elevator in upward direction, downward direction or can also stop the elevator.</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5407364"/>
      </p:ext>
    </p:extLst>
  </p:cSld>
  <p:clrMapOvr>
    <a:masterClrMapping/>
  </p:clrMapOvr>
  <p:transition spd="slow">
    <p:randomBar dir="ver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506</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Open Sans</vt:lpstr>
      <vt:lpstr>Source Sans Pro</vt:lpstr>
      <vt:lpstr>Times New Roman</vt:lpstr>
      <vt:lpstr>Trebuchet MS</vt:lpstr>
      <vt:lpstr>Wingdings 3</vt:lpstr>
      <vt:lpstr>Facet</vt:lpstr>
      <vt:lpstr>     FINAL YEAR PROJECT</vt:lpstr>
      <vt:lpstr>             Acknowledgement:</vt:lpstr>
      <vt:lpstr>Components used and their working</vt:lpstr>
      <vt:lpstr>1.Arduino UNO :- </vt:lpstr>
      <vt:lpstr>Why Arduino? </vt:lpstr>
      <vt:lpstr>2. LCD Display</vt:lpstr>
      <vt:lpstr>3.High Capacity Compression Load Cell - HCC</vt:lpstr>
      <vt:lpstr>4.L298 motor driver </vt:lpstr>
      <vt:lpstr>5.Button</vt:lpstr>
      <vt:lpstr>Results and Project analyzing- </vt:lpstr>
      <vt:lpstr>LCD displays the weight measured and the motor will start/stop with the help of the push buttons. </vt:lpstr>
      <vt:lpstr>Conclusion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YEAR PROJECT</dc:title>
  <dc:creator>Rounak Ghosh</dc:creator>
  <cp:lastModifiedBy>Rounak Ghosh</cp:lastModifiedBy>
  <cp:revision>21</cp:revision>
  <dcterms:created xsi:type="dcterms:W3CDTF">2022-03-09T12:17:38Z</dcterms:created>
  <dcterms:modified xsi:type="dcterms:W3CDTF">2022-03-09T13:07:24Z</dcterms:modified>
</cp:coreProperties>
</file>