
<file path=[Content_Types].xml><?xml version="1.0" encoding="utf-8"?>
<Types xmlns="http://schemas.openxmlformats.org/package/2006/content-types">
  <Default Extension="emf" ContentType="image/x-em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9" r:id="rId2"/>
    <p:sldId id="261" r:id="rId3"/>
    <p:sldId id="266" r:id="rId4"/>
    <p:sldId id="260" r:id="rId5"/>
    <p:sldId id="262" r:id="rId6"/>
    <p:sldId id="263" r:id="rId7"/>
    <p:sldId id="264" r:id="rId8"/>
    <p:sldId id="267" r:id="rId9"/>
    <p:sldId id="268" r:id="rId10"/>
    <p:sldId id="269" r:id="rId11"/>
    <p:sldId id="270" r:id="rId12"/>
    <p:sldId id="265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A9E5"/>
    <a:srgbClr val="70C9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69" autoAdjust="0"/>
    <p:restoredTop sz="94631"/>
  </p:normalViewPr>
  <p:slideViewPr>
    <p:cSldViewPr snapToGrid="0" snapToObjects="1">
      <p:cViewPr varScale="1">
        <p:scale>
          <a:sx n="113" d="100"/>
          <a:sy n="113" d="100"/>
        </p:scale>
        <p:origin x="80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FA17D-2306-7140-960D-63A881D8EC77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46F3E-3C9C-4F4B-A3C7-AE734005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62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6417" y="4712399"/>
            <a:ext cx="3292983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097280" y="1830634"/>
            <a:ext cx="7564374" cy="122117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2"/>
          </p:nvPr>
        </p:nvSpPr>
        <p:spPr>
          <a:xfrm>
            <a:off x="1117854" y="4712399"/>
            <a:ext cx="2057400" cy="273844"/>
          </a:xfrm>
        </p:spPr>
        <p:txBody>
          <a:bodyPr/>
          <a:lstStyle/>
          <a:p>
            <a:fld id="{161BE30B-C293-B546-AF6D-1C4040101EA4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3" hasCustomPrompt="1"/>
          </p:nvPr>
        </p:nvSpPr>
        <p:spPr>
          <a:xfrm>
            <a:off x="1097280" y="3133725"/>
            <a:ext cx="5532120" cy="1028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8174C-ECC2-F24A-8C1D-958324A22F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8501" y="254524"/>
            <a:ext cx="4755831" cy="12113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E30B-C293-B546-AF6D-1C4040101EA4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10C2-01B6-AC49-935F-133969BCCC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E30B-C293-B546-AF6D-1C4040101EA4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10C2-01B6-AC49-935F-133969BCCC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39DFFB-EC1D-2547-8B22-FFC5FDC7ED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3750" y="1157287"/>
            <a:ext cx="7886192" cy="33689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5799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E30B-C293-B546-AF6D-1C4040101EA4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10C2-01B6-AC49-935F-133969BCCC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C9BFA9E-D42F-294E-96AD-A0460952CD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3750" y="1127523"/>
            <a:ext cx="7867904" cy="33808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4993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E30B-C293-B546-AF6D-1C4040101EA4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10C2-01B6-AC49-935F-133969BCCCF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E601598-62FB-894E-87E1-138696BB55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74700" y="435769"/>
            <a:ext cx="7886700" cy="41267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1190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E30B-C293-B546-AF6D-1C4040101EA4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10C2-01B6-AC49-935F-133969BCCC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3242" y="191549"/>
            <a:ext cx="7886700" cy="73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242" y="1056133"/>
            <a:ext cx="7886700" cy="3494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4954" y="471240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BE30B-C293-B546-AF6D-1C4040101EA4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75254" y="4712400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04254" y="471240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E10C2-01B6-AC49-935F-133969BCCCF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347472" cy="5143500"/>
          </a:xfrm>
          <a:prstGeom prst="rect">
            <a:avLst/>
          </a:prstGeom>
          <a:solidFill>
            <a:srgbClr val="7FA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7308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9" r:id="rId3"/>
    <p:sldLayoutId id="2147483668" r:id="rId4"/>
    <p:sldLayoutId id="2147483670" r:id="rId5"/>
    <p:sldLayoutId id="2147483667" r:id="rId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r-HR" sz="2200" dirty="0">
                <a:solidFill>
                  <a:schemeClr val="tx1"/>
                </a:solidFill>
              </a:rPr>
              <a:t>Rudarenje društvenih mreža u R-u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965960" y="3133725"/>
            <a:ext cx="5673281" cy="1028700"/>
          </a:xfrm>
        </p:spPr>
        <p:txBody>
          <a:bodyPr>
            <a:normAutofit lnSpcReduction="10000"/>
          </a:bodyPr>
          <a:lstStyle/>
          <a:p>
            <a:r>
              <a:rPr lang="hr-HR" b="1" dirty="0"/>
              <a:t>Izradili:</a:t>
            </a:r>
            <a:r>
              <a:rPr lang="hr-HR" dirty="0"/>
              <a:t> Bernarda Dražić, Fran Gudek, Tomislav Ivanda</a:t>
            </a:r>
          </a:p>
          <a:p>
            <a:r>
              <a:rPr lang="hr-HR" b="1" dirty="0"/>
              <a:t>Kolegij: </a:t>
            </a:r>
            <a:r>
              <a:rPr lang="hr-HR" dirty="0"/>
              <a:t>Primijenjena statistika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85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1700DBA-2AD1-41F7-BADE-C00460390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CC379583-B362-4160-8E64-B973CAFA3E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3750" y="191549"/>
            <a:ext cx="7886192" cy="4334731"/>
          </a:xfrm>
        </p:spPr>
        <p:txBody>
          <a:bodyPr/>
          <a:lstStyle/>
          <a:p>
            <a:r>
              <a:rPr lang="hr-HR" dirty="0"/>
              <a:t>Gledamo lokacije </a:t>
            </a:r>
            <a:r>
              <a:rPr lang="hr-HR" dirty="0" err="1"/>
              <a:t>tweetova</a:t>
            </a:r>
            <a:r>
              <a:rPr lang="hr-HR" dirty="0"/>
              <a:t>,</a:t>
            </a:r>
          </a:p>
          <a:p>
            <a:pPr marL="0" indent="0">
              <a:buNone/>
            </a:pPr>
            <a:r>
              <a:rPr lang="hr-HR" dirty="0"/>
              <a:t>te ih stavljamo u iste skupine </a:t>
            </a:r>
          </a:p>
          <a:p>
            <a:pPr marL="0" indent="0">
              <a:buNone/>
            </a:pPr>
            <a:r>
              <a:rPr lang="hr-HR" dirty="0"/>
              <a:t>i na kraju prikazujemo u grafu</a:t>
            </a:r>
          </a:p>
          <a:p>
            <a:r>
              <a:rPr lang="hr-HR" dirty="0"/>
              <a:t>Ne </a:t>
            </a:r>
            <a:r>
              <a:rPr lang="hr-HR" dirty="0" err="1"/>
              <a:t>prespecifična</a:t>
            </a:r>
            <a:r>
              <a:rPr lang="hr-HR" dirty="0"/>
              <a:t>, ali nam</a:t>
            </a:r>
          </a:p>
          <a:p>
            <a:pPr marL="0" indent="0">
              <a:buNone/>
            </a:pPr>
            <a:r>
              <a:rPr lang="hr-HR" dirty="0"/>
              <a:t>daje jasnu sliku iz kojih</a:t>
            </a:r>
          </a:p>
          <a:p>
            <a:pPr marL="0" indent="0">
              <a:buNone/>
            </a:pPr>
            <a:r>
              <a:rPr lang="hr-HR" dirty="0"/>
              <a:t>pokrajina ili država su korisnici</a:t>
            </a:r>
          </a:p>
          <a:p>
            <a:pPr marL="0" indent="0">
              <a:buNone/>
            </a:pPr>
            <a:r>
              <a:rPr lang="hr-HR" dirty="0"/>
              <a:t>koji </a:t>
            </a:r>
            <a:r>
              <a:rPr lang="hr-HR" dirty="0" err="1"/>
              <a:t>tweetaju</a:t>
            </a:r>
            <a:r>
              <a:rPr lang="hr-HR" dirty="0"/>
              <a:t> koristeći ovaj </a:t>
            </a:r>
          </a:p>
          <a:p>
            <a:pPr marL="0" indent="0">
              <a:buNone/>
            </a:pPr>
            <a:r>
              <a:rPr lang="hr-HR" dirty="0"/>
              <a:t>hashtag – pošto je smo zadali </a:t>
            </a:r>
          </a:p>
          <a:p>
            <a:pPr marL="0" indent="0">
              <a:buNone/>
            </a:pPr>
            <a:r>
              <a:rPr lang="hr-HR" dirty="0"/>
              <a:t>#USA većina </a:t>
            </a:r>
            <a:r>
              <a:rPr lang="hr-HR" dirty="0" err="1"/>
              <a:t>tweetova</a:t>
            </a:r>
            <a:r>
              <a:rPr lang="hr-HR" dirty="0"/>
              <a:t> dolazi </a:t>
            </a:r>
          </a:p>
          <a:p>
            <a:pPr marL="0" indent="0">
              <a:buNone/>
            </a:pPr>
            <a:r>
              <a:rPr lang="hr-HR" dirty="0"/>
              <a:t>iz tog područja</a:t>
            </a:r>
          </a:p>
        </p:txBody>
      </p:sp>
      <p:pic>
        <p:nvPicPr>
          <p:cNvPr id="5" name="Slika 4" descr="Slika na kojoj se prikazuje tekst&#10;&#10;Opis je automatski generiran">
            <a:extLst>
              <a:ext uri="{FF2B5EF4-FFF2-40B4-BE49-F238E27FC236}">
                <a16:creationId xmlns:a16="http://schemas.microsoft.com/office/drawing/2014/main" id="{FE822107-BFC9-4AAB-898C-424288E09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292" y="83472"/>
            <a:ext cx="4773676" cy="390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72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DD3DDD3-AADD-4C10-9268-23460D036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5BE196D0-9E24-422D-B921-6998BAD11A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3750" y="191549"/>
            <a:ext cx="7886192" cy="4334731"/>
          </a:xfrm>
        </p:spPr>
        <p:txBody>
          <a:bodyPr/>
          <a:lstStyle/>
          <a:p>
            <a:r>
              <a:rPr lang="hr-HR" dirty="0"/>
              <a:t>Ovdje imamo dva različita </a:t>
            </a:r>
          </a:p>
          <a:p>
            <a:pPr marL="0" indent="0">
              <a:buNone/>
            </a:pPr>
            <a:r>
              <a:rPr lang="hr-HR" dirty="0"/>
              <a:t>prikaza sentimenta</a:t>
            </a:r>
          </a:p>
          <a:p>
            <a:r>
              <a:rPr lang="hr-HR" dirty="0"/>
              <a:t>Trenutno se u Americi bliže</a:t>
            </a:r>
          </a:p>
          <a:p>
            <a:pPr marL="0" indent="0">
              <a:buNone/>
            </a:pPr>
            <a:r>
              <a:rPr lang="hr-HR" dirty="0"/>
              <a:t>izbori i doba je rasne </a:t>
            </a:r>
          </a:p>
          <a:p>
            <a:pPr marL="0" indent="0">
              <a:buNone/>
            </a:pPr>
            <a:r>
              <a:rPr lang="hr-HR" dirty="0"/>
              <a:t>napetosti tako da smo i mogli </a:t>
            </a:r>
          </a:p>
          <a:p>
            <a:pPr marL="0" indent="0">
              <a:buNone/>
            </a:pPr>
            <a:r>
              <a:rPr lang="hr-HR" dirty="0"/>
              <a:t>predvidjeti da će većina riječi</a:t>
            </a:r>
          </a:p>
          <a:p>
            <a:pPr marL="0" indent="0">
              <a:buNone/>
            </a:pPr>
            <a:r>
              <a:rPr lang="hr-HR" dirty="0"/>
              <a:t>biti povezanih sa tim temama</a:t>
            </a:r>
          </a:p>
          <a:p>
            <a:r>
              <a:rPr lang="hr-HR" dirty="0"/>
              <a:t>Zanimljivo da je sentiment</a:t>
            </a:r>
          </a:p>
          <a:p>
            <a:pPr marL="0" indent="0">
              <a:buNone/>
            </a:pPr>
            <a:r>
              <a:rPr lang="hr-HR" dirty="0"/>
              <a:t>pozitivnih riječi daleko brojniji</a:t>
            </a:r>
          </a:p>
          <a:p>
            <a:pPr marL="0" indent="0">
              <a:buNone/>
            </a:pPr>
            <a:r>
              <a:rPr lang="hr-HR" dirty="0"/>
              <a:t>od negativnih </a:t>
            </a:r>
          </a:p>
          <a:p>
            <a:endParaRPr lang="hr-HR" dirty="0"/>
          </a:p>
          <a:p>
            <a:pPr marL="0" indent="0">
              <a:buNone/>
            </a:pPr>
            <a:endParaRPr lang="hr-HR" dirty="0"/>
          </a:p>
        </p:txBody>
      </p:sp>
      <p:pic>
        <p:nvPicPr>
          <p:cNvPr id="5" name="Slika 4" descr="Slika na kojoj se prikazuje tekst, snimka zaslona&#10;&#10;Opis je automatski generiran">
            <a:extLst>
              <a:ext uri="{FF2B5EF4-FFF2-40B4-BE49-F238E27FC236}">
                <a16:creationId xmlns:a16="http://schemas.microsoft.com/office/drawing/2014/main" id="{F920A455-3B22-4FDB-9573-D594FC1B0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239" y="191549"/>
            <a:ext cx="4607178" cy="407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14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8ABEFEB6-3454-4F1C-8013-EF3D5CC0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Izvori: </a:t>
            </a:r>
            <a:endParaRPr lang="en-US" dirty="0"/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BF24736B-420C-494E-AE41-A4961ACC21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Nathan </a:t>
            </a:r>
            <a:r>
              <a:rPr lang="en-US" dirty="0" err="1"/>
              <a:t>Dannem</a:t>
            </a:r>
            <a:r>
              <a:rPr lang="hr-HR" dirty="0" err="1"/>
              <a:t>an</a:t>
            </a:r>
            <a:r>
              <a:rPr lang="hr-HR" dirty="0"/>
              <a:t>, Richard </a:t>
            </a:r>
            <a:r>
              <a:rPr lang="hr-HR" dirty="0" err="1"/>
              <a:t>Heimann</a:t>
            </a:r>
            <a:r>
              <a:rPr lang="hr-HR" dirty="0"/>
              <a:t>, </a:t>
            </a:r>
            <a:r>
              <a:rPr lang="en-US" dirty="0"/>
              <a:t>Social Media Mining with R</a:t>
            </a:r>
            <a:r>
              <a:rPr lang="hr-HR" dirty="0"/>
              <a:t>, 2014.</a:t>
            </a:r>
          </a:p>
          <a:p>
            <a:endParaRPr lang="hr-HR" dirty="0"/>
          </a:p>
          <a:p>
            <a:r>
              <a:rPr lang="hr-HR" dirty="0" err="1"/>
              <a:t>Sharan</a:t>
            </a:r>
            <a:r>
              <a:rPr lang="hr-HR" dirty="0"/>
              <a:t> Kumar </a:t>
            </a:r>
            <a:r>
              <a:rPr lang="hr-HR" dirty="0" err="1"/>
              <a:t>Ravindran</a:t>
            </a:r>
            <a:r>
              <a:rPr lang="hr-HR" dirty="0"/>
              <a:t>, </a:t>
            </a:r>
            <a:r>
              <a:rPr lang="hr-HR" dirty="0" err="1"/>
              <a:t>Vikram</a:t>
            </a:r>
            <a:r>
              <a:rPr lang="hr-HR" dirty="0"/>
              <a:t> </a:t>
            </a:r>
            <a:r>
              <a:rPr lang="hr-HR" dirty="0" err="1"/>
              <a:t>Garg</a:t>
            </a:r>
            <a:r>
              <a:rPr lang="hr-HR" dirty="0"/>
              <a:t>, </a:t>
            </a:r>
            <a:r>
              <a:rPr lang="en-US" dirty="0"/>
              <a:t>Mastering Social Media Mining with R</a:t>
            </a:r>
            <a:r>
              <a:rPr lang="hr-HR" dirty="0"/>
              <a:t>, 2015.</a:t>
            </a:r>
          </a:p>
        </p:txBody>
      </p:sp>
    </p:spTree>
    <p:extLst>
      <p:ext uri="{BB962C8B-B14F-4D97-AF65-F5344CB8AC3E}">
        <p14:creationId xmlns:p14="http://schemas.microsoft.com/office/powerpoint/2010/main" val="78480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5DB36CC0-EEEF-4F93-B004-4AA5C38B15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3750" y="406400"/>
            <a:ext cx="7886192" cy="4307839"/>
          </a:xfrm>
        </p:spPr>
        <p:txBody>
          <a:bodyPr/>
          <a:lstStyle/>
          <a:p>
            <a:r>
              <a:rPr lang="hr-HR" dirty="0"/>
              <a:t>D</a:t>
            </a:r>
            <a:r>
              <a:rPr lang="en-US" dirty="0" err="1"/>
              <a:t>ruštveni</a:t>
            </a:r>
            <a:r>
              <a:rPr lang="en-US" dirty="0"/>
              <a:t> </a:t>
            </a:r>
            <a:r>
              <a:rPr lang="en-US" dirty="0" err="1"/>
              <a:t>podaci</a:t>
            </a:r>
            <a:r>
              <a:rPr lang="en-US" dirty="0"/>
              <a:t> </a:t>
            </a:r>
            <a:r>
              <a:rPr lang="en-US" dirty="0" err="1"/>
              <a:t>odnose</a:t>
            </a:r>
            <a:r>
              <a:rPr lang="en-US" dirty="0"/>
              <a:t> se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generiraju</a:t>
            </a:r>
            <a:r>
              <a:rPr lang="en-US" dirty="0"/>
              <a:t> </a:t>
            </a:r>
            <a:r>
              <a:rPr lang="en-US" dirty="0" err="1"/>
              <a:t>ljudi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njihov</a:t>
            </a:r>
            <a:r>
              <a:rPr lang="hr-HR" dirty="0"/>
              <a:t>e interakcije.</a:t>
            </a:r>
          </a:p>
          <a:p>
            <a:endParaRPr lang="hr-HR" dirty="0"/>
          </a:p>
          <a:p>
            <a:r>
              <a:rPr lang="hr-HR" dirty="0"/>
              <a:t>Rudarenje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skup</a:t>
            </a:r>
            <a:r>
              <a:rPr lang="en-US" dirty="0"/>
              <a:t> je </a:t>
            </a:r>
            <a:r>
              <a:rPr lang="en-US" dirty="0" err="1"/>
              <a:t>alata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tehnika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koriste</a:t>
            </a:r>
            <a:r>
              <a:rPr lang="en-US" dirty="0"/>
              <a:t> za </a:t>
            </a:r>
            <a:r>
              <a:rPr lang="en-US" dirty="0" err="1"/>
              <a:t>opisivanje</a:t>
            </a:r>
            <a:r>
              <a:rPr lang="hr-HR" dirty="0"/>
              <a:t> podataka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hr-HR" dirty="0" err="1"/>
              <a:t>donešenje</a:t>
            </a:r>
            <a:r>
              <a:rPr lang="hr-HR" dirty="0"/>
              <a:t> zaključaka o</a:t>
            </a:r>
            <a:r>
              <a:rPr lang="en-US" dirty="0"/>
              <a:t> </a:t>
            </a:r>
            <a:r>
              <a:rPr lang="hr-HR" dirty="0"/>
              <a:t>njima</a:t>
            </a:r>
            <a:r>
              <a:rPr lang="en-US" dirty="0"/>
              <a:t>. </a:t>
            </a:r>
            <a:endParaRPr lang="hr-HR" dirty="0"/>
          </a:p>
          <a:p>
            <a:endParaRPr lang="hr-HR" dirty="0"/>
          </a:p>
          <a:p>
            <a:r>
              <a:rPr lang="hr-HR" dirty="0"/>
              <a:t>D</a:t>
            </a:r>
            <a:r>
              <a:rPr lang="en-US" dirty="0" err="1"/>
              <a:t>ruštvenim</a:t>
            </a:r>
            <a:r>
              <a:rPr lang="en-US" dirty="0"/>
              <a:t> </a:t>
            </a:r>
            <a:r>
              <a:rPr lang="en-US" dirty="0" err="1"/>
              <a:t>podacima</a:t>
            </a:r>
            <a:r>
              <a:rPr lang="en-US" dirty="0"/>
              <a:t> </a:t>
            </a:r>
            <a:r>
              <a:rPr lang="en-US" dirty="0" err="1"/>
              <a:t>pristupamo</a:t>
            </a:r>
            <a:r>
              <a:rPr lang="en-US" dirty="0"/>
              <a:t> </a:t>
            </a:r>
            <a:r>
              <a:rPr lang="en-US" dirty="0" err="1"/>
              <a:t>kombinacijom</a:t>
            </a:r>
            <a:r>
              <a:rPr lang="en-US" dirty="0"/>
              <a:t> </a:t>
            </a:r>
            <a:r>
              <a:rPr lang="en-US" dirty="0" err="1"/>
              <a:t>primijenjene</a:t>
            </a:r>
            <a:r>
              <a:rPr lang="en-US" dirty="0"/>
              <a:t> </a:t>
            </a:r>
            <a:r>
              <a:rPr lang="en-US" dirty="0" err="1"/>
              <a:t>statistike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teorije</a:t>
            </a:r>
            <a:r>
              <a:rPr lang="en-US" dirty="0"/>
              <a:t> </a:t>
            </a:r>
            <a:r>
              <a:rPr lang="en-US" dirty="0" err="1"/>
              <a:t>društvenih</a:t>
            </a:r>
            <a:r>
              <a:rPr lang="en-US" dirty="0"/>
              <a:t> </a:t>
            </a:r>
            <a:r>
              <a:rPr lang="en-US" dirty="0" err="1"/>
              <a:t>znanosti</a:t>
            </a:r>
            <a:r>
              <a:rPr lang="en-US" dirty="0"/>
              <a:t>.</a:t>
            </a:r>
            <a:endParaRPr lang="hr-HR" dirty="0"/>
          </a:p>
          <a:p>
            <a:endParaRPr lang="hr-HR" dirty="0"/>
          </a:p>
          <a:p>
            <a:r>
              <a:rPr lang="hr-HR" dirty="0"/>
              <a:t>Rudarenje društvenih podataka temelji se na međusobno povezanim, detaljnim, brzim i javnim razmjenama informacija.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827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87C6379-83AA-4F9F-B257-DE1206733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Tehnike rudarenja društvenih mreža</a:t>
            </a:r>
            <a:endParaRPr lang="en-US" dirty="0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A6DC1ECD-0C40-4B09-B0E7-E28A743979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r-HR" dirty="0" err="1"/>
              <a:t>Graph</a:t>
            </a:r>
            <a:r>
              <a:rPr lang="hr-HR" dirty="0"/>
              <a:t> </a:t>
            </a:r>
            <a:r>
              <a:rPr lang="hr-HR" dirty="0" err="1"/>
              <a:t>mining</a:t>
            </a:r>
            <a:r>
              <a:rPr lang="hr-HR" dirty="0"/>
              <a:t> </a:t>
            </a:r>
            <a:br>
              <a:rPr lang="hr-HR" dirty="0"/>
            </a:br>
            <a:r>
              <a:rPr lang="hr-HR" dirty="0"/>
              <a:t>- </a:t>
            </a:r>
            <a:r>
              <a:rPr lang="hr-HR" sz="1600" dirty="0"/>
              <a:t>mrežni grafikoni čine strukturu podataka i pojavljuju se u osnovi u svim oblicima podataka/informacija na društvenim mrežama. Obično korisničke zajednice čine skupinu čvorova u takvim grafikonima gdje čvorovi unutar iste zajednice ili klastera imaju tendenciju da dijele zajedničke značajke</a:t>
            </a:r>
          </a:p>
          <a:p>
            <a:endParaRPr lang="hr-HR" sz="1600" dirty="0"/>
          </a:p>
          <a:p>
            <a:r>
              <a:rPr lang="hr-HR" dirty="0" err="1"/>
              <a:t>Text</a:t>
            </a:r>
            <a:r>
              <a:rPr lang="hr-HR" dirty="0"/>
              <a:t> </a:t>
            </a:r>
            <a:r>
              <a:rPr lang="hr-HR" dirty="0" err="1"/>
              <a:t>mining</a:t>
            </a:r>
            <a:r>
              <a:rPr lang="hr-HR" dirty="0"/>
              <a:t> </a:t>
            </a:r>
            <a:br>
              <a:rPr lang="hr-HR" sz="1600" dirty="0"/>
            </a:br>
            <a:r>
              <a:rPr lang="hr-HR" sz="1600" dirty="0"/>
              <a:t>- Izdvajanje značenja iz nestrukturiranih tekstualnih podataka prisutnih na društvenim mrežama opisuje se kao rudarenje tekstom. Primarni ciljevi ove vrste rudarstva su blogovi i mikro blogovi kao što je Twitter. Primjenjivo je na druge društvene mreže poput Facebooka koje sadrže veze na postove, blogove i druge vijesti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3019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8BC73ECA-E00A-418B-BECB-1E64BE9AB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242" y="191549"/>
            <a:ext cx="7886700" cy="1193498"/>
          </a:xfrm>
        </p:spPr>
        <p:txBody>
          <a:bodyPr>
            <a:normAutofit/>
          </a:bodyPr>
          <a:lstStyle/>
          <a:p>
            <a:r>
              <a:rPr lang="hr-HR" dirty="0"/>
              <a:t>Rudarenje društvenih mreža pomoću analize sentimenta</a:t>
            </a:r>
            <a:endParaRPr lang="en-US" dirty="0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57B6AD60-BD30-423C-AF3F-6B9FC229CA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3750" y="1385047"/>
            <a:ext cx="7886192" cy="3505300"/>
          </a:xfrm>
        </p:spPr>
        <p:txBody>
          <a:bodyPr/>
          <a:lstStyle/>
          <a:p>
            <a:r>
              <a:rPr lang="hr-HR" dirty="0"/>
              <a:t>Analiza sentimenta, sinonimno nazvana rudarstvom mišljenja, područje je proučavanja koje analizira mišljenja, osjećaje, evaluacije, stavove i emocije ljudi kroz pisani jezik. </a:t>
            </a:r>
          </a:p>
          <a:p>
            <a:r>
              <a:rPr lang="en-US" dirty="0" err="1"/>
              <a:t>Eksplozija</a:t>
            </a:r>
            <a:r>
              <a:rPr lang="en-US" dirty="0"/>
              <a:t> </a:t>
            </a:r>
            <a:r>
              <a:rPr lang="en-US" dirty="0" err="1"/>
              <a:t>sadržaja</a:t>
            </a:r>
            <a:r>
              <a:rPr lang="en-US" dirty="0"/>
              <a:t> </a:t>
            </a:r>
            <a:r>
              <a:rPr lang="en-US" dirty="0" err="1"/>
              <a:t>prepunog</a:t>
            </a:r>
            <a:r>
              <a:rPr lang="en-US" dirty="0"/>
              <a:t> </a:t>
            </a:r>
            <a:r>
              <a:rPr lang="en-US" dirty="0" err="1"/>
              <a:t>sentimenta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Internetu</a:t>
            </a:r>
            <a:r>
              <a:rPr lang="en-US" dirty="0"/>
              <a:t>, </a:t>
            </a:r>
            <a:r>
              <a:rPr lang="en-US" dirty="0" err="1"/>
              <a:t>povećanje</a:t>
            </a:r>
            <a:r>
              <a:rPr lang="en-US" dirty="0"/>
              <a:t> </a:t>
            </a:r>
            <a:r>
              <a:rPr lang="en-US" dirty="0" err="1"/>
              <a:t>računalne</a:t>
            </a:r>
            <a:r>
              <a:rPr lang="en-US" dirty="0"/>
              <a:t> </a:t>
            </a:r>
            <a:r>
              <a:rPr lang="en-US" dirty="0" err="1"/>
              <a:t>snage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napredak</a:t>
            </a:r>
            <a:r>
              <a:rPr lang="en-US" dirty="0"/>
              <a:t> u </a:t>
            </a:r>
            <a:r>
              <a:rPr lang="en-US" dirty="0" err="1"/>
              <a:t>tehnikama</a:t>
            </a:r>
            <a:r>
              <a:rPr lang="en-US" dirty="0"/>
              <a:t> </a:t>
            </a:r>
            <a:r>
              <a:rPr lang="en-US" dirty="0" err="1"/>
              <a:t>rudarenja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pretvorili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rudarenje</a:t>
            </a:r>
            <a:r>
              <a:rPr lang="en-US" dirty="0"/>
              <a:t> </a:t>
            </a:r>
            <a:r>
              <a:rPr lang="en-US" dirty="0" err="1"/>
              <a:t>društvenih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u </a:t>
            </a:r>
            <a:r>
              <a:rPr lang="en-US" dirty="0" err="1"/>
              <a:t>napredno</a:t>
            </a:r>
            <a:r>
              <a:rPr lang="en-US" dirty="0"/>
              <a:t> </a:t>
            </a:r>
            <a:r>
              <a:rPr lang="en-US" dirty="0" err="1"/>
              <a:t>akademsko</a:t>
            </a:r>
            <a:r>
              <a:rPr lang="en-US" dirty="0"/>
              <a:t> </a:t>
            </a:r>
            <a:r>
              <a:rPr lang="en-US" dirty="0" err="1"/>
              <a:t>područje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ključnu</a:t>
            </a:r>
            <a:r>
              <a:rPr lang="en-US" dirty="0"/>
              <a:t> </a:t>
            </a:r>
            <a:r>
              <a:rPr lang="en-US" dirty="0" err="1"/>
              <a:t>komercijalnu</a:t>
            </a:r>
            <a:r>
              <a:rPr lang="en-US" dirty="0"/>
              <a:t> </a:t>
            </a:r>
            <a:r>
              <a:rPr lang="en-US" dirty="0" err="1"/>
              <a:t>domenu</a:t>
            </a:r>
            <a:r>
              <a:rPr lang="en-US" dirty="0"/>
              <a:t>.</a:t>
            </a:r>
            <a:endParaRPr lang="hr-HR" dirty="0"/>
          </a:p>
          <a:p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sentimenta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istaknuto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izazovno</a:t>
            </a:r>
            <a:r>
              <a:rPr lang="en-US" dirty="0"/>
              <a:t> </a:t>
            </a:r>
            <a:r>
              <a:rPr lang="en-US" dirty="0" err="1"/>
              <a:t>istraživačko</a:t>
            </a:r>
            <a:r>
              <a:rPr lang="en-US" dirty="0"/>
              <a:t> </a:t>
            </a:r>
            <a:r>
              <a:rPr lang="en-US" dirty="0" err="1"/>
              <a:t>područje</a:t>
            </a:r>
            <a:r>
              <a:rPr lang="en-US" dirty="0"/>
              <a:t>, </a:t>
            </a:r>
            <a:r>
              <a:rPr lang="en-US" dirty="0" err="1"/>
              <a:t>već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moćan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trenutno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en-US" dirty="0"/>
              <a:t> u </a:t>
            </a:r>
            <a:r>
              <a:rPr lang="en-US" dirty="0" err="1"/>
              <a:t>gotovo</a:t>
            </a:r>
            <a:r>
              <a:rPr lang="en-US" dirty="0"/>
              <a:t> </a:t>
            </a:r>
            <a:r>
              <a:rPr lang="en-US" dirty="0" err="1"/>
              <a:t>svim</a:t>
            </a:r>
            <a:r>
              <a:rPr lang="en-US" dirty="0"/>
              <a:t> </a:t>
            </a:r>
            <a:r>
              <a:rPr lang="en-US" dirty="0" err="1"/>
              <a:t>poslovnim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društvenim</a:t>
            </a:r>
            <a:r>
              <a:rPr lang="en-US" dirty="0"/>
              <a:t> </a:t>
            </a:r>
            <a:r>
              <a:rPr lang="en-US" dirty="0" err="1"/>
              <a:t>domenama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F9B3F9B9-F4A0-4D0D-8ADA-AFE9A3089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242" y="94128"/>
            <a:ext cx="7886700" cy="766484"/>
          </a:xfrm>
        </p:spPr>
        <p:txBody>
          <a:bodyPr>
            <a:normAutofit/>
          </a:bodyPr>
          <a:lstStyle/>
          <a:p>
            <a:r>
              <a:rPr lang="hr-HR" dirty="0"/>
              <a:t>Dobivanje podataka s Twittera</a:t>
            </a:r>
            <a:endParaRPr lang="en-US" dirty="0"/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DC21B8A7-9166-48E8-A2C4-5F66195691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3750" y="860612"/>
            <a:ext cx="7886192" cy="4282887"/>
          </a:xfrm>
        </p:spPr>
        <p:txBody>
          <a:bodyPr>
            <a:normAutofit/>
          </a:bodyPr>
          <a:lstStyle/>
          <a:p>
            <a:r>
              <a:rPr lang="en-US" dirty="0" err="1"/>
              <a:t>Osim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sposobnost</a:t>
            </a:r>
            <a:r>
              <a:rPr lang="en-US" dirty="0"/>
              <a:t> </a:t>
            </a:r>
            <a:r>
              <a:rPr lang="en-US" dirty="0" err="1"/>
              <a:t>čitanja</a:t>
            </a:r>
            <a:r>
              <a:rPr lang="en-US" dirty="0"/>
              <a:t> </a:t>
            </a:r>
            <a:r>
              <a:rPr lang="en-US" dirty="0" err="1"/>
              <a:t>standardnih</a:t>
            </a:r>
            <a:r>
              <a:rPr lang="en-US" dirty="0"/>
              <a:t> </a:t>
            </a:r>
            <a:r>
              <a:rPr lang="en-US" dirty="0" err="1"/>
              <a:t>vrsta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datoteka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tradicionalnih</a:t>
            </a:r>
            <a:r>
              <a:rPr lang="en-US" dirty="0"/>
              <a:t> </a:t>
            </a:r>
            <a:r>
              <a:rPr lang="en-US" dirty="0" err="1"/>
              <a:t>statističkih</a:t>
            </a:r>
            <a:r>
              <a:rPr lang="en-US" dirty="0"/>
              <a:t> </a:t>
            </a:r>
            <a:r>
              <a:rPr lang="en-US" dirty="0" err="1"/>
              <a:t>softverskih</a:t>
            </a:r>
            <a:r>
              <a:rPr lang="en-US" dirty="0"/>
              <a:t> </a:t>
            </a:r>
            <a:r>
              <a:rPr lang="en-US" dirty="0" err="1"/>
              <a:t>paketa</a:t>
            </a:r>
            <a:r>
              <a:rPr lang="en-US" dirty="0"/>
              <a:t>, R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čitati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mnoge</a:t>
            </a:r>
            <a:r>
              <a:rPr lang="en-US" dirty="0"/>
              <a:t> </a:t>
            </a:r>
            <a:r>
              <a:rPr lang="en-US" dirty="0" err="1"/>
              <a:t>druge</a:t>
            </a:r>
            <a:r>
              <a:rPr lang="en-US" dirty="0"/>
              <a:t> </a:t>
            </a:r>
            <a:r>
              <a:rPr lang="en-US" dirty="0" err="1"/>
              <a:t>specijalizirane</a:t>
            </a:r>
            <a:r>
              <a:rPr lang="en-US" dirty="0"/>
              <a:t> </a:t>
            </a:r>
            <a:r>
              <a:rPr lang="en-US" dirty="0" err="1"/>
              <a:t>formate</a:t>
            </a:r>
            <a:r>
              <a:rPr lang="en-US" dirty="0"/>
              <a:t>.</a:t>
            </a:r>
            <a:endParaRPr lang="hr-HR" dirty="0"/>
          </a:p>
          <a:p>
            <a:r>
              <a:rPr lang="en-US" dirty="0"/>
              <a:t>Da </a:t>
            </a:r>
            <a:r>
              <a:rPr lang="en-US" dirty="0" err="1"/>
              <a:t>biste</a:t>
            </a:r>
            <a:r>
              <a:rPr lang="en-US" dirty="0"/>
              <a:t> </a:t>
            </a:r>
            <a:r>
              <a:rPr lang="en-US" dirty="0" err="1"/>
              <a:t>započeli</a:t>
            </a:r>
            <a:r>
              <a:rPr lang="en-US" dirty="0"/>
              <a:t> </a:t>
            </a:r>
            <a:r>
              <a:rPr lang="en-US" dirty="0" err="1"/>
              <a:t>unos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s </a:t>
            </a:r>
            <a:r>
              <a:rPr lang="en-US" dirty="0" err="1"/>
              <a:t>Twittera</a:t>
            </a:r>
            <a:r>
              <a:rPr lang="en-US" dirty="0"/>
              <a:t>, </a:t>
            </a:r>
            <a:r>
              <a:rPr lang="en-US" dirty="0" err="1"/>
              <a:t>trebat</a:t>
            </a:r>
            <a:r>
              <a:rPr lang="en-US" dirty="0"/>
              <a:t> </a:t>
            </a:r>
            <a:r>
              <a:rPr lang="en-US" dirty="0" err="1"/>
              <a:t>će</a:t>
            </a:r>
            <a:r>
              <a:rPr lang="en-US" dirty="0"/>
              <a:t> </a:t>
            </a:r>
            <a:r>
              <a:rPr lang="en-US" dirty="0" err="1"/>
              <a:t>vam</a:t>
            </a:r>
            <a:r>
              <a:rPr lang="hr-HR" dirty="0"/>
              <a:t> developer račun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Twitteru</a:t>
            </a:r>
            <a:r>
              <a:rPr lang="hr-HR" dirty="0"/>
              <a:t>.  </a:t>
            </a:r>
          </a:p>
          <a:p>
            <a:r>
              <a:rPr lang="hr-HR" dirty="0"/>
              <a:t>Kada postavimo API, moramo preuzeti R paket koji nam omogućuje povlačenje </a:t>
            </a:r>
            <a:r>
              <a:rPr lang="hr-HR" dirty="0" err="1"/>
              <a:t>tweetova</a:t>
            </a:r>
            <a:r>
              <a:rPr lang="hr-HR" dirty="0"/>
              <a:t> u našu lokalnu R sesiju. Iako postoji nekoliko paketa koji to čine, koristimo </a:t>
            </a:r>
            <a:r>
              <a:rPr lang="hr-HR" i="1" dirty="0" err="1"/>
              <a:t>rtweet</a:t>
            </a:r>
            <a:r>
              <a:rPr lang="hr-HR" i="1" dirty="0"/>
              <a:t> </a:t>
            </a:r>
            <a:r>
              <a:rPr lang="hr-HR" dirty="0"/>
              <a:t>zbog jednostavnosti upotrebe i fleksibilnosti. </a:t>
            </a:r>
          </a:p>
          <a:p>
            <a:r>
              <a:rPr lang="en-US" dirty="0" err="1"/>
              <a:t>Možete</a:t>
            </a:r>
            <a:r>
              <a:rPr lang="en-US" dirty="0"/>
              <a:t> </a:t>
            </a:r>
            <a:r>
              <a:rPr lang="en-US" dirty="0" err="1"/>
              <a:t>preuzeti</a:t>
            </a:r>
            <a:r>
              <a:rPr lang="en-US" dirty="0"/>
              <a:t> </a:t>
            </a:r>
            <a:r>
              <a:rPr lang="en-US" dirty="0" err="1"/>
              <a:t>twitteR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učitati</a:t>
            </a:r>
            <a:r>
              <a:rPr lang="en-US" dirty="0"/>
              <a:t> </a:t>
            </a:r>
            <a:r>
              <a:rPr lang="en-US" dirty="0" err="1"/>
              <a:t>ga</a:t>
            </a:r>
            <a:r>
              <a:rPr lang="en-US" dirty="0"/>
              <a:t> u </a:t>
            </a:r>
            <a:r>
              <a:rPr lang="en-US" dirty="0" err="1"/>
              <a:t>svoj</a:t>
            </a:r>
            <a:r>
              <a:rPr lang="en-US" dirty="0"/>
              <a:t> R</a:t>
            </a:r>
            <a:r>
              <a:rPr lang="hr-HR" dirty="0"/>
              <a:t>  sesiju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slijedi</a:t>
            </a:r>
            <a:r>
              <a:rPr lang="en-US" dirty="0"/>
              <a:t>:</a:t>
            </a:r>
            <a:endParaRPr lang="hr-HR" dirty="0"/>
          </a:p>
          <a:p>
            <a:pPr marL="685800" lvl="2" indent="0">
              <a:buNone/>
            </a:pPr>
            <a:r>
              <a:rPr lang="en-US" sz="1400" dirty="0"/>
              <a:t>&gt; </a:t>
            </a:r>
            <a:r>
              <a:rPr lang="en-US" sz="1400" dirty="0" err="1"/>
              <a:t>install.packages</a:t>
            </a:r>
            <a:r>
              <a:rPr lang="en-US" sz="1400" dirty="0"/>
              <a:t>(„</a:t>
            </a:r>
            <a:r>
              <a:rPr lang="hr-HR" sz="1400" dirty="0" err="1"/>
              <a:t>rtweet</a:t>
            </a:r>
            <a:r>
              <a:rPr lang="en-US" sz="1400" dirty="0"/>
              <a:t>")</a:t>
            </a:r>
            <a:endParaRPr lang="hr-HR" sz="1400" dirty="0"/>
          </a:p>
          <a:p>
            <a:pPr marL="685800" lvl="2" indent="0">
              <a:buNone/>
            </a:pPr>
            <a:r>
              <a:rPr lang="en-US" sz="1400" dirty="0"/>
              <a:t>&gt; library(</a:t>
            </a:r>
            <a:r>
              <a:rPr lang="hr-HR" sz="1400" dirty="0" err="1"/>
              <a:t>rtweet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hr-H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55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7A6B03A1-D49F-41B5-A2A0-27952666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Preliminarna analiza </a:t>
            </a:r>
            <a:endParaRPr lang="en-US" dirty="0"/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4FA22EB6-CA73-406A-BF16-50E9FFEB09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3750" y="926309"/>
            <a:ext cx="7886192" cy="3599972"/>
          </a:xfrm>
        </p:spPr>
        <p:txBody>
          <a:bodyPr/>
          <a:lstStyle/>
          <a:p>
            <a:r>
              <a:rPr lang="en-US" dirty="0" err="1"/>
              <a:t>Tekstualni</a:t>
            </a:r>
            <a:r>
              <a:rPr lang="en-US" dirty="0"/>
              <a:t> </a:t>
            </a:r>
            <a:r>
              <a:rPr lang="en-US" dirty="0" err="1"/>
              <a:t>podaci</a:t>
            </a:r>
            <a:r>
              <a:rPr lang="en-US" dirty="0"/>
              <a:t>, </a:t>
            </a:r>
            <a:r>
              <a:rPr lang="en-US" dirty="0" err="1"/>
              <a:t>poput</a:t>
            </a:r>
            <a:r>
              <a:rPr lang="en-US" dirty="0"/>
              <a:t> </a:t>
            </a:r>
            <a:r>
              <a:rPr lang="en-US" dirty="0" err="1"/>
              <a:t>tweetova</a:t>
            </a:r>
            <a:r>
              <a:rPr lang="en-US" dirty="0"/>
              <a:t>, </a:t>
            </a:r>
            <a:r>
              <a:rPr lang="en-US" dirty="0" err="1"/>
              <a:t>imaju</a:t>
            </a:r>
            <a:r>
              <a:rPr lang="en-US" dirty="0"/>
              <a:t> </a:t>
            </a:r>
            <a:r>
              <a:rPr lang="en-US" dirty="0" err="1"/>
              <a:t>malo</a:t>
            </a:r>
            <a:r>
              <a:rPr lang="en-US" dirty="0"/>
              <a:t> </a:t>
            </a:r>
            <a:r>
              <a:rPr lang="en-US" dirty="0" err="1"/>
              <a:t>strukture</a:t>
            </a:r>
            <a:r>
              <a:rPr lang="en-US" dirty="0"/>
              <a:t> u </a:t>
            </a:r>
            <a:r>
              <a:rPr lang="en-US" dirty="0" err="1"/>
              <a:t>usporedbi</a:t>
            </a:r>
            <a:r>
              <a:rPr lang="en-US" dirty="0"/>
              <a:t> s </a:t>
            </a:r>
            <a:r>
              <a:rPr lang="en-US" dirty="0" err="1"/>
              <a:t>proračunskim</a:t>
            </a:r>
            <a:r>
              <a:rPr lang="en-US" dirty="0"/>
              <a:t> </a:t>
            </a:r>
            <a:r>
              <a:rPr lang="en-US" dirty="0" err="1"/>
              <a:t>tablicama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ostalim</a:t>
            </a:r>
            <a:r>
              <a:rPr lang="en-US" dirty="0"/>
              <a:t> </a:t>
            </a:r>
            <a:r>
              <a:rPr lang="en-US" dirty="0" err="1"/>
              <a:t>tipičnim</a:t>
            </a:r>
            <a:r>
              <a:rPr lang="en-US" dirty="0"/>
              <a:t> </a:t>
            </a:r>
            <a:r>
              <a:rPr lang="en-US" dirty="0" err="1"/>
              <a:t>vrstama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. </a:t>
            </a:r>
            <a:r>
              <a:rPr lang="en-US" dirty="0" err="1"/>
              <a:t>Jedan</a:t>
            </a:r>
            <a:r>
              <a:rPr lang="en-US" dirty="0"/>
              <a:t> </a:t>
            </a:r>
            <a:r>
              <a:rPr lang="en-US" dirty="0" err="1"/>
              <a:t>vrlo</a:t>
            </a:r>
            <a:r>
              <a:rPr lang="en-US" dirty="0"/>
              <a:t> </a:t>
            </a:r>
            <a:r>
              <a:rPr lang="en-US" dirty="0" err="1"/>
              <a:t>koristan</a:t>
            </a:r>
            <a:r>
              <a:rPr lang="en-US" dirty="0"/>
              <a:t> </a:t>
            </a:r>
            <a:r>
              <a:rPr lang="en-US" dirty="0" err="1"/>
              <a:t>način</a:t>
            </a:r>
            <a:r>
              <a:rPr lang="en-US" dirty="0"/>
              <a:t> </a:t>
            </a:r>
            <a:r>
              <a:rPr lang="en-US" dirty="0" err="1"/>
              <a:t>nametanja</a:t>
            </a:r>
            <a:r>
              <a:rPr lang="en-US" dirty="0"/>
              <a:t> </a:t>
            </a:r>
            <a:r>
              <a:rPr lang="en-US" dirty="0" err="1"/>
              <a:t>neke</a:t>
            </a:r>
            <a:r>
              <a:rPr lang="en-US" dirty="0"/>
              <a:t> </a:t>
            </a:r>
            <a:r>
              <a:rPr lang="en-US" dirty="0" err="1"/>
              <a:t>strukture</a:t>
            </a:r>
            <a:r>
              <a:rPr lang="en-US" dirty="0"/>
              <a:t> </a:t>
            </a:r>
            <a:r>
              <a:rPr lang="en-US" dirty="0" err="1"/>
              <a:t>tekstualnim</a:t>
            </a:r>
            <a:r>
              <a:rPr lang="en-US" dirty="0"/>
              <a:t> </a:t>
            </a:r>
            <a:r>
              <a:rPr lang="en-US" dirty="0" err="1"/>
              <a:t>podacima</a:t>
            </a:r>
            <a:r>
              <a:rPr lang="en-US" dirty="0"/>
              <a:t> je </a:t>
            </a:r>
            <a:r>
              <a:rPr lang="en-US" dirty="0" err="1"/>
              <a:t>pretvaranje</a:t>
            </a:r>
            <a:r>
              <a:rPr lang="en-US" dirty="0"/>
              <a:t> u </a:t>
            </a:r>
            <a:r>
              <a:rPr lang="en-US" dirty="0" err="1"/>
              <a:t>matricu</a:t>
            </a:r>
            <a:r>
              <a:rPr lang="en-US" dirty="0"/>
              <a:t> </a:t>
            </a:r>
            <a:r>
              <a:rPr lang="hr-HR" dirty="0"/>
              <a:t>dokumenta-pojma</a:t>
            </a:r>
            <a:r>
              <a:rPr lang="en-US" dirty="0"/>
              <a:t>.</a:t>
            </a:r>
            <a:endParaRPr lang="hr-HR" dirty="0"/>
          </a:p>
          <a:p>
            <a:r>
              <a:rPr lang="en-US" dirty="0" err="1"/>
              <a:t>Ovo</a:t>
            </a:r>
            <a:r>
              <a:rPr lang="en-US" dirty="0"/>
              <a:t> je </a:t>
            </a:r>
            <a:r>
              <a:rPr lang="en-US" dirty="0" err="1"/>
              <a:t>matrica</a:t>
            </a:r>
            <a:r>
              <a:rPr lang="en-US" dirty="0"/>
              <a:t> u </a:t>
            </a:r>
            <a:r>
              <a:rPr lang="en-US" dirty="0" err="1"/>
              <a:t>kojoj</a:t>
            </a:r>
            <a:r>
              <a:rPr lang="en-US" dirty="0"/>
              <a:t>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redak</a:t>
            </a:r>
            <a:r>
              <a:rPr lang="en-US" dirty="0"/>
              <a:t>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dokument</a:t>
            </a:r>
            <a:r>
              <a:rPr lang="en-US" dirty="0"/>
              <a:t>, a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pojam</a:t>
            </a:r>
            <a:r>
              <a:rPr lang="en-US" dirty="0"/>
              <a:t>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stupac</a:t>
            </a:r>
            <a:r>
              <a:rPr lang="en-US" dirty="0"/>
              <a:t>.</a:t>
            </a:r>
            <a:endParaRPr lang="hr-HR" dirty="0"/>
          </a:p>
          <a:p>
            <a:r>
              <a:rPr lang="en-US" dirty="0" err="1"/>
              <a:t>Svaki</a:t>
            </a:r>
            <a:r>
              <a:rPr lang="en-US" dirty="0"/>
              <a:t> element u </a:t>
            </a:r>
            <a:r>
              <a:rPr lang="en-US" dirty="0" err="1"/>
              <a:t>matrici</a:t>
            </a:r>
            <a:r>
              <a:rPr lang="en-US" dirty="0"/>
              <a:t>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pojavljivanja</a:t>
            </a:r>
            <a:r>
              <a:rPr lang="en-US" dirty="0"/>
              <a:t> </a:t>
            </a:r>
            <a:r>
              <a:rPr lang="en-US" dirty="0" err="1"/>
              <a:t>određenog</a:t>
            </a:r>
            <a:r>
              <a:rPr lang="en-US" dirty="0"/>
              <a:t> </a:t>
            </a:r>
            <a:r>
              <a:rPr lang="en-US" dirty="0" err="1"/>
              <a:t>pojma</a:t>
            </a:r>
            <a:r>
              <a:rPr lang="en-US" dirty="0"/>
              <a:t> (</a:t>
            </a:r>
            <a:r>
              <a:rPr lang="en-US" dirty="0" err="1"/>
              <a:t>stupca</a:t>
            </a:r>
            <a:r>
              <a:rPr lang="en-US" dirty="0"/>
              <a:t>) u </a:t>
            </a:r>
            <a:r>
              <a:rPr lang="en-US" dirty="0" err="1"/>
              <a:t>određenom</a:t>
            </a:r>
            <a:r>
              <a:rPr lang="en-US" dirty="0"/>
              <a:t> </a:t>
            </a:r>
            <a:r>
              <a:rPr lang="en-US" dirty="0" err="1"/>
              <a:t>dokumentu</a:t>
            </a:r>
            <a:r>
              <a:rPr lang="en-US" dirty="0"/>
              <a:t> (</a:t>
            </a:r>
            <a:r>
              <a:rPr lang="en-US" dirty="0" err="1"/>
              <a:t>retku</a:t>
            </a:r>
            <a:r>
              <a:rPr lang="en-US" dirty="0"/>
              <a:t>).</a:t>
            </a:r>
          </a:p>
          <a:p>
            <a:r>
              <a:rPr lang="en-US" dirty="0" err="1"/>
              <a:t>Matrice</a:t>
            </a:r>
            <a:r>
              <a:rPr lang="en-US" dirty="0"/>
              <a:t> </a:t>
            </a:r>
            <a:r>
              <a:rPr lang="hr-HR" dirty="0"/>
              <a:t>dokumenta-pojma </a:t>
            </a:r>
            <a:r>
              <a:rPr lang="en-US" dirty="0" err="1"/>
              <a:t>dobivaju</a:t>
            </a:r>
            <a:r>
              <a:rPr lang="en-US" dirty="0"/>
              <a:t> </a:t>
            </a:r>
            <a:r>
              <a:rPr lang="en-US" dirty="0" err="1"/>
              <a:t>duljinu</a:t>
            </a:r>
            <a:r>
              <a:rPr lang="en-US" dirty="0"/>
              <a:t> od </a:t>
            </a:r>
            <a:r>
              <a:rPr lang="en-US" dirty="0" err="1"/>
              <a:t>broja</a:t>
            </a:r>
            <a:r>
              <a:rPr lang="en-US" dirty="0"/>
              <a:t> </a:t>
            </a:r>
            <a:r>
              <a:rPr lang="en-US" dirty="0" err="1"/>
              <a:t>ulaznih</a:t>
            </a:r>
            <a:r>
              <a:rPr lang="en-US" dirty="0"/>
              <a:t> </a:t>
            </a:r>
            <a:r>
              <a:rPr lang="en-US" dirty="0" err="1"/>
              <a:t>dokumenata</a:t>
            </a:r>
            <a:r>
              <a:rPr lang="en-US" dirty="0"/>
              <a:t>, a </a:t>
            </a:r>
            <a:r>
              <a:rPr lang="en-US" dirty="0" err="1"/>
              <a:t>širinu</a:t>
            </a:r>
            <a:r>
              <a:rPr lang="en-US" dirty="0"/>
              <a:t> od </a:t>
            </a:r>
            <a:r>
              <a:rPr lang="en-US" dirty="0" err="1"/>
              <a:t>broja</a:t>
            </a:r>
            <a:r>
              <a:rPr lang="en-US" dirty="0"/>
              <a:t> </a:t>
            </a:r>
            <a:r>
              <a:rPr lang="en-US" dirty="0" err="1"/>
              <a:t>jedinstvenih</a:t>
            </a:r>
            <a:r>
              <a:rPr lang="en-US" dirty="0"/>
              <a:t> </a:t>
            </a:r>
            <a:r>
              <a:rPr lang="en-US" dirty="0" err="1"/>
              <a:t>riječi</a:t>
            </a:r>
            <a:r>
              <a:rPr lang="en-US" dirty="0"/>
              <a:t> </a:t>
            </a:r>
            <a:r>
              <a:rPr lang="en-US" dirty="0" err="1"/>
              <a:t>korištenih</a:t>
            </a:r>
            <a:r>
              <a:rPr lang="en-US" dirty="0"/>
              <a:t> u </a:t>
            </a:r>
            <a:r>
              <a:rPr lang="en-US" dirty="0" err="1"/>
              <a:t>zbirci</a:t>
            </a:r>
            <a:r>
              <a:rPr lang="en-US" dirty="0"/>
              <a:t> </a:t>
            </a:r>
            <a:r>
              <a:rPr lang="en-US" dirty="0" err="1"/>
              <a:t>dokumenata</a:t>
            </a:r>
            <a:r>
              <a:rPr lang="en-US" dirty="0"/>
              <a:t>, </a:t>
            </a:r>
            <a:r>
              <a:rPr lang="en-US" dirty="0" err="1"/>
              <a:t>što</a:t>
            </a:r>
            <a:r>
              <a:rPr lang="en-US" dirty="0"/>
              <a:t> se </a:t>
            </a:r>
            <a:r>
              <a:rPr lang="en-US" dirty="0" err="1"/>
              <a:t>često</a:t>
            </a:r>
            <a:r>
              <a:rPr lang="en-US" dirty="0"/>
              <a:t> </a:t>
            </a:r>
            <a:r>
              <a:rPr lang="en-US" dirty="0" err="1"/>
              <a:t>naziva</a:t>
            </a:r>
            <a:r>
              <a:rPr lang="en-US" dirty="0"/>
              <a:t> </a:t>
            </a:r>
            <a:r>
              <a:rPr lang="en-US" dirty="0" err="1"/>
              <a:t>korpusom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722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3021E236-3F44-479A-BB03-C981F2349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3750" y="349624"/>
            <a:ext cx="7886192" cy="4538381"/>
          </a:xfrm>
        </p:spPr>
        <p:txBody>
          <a:bodyPr/>
          <a:lstStyle/>
          <a:p>
            <a:r>
              <a:rPr lang="hr-HR" dirty="0"/>
              <a:t>M</a:t>
            </a:r>
            <a:r>
              <a:rPr lang="en-US" dirty="0" err="1"/>
              <a:t>ožemo</a:t>
            </a:r>
            <a:r>
              <a:rPr lang="en-US" dirty="0"/>
              <a:t> </a:t>
            </a:r>
            <a:r>
              <a:rPr lang="en-US" dirty="0" err="1"/>
              <a:t>pogledati</a:t>
            </a:r>
            <a:r>
              <a:rPr lang="en-US" dirty="0"/>
              <a:t> </a:t>
            </a:r>
            <a:r>
              <a:rPr lang="en-US" dirty="0" err="1"/>
              <a:t>naše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pomoću</a:t>
            </a:r>
            <a:r>
              <a:rPr lang="en-US" dirty="0"/>
              <a:t> </a:t>
            </a:r>
            <a:r>
              <a:rPr lang="en-US" dirty="0" err="1"/>
              <a:t>paketa</a:t>
            </a:r>
            <a:r>
              <a:rPr lang="en-US" dirty="0"/>
              <a:t> </a:t>
            </a:r>
            <a:r>
              <a:rPr lang="en-US" dirty="0" err="1"/>
              <a:t>WordCloud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hr-HR" dirty="0"/>
              <a:t> </a:t>
            </a:r>
            <a:r>
              <a:rPr lang="en-US" dirty="0" err="1"/>
              <a:t>stvara</a:t>
            </a:r>
            <a:r>
              <a:rPr lang="en-US" dirty="0"/>
              <a:t> </a:t>
            </a:r>
            <a:r>
              <a:rPr lang="en-US" dirty="0" err="1"/>
              <a:t>oblake</a:t>
            </a:r>
            <a:r>
              <a:rPr lang="en-US" dirty="0"/>
              <a:t> </a:t>
            </a:r>
            <a:r>
              <a:rPr lang="en-US" dirty="0" err="1"/>
              <a:t>riječi</a:t>
            </a:r>
            <a:r>
              <a:rPr lang="hr-HR" dirty="0"/>
              <a:t>.</a:t>
            </a:r>
            <a:br>
              <a:rPr lang="hr-HR" dirty="0"/>
            </a:br>
            <a:endParaRPr lang="hr-HR" dirty="0"/>
          </a:p>
          <a:p>
            <a:pPr marL="685800" lvl="2" indent="0">
              <a:buNone/>
            </a:pPr>
            <a:r>
              <a:rPr lang="en-US" dirty="0"/>
              <a:t>&gt; </a:t>
            </a: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wordcloud</a:t>
            </a:r>
            <a:r>
              <a:rPr lang="en-US" dirty="0"/>
              <a:t>")</a:t>
            </a:r>
            <a:endParaRPr lang="hr-HR" dirty="0"/>
          </a:p>
          <a:p>
            <a:pPr marL="685800" lvl="2" indent="0">
              <a:buNone/>
            </a:pPr>
            <a:r>
              <a:rPr lang="en-US" dirty="0"/>
              <a:t>&gt; library("</a:t>
            </a:r>
            <a:r>
              <a:rPr lang="en-US" dirty="0" err="1"/>
              <a:t>wordcloud</a:t>
            </a:r>
            <a:r>
              <a:rPr lang="en-US" dirty="0"/>
              <a:t>")</a:t>
            </a:r>
            <a:endParaRPr lang="hr-HR" dirty="0"/>
          </a:p>
          <a:p>
            <a:pPr marL="685800" lvl="2" indent="0">
              <a:buNone/>
            </a:pPr>
            <a:r>
              <a:rPr lang="en-US" dirty="0"/>
              <a:t>&gt; </a:t>
            </a:r>
            <a:r>
              <a:rPr lang="en-US" dirty="0" err="1"/>
              <a:t>wordcloud</a:t>
            </a:r>
            <a:r>
              <a:rPr lang="en-US" dirty="0"/>
              <a:t>(</a:t>
            </a:r>
            <a:r>
              <a:rPr lang="en-US" dirty="0" err="1"/>
              <a:t>bigdata_corpus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7" name="Slika 6" descr="Slika na kojoj se prikazuje tekst&#10;&#10;Opis je automatski generiran">
            <a:extLst>
              <a:ext uri="{FF2B5EF4-FFF2-40B4-BE49-F238E27FC236}">
                <a16:creationId xmlns:a16="http://schemas.microsoft.com/office/drawing/2014/main" id="{AA10EE75-6FD2-4B16-A8C3-9A3BEB278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016" y="2198593"/>
            <a:ext cx="2459442" cy="287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6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950353F-CD65-481A-9ACC-62096AD61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ADEDA17E-546A-4F91-BD54-42396B518E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3457" y="1097279"/>
            <a:ext cx="3527637" cy="3462867"/>
          </a:xfrm>
        </p:spPr>
        <p:txBody>
          <a:bodyPr/>
          <a:lstStyle/>
          <a:p>
            <a:r>
              <a:rPr lang="hr-HR" dirty="0"/>
              <a:t>Učitavamo potrebne datoteke koje nam omogućavaju dohvaćanje podataka sa </a:t>
            </a:r>
            <a:r>
              <a:rPr lang="hr-HR" dirty="0" err="1"/>
              <a:t>twittera</a:t>
            </a:r>
            <a:r>
              <a:rPr lang="hr-HR" dirty="0"/>
              <a:t> i obradu tih podataka</a:t>
            </a:r>
          </a:p>
          <a:p>
            <a:r>
              <a:rPr lang="hr-HR" dirty="0"/>
              <a:t>Ključeve smo dobili otvaranjem </a:t>
            </a:r>
            <a:r>
              <a:rPr lang="hr-HR" dirty="0" err="1"/>
              <a:t>twitter</a:t>
            </a:r>
            <a:r>
              <a:rPr lang="hr-HR" dirty="0"/>
              <a:t> </a:t>
            </a:r>
            <a:r>
              <a:rPr lang="hr-HR" dirty="0" err="1"/>
              <a:t>dev</a:t>
            </a:r>
            <a:r>
              <a:rPr lang="hr-HR" dirty="0"/>
              <a:t> </a:t>
            </a:r>
            <a:r>
              <a:rPr lang="hr-HR" dirty="0" err="1"/>
              <a:t>accounta</a:t>
            </a:r>
            <a:r>
              <a:rPr lang="hr-HR" dirty="0"/>
              <a:t> kako bi mogli pristupiti </a:t>
            </a:r>
            <a:r>
              <a:rPr lang="hr-HR" dirty="0" err="1"/>
              <a:t>twitter</a:t>
            </a:r>
            <a:r>
              <a:rPr lang="hr-HR" dirty="0"/>
              <a:t> API</a:t>
            </a:r>
          </a:p>
          <a:p>
            <a:endParaRPr lang="hr-HR" dirty="0"/>
          </a:p>
        </p:txBody>
      </p:sp>
      <p:pic>
        <p:nvPicPr>
          <p:cNvPr id="5" name="Slika 4" descr="Slika na kojoj se prikazuje tekst, snimka zaslona&#10;&#10;Opis je automatski generiran">
            <a:extLst>
              <a:ext uri="{FF2B5EF4-FFF2-40B4-BE49-F238E27FC236}">
                <a16:creationId xmlns:a16="http://schemas.microsoft.com/office/drawing/2014/main" id="{8CD7CE8B-DCC5-490F-B994-32BF9CB09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466" y="1323762"/>
            <a:ext cx="4809067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7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7054250-91CF-4690-94AF-5BAF06CB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6B5D9CC9-AA9C-41AC-861B-DA41483383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r-HR" dirty="0"/>
              <a:t>Ova funkcija zapravo dohvaća </a:t>
            </a:r>
            <a:r>
              <a:rPr lang="hr-HR" dirty="0" err="1"/>
              <a:t>tweetove</a:t>
            </a:r>
            <a:r>
              <a:rPr lang="hr-HR" dirty="0"/>
              <a:t>, uz određivanje parametara </a:t>
            </a:r>
            <a:r>
              <a:rPr lang="hr-HR" dirty="0" err="1"/>
              <a:t>hasgtaga</a:t>
            </a:r>
            <a:r>
              <a:rPr lang="hr-HR" dirty="0"/>
              <a:t> u ovom slučaju, jezika i broja </a:t>
            </a:r>
            <a:r>
              <a:rPr lang="hr-HR" dirty="0" err="1"/>
              <a:t>tweetova</a:t>
            </a:r>
            <a:r>
              <a:rPr lang="hr-HR" dirty="0"/>
              <a:t> </a:t>
            </a:r>
          </a:p>
          <a:p>
            <a:endParaRPr lang="hr-HR" dirty="0"/>
          </a:p>
          <a:p>
            <a:r>
              <a:rPr lang="hr-HR" sz="1800" dirty="0"/>
              <a:t>Ovdje počinjemo sa čišćenjem,</a:t>
            </a:r>
          </a:p>
          <a:p>
            <a:pPr marL="0" indent="0">
              <a:buNone/>
            </a:pPr>
            <a:r>
              <a:rPr lang="hr-HR" sz="1800" dirty="0" err="1"/>
              <a:t>corpusa</a:t>
            </a:r>
            <a:r>
              <a:rPr lang="hr-HR" sz="1800" dirty="0"/>
              <a:t> kojeg smo prikupili,</a:t>
            </a:r>
          </a:p>
          <a:p>
            <a:pPr marL="0" indent="0">
              <a:buNone/>
            </a:pPr>
            <a:r>
              <a:rPr lang="hr-HR" sz="1800" dirty="0"/>
              <a:t>uklanjamo veznike i interpunkcije,</a:t>
            </a:r>
          </a:p>
          <a:p>
            <a:pPr marL="0" indent="0">
              <a:buNone/>
            </a:pPr>
            <a:r>
              <a:rPr lang="hr-HR" sz="1800" dirty="0"/>
              <a:t>dodajemo </a:t>
            </a:r>
            <a:r>
              <a:rPr lang="hr-HR" sz="1800" dirty="0" err="1"/>
              <a:t>id</a:t>
            </a:r>
            <a:r>
              <a:rPr lang="hr-HR" sz="1800" dirty="0"/>
              <a:t> svakom </a:t>
            </a:r>
            <a:r>
              <a:rPr lang="hr-HR" sz="1800" dirty="0" err="1"/>
              <a:t>tweetu</a:t>
            </a:r>
            <a:r>
              <a:rPr lang="hr-HR" sz="1800" dirty="0"/>
              <a:t> i </a:t>
            </a:r>
          </a:p>
          <a:p>
            <a:pPr marL="0" indent="0">
              <a:buNone/>
            </a:pPr>
            <a:r>
              <a:rPr lang="hr-HR" sz="1800" dirty="0"/>
              <a:t>pretvaramo u mala slova 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FC80030D-EEFA-46C7-A2D6-1A6C429CB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00" y="292227"/>
            <a:ext cx="7736934" cy="865059"/>
          </a:xfrm>
          <a:prstGeom prst="rect">
            <a:avLst/>
          </a:prstGeom>
        </p:spPr>
      </p:pic>
      <p:pic>
        <p:nvPicPr>
          <p:cNvPr id="39" name="Slika 38" descr="Slika na kojoj se prikazuje tekst, snimka zaslona&#10;&#10;Opis je automatski generiran">
            <a:extLst>
              <a:ext uri="{FF2B5EF4-FFF2-40B4-BE49-F238E27FC236}">
                <a16:creationId xmlns:a16="http://schemas.microsoft.com/office/drawing/2014/main" id="{10950A17-C90F-4C3D-8845-A7F603DA5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519" y="2212179"/>
            <a:ext cx="4991100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4625"/>
      </p:ext>
    </p:extLst>
  </p:cSld>
  <p:clrMapOvr>
    <a:masterClrMapping/>
  </p:clrMapOvr>
</p:sld>
</file>

<file path=ppt/theme/theme1.xml><?xml version="1.0" encoding="utf-8"?>
<a:theme xmlns:a="http://schemas.openxmlformats.org/drawingml/2006/main" name="Ostal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28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zStudija-v2" id="{22DA2932-219E-014C-9C7C-35DEC1C32AE3}" vid="{CBDE69EC-92AD-E84D-A910-93DAFB37EA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702</Words>
  <Application>Microsoft Office PowerPoint</Application>
  <PresentationFormat>Prikaz na zaslonu (16:9)</PresentationFormat>
  <Paragraphs>68</Paragraphs>
  <Slides>12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2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12</vt:i4>
      </vt:variant>
    </vt:vector>
  </HeadingPairs>
  <TitlesOfParts>
    <vt:vector size="15" baseType="lpstr">
      <vt:lpstr>Arial</vt:lpstr>
      <vt:lpstr>Calibri</vt:lpstr>
      <vt:lpstr>Ostale</vt:lpstr>
      <vt:lpstr>Rudarenje društvenih mreža u R-u</vt:lpstr>
      <vt:lpstr>PowerPoint prezentacija</vt:lpstr>
      <vt:lpstr>Tehnike rudarenja društvenih mreža</vt:lpstr>
      <vt:lpstr>Rudarenje društvenih mreža pomoću analize sentimenta</vt:lpstr>
      <vt:lpstr>Dobivanje podataka s Twittera</vt:lpstr>
      <vt:lpstr>Preliminarna analiza 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Izvori: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Telekomunikacijska strategija Europske Zajednice </dc:title>
  <dc:creator>Bernarda Dražić</dc:creator>
  <cp:lastModifiedBy>Fran Gudek</cp:lastModifiedBy>
  <cp:revision>25</cp:revision>
  <dcterms:created xsi:type="dcterms:W3CDTF">2020-05-25T15:24:56Z</dcterms:created>
  <dcterms:modified xsi:type="dcterms:W3CDTF">2020-09-07T22:44:59Z</dcterms:modified>
</cp:coreProperties>
</file>