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62" r:id="rId3"/>
    <p:sldId id="257" r:id="rId4"/>
    <p:sldId id="263" r:id="rId5"/>
    <p:sldId id="267" r:id="rId6"/>
    <p:sldId id="268" r:id="rId7"/>
    <p:sldId id="269" r:id="rId8"/>
    <p:sldId id="271" r:id="rId9"/>
    <p:sldId id="281" r:id="rId10"/>
    <p:sldId id="270" r:id="rId11"/>
    <p:sldId id="272" r:id="rId12"/>
    <p:sldId id="273" r:id="rId13"/>
    <p:sldId id="274" r:id="rId14"/>
    <p:sldId id="275" r:id="rId15"/>
    <p:sldId id="276" r:id="rId16"/>
    <p:sldId id="277" r:id="rId17"/>
    <p:sldId id="279" r:id="rId18"/>
    <p:sldId id="280" r:id="rId19"/>
    <p:sldId id="282" r:id="rId20"/>
    <p:sldId id="285" r:id="rId21"/>
    <p:sldId id="290" r:id="rId22"/>
    <p:sldId id="291" r:id="rId23"/>
    <p:sldId id="287" r:id="rId24"/>
    <p:sldId id="288" r:id="rId25"/>
    <p:sldId id="289" r:id="rId26"/>
    <p:sldId id="292" r:id="rId27"/>
    <p:sldId id="29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08" autoAdjust="0"/>
    <p:restoredTop sz="94660"/>
  </p:normalViewPr>
  <p:slideViewPr>
    <p:cSldViewPr snapToGrid="0">
      <p:cViewPr>
        <p:scale>
          <a:sx n="70" d="100"/>
          <a:sy n="70" d="100"/>
        </p:scale>
        <p:origin x="-318" y="-9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23F624-BD11-45CE-B637-DFC9FE7AD899}" type="doc">
      <dgm:prSet loTypeId="urn:microsoft.com/office/officeart/2005/8/layout/hProcess10#1" loCatId="process" qsTypeId="urn:microsoft.com/office/officeart/2005/8/quickstyle/simple4" qsCatId="simple" csTypeId="urn:microsoft.com/office/officeart/2005/8/colors/accent2_5" csCatId="accent2" phldr="1"/>
      <dgm:spPr/>
      <dgm:t>
        <a:bodyPr/>
        <a:lstStyle/>
        <a:p>
          <a:endParaRPr lang="es-ES"/>
        </a:p>
      </dgm:t>
    </dgm:pt>
    <dgm:pt modelId="{9DAE4372-D1FE-4625-9E6A-06548EAE5EFA}">
      <dgm:prSet phldrT="[Texto]"/>
      <dgm:spPr/>
      <dgm:t>
        <a:bodyPr/>
        <a:lstStyle/>
        <a:p>
          <a:pPr algn="l"/>
          <a:r>
            <a:rPr lang="es-ES" b="1" dirty="0"/>
            <a:t>Visualizar</a:t>
          </a:r>
        </a:p>
        <a:p>
          <a:pPr algn="ctr"/>
          <a:r>
            <a:rPr lang="es-ES" dirty="0"/>
            <a:t>Y así poder reconstruir mentalmente lo que no vemos en el desarrollo de nuestro sistema.</a:t>
          </a:r>
        </a:p>
      </dgm:t>
    </dgm:pt>
    <dgm:pt modelId="{66800B43-5149-48F9-9A5C-52F0AE063B76}" type="parTrans" cxnId="{6F6A25C8-4495-42FC-BAAB-531224C78AD3}">
      <dgm:prSet/>
      <dgm:spPr/>
      <dgm:t>
        <a:bodyPr/>
        <a:lstStyle/>
        <a:p>
          <a:endParaRPr lang="es-ES"/>
        </a:p>
      </dgm:t>
    </dgm:pt>
    <dgm:pt modelId="{71A959DB-C504-43D0-AF03-6690DDE1360F}" type="sibTrans" cxnId="{6F6A25C8-4495-42FC-BAAB-531224C78AD3}">
      <dgm:prSet/>
      <dgm:spPr/>
      <dgm:t>
        <a:bodyPr/>
        <a:lstStyle/>
        <a:p>
          <a:endParaRPr lang="es-ES"/>
        </a:p>
      </dgm:t>
    </dgm:pt>
    <dgm:pt modelId="{CFCCB61B-E02B-4CB7-AD6C-37104B4A2354}">
      <dgm:prSet phldrT="[Texto]"/>
      <dgm:spPr/>
      <dgm:t>
        <a:bodyPr/>
        <a:lstStyle/>
        <a:p>
          <a:pPr algn="l"/>
          <a:r>
            <a:rPr lang="es-ES" b="1" dirty="0"/>
            <a:t>Especificar</a:t>
          </a:r>
        </a:p>
        <a:p>
          <a:pPr algn="ctr"/>
          <a:r>
            <a:rPr lang="es-ES" dirty="0"/>
            <a:t>De esta manera tener preciso y claro algún tema abordado en el análisis y desarrollo del sistema.</a:t>
          </a:r>
        </a:p>
      </dgm:t>
    </dgm:pt>
    <dgm:pt modelId="{F325666A-279C-42F5-ACE4-FE2EC403EC4D}" type="parTrans" cxnId="{7C6BDA41-F338-4073-B50F-F338B6F7515A}">
      <dgm:prSet/>
      <dgm:spPr/>
      <dgm:t>
        <a:bodyPr/>
        <a:lstStyle/>
        <a:p>
          <a:endParaRPr lang="es-ES"/>
        </a:p>
      </dgm:t>
    </dgm:pt>
    <dgm:pt modelId="{E2D356BC-1DF1-4C17-B9D5-065DEB8EADE9}" type="sibTrans" cxnId="{7C6BDA41-F338-4073-B50F-F338B6F7515A}">
      <dgm:prSet/>
      <dgm:spPr/>
      <dgm:t>
        <a:bodyPr/>
        <a:lstStyle/>
        <a:p>
          <a:endParaRPr lang="es-ES"/>
        </a:p>
      </dgm:t>
    </dgm:pt>
    <dgm:pt modelId="{EDDD2FA1-4CF2-4E96-BE79-E31F58FE732F}">
      <dgm:prSet phldrT="[Texto]"/>
      <dgm:spPr/>
      <dgm:t>
        <a:bodyPr/>
        <a:lstStyle/>
        <a:p>
          <a:pPr algn="l"/>
          <a:r>
            <a:rPr lang="es-ES" b="1" dirty="0"/>
            <a:t>Construir</a:t>
          </a:r>
        </a:p>
        <a:p>
          <a:pPr algn="ctr"/>
          <a:r>
            <a:rPr lang="es-ES" dirty="0"/>
            <a:t>Así mismo con los elementos adecuados ir materializando cada una de las partes del sistema.</a:t>
          </a:r>
        </a:p>
      </dgm:t>
    </dgm:pt>
    <dgm:pt modelId="{DC1174F7-BD2B-44BB-89DB-DBCF838EF308}" type="parTrans" cxnId="{42302AEE-DECE-4BCE-A439-E81C2E281ABD}">
      <dgm:prSet/>
      <dgm:spPr/>
      <dgm:t>
        <a:bodyPr/>
        <a:lstStyle/>
        <a:p>
          <a:endParaRPr lang="es-ES"/>
        </a:p>
      </dgm:t>
    </dgm:pt>
    <dgm:pt modelId="{C7C4FC36-3383-4327-BC65-65DFAA6A8F26}" type="sibTrans" cxnId="{42302AEE-DECE-4BCE-A439-E81C2E281ABD}">
      <dgm:prSet/>
      <dgm:spPr/>
      <dgm:t>
        <a:bodyPr/>
        <a:lstStyle/>
        <a:p>
          <a:endParaRPr lang="es-ES"/>
        </a:p>
      </dgm:t>
    </dgm:pt>
    <dgm:pt modelId="{4F2DCDC4-2510-4F9E-9E40-3B7A81DC07AC}">
      <dgm:prSet/>
      <dgm:spPr/>
      <dgm:t>
        <a:bodyPr/>
        <a:lstStyle/>
        <a:p>
          <a:pPr algn="l"/>
          <a:r>
            <a:rPr lang="es-ES" b="1" dirty="0"/>
            <a:t>Documentar</a:t>
          </a:r>
        </a:p>
        <a:p>
          <a:pPr algn="ctr"/>
          <a:r>
            <a:rPr lang="es-ES" dirty="0"/>
            <a:t>Hay que dotar de documentación a nuestro sistema y así alimentarlo de nuevas características.</a:t>
          </a:r>
        </a:p>
      </dgm:t>
    </dgm:pt>
    <dgm:pt modelId="{F482BA6F-0938-49BC-AEB3-CE8026F12489}" type="parTrans" cxnId="{6D0BAE77-E1C4-41AC-B74A-AE21E225CDEE}">
      <dgm:prSet/>
      <dgm:spPr/>
      <dgm:t>
        <a:bodyPr/>
        <a:lstStyle/>
        <a:p>
          <a:endParaRPr lang="es-ES"/>
        </a:p>
      </dgm:t>
    </dgm:pt>
    <dgm:pt modelId="{EA9404F6-98B1-4C2A-BCC9-FBF1CADDCCE8}" type="sibTrans" cxnId="{6D0BAE77-E1C4-41AC-B74A-AE21E225CDEE}">
      <dgm:prSet/>
      <dgm:spPr/>
      <dgm:t>
        <a:bodyPr/>
        <a:lstStyle/>
        <a:p>
          <a:endParaRPr lang="es-ES"/>
        </a:p>
      </dgm:t>
    </dgm:pt>
    <dgm:pt modelId="{7D57A349-3031-478F-AA4E-C853448AC41A}" type="pres">
      <dgm:prSet presAssocID="{BD23F624-BD11-45CE-B637-DFC9FE7AD899}" presName="Name0" presStyleCnt="0">
        <dgm:presLayoutVars>
          <dgm:dir/>
          <dgm:resizeHandles val="exact"/>
        </dgm:presLayoutVars>
      </dgm:prSet>
      <dgm:spPr/>
      <dgm:t>
        <a:bodyPr/>
        <a:lstStyle/>
        <a:p>
          <a:endParaRPr lang="es-VE"/>
        </a:p>
      </dgm:t>
    </dgm:pt>
    <dgm:pt modelId="{CF2D310D-3623-4379-B0AF-0A832FF6E83F}" type="pres">
      <dgm:prSet presAssocID="{9DAE4372-D1FE-4625-9E6A-06548EAE5EFA}" presName="composite" presStyleCnt="0"/>
      <dgm:spPr/>
    </dgm:pt>
    <dgm:pt modelId="{2DCE8894-1BE4-4414-ADBA-7E70AD311018}" type="pres">
      <dgm:prSet presAssocID="{9DAE4372-D1FE-4625-9E6A-06548EAE5EFA}" presName="imagSh" presStyleLbl="b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6020C2B-E0D6-405D-8006-8D67A80F2C1B}" type="pres">
      <dgm:prSet presAssocID="{9DAE4372-D1FE-4625-9E6A-06548EAE5EFA}" presName="txNode" presStyleLbl="node1" presStyleIdx="0" presStyleCnt="4">
        <dgm:presLayoutVars>
          <dgm:bulletEnabled val="1"/>
        </dgm:presLayoutVars>
      </dgm:prSet>
      <dgm:spPr/>
      <dgm:t>
        <a:bodyPr/>
        <a:lstStyle/>
        <a:p>
          <a:endParaRPr lang="es-VE"/>
        </a:p>
      </dgm:t>
    </dgm:pt>
    <dgm:pt modelId="{8A577B15-00A8-48A3-8C0B-D3EC27F19E8F}" type="pres">
      <dgm:prSet presAssocID="{71A959DB-C504-43D0-AF03-6690DDE1360F}" presName="sibTrans" presStyleLbl="sibTrans2D1" presStyleIdx="0" presStyleCnt="3"/>
      <dgm:spPr/>
      <dgm:t>
        <a:bodyPr/>
        <a:lstStyle/>
        <a:p>
          <a:endParaRPr lang="es-VE"/>
        </a:p>
      </dgm:t>
    </dgm:pt>
    <dgm:pt modelId="{99B7CF33-B15E-40A4-95C1-35E943616CE3}" type="pres">
      <dgm:prSet presAssocID="{71A959DB-C504-43D0-AF03-6690DDE1360F}" presName="connTx" presStyleLbl="sibTrans2D1" presStyleIdx="0" presStyleCnt="3"/>
      <dgm:spPr/>
      <dgm:t>
        <a:bodyPr/>
        <a:lstStyle/>
        <a:p>
          <a:endParaRPr lang="es-VE"/>
        </a:p>
      </dgm:t>
    </dgm:pt>
    <dgm:pt modelId="{A07BE68E-94FB-4A09-913E-45EFD1354ED8}" type="pres">
      <dgm:prSet presAssocID="{CFCCB61B-E02B-4CB7-AD6C-37104B4A2354}" presName="composite" presStyleCnt="0"/>
      <dgm:spPr/>
    </dgm:pt>
    <dgm:pt modelId="{0C7BDC6F-8939-4AED-BAAE-6025D707340D}" type="pres">
      <dgm:prSet presAssocID="{CFCCB61B-E02B-4CB7-AD6C-37104B4A2354}" presName="imagSh" presStyleLbl="b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7C42E5AF-3963-49DF-A22A-58480F0B8A1A}" type="pres">
      <dgm:prSet presAssocID="{CFCCB61B-E02B-4CB7-AD6C-37104B4A2354}" presName="txNode" presStyleLbl="node1" presStyleIdx="1" presStyleCnt="4">
        <dgm:presLayoutVars>
          <dgm:bulletEnabled val="1"/>
        </dgm:presLayoutVars>
      </dgm:prSet>
      <dgm:spPr/>
      <dgm:t>
        <a:bodyPr/>
        <a:lstStyle/>
        <a:p>
          <a:endParaRPr lang="es-VE"/>
        </a:p>
      </dgm:t>
    </dgm:pt>
    <dgm:pt modelId="{4BA56310-D169-4645-A550-A69962DF92A9}" type="pres">
      <dgm:prSet presAssocID="{E2D356BC-1DF1-4C17-B9D5-065DEB8EADE9}" presName="sibTrans" presStyleLbl="sibTrans2D1" presStyleIdx="1" presStyleCnt="3"/>
      <dgm:spPr/>
      <dgm:t>
        <a:bodyPr/>
        <a:lstStyle/>
        <a:p>
          <a:endParaRPr lang="es-VE"/>
        </a:p>
      </dgm:t>
    </dgm:pt>
    <dgm:pt modelId="{82CEBC82-5D7C-48AF-B7A6-2BCCE25E9EAA}" type="pres">
      <dgm:prSet presAssocID="{E2D356BC-1DF1-4C17-B9D5-065DEB8EADE9}" presName="connTx" presStyleLbl="sibTrans2D1" presStyleIdx="1" presStyleCnt="3"/>
      <dgm:spPr/>
      <dgm:t>
        <a:bodyPr/>
        <a:lstStyle/>
        <a:p>
          <a:endParaRPr lang="es-VE"/>
        </a:p>
      </dgm:t>
    </dgm:pt>
    <dgm:pt modelId="{42D5175E-57C6-434A-B9ED-F55EFEB70DB4}" type="pres">
      <dgm:prSet presAssocID="{EDDD2FA1-4CF2-4E96-BE79-E31F58FE732F}" presName="composite" presStyleCnt="0"/>
      <dgm:spPr/>
    </dgm:pt>
    <dgm:pt modelId="{9FD60DA4-CA0F-4C4A-9BD0-232948091CFC}" type="pres">
      <dgm:prSet presAssocID="{EDDD2FA1-4CF2-4E96-BE79-E31F58FE732F}" presName="imagSh" presStyleLbl="b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33000" r="-33000"/>
          </a:stretch>
        </a:blipFill>
      </dgm:spPr>
    </dgm:pt>
    <dgm:pt modelId="{58DD9937-EB0C-4143-9062-111F5504A416}" type="pres">
      <dgm:prSet presAssocID="{EDDD2FA1-4CF2-4E96-BE79-E31F58FE732F}" presName="txNode" presStyleLbl="node1" presStyleIdx="2" presStyleCnt="4">
        <dgm:presLayoutVars>
          <dgm:bulletEnabled val="1"/>
        </dgm:presLayoutVars>
      </dgm:prSet>
      <dgm:spPr/>
      <dgm:t>
        <a:bodyPr/>
        <a:lstStyle/>
        <a:p>
          <a:endParaRPr lang="es-VE"/>
        </a:p>
      </dgm:t>
    </dgm:pt>
    <dgm:pt modelId="{B6BD0A85-095C-4485-90F5-D5AB1EDCEDB6}" type="pres">
      <dgm:prSet presAssocID="{C7C4FC36-3383-4327-BC65-65DFAA6A8F26}" presName="sibTrans" presStyleLbl="sibTrans2D1" presStyleIdx="2" presStyleCnt="3"/>
      <dgm:spPr/>
      <dgm:t>
        <a:bodyPr/>
        <a:lstStyle/>
        <a:p>
          <a:endParaRPr lang="es-VE"/>
        </a:p>
      </dgm:t>
    </dgm:pt>
    <dgm:pt modelId="{5549BD69-A53F-4826-958B-FF9440E71B35}" type="pres">
      <dgm:prSet presAssocID="{C7C4FC36-3383-4327-BC65-65DFAA6A8F26}" presName="connTx" presStyleLbl="sibTrans2D1" presStyleIdx="2" presStyleCnt="3"/>
      <dgm:spPr/>
      <dgm:t>
        <a:bodyPr/>
        <a:lstStyle/>
        <a:p>
          <a:endParaRPr lang="es-VE"/>
        </a:p>
      </dgm:t>
    </dgm:pt>
    <dgm:pt modelId="{BE88D31E-392F-4C71-9581-9EE41FFD14DF}" type="pres">
      <dgm:prSet presAssocID="{4F2DCDC4-2510-4F9E-9E40-3B7A81DC07AC}" presName="composite" presStyleCnt="0"/>
      <dgm:spPr/>
    </dgm:pt>
    <dgm:pt modelId="{6D2B7F7D-A72C-4793-8C58-35C0D8AD7B06}" type="pres">
      <dgm:prSet presAssocID="{4F2DCDC4-2510-4F9E-9E40-3B7A81DC07AC}" presName="imagSh" presStyleLbl="b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dgm:spPr>
    </dgm:pt>
    <dgm:pt modelId="{4DB2E96A-A05C-4335-B972-FF24E6D87EBA}" type="pres">
      <dgm:prSet presAssocID="{4F2DCDC4-2510-4F9E-9E40-3B7A81DC07AC}" presName="txNode" presStyleLbl="node1" presStyleIdx="3" presStyleCnt="4">
        <dgm:presLayoutVars>
          <dgm:bulletEnabled val="1"/>
        </dgm:presLayoutVars>
      </dgm:prSet>
      <dgm:spPr/>
      <dgm:t>
        <a:bodyPr/>
        <a:lstStyle/>
        <a:p>
          <a:endParaRPr lang="es-VE"/>
        </a:p>
      </dgm:t>
    </dgm:pt>
  </dgm:ptLst>
  <dgm:cxnLst>
    <dgm:cxn modelId="{6F6A25C8-4495-42FC-BAAB-531224C78AD3}" srcId="{BD23F624-BD11-45CE-B637-DFC9FE7AD899}" destId="{9DAE4372-D1FE-4625-9E6A-06548EAE5EFA}" srcOrd="0" destOrd="0" parTransId="{66800B43-5149-48F9-9A5C-52F0AE063B76}" sibTransId="{71A959DB-C504-43D0-AF03-6690DDE1360F}"/>
    <dgm:cxn modelId="{7C6BDA41-F338-4073-B50F-F338B6F7515A}" srcId="{BD23F624-BD11-45CE-B637-DFC9FE7AD899}" destId="{CFCCB61B-E02B-4CB7-AD6C-37104B4A2354}" srcOrd="1" destOrd="0" parTransId="{F325666A-279C-42F5-ACE4-FE2EC403EC4D}" sibTransId="{E2D356BC-1DF1-4C17-B9D5-065DEB8EADE9}"/>
    <dgm:cxn modelId="{A1E03072-A5E9-4284-AD39-D76DE7131758}" type="presOf" srcId="{E2D356BC-1DF1-4C17-B9D5-065DEB8EADE9}" destId="{4BA56310-D169-4645-A550-A69962DF92A9}" srcOrd="0" destOrd="0" presId="urn:microsoft.com/office/officeart/2005/8/layout/hProcess10#1"/>
    <dgm:cxn modelId="{237CF36F-710C-44A6-BAC3-F5295E022BC4}" type="presOf" srcId="{C7C4FC36-3383-4327-BC65-65DFAA6A8F26}" destId="{5549BD69-A53F-4826-958B-FF9440E71B35}" srcOrd="1" destOrd="0" presId="urn:microsoft.com/office/officeart/2005/8/layout/hProcess10#1"/>
    <dgm:cxn modelId="{81759A73-38D6-4F4D-A405-D13815601729}" type="presOf" srcId="{71A959DB-C504-43D0-AF03-6690DDE1360F}" destId="{8A577B15-00A8-48A3-8C0B-D3EC27F19E8F}" srcOrd="0" destOrd="0" presId="urn:microsoft.com/office/officeart/2005/8/layout/hProcess10#1"/>
    <dgm:cxn modelId="{E8A5988D-2914-47C6-B8EF-0BEEAE1EDD63}" type="presOf" srcId="{C7C4FC36-3383-4327-BC65-65DFAA6A8F26}" destId="{B6BD0A85-095C-4485-90F5-D5AB1EDCEDB6}" srcOrd="0" destOrd="0" presId="urn:microsoft.com/office/officeart/2005/8/layout/hProcess10#1"/>
    <dgm:cxn modelId="{6D0BAE77-E1C4-41AC-B74A-AE21E225CDEE}" srcId="{BD23F624-BD11-45CE-B637-DFC9FE7AD899}" destId="{4F2DCDC4-2510-4F9E-9E40-3B7A81DC07AC}" srcOrd="3" destOrd="0" parTransId="{F482BA6F-0938-49BC-AEB3-CE8026F12489}" sibTransId="{EA9404F6-98B1-4C2A-BCC9-FBF1CADDCCE8}"/>
    <dgm:cxn modelId="{75FF5110-77DA-41DA-A589-63B137AA9D54}" type="presOf" srcId="{CFCCB61B-E02B-4CB7-AD6C-37104B4A2354}" destId="{7C42E5AF-3963-49DF-A22A-58480F0B8A1A}" srcOrd="0" destOrd="0" presId="urn:microsoft.com/office/officeart/2005/8/layout/hProcess10#1"/>
    <dgm:cxn modelId="{8B246A01-55F5-4E37-9A3B-DAD6B46A89BE}" type="presOf" srcId="{9DAE4372-D1FE-4625-9E6A-06548EAE5EFA}" destId="{C6020C2B-E0D6-405D-8006-8D67A80F2C1B}" srcOrd="0" destOrd="0" presId="urn:microsoft.com/office/officeart/2005/8/layout/hProcess10#1"/>
    <dgm:cxn modelId="{859E9774-F4FD-4928-88B5-63A3FF463FEF}" type="presOf" srcId="{EDDD2FA1-4CF2-4E96-BE79-E31F58FE732F}" destId="{58DD9937-EB0C-4143-9062-111F5504A416}" srcOrd="0" destOrd="0" presId="urn:microsoft.com/office/officeart/2005/8/layout/hProcess10#1"/>
    <dgm:cxn modelId="{DA249FE6-D9FC-4865-9F7C-7D6DA2A0436B}" type="presOf" srcId="{4F2DCDC4-2510-4F9E-9E40-3B7A81DC07AC}" destId="{4DB2E96A-A05C-4335-B972-FF24E6D87EBA}" srcOrd="0" destOrd="0" presId="urn:microsoft.com/office/officeart/2005/8/layout/hProcess10#1"/>
    <dgm:cxn modelId="{D5140FE1-5794-4803-9D9B-30033C019391}" type="presOf" srcId="{E2D356BC-1DF1-4C17-B9D5-065DEB8EADE9}" destId="{82CEBC82-5D7C-48AF-B7A6-2BCCE25E9EAA}" srcOrd="1" destOrd="0" presId="urn:microsoft.com/office/officeart/2005/8/layout/hProcess10#1"/>
    <dgm:cxn modelId="{42302AEE-DECE-4BCE-A439-E81C2E281ABD}" srcId="{BD23F624-BD11-45CE-B637-DFC9FE7AD899}" destId="{EDDD2FA1-4CF2-4E96-BE79-E31F58FE732F}" srcOrd="2" destOrd="0" parTransId="{DC1174F7-BD2B-44BB-89DB-DBCF838EF308}" sibTransId="{C7C4FC36-3383-4327-BC65-65DFAA6A8F26}"/>
    <dgm:cxn modelId="{E21E1226-99A6-4193-A084-2DC09AD28CFA}" type="presOf" srcId="{BD23F624-BD11-45CE-B637-DFC9FE7AD899}" destId="{7D57A349-3031-478F-AA4E-C853448AC41A}" srcOrd="0" destOrd="0" presId="urn:microsoft.com/office/officeart/2005/8/layout/hProcess10#1"/>
    <dgm:cxn modelId="{BAED3BE3-6A96-436D-BB7F-1262754925A6}" type="presOf" srcId="{71A959DB-C504-43D0-AF03-6690DDE1360F}" destId="{99B7CF33-B15E-40A4-95C1-35E943616CE3}" srcOrd="1" destOrd="0" presId="urn:microsoft.com/office/officeart/2005/8/layout/hProcess10#1"/>
    <dgm:cxn modelId="{78C50B04-EF99-4EA9-ABB0-974E59F7916A}" type="presParOf" srcId="{7D57A349-3031-478F-AA4E-C853448AC41A}" destId="{CF2D310D-3623-4379-B0AF-0A832FF6E83F}" srcOrd="0" destOrd="0" presId="urn:microsoft.com/office/officeart/2005/8/layout/hProcess10#1"/>
    <dgm:cxn modelId="{E4F921CC-5E38-41A4-A1D5-C7CDDEC36D8A}" type="presParOf" srcId="{CF2D310D-3623-4379-B0AF-0A832FF6E83F}" destId="{2DCE8894-1BE4-4414-ADBA-7E70AD311018}" srcOrd="0" destOrd="0" presId="urn:microsoft.com/office/officeart/2005/8/layout/hProcess10#1"/>
    <dgm:cxn modelId="{6C2299FD-4DC3-49B2-BD31-524EFFD6C49A}" type="presParOf" srcId="{CF2D310D-3623-4379-B0AF-0A832FF6E83F}" destId="{C6020C2B-E0D6-405D-8006-8D67A80F2C1B}" srcOrd="1" destOrd="0" presId="urn:microsoft.com/office/officeart/2005/8/layout/hProcess10#1"/>
    <dgm:cxn modelId="{AB05D53B-DCBD-40DA-99A3-F87E09E3C160}" type="presParOf" srcId="{7D57A349-3031-478F-AA4E-C853448AC41A}" destId="{8A577B15-00A8-48A3-8C0B-D3EC27F19E8F}" srcOrd="1" destOrd="0" presId="urn:microsoft.com/office/officeart/2005/8/layout/hProcess10#1"/>
    <dgm:cxn modelId="{6F306ABE-3E77-4A54-BC26-9F4C32B58C3D}" type="presParOf" srcId="{8A577B15-00A8-48A3-8C0B-D3EC27F19E8F}" destId="{99B7CF33-B15E-40A4-95C1-35E943616CE3}" srcOrd="0" destOrd="0" presId="urn:microsoft.com/office/officeart/2005/8/layout/hProcess10#1"/>
    <dgm:cxn modelId="{49BF57B1-AB4B-419A-ADDE-192180A00D97}" type="presParOf" srcId="{7D57A349-3031-478F-AA4E-C853448AC41A}" destId="{A07BE68E-94FB-4A09-913E-45EFD1354ED8}" srcOrd="2" destOrd="0" presId="urn:microsoft.com/office/officeart/2005/8/layout/hProcess10#1"/>
    <dgm:cxn modelId="{AF706E91-5A17-4E2A-B2E6-9DC9A9BE2A11}" type="presParOf" srcId="{A07BE68E-94FB-4A09-913E-45EFD1354ED8}" destId="{0C7BDC6F-8939-4AED-BAAE-6025D707340D}" srcOrd="0" destOrd="0" presId="urn:microsoft.com/office/officeart/2005/8/layout/hProcess10#1"/>
    <dgm:cxn modelId="{EAF3C470-94DC-490F-A316-F33C15A8D6A7}" type="presParOf" srcId="{A07BE68E-94FB-4A09-913E-45EFD1354ED8}" destId="{7C42E5AF-3963-49DF-A22A-58480F0B8A1A}" srcOrd="1" destOrd="0" presId="urn:microsoft.com/office/officeart/2005/8/layout/hProcess10#1"/>
    <dgm:cxn modelId="{EB689365-A71E-490D-8636-496E65416234}" type="presParOf" srcId="{7D57A349-3031-478F-AA4E-C853448AC41A}" destId="{4BA56310-D169-4645-A550-A69962DF92A9}" srcOrd="3" destOrd="0" presId="urn:microsoft.com/office/officeart/2005/8/layout/hProcess10#1"/>
    <dgm:cxn modelId="{CF64C5C8-9FF0-4E98-8402-45229F2EDAC5}" type="presParOf" srcId="{4BA56310-D169-4645-A550-A69962DF92A9}" destId="{82CEBC82-5D7C-48AF-B7A6-2BCCE25E9EAA}" srcOrd="0" destOrd="0" presId="urn:microsoft.com/office/officeart/2005/8/layout/hProcess10#1"/>
    <dgm:cxn modelId="{CDF90075-D21F-4A2A-AA0F-A77B4BD3088A}" type="presParOf" srcId="{7D57A349-3031-478F-AA4E-C853448AC41A}" destId="{42D5175E-57C6-434A-B9ED-F55EFEB70DB4}" srcOrd="4" destOrd="0" presId="urn:microsoft.com/office/officeart/2005/8/layout/hProcess10#1"/>
    <dgm:cxn modelId="{38DE0F7D-B100-4A12-88CC-0ACF0F3F4A3E}" type="presParOf" srcId="{42D5175E-57C6-434A-B9ED-F55EFEB70DB4}" destId="{9FD60DA4-CA0F-4C4A-9BD0-232948091CFC}" srcOrd="0" destOrd="0" presId="urn:microsoft.com/office/officeart/2005/8/layout/hProcess10#1"/>
    <dgm:cxn modelId="{532F5641-4C3F-467B-928C-04F6AD9F50C7}" type="presParOf" srcId="{42D5175E-57C6-434A-B9ED-F55EFEB70DB4}" destId="{58DD9937-EB0C-4143-9062-111F5504A416}" srcOrd="1" destOrd="0" presId="urn:microsoft.com/office/officeart/2005/8/layout/hProcess10#1"/>
    <dgm:cxn modelId="{8A90AC65-4632-470F-A2F7-EB47678DB2F5}" type="presParOf" srcId="{7D57A349-3031-478F-AA4E-C853448AC41A}" destId="{B6BD0A85-095C-4485-90F5-D5AB1EDCEDB6}" srcOrd="5" destOrd="0" presId="urn:microsoft.com/office/officeart/2005/8/layout/hProcess10#1"/>
    <dgm:cxn modelId="{A9E6C40B-B67C-4C76-B493-B790C25F33D1}" type="presParOf" srcId="{B6BD0A85-095C-4485-90F5-D5AB1EDCEDB6}" destId="{5549BD69-A53F-4826-958B-FF9440E71B35}" srcOrd="0" destOrd="0" presId="urn:microsoft.com/office/officeart/2005/8/layout/hProcess10#1"/>
    <dgm:cxn modelId="{42E53339-ED59-4E4E-B3AF-E3A80975A2A0}" type="presParOf" srcId="{7D57A349-3031-478F-AA4E-C853448AC41A}" destId="{BE88D31E-392F-4C71-9581-9EE41FFD14DF}" srcOrd="6" destOrd="0" presId="urn:microsoft.com/office/officeart/2005/8/layout/hProcess10#1"/>
    <dgm:cxn modelId="{18558BF9-80E4-4805-836A-B03B81E7E9FA}" type="presParOf" srcId="{BE88D31E-392F-4C71-9581-9EE41FFD14DF}" destId="{6D2B7F7D-A72C-4793-8C58-35C0D8AD7B06}" srcOrd="0" destOrd="0" presId="urn:microsoft.com/office/officeart/2005/8/layout/hProcess10#1"/>
    <dgm:cxn modelId="{A51EF7C9-F196-41DA-9B9B-8AA9F0AB4680}" type="presParOf" srcId="{BE88D31E-392F-4C71-9581-9EE41FFD14DF}" destId="{4DB2E96A-A05C-4335-B972-FF24E6D87EBA}" srcOrd="1" destOrd="0" presId="urn:microsoft.com/office/officeart/2005/8/layout/hProcess10#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E8894-1BE4-4414-ADBA-7E70AD311018}">
      <dsp:nvSpPr>
        <dsp:cNvPr id="0" name=""/>
        <dsp:cNvSpPr/>
      </dsp:nvSpPr>
      <dsp:spPr>
        <a:xfrm>
          <a:off x="1338" y="431087"/>
          <a:ext cx="1742179" cy="174217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6020C2B-E0D6-405D-8006-8D67A80F2C1B}">
      <dsp:nvSpPr>
        <dsp:cNvPr id="0" name=""/>
        <dsp:cNvSpPr/>
      </dsp:nvSpPr>
      <dsp:spPr>
        <a:xfrm>
          <a:off x="284948" y="1476395"/>
          <a:ext cx="1742179" cy="1742179"/>
        </a:xfrm>
        <a:prstGeom prst="roundRect">
          <a:avLst>
            <a:gd name="adj" fmla="val 10000"/>
          </a:avLst>
        </a:prstGeom>
        <a:gradFill rotWithShape="0">
          <a:gsLst>
            <a:gs pos="0">
              <a:schemeClr val="accent2">
                <a:alpha val="90000"/>
                <a:hueOff val="0"/>
                <a:satOff val="0"/>
                <a:lumOff val="0"/>
                <a:alphaOff val="0"/>
                <a:tint val="98000"/>
                <a:lumMod val="100000"/>
              </a:schemeClr>
            </a:gs>
            <a:gs pos="100000">
              <a:schemeClr val="accent2">
                <a:alpha val="9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ES" sz="1400" b="1" kern="1200" dirty="0"/>
            <a:t>Visualizar</a:t>
          </a:r>
        </a:p>
        <a:p>
          <a:pPr lvl="0" algn="ctr" defTabSz="622300">
            <a:lnSpc>
              <a:spcPct val="90000"/>
            </a:lnSpc>
            <a:spcBef>
              <a:spcPct val="0"/>
            </a:spcBef>
            <a:spcAft>
              <a:spcPct val="35000"/>
            </a:spcAft>
          </a:pPr>
          <a:r>
            <a:rPr lang="es-ES" sz="1400" kern="1200" dirty="0"/>
            <a:t>Y así poder reconstruir mentalmente lo que no vemos en el desarrollo de nuestro sistema.</a:t>
          </a:r>
        </a:p>
      </dsp:txBody>
      <dsp:txXfrm>
        <a:off x="335975" y="1527422"/>
        <a:ext cx="1640125" cy="1640125"/>
      </dsp:txXfrm>
    </dsp:sp>
    <dsp:sp modelId="{8A577B15-00A8-48A3-8C0B-D3EC27F19E8F}">
      <dsp:nvSpPr>
        <dsp:cNvPr id="0" name=""/>
        <dsp:cNvSpPr/>
      </dsp:nvSpPr>
      <dsp:spPr>
        <a:xfrm>
          <a:off x="2079099" y="1092866"/>
          <a:ext cx="335582" cy="418621"/>
        </a:xfrm>
        <a:prstGeom prst="rightArrow">
          <a:avLst>
            <a:gd name="adj1" fmla="val 60000"/>
            <a:gd name="adj2" fmla="val 50000"/>
          </a:avLst>
        </a:prstGeom>
        <a:gradFill rotWithShape="0">
          <a:gsLst>
            <a:gs pos="0">
              <a:schemeClr val="accent2">
                <a:shade val="90000"/>
                <a:hueOff val="0"/>
                <a:satOff val="0"/>
                <a:lumOff val="0"/>
                <a:alphaOff val="0"/>
                <a:tint val="98000"/>
                <a:lumMod val="100000"/>
              </a:schemeClr>
            </a:gs>
            <a:gs pos="100000">
              <a:schemeClr val="accent2">
                <a:shade val="9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a:off x="2079099" y="1176590"/>
        <a:ext cx="234907" cy="251173"/>
      </dsp:txXfrm>
    </dsp:sp>
    <dsp:sp modelId="{0C7BDC6F-8939-4AED-BAAE-6025D707340D}">
      <dsp:nvSpPr>
        <dsp:cNvPr id="0" name=""/>
        <dsp:cNvSpPr/>
      </dsp:nvSpPr>
      <dsp:spPr>
        <a:xfrm>
          <a:off x="2702324" y="431087"/>
          <a:ext cx="1742179" cy="174217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C42E5AF-3963-49DF-A22A-58480F0B8A1A}">
      <dsp:nvSpPr>
        <dsp:cNvPr id="0" name=""/>
        <dsp:cNvSpPr/>
      </dsp:nvSpPr>
      <dsp:spPr>
        <a:xfrm>
          <a:off x="2985934" y="1476395"/>
          <a:ext cx="1742179" cy="1742179"/>
        </a:xfrm>
        <a:prstGeom prst="roundRect">
          <a:avLst>
            <a:gd name="adj" fmla="val 10000"/>
          </a:avLst>
        </a:prstGeom>
        <a:gradFill rotWithShape="0">
          <a:gsLst>
            <a:gs pos="0">
              <a:schemeClr val="accent2">
                <a:alpha val="90000"/>
                <a:hueOff val="0"/>
                <a:satOff val="0"/>
                <a:lumOff val="0"/>
                <a:alphaOff val="-13333"/>
                <a:tint val="98000"/>
                <a:lumMod val="100000"/>
              </a:schemeClr>
            </a:gs>
            <a:gs pos="100000">
              <a:schemeClr val="accent2">
                <a:alpha val="90000"/>
                <a:hueOff val="0"/>
                <a:satOff val="0"/>
                <a:lumOff val="0"/>
                <a:alphaOff val="-13333"/>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ES" sz="1400" b="1" kern="1200" dirty="0"/>
            <a:t>Especificar</a:t>
          </a:r>
        </a:p>
        <a:p>
          <a:pPr lvl="0" algn="ctr" defTabSz="622300">
            <a:lnSpc>
              <a:spcPct val="90000"/>
            </a:lnSpc>
            <a:spcBef>
              <a:spcPct val="0"/>
            </a:spcBef>
            <a:spcAft>
              <a:spcPct val="35000"/>
            </a:spcAft>
          </a:pPr>
          <a:r>
            <a:rPr lang="es-ES" sz="1400" kern="1200" dirty="0"/>
            <a:t>De esta manera tener preciso y claro algún tema abordado en el análisis y desarrollo del sistema.</a:t>
          </a:r>
        </a:p>
      </dsp:txBody>
      <dsp:txXfrm>
        <a:off x="3036961" y="1527422"/>
        <a:ext cx="1640125" cy="1640125"/>
      </dsp:txXfrm>
    </dsp:sp>
    <dsp:sp modelId="{4BA56310-D169-4645-A550-A69962DF92A9}">
      <dsp:nvSpPr>
        <dsp:cNvPr id="0" name=""/>
        <dsp:cNvSpPr/>
      </dsp:nvSpPr>
      <dsp:spPr>
        <a:xfrm>
          <a:off x="4780086" y="1092866"/>
          <a:ext cx="335582" cy="418621"/>
        </a:xfrm>
        <a:prstGeom prst="rightArrow">
          <a:avLst>
            <a:gd name="adj1" fmla="val 60000"/>
            <a:gd name="adj2" fmla="val 50000"/>
          </a:avLst>
        </a:prstGeom>
        <a:gradFill rotWithShape="0">
          <a:gsLst>
            <a:gs pos="0">
              <a:schemeClr val="accent2">
                <a:shade val="90000"/>
                <a:hueOff val="-23300"/>
                <a:satOff val="-2720"/>
                <a:lumOff val="15473"/>
                <a:alphaOff val="0"/>
                <a:tint val="98000"/>
                <a:lumMod val="100000"/>
              </a:schemeClr>
            </a:gs>
            <a:gs pos="100000">
              <a:schemeClr val="accent2">
                <a:shade val="90000"/>
                <a:hueOff val="-23300"/>
                <a:satOff val="-2720"/>
                <a:lumOff val="15473"/>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a:off x="4780086" y="1176590"/>
        <a:ext cx="234907" cy="251173"/>
      </dsp:txXfrm>
    </dsp:sp>
    <dsp:sp modelId="{9FD60DA4-CA0F-4C4A-9BD0-232948091CFC}">
      <dsp:nvSpPr>
        <dsp:cNvPr id="0" name=""/>
        <dsp:cNvSpPr/>
      </dsp:nvSpPr>
      <dsp:spPr>
        <a:xfrm>
          <a:off x="5403310" y="431087"/>
          <a:ext cx="1742179" cy="174217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3000" r="-33000"/>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8DD9937-EB0C-4143-9062-111F5504A416}">
      <dsp:nvSpPr>
        <dsp:cNvPr id="0" name=""/>
        <dsp:cNvSpPr/>
      </dsp:nvSpPr>
      <dsp:spPr>
        <a:xfrm>
          <a:off x="5686921" y="1476395"/>
          <a:ext cx="1742179" cy="1742179"/>
        </a:xfrm>
        <a:prstGeom prst="roundRect">
          <a:avLst>
            <a:gd name="adj" fmla="val 10000"/>
          </a:avLst>
        </a:prstGeom>
        <a:gradFill rotWithShape="0">
          <a:gsLst>
            <a:gs pos="0">
              <a:schemeClr val="accent2">
                <a:alpha val="90000"/>
                <a:hueOff val="0"/>
                <a:satOff val="0"/>
                <a:lumOff val="0"/>
                <a:alphaOff val="-26667"/>
                <a:tint val="98000"/>
                <a:lumMod val="100000"/>
              </a:schemeClr>
            </a:gs>
            <a:gs pos="100000">
              <a:schemeClr val="accent2">
                <a:alpha val="90000"/>
                <a:hueOff val="0"/>
                <a:satOff val="0"/>
                <a:lumOff val="0"/>
                <a:alphaOff val="-26667"/>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ES" sz="1400" b="1" kern="1200" dirty="0"/>
            <a:t>Construir</a:t>
          </a:r>
        </a:p>
        <a:p>
          <a:pPr lvl="0" algn="ctr" defTabSz="622300">
            <a:lnSpc>
              <a:spcPct val="90000"/>
            </a:lnSpc>
            <a:spcBef>
              <a:spcPct val="0"/>
            </a:spcBef>
            <a:spcAft>
              <a:spcPct val="35000"/>
            </a:spcAft>
          </a:pPr>
          <a:r>
            <a:rPr lang="es-ES" sz="1400" kern="1200" dirty="0"/>
            <a:t>Así mismo con los elementos adecuados ir materializando cada una de las partes del sistema.</a:t>
          </a:r>
        </a:p>
      </dsp:txBody>
      <dsp:txXfrm>
        <a:off x="5737948" y="1527422"/>
        <a:ext cx="1640125" cy="1640125"/>
      </dsp:txXfrm>
    </dsp:sp>
    <dsp:sp modelId="{B6BD0A85-095C-4485-90F5-D5AB1EDCEDB6}">
      <dsp:nvSpPr>
        <dsp:cNvPr id="0" name=""/>
        <dsp:cNvSpPr/>
      </dsp:nvSpPr>
      <dsp:spPr>
        <a:xfrm>
          <a:off x="7481072" y="1092866"/>
          <a:ext cx="335582" cy="418621"/>
        </a:xfrm>
        <a:prstGeom prst="rightArrow">
          <a:avLst>
            <a:gd name="adj1" fmla="val 60000"/>
            <a:gd name="adj2" fmla="val 50000"/>
          </a:avLst>
        </a:prstGeom>
        <a:gradFill rotWithShape="0">
          <a:gsLst>
            <a:gs pos="0">
              <a:schemeClr val="accent2">
                <a:shade val="90000"/>
                <a:hueOff val="-46600"/>
                <a:satOff val="-5440"/>
                <a:lumOff val="30945"/>
                <a:alphaOff val="0"/>
                <a:tint val="98000"/>
                <a:lumMod val="100000"/>
              </a:schemeClr>
            </a:gs>
            <a:gs pos="100000">
              <a:schemeClr val="accent2">
                <a:shade val="90000"/>
                <a:hueOff val="-46600"/>
                <a:satOff val="-5440"/>
                <a:lumOff val="3094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a:off x="7481072" y="1176590"/>
        <a:ext cx="234907" cy="251173"/>
      </dsp:txXfrm>
    </dsp:sp>
    <dsp:sp modelId="{6D2B7F7D-A72C-4793-8C58-35C0D8AD7B06}">
      <dsp:nvSpPr>
        <dsp:cNvPr id="0" name=""/>
        <dsp:cNvSpPr/>
      </dsp:nvSpPr>
      <dsp:spPr>
        <a:xfrm>
          <a:off x="8104296" y="431087"/>
          <a:ext cx="1742179" cy="174217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DB2E96A-A05C-4335-B972-FF24E6D87EBA}">
      <dsp:nvSpPr>
        <dsp:cNvPr id="0" name=""/>
        <dsp:cNvSpPr/>
      </dsp:nvSpPr>
      <dsp:spPr>
        <a:xfrm>
          <a:off x="8387907" y="1476395"/>
          <a:ext cx="1742179" cy="1742179"/>
        </a:xfrm>
        <a:prstGeom prst="roundRect">
          <a:avLst>
            <a:gd name="adj" fmla="val 10000"/>
          </a:avLst>
        </a:prstGeom>
        <a:gradFill rotWithShape="0">
          <a:gsLst>
            <a:gs pos="0">
              <a:schemeClr val="accent2">
                <a:alpha val="90000"/>
                <a:hueOff val="0"/>
                <a:satOff val="0"/>
                <a:lumOff val="0"/>
                <a:alphaOff val="-40000"/>
                <a:tint val="98000"/>
                <a:lumMod val="100000"/>
              </a:schemeClr>
            </a:gs>
            <a:gs pos="100000">
              <a:schemeClr val="accent2">
                <a:alpha val="90000"/>
                <a:hueOff val="0"/>
                <a:satOff val="0"/>
                <a:lumOff val="0"/>
                <a:alphaOff val="-4000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ES" sz="1400" b="1" kern="1200" dirty="0"/>
            <a:t>Documentar</a:t>
          </a:r>
        </a:p>
        <a:p>
          <a:pPr lvl="0" algn="ctr" defTabSz="622300">
            <a:lnSpc>
              <a:spcPct val="90000"/>
            </a:lnSpc>
            <a:spcBef>
              <a:spcPct val="0"/>
            </a:spcBef>
            <a:spcAft>
              <a:spcPct val="35000"/>
            </a:spcAft>
          </a:pPr>
          <a:r>
            <a:rPr lang="es-ES" sz="1400" kern="1200" dirty="0"/>
            <a:t>Hay que dotar de documentación a nuestro sistema y así alimentarlo de nuevas características.</a:t>
          </a:r>
        </a:p>
      </dsp:txBody>
      <dsp:txXfrm>
        <a:off x="8438934" y="1527422"/>
        <a:ext cx="1640125" cy="164012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1">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28284-F75D-4C97-88C8-DB878C4A3E28}" type="datetimeFigureOut">
              <a:rPr lang="es-VE" smtClean="0"/>
              <a:pPr/>
              <a:t>27/11/2017</a:t>
            </a:fld>
            <a:endParaRPr lang="es-VE"/>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V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4C97ED-ED1E-4EE1-B13B-3D4FE3C9A6D1}" type="slidenum">
              <a:rPr lang="es-VE" smtClean="0"/>
              <a:pPr/>
              <a:t>‹Nº›</a:t>
            </a:fld>
            <a:endParaRPr lang="es-VE"/>
          </a:p>
        </p:txBody>
      </p:sp>
    </p:spTree>
    <p:extLst>
      <p:ext uri="{BB962C8B-B14F-4D97-AF65-F5344CB8AC3E}">
        <p14:creationId xmlns:p14="http://schemas.microsoft.com/office/powerpoint/2010/main" val="318885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11/27/2017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EFD608C-720C-4D29-852A-B0EB1E1C23CE}"/>
              </a:ext>
            </a:extLst>
          </p:cNvPr>
          <p:cNvSpPr>
            <a:spLocks noGrp="1"/>
          </p:cNvSpPr>
          <p:nvPr>
            <p:ph type="ctrTitle"/>
          </p:nvPr>
        </p:nvSpPr>
        <p:spPr/>
        <p:txBody>
          <a:bodyPr/>
          <a:lstStyle/>
          <a:p>
            <a:pPr algn="ctr"/>
            <a:r>
              <a:rPr lang="es-VE" b="1" dirty="0"/>
              <a:t>Diagramas de Comportamiento</a:t>
            </a:r>
          </a:p>
        </p:txBody>
      </p:sp>
      <p:sp>
        <p:nvSpPr>
          <p:cNvPr id="3" name="Subtítulo 2">
            <a:extLst>
              <a:ext uri="{FF2B5EF4-FFF2-40B4-BE49-F238E27FC236}">
                <a16:creationId xmlns:a16="http://schemas.microsoft.com/office/drawing/2014/main" xmlns="" id="{4F79AE37-6170-404F-8A1E-A9C8180D0F23}"/>
              </a:ext>
            </a:extLst>
          </p:cNvPr>
          <p:cNvSpPr>
            <a:spLocks noGrp="1"/>
          </p:cNvSpPr>
          <p:nvPr>
            <p:ph type="subTitle" idx="1"/>
          </p:nvPr>
        </p:nvSpPr>
        <p:spPr>
          <a:xfrm>
            <a:off x="3962399" y="4385732"/>
            <a:ext cx="7197726" cy="1773768"/>
          </a:xfrm>
        </p:spPr>
        <p:txBody>
          <a:bodyPr>
            <a:normAutofit/>
          </a:bodyPr>
          <a:lstStyle/>
          <a:p>
            <a:r>
              <a:rPr lang="es-VE" b="1" cap="none" dirty="0" smtClean="0"/>
              <a:t>Integrantes:</a:t>
            </a:r>
          </a:p>
          <a:p>
            <a:r>
              <a:rPr lang="es-VE" cap="none" dirty="0" smtClean="0"/>
              <a:t>Adrián Méndez Molano</a:t>
            </a:r>
          </a:p>
          <a:p>
            <a:r>
              <a:rPr lang="es-VE" cap="none" dirty="0" smtClean="0"/>
              <a:t>Carlos Rosales Suárez</a:t>
            </a:r>
          </a:p>
          <a:p>
            <a:r>
              <a:rPr lang="es-VE" cap="none" dirty="0" smtClean="0"/>
              <a:t>Guillermo Fernández Morán</a:t>
            </a:r>
            <a:endParaRPr lang="es-VE" cap="none" dirty="0"/>
          </a:p>
        </p:txBody>
      </p:sp>
    </p:spTree>
    <p:extLst>
      <p:ext uri="{BB962C8B-B14F-4D97-AF65-F5344CB8AC3E}">
        <p14:creationId xmlns:p14="http://schemas.microsoft.com/office/powerpoint/2010/main" val="336165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14B5853-48F8-4794-99DC-7939FDABF465}"/>
              </a:ext>
            </a:extLst>
          </p:cNvPr>
          <p:cNvSpPr>
            <a:spLocks noGrp="1"/>
          </p:cNvSpPr>
          <p:nvPr>
            <p:ph type="title"/>
          </p:nvPr>
        </p:nvSpPr>
        <p:spPr>
          <a:xfrm>
            <a:off x="6583681" y="1384663"/>
            <a:ext cx="4068714" cy="4088674"/>
          </a:xfrm>
        </p:spPr>
        <p:txBody>
          <a:bodyPr anchor="ctr">
            <a:normAutofit/>
          </a:bodyPr>
          <a:lstStyle/>
          <a:p>
            <a:pPr algn="ctr"/>
            <a:r>
              <a:rPr lang="es-VE" sz="4800" b="1" dirty="0"/>
              <a:t>Sistema de </a:t>
            </a:r>
            <a:r>
              <a:rPr lang="es-VE" sz="4800" b="1" dirty="0" smtClean="0"/>
              <a:t>GESTIÓN </a:t>
            </a:r>
            <a:r>
              <a:rPr lang="es-VE" sz="4800" b="1" dirty="0"/>
              <a:t>de </a:t>
            </a:r>
            <a:r>
              <a:rPr lang="es-VE" sz="4800" b="1" dirty="0" smtClean="0"/>
              <a:t>boletos electrónicos</a:t>
            </a:r>
            <a:endParaRPr lang="es-VE" sz="4800" b="1" dirty="0"/>
          </a:p>
        </p:txBody>
      </p:sp>
      <p:pic>
        <p:nvPicPr>
          <p:cNvPr id="5" name="Imagen 4">
            <a:extLst>
              <a:ext uri="{FF2B5EF4-FFF2-40B4-BE49-F238E27FC236}">
                <a16:creationId xmlns:a16="http://schemas.microsoft.com/office/drawing/2014/main" xmlns="" id="{9F216E7A-3C54-42E8-A3A6-C2B2B625E57B}"/>
              </a:ext>
            </a:extLst>
          </p:cNvPr>
          <p:cNvPicPr>
            <a:picLocks noChangeAspect="1"/>
          </p:cNvPicPr>
          <p:nvPr/>
        </p:nvPicPr>
        <p:blipFill>
          <a:blip r:embed="rId2"/>
          <a:stretch>
            <a:fillRect/>
          </a:stretch>
        </p:blipFill>
        <p:spPr>
          <a:xfrm>
            <a:off x="437968" y="1127031"/>
            <a:ext cx="6041209" cy="4603939"/>
          </a:xfrm>
          <a:prstGeom prst="round2DiagRect">
            <a:avLst>
              <a:gd name="adj1" fmla="val 16667"/>
              <a:gd name="adj2" fmla="val 0"/>
            </a:avLst>
          </a:prstGeom>
          <a:ln w="88900" cap="sq">
            <a:noFill/>
            <a:miter lim="800000"/>
          </a:ln>
          <a:effectLst>
            <a:outerShdw blurRad="225425" dist="50800" dir="5220000" algn="ctr">
              <a:srgbClr val="000000">
                <a:alpha val="33000"/>
              </a:srgbClr>
            </a:outerShdw>
          </a:effectLst>
        </p:spPr>
      </p:pic>
    </p:spTree>
    <p:extLst>
      <p:ext uri="{BB962C8B-B14F-4D97-AF65-F5344CB8AC3E}">
        <p14:creationId xmlns:p14="http://schemas.microsoft.com/office/powerpoint/2010/main" val="2136777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ext uri="{D42A27DB-BD31-4B8C-83A1-F6EECF244321}">
                <p14:modId xmlns:p14="http://schemas.microsoft.com/office/powerpoint/2010/main" val="2118719768"/>
              </p:ext>
            </p:extLst>
          </p:nvPr>
        </p:nvGraphicFramePr>
        <p:xfrm>
          <a:off x="759184" y="1749180"/>
          <a:ext cx="10427677" cy="1524000"/>
        </p:xfrm>
        <a:graphic>
          <a:graphicData uri="http://schemas.openxmlformats.org/drawingml/2006/table">
            <a:tbl>
              <a:tblPr firstRow="1" bandRow="1">
                <a:tableStyleId>{21E4AEA4-8DFA-4A89-87EB-49C32662AFE0}</a:tableStyleId>
              </a:tblPr>
              <a:tblGrid>
                <a:gridCol w="1809263">
                  <a:extLst>
                    <a:ext uri="{9D8B030D-6E8A-4147-A177-3AD203B41FA5}">
                      <a16:colId xmlns:a16="http://schemas.microsoft.com/office/drawing/2014/main" xmlns="" val="20000"/>
                    </a:ext>
                  </a:extLst>
                </a:gridCol>
                <a:gridCol w="8618414">
                  <a:extLst>
                    <a:ext uri="{9D8B030D-6E8A-4147-A177-3AD203B41FA5}">
                      <a16:colId xmlns:a16="http://schemas.microsoft.com/office/drawing/2014/main" xmlns="" val="20001"/>
                    </a:ext>
                  </a:extLst>
                </a:gridCol>
              </a:tblGrid>
              <a:tr h="302400">
                <a:tc>
                  <a:txBody>
                    <a:bodyPr/>
                    <a:lstStyle/>
                    <a:p>
                      <a:r>
                        <a:rPr lang="es-VE" sz="1400" dirty="0"/>
                        <a:t>Casos de Uso</a:t>
                      </a:r>
                    </a:p>
                  </a:txBody>
                  <a:tcPr/>
                </a:tc>
                <a:tc>
                  <a:txBody>
                    <a:bodyPr/>
                    <a:lstStyle/>
                    <a:p>
                      <a:r>
                        <a:rPr lang="es-VE" sz="1400" dirty="0"/>
                        <a:t>Registrar Usuario</a:t>
                      </a:r>
                    </a:p>
                  </a:txBody>
                  <a:tcPr/>
                </a:tc>
                <a:extLst>
                  <a:ext uri="{0D108BD9-81ED-4DB2-BD59-A6C34878D82A}">
                    <a16:rowId xmlns:a16="http://schemas.microsoft.com/office/drawing/2014/main" xmlns="" val="10000"/>
                  </a:ext>
                </a:extLst>
              </a:tr>
              <a:tr h="302400">
                <a:tc>
                  <a:txBody>
                    <a:bodyPr/>
                    <a:lstStyle/>
                    <a:p>
                      <a:r>
                        <a:rPr lang="es-VE" sz="1400" dirty="0"/>
                        <a:t>Actores</a:t>
                      </a:r>
                    </a:p>
                  </a:txBody>
                  <a:tcPr/>
                </a:tc>
                <a:tc>
                  <a:txBody>
                    <a:bodyPr/>
                    <a:lstStyle/>
                    <a:p>
                      <a:r>
                        <a:rPr lang="es-VE" sz="1400" dirty="0"/>
                        <a:t>Usuario</a:t>
                      </a:r>
                    </a:p>
                  </a:txBody>
                  <a:tcPr/>
                </a:tc>
                <a:extLst>
                  <a:ext uri="{0D108BD9-81ED-4DB2-BD59-A6C34878D82A}">
                    <a16:rowId xmlns:a16="http://schemas.microsoft.com/office/drawing/2014/main" xmlns="" val="10001"/>
                  </a:ext>
                </a:extLst>
              </a:tr>
              <a:tr h="302400">
                <a:tc>
                  <a:txBody>
                    <a:bodyPr/>
                    <a:lstStyle/>
                    <a:p>
                      <a:r>
                        <a:rPr lang="es-VE" sz="1400" dirty="0"/>
                        <a:t>Propósito</a:t>
                      </a:r>
                    </a:p>
                  </a:txBody>
                  <a:tcPr/>
                </a:tc>
                <a:tc>
                  <a:txBody>
                    <a:bodyPr/>
                    <a:lstStyle/>
                    <a:p>
                      <a:r>
                        <a:rPr lang="es-VE" sz="1400" dirty="0"/>
                        <a:t>Registrar un usuario al sistema </a:t>
                      </a:r>
                      <a:r>
                        <a:rPr lang="es-VE" sz="1400" dirty="0" smtClean="0"/>
                        <a:t>para gestión de </a:t>
                      </a:r>
                      <a:r>
                        <a:rPr lang="es-VE" sz="1400" dirty="0"/>
                        <a:t>boleto electrónico</a:t>
                      </a:r>
                    </a:p>
                  </a:txBody>
                  <a:tcPr/>
                </a:tc>
                <a:extLst>
                  <a:ext uri="{0D108BD9-81ED-4DB2-BD59-A6C34878D82A}">
                    <a16:rowId xmlns:a16="http://schemas.microsoft.com/office/drawing/2014/main" xmlns="" val="10002"/>
                  </a:ext>
                </a:extLst>
              </a:tr>
              <a:tr h="302400">
                <a:tc>
                  <a:txBody>
                    <a:bodyPr/>
                    <a:lstStyle/>
                    <a:p>
                      <a:r>
                        <a:rPr lang="es-VE" sz="1400" dirty="0"/>
                        <a:t>Resumen</a:t>
                      </a:r>
                    </a:p>
                  </a:txBody>
                  <a:tcPr/>
                </a:tc>
                <a:tc>
                  <a:txBody>
                    <a:bodyPr/>
                    <a:lstStyle/>
                    <a:p>
                      <a:r>
                        <a:rPr lang="es-VE" sz="1400" dirty="0"/>
                        <a:t>Un usuario al ingresar al sistema deberá proporcionar los datos correspondientes para su registro</a:t>
                      </a:r>
                    </a:p>
                  </a:txBody>
                  <a:tcPr/>
                </a:tc>
                <a:extLst>
                  <a:ext uri="{0D108BD9-81ED-4DB2-BD59-A6C34878D82A}">
                    <a16:rowId xmlns:a16="http://schemas.microsoft.com/office/drawing/2014/main" xmlns="" val="10003"/>
                  </a:ext>
                </a:extLst>
              </a:tr>
              <a:tr h="302400">
                <a:tc>
                  <a:txBody>
                    <a:bodyPr/>
                    <a:lstStyle/>
                    <a:p>
                      <a:r>
                        <a:rPr lang="es-VE" sz="1400" dirty="0"/>
                        <a:t>Tipo</a:t>
                      </a:r>
                    </a:p>
                  </a:txBody>
                  <a:tcPr/>
                </a:tc>
                <a:tc>
                  <a:txBody>
                    <a:bodyPr/>
                    <a:lstStyle/>
                    <a:p>
                      <a:r>
                        <a:rPr lang="es-VE" sz="1400" dirty="0"/>
                        <a:t>Primario</a:t>
                      </a:r>
                    </a:p>
                  </a:txBody>
                  <a:tcPr/>
                </a:tc>
                <a:extLst>
                  <a:ext uri="{0D108BD9-81ED-4DB2-BD59-A6C34878D82A}">
                    <a16:rowId xmlns:a16="http://schemas.microsoft.com/office/drawing/2014/main" xmlns="" val="10004"/>
                  </a:ext>
                </a:extLst>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2387836508"/>
              </p:ext>
            </p:extLst>
          </p:nvPr>
        </p:nvGraphicFramePr>
        <p:xfrm>
          <a:off x="757661" y="3369180"/>
          <a:ext cx="10429200" cy="2042160"/>
        </p:xfrm>
        <a:graphic>
          <a:graphicData uri="http://schemas.openxmlformats.org/drawingml/2006/table">
            <a:tbl>
              <a:tblPr firstRow="1" bandRow="1">
                <a:tableStyleId>{21E4AEA4-8DFA-4A89-87EB-49C32662AFE0}</a:tableStyleId>
              </a:tblPr>
              <a:tblGrid>
                <a:gridCol w="463062">
                  <a:extLst>
                    <a:ext uri="{9D8B030D-6E8A-4147-A177-3AD203B41FA5}">
                      <a16:colId xmlns:a16="http://schemas.microsoft.com/office/drawing/2014/main" xmlns="" val="20000"/>
                    </a:ext>
                  </a:extLst>
                </a:gridCol>
                <a:gridCol w="4751538">
                  <a:extLst>
                    <a:ext uri="{9D8B030D-6E8A-4147-A177-3AD203B41FA5}">
                      <a16:colId xmlns:a16="http://schemas.microsoft.com/office/drawing/2014/main" xmlns="" val="20001"/>
                    </a:ext>
                  </a:extLst>
                </a:gridCol>
                <a:gridCol w="417362">
                  <a:extLst>
                    <a:ext uri="{9D8B030D-6E8A-4147-A177-3AD203B41FA5}">
                      <a16:colId xmlns:a16="http://schemas.microsoft.com/office/drawing/2014/main" xmlns="" val="20002"/>
                    </a:ext>
                  </a:extLst>
                </a:gridCol>
                <a:gridCol w="4797238">
                  <a:extLst>
                    <a:ext uri="{9D8B030D-6E8A-4147-A177-3AD203B41FA5}">
                      <a16:colId xmlns:a16="http://schemas.microsoft.com/office/drawing/2014/main" xmlns="" val="20003"/>
                    </a:ext>
                  </a:extLst>
                </a:gridCol>
              </a:tblGrid>
              <a:tr h="300896">
                <a:tc gridSpan="2">
                  <a:txBody>
                    <a:bodyPr/>
                    <a:lstStyle/>
                    <a:p>
                      <a:pPr algn="ctr"/>
                      <a:r>
                        <a:rPr lang="es-VE" sz="1400" dirty="0"/>
                        <a:t>Acciones de los Actores</a:t>
                      </a:r>
                    </a:p>
                  </a:txBody>
                  <a:tcPr/>
                </a:tc>
                <a:tc hMerge="1">
                  <a:txBody>
                    <a:bodyPr/>
                    <a:lstStyle/>
                    <a:p>
                      <a:endParaRPr lang="es-VE"/>
                    </a:p>
                  </a:txBody>
                  <a:tcPr/>
                </a:tc>
                <a:tc gridSpan="2">
                  <a:txBody>
                    <a:bodyPr/>
                    <a:lstStyle/>
                    <a:p>
                      <a:pPr algn="ctr"/>
                      <a:r>
                        <a:rPr lang="es-VE" sz="1400" dirty="0"/>
                        <a:t>Respuestas</a:t>
                      </a:r>
                      <a:r>
                        <a:rPr lang="es-VE" sz="1400" baseline="0" dirty="0"/>
                        <a:t> del Sistema</a:t>
                      </a:r>
                      <a:endParaRPr lang="es-VE" sz="1400" dirty="0"/>
                    </a:p>
                  </a:txBody>
                  <a:tcPr/>
                </a:tc>
                <a:tc hMerge="1">
                  <a:txBody>
                    <a:bodyPr/>
                    <a:lstStyle/>
                    <a:p>
                      <a:endParaRPr lang="es-VE"/>
                    </a:p>
                  </a:txBody>
                  <a:tcPr/>
                </a:tc>
                <a:extLst>
                  <a:ext uri="{0D108BD9-81ED-4DB2-BD59-A6C34878D82A}">
                    <a16:rowId xmlns:a16="http://schemas.microsoft.com/office/drawing/2014/main" xmlns="" val="10000"/>
                  </a:ext>
                </a:extLst>
              </a:tr>
              <a:tr h="300896">
                <a:tc>
                  <a:txBody>
                    <a:bodyPr/>
                    <a:lstStyle/>
                    <a:p>
                      <a:r>
                        <a:rPr lang="es-VE" sz="1400" dirty="0"/>
                        <a:t>1</a:t>
                      </a:r>
                    </a:p>
                  </a:txBody>
                  <a:tcPr>
                    <a:lnR w="12700" cap="flat" cmpd="sng" algn="ctr">
                      <a:solidFill>
                        <a:schemeClr val="tx1"/>
                      </a:solidFill>
                      <a:prstDash val="solid"/>
                      <a:round/>
                      <a:headEnd type="none" w="med" len="med"/>
                      <a:tailEnd type="none" w="med" len="med"/>
                    </a:lnR>
                  </a:tcPr>
                </a:tc>
                <a:tc>
                  <a:txBody>
                    <a:bodyPr/>
                    <a:lstStyle/>
                    <a:p>
                      <a:r>
                        <a:rPr lang="es-VE" sz="1400" dirty="0"/>
                        <a:t>El usuario ingresa sus datos en el sistema para registrarse</a:t>
                      </a:r>
                    </a:p>
                  </a:txBody>
                  <a:tcPr>
                    <a:lnL w="12700" cap="flat" cmpd="sng" algn="ctr">
                      <a:solidFill>
                        <a:schemeClr val="tx1"/>
                      </a:solidFill>
                      <a:prstDash val="solid"/>
                      <a:round/>
                      <a:headEnd type="none" w="med" len="med"/>
                      <a:tailEnd type="none" w="med" len="med"/>
                    </a:lnL>
                  </a:tcPr>
                </a:tc>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511522">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tc>
                  <a:txBody>
                    <a:bodyPr/>
                    <a:lstStyle/>
                    <a:p>
                      <a:r>
                        <a:rPr lang="es-VE" sz="1400" dirty="0"/>
                        <a:t>2</a:t>
                      </a:r>
                    </a:p>
                  </a:txBody>
                  <a:tcPr>
                    <a:lnR w="12700" cap="flat" cmpd="sng" algn="ctr">
                      <a:solidFill>
                        <a:schemeClr val="tx1"/>
                      </a:solidFill>
                      <a:prstDash val="solid"/>
                      <a:round/>
                      <a:headEnd type="none" w="med" len="med"/>
                      <a:tailEnd type="none" w="med" len="med"/>
                    </a:lnR>
                  </a:tcPr>
                </a:tc>
                <a:tc>
                  <a:txBody>
                    <a:bodyPr/>
                    <a:lstStyle/>
                    <a:p>
                      <a:r>
                        <a:rPr lang="es-VE" sz="1400" dirty="0"/>
                        <a:t>El sistema a través de una consulta verifica si el usuario ya esta registrado</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300896">
                <a:tc>
                  <a:txBody>
                    <a:bodyPr/>
                    <a:lstStyle/>
                    <a:p>
                      <a:endParaRPr lang="es-VE" sz="140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tc>
                  <a:txBody>
                    <a:bodyPr/>
                    <a:lstStyle/>
                    <a:p>
                      <a:r>
                        <a:rPr lang="es-VE" sz="1400" dirty="0"/>
                        <a:t>3</a:t>
                      </a:r>
                    </a:p>
                  </a:txBody>
                  <a:tcPr>
                    <a:lnR w="12700" cap="flat" cmpd="sng" algn="ctr">
                      <a:solidFill>
                        <a:schemeClr val="tx1"/>
                      </a:solidFill>
                      <a:prstDash val="solid"/>
                      <a:round/>
                      <a:headEnd type="none" w="med" len="med"/>
                      <a:tailEnd type="none" w="med" len="med"/>
                    </a:lnR>
                  </a:tcPr>
                </a:tc>
                <a:tc>
                  <a:txBody>
                    <a:bodyPr/>
                    <a:lstStyle/>
                    <a:p>
                      <a:r>
                        <a:rPr lang="es-VE" sz="1400" dirty="0"/>
                        <a:t>El sistema solicita al usuario registrarse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r h="300896">
                <a:tc>
                  <a:txBody>
                    <a:bodyPr/>
                    <a:lstStyle/>
                    <a:p>
                      <a:r>
                        <a:rPr lang="es-VE" sz="1400" dirty="0"/>
                        <a:t>4</a:t>
                      </a:r>
                    </a:p>
                  </a:txBody>
                  <a:tcPr>
                    <a:lnR w="12700" cap="flat" cmpd="sng" algn="ctr">
                      <a:solidFill>
                        <a:schemeClr val="tx1"/>
                      </a:solidFill>
                      <a:prstDash val="solid"/>
                      <a:round/>
                      <a:headEnd type="none" w="med" len="med"/>
                      <a:tailEnd type="none" w="med" len="med"/>
                    </a:lnR>
                  </a:tcPr>
                </a:tc>
                <a:tc>
                  <a:txBody>
                    <a:bodyPr/>
                    <a:lstStyle/>
                    <a:p>
                      <a:r>
                        <a:rPr lang="es-VE" sz="1400" dirty="0"/>
                        <a:t>El usuario procede a registrarse</a:t>
                      </a:r>
                    </a:p>
                  </a:txBody>
                  <a:tcPr>
                    <a:lnL w="12700" cap="flat" cmpd="sng" algn="ctr">
                      <a:solidFill>
                        <a:schemeClr val="tx1"/>
                      </a:solidFill>
                      <a:prstDash val="solid"/>
                      <a:round/>
                      <a:headEnd type="none" w="med" len="med"/>
                      <a:tailEnd type="none" w="med" len="med"/>
                    </a:lnL>
                  </a:tcPr>
                </a:tc>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4"/>
                  </a:ext>
                </a:extLst>
              </a:tr>
              <a:tr h="300896">
                <a:tc>
                  <a:txBody>
                    <a:bodyPr/>
                    <a:lstStyle/>
                    <a:p>
                      <a:endParaRPr lang="es-VE" sz="140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tc>
                  <a:txBody>
                    <a:bodyPr/>
                    <a:lstStyle/>
                    <a:p>
                      <a:r>
                        <a:rPr lang="es-VE" sz="1400" dirty="0"/>
                        <a:t>5</a:t>
                      </a:r>
                    </a:p>
                  </a:txBody>
                  <a:tcPr>
                    <a:lnR w="12700" cap="flat" cmpd="sng" algn="ctr">
                      <a:solidFill>
                        <a:schemeClr val="tx1"/>
                      </a:solidFill>
                      <a:prstDash val="solid"/>
                      <a:round/>
                      <a:headEnd type="none" w="med" len="med"/>
                      <a:tailEnd type="none" w="med" len="med"/>
                    </a:lnR>
                  </a:tcPr>
                </a:tc>
                <a:tc>
                  <a:txBody>
                    <a:bodyPr/>
                    <a:lstStyle/>
                    <a:p>
                      <a:r>
                        <a:rPr lang="es-VE" sz="1400" dirty="0"/>
                        <a:t>El sistema muestra mensaje de registro exitoso</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4049898869"/>
                  </a:ext>
                </a:extLst>
              </a:tr>
            </a:tbl>
          </a:graphicData>
        </a:graphic>
      </p:graphicFrame>
    </p:spTree>
    <p:extLst>
      <p:ext uri="{BB962C8B-B14F-4D97-AF65-F5344CB8AC3E}">
        <p14:creationId xmlns:p14="http://schemas.microsoft.com/office/powerpoint/2010/main" val="3734600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5 Tabla">
            <a:extLst>
              <a:ext uri="{FF2B5EF4-FFF2-40B4-BE49-F238E27FC236}">
                <a16:creationId xmlns:a16="http://schemas.microsoft.com/office/drawing/2014/main" xmlns="" id="{D6DAAF3B-A178-4871-AC8E-2244950EA9A5}"/>
              </a:ext>
            </a:extLst>
          </p:cNvPr>
          <p:cNvGraphicFramePr>
            <a:graphicFrameLocks noGrp="1"/>
          </p:cNvGraphicFramePr>
          <p:nvPr>
            <p:extLst>
              <p:ext uri="{D42A27DB-BD31-4B8C-83A1-F6EECF244321}">
                <p14:modId xmlns:p14="http://schemas.microsoft.com/office/powerpoint/2010/main" val="93766909"/>
              </p:ext>
            </p:extLst>
          </p:nvPr>
        </p:nvGraphicFramePr>
        <p:xfrm>
          <a:off x="757661" y="2433940"/>
          <a:ext cx="10429200" cy="2042160"/>
        </p:xfrm>
        <a:graphic>
          <a:graphicData uri="http://schemas.openxmlformats.org/drawingml/2006/table">
            <a:tbl>
              <a:tblPr firstRow="1" bandRow="1">
                <a:tableStyleId>{21E4AEA4-8DFA-4A89-87EB-49C32662AFE0}</a:tableStyleId>
              </a:tblPr>
              <a:tblGrid>
                <a:gridCol w="463062">
                  <a:extLst>
                    <a:ext uri="{9D8B030D-6E8A-4147-A177-3AD203B41FA5}">
                      <a16:colId xmlns:a16="http://schemas.microsoft.com/office/drawing/2014/main" xmlns="" val="20000"/>
                    </a:ext>
                  </a:extLst>
                </a:gridCol>
                <a:gridCol w="849377">
                  <a:extLst>
                    <a:ext uri="{9D8B030D-6E8A-4147-A177-3AD203B41FA5}">
                      <a16:colId xmlns:a16="http://schemas.microsoft.com/office/drawing/2014/main" xmlns="" val="20001"/>
                    </a:ext>
                  </a:extLst>
                </a:gridCol>
                <a:gridCol w="3902161">
                  <a:extLst>
                    <a:ext uri="{9D8B030D-6E8A-4147-A177-3AD203B41FA5}">
                      <a16:colId xmlns:a16="http://schemas.microsoft.com/office/drawing/2014/main" xmlns="" val="3312438752"/>
                    </a:ext>
                  </a:extLst>
                </a:gridCol>
                <a:gridCol w="417362">
                  <a:extLst>
                    <a:ext uri="{9D8B030D-6E8A-4147-A177-3AD203B41FA5}">
                      <a16:colId xmlns:a16="http://schemas.microsoft.com/office/drawing/2014/main" xmlns="" val="20002"/>
                    </a:ext>
                  </a:extLst>
                </a:gridCol>
                <a:gridCol w="4797238">
                  <a:extLst>
                    <a:ext uri="{9D8B030D-6E8A-4147-A177-3AD203B41FA5}">
                      <a16:colId xmlns:a16="http://schemas.microsoft.com/office/drawing/2014/main" xmlns="" val="20003"/>
                    </a:ext>
                  </a:extLst>
                </a:gridCol>
              </a:tblGrid>
              <a:tr h="300896">
                <a:tc gridSpan="5">
                  <a:txBody>
                    <a:bodyPr/>
                    <a:lstStyle/>
                    <a:p>
                      <a:r>
                        <a:rPr lang="es-VE" sz="1400" dirty="0"/>
                        <a:t>Curso Alternativo </a:t>
                      </a:r>
                      <a:r>
                        <a:rPr lang="es-VE" sz="1400" dirty="0" smtClean="0"/>
                        <a:t>ó </a:t>
                      </a:r>
                      <a:r>
                        <a:rPr lang="es-VE" sz="1400" dirty="0"/>
                        <a:t>Excepcional #1: El cliente ya esta registrado</a:t>
                      </a:r>
                    </a:p>
                  </a:txBody>
                  <a:tcPr/>
                </a:tc>
                <a:tc hMerge="1">
                  <a:txBody>
                    <a:bodyPr/>
                    <a:lstStyle/>
                    <a:p>
                      <a:endParaRPr lang="es-VE"/>
                    </a:p>
                  </a:txBody>
                  <a:tcPr/>
                </a:tc>
                <a:tc hMerge="1">
                  <a:txBody>
                    <a:bodyPr/>
                    <a:lstStyle/>
                    <a:p>
                      <a:endParaRPr lang="es-VE"/>
                    </a:p>
                  </a:txBody>
                  <a:tcPr/>
                </a:tc>
                <a:tc hMerge="1">
                  <a:txBody>
                    <a:bodyPr/>
                    <a:lstStyle/>
                    <a:p>
                      <a:endParaRPr lang="es-VE" sz="1400" dirty="0"/>
                    </a:p>
                  </a:txBody>
                  <a:tcPr/>
                </a:tc>
                <a:tc hMerge="1">
                  <a:txBody>
                    <a:bodyPr/>
                    <a:lstStyle/>
                    <a:p>
                      <a:endParaRPr lang="es-VE"/>
                    </a:p>
                  </a:txBody>
                  <a:tcPr/>
                </a:tc>
                <a:extLst>
                  <a:ext uri="{0D108BD9-81ED-4DB2-BD59-A6C34878D82A}">
                    <a16:rowId xmlns:a16="http://schemas.microsoft.com/office/drawing/2014/main" xmlns="" val="4093381934"/>
                  </a:ext>
                </a:extLst>
              </a:tr>
              <a:tr h="300896">
                <a:tc gridSpan="2">
                  <a:txBody>
                    <a:bodyPr/>
                    <a:lstStyle/>
                    <a:p>
                      <a:r>
                        <a:rPr lang="es-VE" sz="1400" dirty="0"/>
                        <a:t>Precondición: </a:t>
                      </a:r>
                    </a:p>
                  </a:txBody>
                  <a:tcPr>
                    <a:lnR w="12700" cap="flat" cmpd="sng" algn="ctr">
                      <a:solidFill>
                        <a:schemeClr val="tx1"/>
                      </a:solidFill>
                      <a:prstDash val="solid"/>
                      <a:round/>
                      <a:headEnd type="none" w="med" len="med"/>
                      <a:tailEnd type="none" w="med" len="med"/>
                    </a:lnR>
                  </a:tcPr>
                </a:tc>
                <a:tc hMerge="1">
                  <a:txBody>
                    <a:bodyPr/>
                    <a:lstStyle/>
                    <a:p>
                      <a:endParaRPr lang="es-VE"/>
                    </a:p>
                  </a:txBody>
                  <a:tcPr/>
                </a:tc>
                <a:tc gridSpan="3">
                  <a:txBody>
                    <a:bodyPr/>
                    <a:lstStyle/>
                    <a:p>
                      <a:r>
                        <a:rPr lang="es-VE" sz="1400" dirty="0"/>
                        <a:t>El usuario ingresa sus datos en el sistema para registrarse</a:t>
                      </a:r>
                    </a:p>
                  </a:txBody>
                  <a:tcPr>
                    <a:lnL w="12700" cap="flat" cmpd="sng" algn="ctr">
                      <a:solidFill>
                        <a:schemeClr val="tx1"/>
                      </a:solidFill>
                      <a:prstDash val="solid"/>
                      <a:round/>
                      <a:headEnd type="none" w="med" len="med"/>
                      <a:tailEnd type="none" w="med" len="med"/>
                    </a:lnL>
                  </a:tcPr>
                </a:tc>
                <a:tc hMerge="1">
                  <a:txBody>
                    <a:bodyPr/>
                    <a:lstStyle/>
                    <a:p>
                      <a:endParaRPr lang="es-VE" sz="1400" dirty="0"/>
                    </a:p>
                  </a:txBody>
                  <a:tcPr/>
                </a:tc>
                <a:tc hMerge="1">
                  <a:txBody>
                    <a:bodyPr/>
                    <a:lstStyle/>
                    <a:p>
                      <a:endParaRPr lang="es-VE"/>
                    </a:p>
                  </a:txBody>
                  <a:tcPr/>
                </a:tc>
                <a:extLst>
                  <a:ext uri="{0D108BD9-81ED-4DB2-BD59-A6C34878D82A}">
                    <a16:rowId xmlns:a16="http://schemas.microsoft.com/office/drawing/2014/main" xmlns="" val="10000"/>
                  </a:ext>
                </a:extLst>
              </a:tr>
              <a:tr h="300896">
                <a:tc gridSpan="3">
                  <a:txBody>
                    <a:bodyPr/>
                    <a:lstStyle/>
                    <a:p>
                      <a:pPr algn="ctr"/>
                      <a:r>
                        <a:rPr lang="es-VE" sz="1400" b="1" dirty="0"/>
                        <a:t>Acción del Actor</a:t>
                      </a:r>
                    </a:p>
                  </a:txBody>
                  <a:tcPr/>
                </a:tc>
                <a:tc hMerge="1">
                  <a:txBody>
                    <a:bodyPr/>
                    <a:lstStyle/>
                    <a:p>
                      <a:endParaRPr lang="es-VE" sz="1400" dirty="0"/>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gridSpan="2">
                  <a:txBody>
                    <a:bodyPr/>
                    <a:lstStyle/>
                    <a:p>
                      <a:pPr algn="ctr"/>
                      <a:r>
                        <a:rPr lang="es-VE" sz="1400" b="1" dirty="0"/>
                        <a:t>Repuesta del Sistema</a:t>
                      </a:r>
                    </a:p>
                  </a:txBody>
                  <a:tcPr/>
                </a:tc>
                <a:tc hMerge="1">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300896">
                <a:tc>
                  <a:txBody>
                    <a:bodyPr/>
                    <a:lstStyle/>
                    <a:p>
                      <a:endParaRPr lang="es-VE" sz="1400"/>
                    </a:p>
                  </a:txBody>
                  <a:tcPr>
                    <a:lnR w="12700" cap="flat" cmpd="sng" algn="ctr">
                      <a:solidFill>
                        <a:schemeClr val="tx1"/>
                      </a:solidFill>
                      <a:prstDash val="solid"/>
                      <a:round/>
                      <a:headEnd type="none" w="med" len="med"/>
                      <a:tailEnd type="none" w="med" len="med"/>
                    </a:lnR>
                  </a:tcPr>
                </a:tc>
                <a:tc gridSpan="2">
                  <a:txBody>
                    <a:bodyPr/>
                    <a:lstStyle/>
                    <a:p>
                      <a:endParaRPr lang="es-VE" sz="1400" dirty="0"/>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a:txBody>
                    <a:bodyPr/>
                    <a:lstStyle/>
                    <a:p>
                      <a:r>
                        <a:rPr lang="es-VE" sz="1400" dirty="0"/>
                        <a:t>1</a:t>
                      </a:r>
                    </a:p>
                  </a:txBody>
                  <a:tcPr>
                    <a:lnR w="12700" cap="flat" cmpd="sng" algn="ctr">
                      <a:solidFill>
                        <a:schemeClr val="tx1"/>
                      </a:solidFill>
                      <a:prstDash val="solid"/>
                      <a:round/>
                      <a:headEnd type="none" w="med" len="med"/>
                      <a:tailEnd type="none" w="med" len="med"/>
                    </a:lnR>
                  </a:tcPr>
                </a:tc>
                <a:tc>
                  <a:txBody>
                    <a:bodyPr/>
                    <a:lstStyle/>
                    <a:p>
                      <a:r>
                        <a:rPr lang="es-VE" sz="1400" dirty="0"/>
                        <a:t>El usuario ya existe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r h="300896">
                <a:tc>
                  <a:txBody>
                    <a:bodyPr/>
                    <a:lstStyle/>
                    <a:p>
                      <a:endParaRPr lang="es-VE" sz="1400" dirty="0"/>
                    </a:p>
                  </a:txBody>
                  <a:tcPr>
                    <a:lnR w="12700" cap="flat" cmpd="sng" algn="ctr">
                      <a:solidFill>
                        <a:schemeClr val="tx1"/>
                      </a:solidFill>
                      <a:prstDash val="solid"/>
                      <a:round/>
                      <a:headEnd type="none" w="med" len="med"/>
                      <a:tailEnd type="none" w="med" len="med"/>
                    </a:lnR>
                  </a:tcPr>
                </a:tc>
                <a:tc gridSpan="2">
                  <a:txBody>
                    <a:bodyPr/>
                    <a:lstStyle/>
                    <a:p>
                      <a:endParaRPr lang="es-VE" sz="1400" dirty="0"/>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a:txBody>
                    <a:bodyPr/>
                    <a:lstStyle/>
                    <a:p>
                      <a:r>
                        <a:rPr lang="es-VE" sz="1400" dirty="0"/>
                        <a:t>2</a:t>
                      </a:r>
                    </a:p>
                  </a:txBody>
                  <a:tcPr>
                    <a:lnR w="12700" cap="flat" cmpd="sng" algn="ctr">
                      <a:solidFill>
                        <a:schemeClr val="tx1"/>
                      </a:solidFill>
                      <a:prstDash val="solid"/>
                      <a:round/>
                      <a:headEnd type="none" w="med" len="med"/>
                      <a:tailEnd type="none" w="med" len="med"/>
                    </a:lnR>
                  </a:tcPr>
                </a:tc>
                <a:tc>
                  <a:txBody>
                    <a:bodyPr/>
                    <a:lstStyle/>
                    <a:p>
                      <a:r>
                        <a:rPr lang="es-VE" sz="1400" dirty="0"/>
                        <a:t>El sistema muestra un mensaje indicando que el usuario ya esta registrado</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4"/>
                  </a:ext>
                </a:extLst>
              </a:tr>
              <a:tr h="300896">
                <a:tc>
                  <a:txBody>
                    <a:bodyPr/>
                    <a:lstStyle/>
                    <a:p>
                      <a:r>
                        <a:rPr lang="es-VE" sz="1400" dirty="0"/>
                        <a:t>3</a:t>
                      </a:r>
                    </a:p>
                  </a:txBody>
                  <a:tcPr>
                    <a:lnR w="12700" cap="flat" cmpd="sng" algn="ctr">
                      <a:solidFill>
                        <a:schemeClr val="tx1"/>
                      </a:solidFill>
                      <a:prstDash val="solid"/>
                      <a:round/>
                      <a:headEnd type="none" w="med" len="med"/>
                      <a:tailEnd type="none" w="med" len="med"/>
                    </a:lnR>
                  </a:tcPr>
                </a:tc>
                <a:tc gridSpan="2">
                  <a:txBody>
                    <a:bodyPr/>
                    <a:lstStyle/>
                    <a:p>
                      <a:r>
                        <a:rPr lang="es-VE" sz="1400" dirty="0"/>
                        <a:t>El caso de uso continua en el paso 1 del flujo principal</a:t>
                      </a:r>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4049898869"/>
                  </a:ext>
                </a:extLst>
              </a:tr>
            </a:tbl>
          </a:graphicData>
        </a:graphic>
      </p:graphicFrame>
    </p:spTree>
    <p:extLst>
      <p:ext uri="{BB962C8B-B14F-4D97-AF65-F5344CB8AC3E}">
        <p14:creationId xmlns:p14="http://schemas.microsoft.com/office/powerpoint/2010/main" val="1771495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ext uri="{D42A27DB-BD31-4B8C-83A1-F6EECF244321}">
                <p14:modId xmlns:p14="http://schemas.microsoft.com/office/powerpoint/2010/main" val="3252301679"/>
              </p:ext>
            </p:extLst>
          </p:nvPr>
        </p:nvGraphicFramePr>
        <p:xfrm>
          <a:off x="759184" y="1749180"/>
          <a:ext cx="10427677" cy="1524000"/>
        </p:xfrm>
        <a:graphic>
          <a:graphicData uri="http://schemas.openxmlformats.org/drawingml/2006/table">
            <a:tbl>
              <a:tblPr firstRow="1" bandRow="1">
                <a:tableStyleId>{21E4AEA4-8DFA-4A89-87EB-49C32662AFE0}</a:tableStyleId>
              </a:tblPr>
              <a:tblGrid>
                <a:gridCol w="1809263">
                  <a:extLst>
                    <a:ext uri="{9D8B030D-6E8A-4147-A177-3AD203B41FA5}">
                      <a16:colId xmlns:a16="http://schemas.microsoft.com/office/drawing/2014/main" xmlns="" val="20000"/>
                    </a:ext>
                  </a:extLst>
                </a:gridCol>
                <a:gridCol w="8618414">
                  <a:extLst>
                    <a:ext uri="{9D8B030D-6E8A-4147-A177-3AD203B41FA5}">
                      <a16:colId xmlns:a16="http://schemas.microsoft.com/office/drawing/2014/main" xmlns="" val="20001"/>
                    </a:ext>
                  </a:extLst>
                </a:gridCol>
              </a:tblGrid>
              <a:tr h="302400">
                <a:tc>
                  <a:txBody>
                    <a:bodyPr/>
                    <a:lstStyle/>
                    <a:p>
                      <a:r>
                        <a:rPr lang="es-VE" sz="1400" dirty="0"/>
                        <a:t>Casos de Uso</a:t>
                      </a:r>
                    </a:p>
                  </a:txBody>
                  <a:tcPr/>
                </a:tc>
                <a:tc>
                  <a:txBody>
                    <a:bodyPr/>
                    <a:lstStyle/>
                    <a:p>
                      <a:r>
                        <a:rPr lang="es-VE" sz="1400" dirty="0"/>
                        <a:t>Loguear Usuario</a:t>
                      </a:r>
                    </a:p>
                  </a:txBody>
                  <a:tcPr/>
                </a:tc>
                <a:extLst>
                  <a:ext uri="{0D108BD9-81ED-4DB2-BD59-A6C34878D82A}">
                    <a16:rowId xmlns:a16="http://schemas.microsoft.com/office/drawing/2014/main" xmlns="" val="10000"/>
                  </a:ext>
                </a:extLst>
              </a:tr>
              <a:tr h="302400">
                <a:tc>
                  <a:txBody>
                    <a:bodyPr/>
                    <a:lstStyle/>
                    <a:p>
                      <a:r>
                        <a:rPr lang="es-VE" sz="1400" dirty="0"/>
                        <a:t>Actores</a:t>
                      </a:r>
                    </a:p>
                  </a:txBody>
                  <a:tcPr/>
                </a:tc>
                <a:tc>
                  <a:txBody>
                    <a:bodyPr/>
                    <a:lstStyle/>
                    <a:p>
                      <a:r>
                        <a:rPr lang="es-VE" sz="1400" dirty="0"/>
                        <a:t>Usuario</a:t>
                      </a:r>
                    </a:p>
                  </a:txBody>
                  <a:tcPr/>
                </a:tc>
                <a:extLst>
                  <a:ext uri="{0D108BD9-81ED-4DB2-BD59-A6C34878D82A}">
                    <a16:rowId xmlns:a16="http://schemas.microsoft.com/office/drawing/2014/main" xmlns="" val="10001"/>
                  </a:ext>
                </a:extLst>
              </a:tr>
              <a:tr h="302400">
                <a:tc>
                  <a:txBody>
                    <a:bodyPr/>
                    <a:lstStyle/>
                    <a:p>
                      <a:r>
                        <a:rPr lang="es-VE" sz="1400" dirty="0"/>
                        <a:t>Propósito</a:t>
                      </a:r>
                    </a:p>
                  </a:txBody>
                  <a:tcPr/>
                </a:tc>
                <a:tc>
                  <a:txBody>
                    <a:bodyPr/>
                    <a:lstStyle/>
                    <a:p>
                      <a:r>
                        <a:rPr lang="es-VE" sz="1400" dirty="0"/>
                        <a:t>Acceso de un usuario al </a:t>
                      </a:r>
                      <a:r>
                        <a:rPr lang="es-VE" sz="1400" dirty="0" smtClean="0"/>
                        <a:t>sistema para gestión de boleto electrónico</a:t>
                      </a:r>
                      <a:endParaRPr lang="es-VE" sz="1400" dirty="0"/>
                    </a:p>
                  </a:txBody>
                  <a:tcPr/>
                </a:tc>
                <a:extLst>
                  <a:ext uri="{0D108BD9-81ED-4DB2-BD59-A6C34878D82A}">
                    <a16:rowId xmlns:a16="http://schemas.microsoft.com/office/drawing/2014/main" xmlns="" val="10002"/>
                  </a:ext>
                </a:extLst>
              </a:tr>
              <a:tr h="302400">
                <a:tc>
                  <a:txBody>
                    <a:bodyPr/>
                    <a:lstStyle/>
                    <a:p>
                      <a:r>
                        <a:rPr lang="es-VE" sz="1400" dirty="0"/>
                        <a:t>Resumen</a:t>
                      </a:r>
                    </a:p>
                  </a:txBody>
                  <a:tcPr/>
                </a:tc>
                <a:tc>
                  <a:txBody>
                    <a:bodyPr/>
                    <a:lstStyle/>
                    <a:p>
                      <a:r>
                        <a:rPr lang="es-VE" sz="1400" dirty="0"/>
                        <a:t>Un usuario al ingresar al sistema podrá acceder al mismo una vez logueado</a:t>
                      </a:r>
                    </a:p>
                  </a:txBody>
                  <a:tcPr/>
                </a:tc>
                <a:extLst>
                  <a:ext uri="{0D108BD9-81ED-4DB2-BD59-A6C34878D82A}">
                    <a16:rowId xmlns:a16="http://schemas.microsoft.com/office/drawing/2014/main" xmlns="" val="10003"/>
                  </a:ext>
                </a:extLst>
              </a:tr>
              <a:tr h="302400">
                <a:tc>
                  <a:txBody>
                    <a:bodyPr/>
                    <a:lstStyle/>
                    <a:p>
                      <a:r>
                        <a:rPr lang="es-VE" sz="1400" dirty="0"/>
                        <a:t>Tipo</a:t>
                      </a:r>
                    </a:p>
                  </a:txBody>
                  <a:tcPr/>
                </a:tc>
                <a:tc>
                  <a:txBody>
                    <a:bodyPr/>
                    <a:lstStyle/>
                    <a:p>
                      <a:r>
                        <a:rPr lang="es-VE" sz="1400" dirty="0"/>
                        <a:t>Primario</a:t>
                      </a:r>
                    </a:p>
                  </a:txBody>
                  <a:tcPr/>
                </a:tc>
                <a:extLst>
                  <a:ext uri="{0D108BD9-81ED-4DB2-BD59-A6C34878D82A}">
                    <a16:rowId xmlns:a16="http://schemas.microsoft.com/office/drawing/2014/main" xmlns="" val="10004"/>
                  </a:ext>
                </a:extLst>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2675517083"/>
              </p:ext>
            </p:extLst>
          </p:nvPr>
        </p:nvGraphicFramePr>
        <p:xfrm>
          <a:off x="757661" y="3369180"/>
          <a:ext cx="10429200" cy="2042160"/>
        </p:xfrm>
        <a:graphic>
          <a:graphicData uri="http://schemas.openxmlformats.org/drawingml/2006/table">
            <a:tbl>
              <a:tblPr firstRow="1" bandRow="1">
                <a:tableStyleId>{21E4AEA4-8DFA-4A89-87EB-49C32662AFE0}</a:tableStyleId>
              </a:tblPr>
              <a:tblGrid>
                <a:gridCol w="463062">
                  <a:extLst>
                    <a:ext uri="{9D8B030D-6E8A-4147-A177-3AD203B41FA5}">
                      <a16:colId xmlns:a16="http://schemas.microsoft.com/office/drawing/2014/main" xmlns="" val="20000"/>
                    </a:ext>
                  </a:extLst>
                </a:gridCol>
                <a:gridCol w="4751538">
                  <a:extLst>
                    <a:ext uri="{9D8B030D-6E8A-4147-A177-3AD203B41FA5}">
                      <a16:colId xmlns:a16="http://schemas.microsoft.com/office/drawing/2014/main" xmlns="" val="20001"/>
                    </a:ext>
                  </a:extLst>
                </a:gridCol>
                <a:gridCol w="417362">
                  <a:extLst>
                    <a:ext uri="{9D8B030D-6E8A-4147-A177-3AD203B41FA5}">
                      <a16:colId xmlns:a16="http://schemas.microsoft.com/office/drawing/2014/main" xmlns="" val="20002"/>
                    </a:ext>
                  </a:extLst>
                </a:gridCol>
                <a:gridCol w="4797238">
                  <a:extLst>
                    <a:ext uri="{9D8B030D-6E8A-4147-A177-3AD203B41FA5}">
                      <a16:colId xmlns:a16="http://schemas.microsoft.com/office/drawing/2014/main" xmlns="" val="20003"/>
                    </a:ext>
                  </a:extLst>
                </a:gridCol>
              </a:tblGrid>
              <a:tr h="300896">
                <a:tc gridSpan="2">
                  <a:txBody>
                    <a:bodyPr/>
                    <a:lstStyle/>
                    <a:p>
                      <a:pPr algn="ctr"/>
                      <a:r>
                        <a:rPr lang="es-VE" sz="1400" dirty="0"/>
                        <a:t>Acciones de los Actores</a:t>
                      </a:r>
                    </a:p>
                  </a:txBody>
                  <a:tcPr/>
                </a:tc>
                <a:tc hMerge="1">
                  <a:txBody>
                    <a:bodyPr/>
                    <a:lstStyle/>
                    <a:p>
                      <a:endParaRPr lang="es-VE"/>
                    </a:p>
                  </a:txBody>
                  <a:tcPr/>
                </a:tc>
                <a:tc gridSpan="2">
                  <a:txBody>
                    <a:bodyPr/>
                    <a:lstStyle/>
                    <a:p>
                      <a:pPr algn="ctr"/>
                      <a:r>
                        <a:rPr lang="es-VE" sz="1400" dirty="0"/>
                        <a:t>Respuestas</a:t>
                      </a:r>
                      <a:r>
                        <a:rPr lang="es-VE" sz="1400" baseline="0" dirty="0"/>
                        <a:t> del Sistema</a:t>
                      </a:r>
                      <a:endParaRPr lang="es-VE" sz="1400" dirty="0"/>
                    </a:p>
                  </a:txBody>
                  <a:tcPr/>
                </a:tc>
                <a:tc hMerge="1">
                  <a:txBody>
                    <a:bodyPr/>
                    <a:lstStyle/>
                    <a:p>
                      <a:endParaRPr lang="es-VE"/>
                    </a:p>
                  </a:txBody>
                  <a:tcPr/>
                </a:tc>
                <a:extLst>
                  <a:ext uri="{0D108BD9-81ED-4DB2-BD59-A6C34878D82A}">
                    <a16:rowId xmlns:a16="http://schemas.microsoft.com/office/drawing/2014/main" xmlns="" val="10000"/>
                  </a:ext>
                </a:extLst>
              </a:tr>
              <a:tr h="300896">
                <a:tc>
                  <a:txBody>
                    <a:bodyPr/>
                    <a:lstStyle/>
                    <a:p>
                      <a:r>
                        <a:rPr lang="es-VE" sz="1400" dirty="0"/>
                        <a:t>1</a:t>
                      </a:r>
                    </a:p>
                  </a:txBody>
                  <a:tcPr>
                    <a:lnR w="12700" cap="flat" cmpd="sng" algn="ctr">
                      <a:solidFill>
                        <a:schemeClr val="tx1"/>
                      </a:solidFill>
                      <a:prstDash val="solid"/>
                      <a:round/>
                      <a:headEnd type="none" w="med" len="med"/>
                      <a:tailEnd type="none" w="med" len="med"/>
                    </a:lnR>
                  </a:tcPr>
                </a:tc>
                <a:tc>
                  <a:txBody>
                    <a:bodyPr/>
                    <a:lstStyle/>
                    <a:p>
                      <a:r>
                        <a:rPr lang="es-VE" sz="1400" dirty="0"/>
                        <a:t>El usuario ingresa sus datos en el sistema para acceder</a:t>
                      </a:r>
                    </a:p>
                  </a:txBody>
                  <a:tcPr>
                    <a:lnL w="12700" cap="flat" cmpd="sng" algn="ctr">
                      <a:solidFill>
                        <a:schemeClr val="tx1"/>
                      </a:solidFill>
                      <a:prstDash val="solid"/>
                      <a:round/>
                      <a:headEnd type="none" w="med" len="med"/>
                      <a:tailEnd type="none" w="med" len="med"/>
                    </a:lnL>
                  </a:tcPr>
                </a:tc>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511522">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tc>
                  <a:txBody>
                    <a:bodyPr/>
                    <a:lstStyle/>
                    <a:p>
                      <a:r>
                        <a:rPr lang="es-VE" sz="1400" dirty="0"/>
                        <a:t>2</a:t>
                      </a:r>
                    </a:p>
                  </a:txBody>
                  <a:tcPr>
                    <a:lnR w="12700" cap="flat" cmpd="sng" algn="ctr">
                      <a:solidFill>
                        <a:schemeClr val="tx1"/>
                      </a:solidFill>
                      <a:prstDash val="solid"/>
                      <a:round/>
                      <a:headEnd type="none" w="med" len="med"/>
                      <a:tailEnd type="none" w="med" len="med"/>
                    </a:lnR>
                  </a:tcPr>
                </a:tc>
                <a:tc>
                  <a:txBody>
                    <a:bodyPr/>
                    <a:lstStyle/>
                    <a:p>
                      <a:r>
                        <a:rPr lang="es-VE" sz="1400" dirty="0"/>
                        <a:t>El sistema a través de una consulta verifica si el usuario ya esta registrado</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300896">
                <a:tc>
                  <a:txBody>
                    <a:bodyPr/>
                    <a:lstStyle/>
                    <a:p>
                      <a:endParaRPr lang="es-VE" sz="140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tc>
                  <a:txBody>
                    <a:bodyPr/>
                    <a:lstStyle/>
                    <a:p>
                      <a:r>
                        <a:rPr lang="es-VE" sz="1400" dirty="0"/>
                        <a:t>3</a:t>
                      </a:r>
                    </a:p>
                  </a:txBody>
                  <a:tcPr>
                    <a:lnR w="12700" cap="flat" cmpd="sng" algn="ctr">
                      <a:solidFill>
                        <a:schemeClr val="tx1"/>
                      </a:solidFill>
                      <a:prstDash val="solid"/>
                      <a:round/>
                      <a:headEnd type="none" w="med" len="med"/>
                      <a:tailEnd type="none" w="med" len="med"/>
                    </a:lnR>
                  </a:tcPr>
                </a:tc>
                <a:tc>
                  <a:txBody>
                    <a:bodyPr/>
                    <a:lstStyle/>
                    <a:p>
                      <a:r>
                        <a:rPr lang="es-VE" sz="1400" dirty="0"/>
                        <a:t>El sistema solicita al usuario </a:t>
                      </a:r>
                      <a:r>
                        <a:rPr lang="es-VE" sz="1400" dirty="0" err="1"/>
                        <a:t>loguearse</a:t>
                      </a:r>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r h="300896">
                <a:tc>
                  <a:txBody>
                    <a:bodyPr/>
                    <a:lstStyle/>
                    <a:p>
                      <a:r>
                        <a:rPr lang="es-VE" sz="1400" dirty="0"/>
                        <a:t>4</a:t>
                      </a:r>
                    </a:p>
                  </a:txBody>
                  <a:tcPr>
                    <a:lnR w="12700" cap="flat" cmpd="sng" algn="ctr">
                      <a:solidFill>
                        <a:schemeClr val="tx1"/>
                      </a:solidFill>
                      <a:prstDash val="solid"/>
                      <a:round/>
                      <a:headEnd type="none" w="med" len="med"/>
                      <a:tailEnd type="none" w="med" len="med"/>
                    </a:lnR>
                  </a:tcPr>
                </a:tc>
                <a:tc>
                  <a:txBody>
                    <a:bodyPr/>
                    <a:lstStyle/>
                    <a:p>
                      <a:r>
                        <a:rPr lang="es-VE" sz="1400" dirty="0"/>
                        <a:t>El usuario procede a ingresar sus datos para acceder</a:t>
                      </a:r>
                    </a:p>
                  </a:txBody>
                  <a:tcPr>
                    <a:lnL w="12700" cap="flat" cmpd="sng" algn="ctr">
                      <a:solidFill>
                        <a:schemeClr val="tx1"/>
                      </a:solidFill>
                      <a:prstDash val="solid"/>
                      <a:round/>
                      <a:headEnd type="none" w="med" len="med"/>
                      <a:tailEnd type="none" w="med" len="med"/>
                    </a:lnL>
                  </a:tcPr>
                </a:tc>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4"/>
                  </a:ext>
                </a:extLst>
              </a:tr>
              <a:tr h="300896">
                <a:tc>
                  <a:txBody>
                    <a:bodyPr/>
                    <a:lstStyle/>
                    <a:p>
                      <a:endParaRPr lang="es-VE" sz="140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tc>
                  <a:txBody>
                    <a:bodyPr/>
                    <a:lstStyle/>
                    <a:p>
                      <a:r>
                        <a:rPr lang="es-VE" sz="1400" dirty="0"/>
                        <a:t>5</a:t>
                      </a:r>
                    </a:p>
                  </a:txBody>
                  <a:tcPr>
                    <a:lnR w="12700" cap="flat" cmpd="sng" algn="ctr">
                      <a:solidFill>
                        <a:schemeClr val="tx1"/>
                      </a:solidFill>
                      <a:prstDash val="solid"/>
                      <a:round/>
                      <a:headEnd type="none" w="med" len="med"/>
                      <a:tailEnd type="none" w="med" len="med"/>
                    </a:lnR>
                  </a:tcPr>
                </a:tc>
                <a:tc>
                  <a:txBody>
                    <a:bodyPr/>
                    <a:lstStyle/>
                    <a:p>
                      <a:r>
                        <a:rPr lang="es-VE" sz="1400" dirty="0"/>
                        <a:t>El sistema muestra mensaje de acceso.</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4049898869"/>
                  </a:ext>
                </a:extLst>
              </a:tr>
            </a:tbl>
          </a:graphicData>
        </a:graphic>
      </p:graphicFrame>
    </p:spTree>
    <p:extLst>
      <p:ext uri="{BB962C8B-B14F-4D97-AF65-F5344CB8AC3E}">
        <p14:creationId xmlns:p14="http://schemas.microsoft.com/office/powerpoint/2010/main" val="4291179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5 Tabla">
            <a:extLst>
              <a:ext uri="{FF2B5EF4-FFF2-40B4-BE49-F238E27FC236}">
                <a16:creationId xmlns:a16="http://schemas.microsoft.com/office/drawing/2014/main" xmlns="" id="{D6DAAF3B-A178-4871-AC8E-2244950EA9A5}"/>
              </a:ext>
            </a:extLst>
          </p:cNvPr>
          <p:cNvGraphicFramePr>
            <a:graphicFrameLocks noGrp="1"/>
          </p:cNvGraphicFramePr>
          <p:nvPr>
            <p:extLst>
              <p:ext uri="{D42A27DB-BD31-4B8C-83A1-F6EECF244321}">
                <p14:modId xmlns:p14="http://schemas.microsoft.com/office/powerpoint/2010/main" val="1252513103"/>
              </p:ext>
            </p:extLst>
          </p:nvPr>
        </p:nvGraphicFramePr>
        <p:xfrm>
          <a:off x="757661" y="2433940"/>
          <a:ext cx="10429200" cy="2042160"/>
        </p:xfrm>
        <a:graphic>
          <a:graphicData uri="http://schemas.openxmlformats.org/drawingml/2006/table">
            <a:tbl>
              <a:tblPr firstRow="1" bandRow="1">
                <a:tableStyleId>{21E4AEA4-8DFA-4A89-87EB-49C32662AFE0}</a:tableStyleId>
              </a:tblPr>
              <a:tblGrid>
                <a:gridCol w="463062">
                  <a:extLst>
                    <a:ext uri="{9D8B030D-6E8A-4147-A177-3AD203B41FA5}">
                      <a16:colId xmlns:a16="http://schemas.microsoft.com/office/drawing/2014/main" xmlns="" val="20000"/>
                    </a:ext>
                  </a:extLst>
                </a:gridCol>
                <a:gridCol w="849377">
                  <a:extLst>
                    <a:ext uri="{9D8B030D-6E8A-4147-A177-3AD203B41FA5}">
                      <a16:colId xmlns:a16="http://schemas.microsoft.com/office/drawing/2014/main" xmlns="" val="20001"/>
                    </a:ext>
                  </a:extLst>
                </a:gridCol>
                <a:gridCol w="3902161">
                  <a:extLst>
                    <a:ext uri="{9D8B030D-6E8A-4147-A177-3AD203B41FA5}">
                      <a16:colId xmlns:a16="http://schemas.microsoft.com/office/drawing/2014/main" xmlns="" val="3312438752"/>
                    </a:ext>
                  </a:extLst>
                </a:gridCol>
                <a:gridCol w="417362">
                  <a:extLst>
                    <a:ext uri="{9D8B030D-6E8A-4147-A177-3AD203B41FA5}">
                      <a16:colId xmlns:a16="http://schemas.microsoft.com/office/drawing/2014/main" xmlns="" val="20002"/>
                    </a:ext>
                  </a:extLst>
                </a:gridCol>
                <a:gridCol w="4797238">
                  <a:extLst>
                    <a:ext uri="{9D8B030D-6E8A-4147-A177-3AD203B41FA5}">
                      <a16:colId xmlns:a16="http://schemas.microsoft.com/office/drawing/2014/main" xmlns="" val="20003"/>
                    </a:ext>
                  </a:extLst>
                </a:gridCol>
              </a:tblGrid>
              <a:tr h="300896">
                <a:tc gridSpan="5">
                  <a:txBody>
                    <a:bodyPr/>
                    <a:lstStyle/>
                    <a:p>
                      <a:r>
                        <a:rPr lang="es-VE" sz="1400" dirty="0"/>
                        <a:t>Curso Alternativo </a:t>
                      </a:r>
                      <a:r>
                        <a:rPr lang="es-VE" sz="1400" dirty="0" smtClean="0"/>
                        <a:t>ó </a:t>
                      </a:r>
                      <a:r>
                        <a:rPr lang="es-VE" sz="1400" dirty="0"/>
                        <a:t>Excepcional #1: El usuario se </a:t>
                      </a:r>
                      <a:r>
                        <a:rPr lang="es-VE" sz="1400" dirty="0" smtClean="0"/>
                        <a:t>equivocó </a:t>
                      </a:r>
                      <a:r>
                        <a:rPr lang="es-VE" sz="1400" dirty="0"/>
                        <a:t>al introducir los datos</a:t>
                      </a:r>
                    </a:p>
                  </a:txBody>
                  <a:tcPr/>
                </a:tc>
                <a:tc hMerge="1">
                  <a:txBody>
                    <a:bodyPr/>
                    <a:lstStyle/>
                    <a:p>
                      <a:endParaRPr lang="es-VE"/>
                    </a:p>
                  </a:txBody>
                  <a:tcPr/>
                </a:tc>
                <a:tc hMerge="1">
                  <a:txBody>
                    <a:bodyPr/>
                    <a:lstStyle/>
                    <a:p>
                      <a:endParaRPr lang="es-VE"/>
                    </a:p>
                  </a:txBody>
                  <a:tcPr/>
                </a:tc>
                <a:tc hMerge="1">
                  <a:txBody>
                    <a:bodyPr/>
                    <a:lstStyle/>
                    <a:p>
                      <a:endParaRPr lang="es-VE" sz="1400" dirty="0"/>
                    </a:p>
                  </a:txBody>
                  <a:tcPr/>
                </a:tc>
                <a:tc hMerge="1">
                  <a:txBody>
                    <a:bodyPr/>
                    <a:lstStyle/>
                    <a:p>
                      <a:endParaRPr lang="es-VE"/>
                    </a:p>
                  </a:txBody>
                  <a:tcPr/>
                </a:tc>
                <a:extLst>
                  <a:ext uri="{0D108BD9-81ED-4DB2-BD59-A6C34878D82A}">
                    <a16:rowId xmlns:a16="http://schemas.microsoft.com/office/drawing/2014/main" xmlns="" val="4093381934"/>
                  </a:ext>
                </a:extLst>
              </a:tr>
              <a:tr h="300896">
                <a:tc gridSpan="2">
                  <a:txBody>
                    <a:bodyPr/>
                    <a:lstStyle/>
                    <a:p>
                      <a:r>
                        <a:rPr lang="es-VE" sz="1400" dirty="0"/>
                        <a:t>Precondición: </a:t>
                      </a:r>
                    </a:p>
                  </a:txBody>
                  <a:tcPr>
                    <a:lnR w="12700" cap="flat" cmpd="sng" algn="ctr">
                      <a:solidFill>
                        <a:schemeClr val="tx1"/>
                      </a:solidFill>
                      <a:prstDash val="solid"/>
                      <a:round/>
                      <a:headEnd type="none" w="med" len="med"/>
                      <a:tailEnd type="none" w="med" len="med"/>
                    </a:lnR>
                  </a:tcPr>
                </a:tc>
                <a:tc hMerge="1">
                  <a:txBody>
                    <a:bodyPr/>
                    <a:lstStyle/>
                    <a:p>
                      <a:endParaRPr lang="es-VE"/>
                    </a:p>
                  </a:txBody>
                  <a:tcPr/>
                </a:tc>
                <a:tc gridSpan="3">
                  <a:txBody>
                    <a:bodyPr/>
                    <a:lstStyle/>
                    <a:p>
                      <a:r>
                        <a:rPr lang="es-VE" sz="1400" dirty="0"/>
                        <a:t>El usuario ingresa sus datos en el sistema para acceder</a:t>
                      </a:r>
                    </a:p>
                  </a:txBody>
                  <a:tcPr>
                    <a:lnL w="12700" cap="flat" cmpd="sng" algn="ctr">
                      <a:solidFill>
                        <a:schemeClr val="tx1"/>
                      </a:solidFill>
                      <a:prstDash val="solid"/>
                      <a:round/>
                      <a:headEnd type="none" w="med" len="med"/>
                      <a:tailEnd type="none" w="med" len="med"/>
                    </a:lnL>
                  </a:tcPr>
                </a:tc>
                <a:tc hMerge="1">
                  <a:txBody>
                    <a:bodyPr/>
                    <a:lstStyle/>
                    <a:p>
                      <a:endParaRPr lang="es-VE" sz="1400" dirty="0"/>
                    </a:p>
                  </a:txBody>
                  <a:tcPr/>
                </a:tc>
                <a:tc hMerge="1">
                  <a:txBody>
                    <a:bodyPr/>
                    <a:lstStyle/>
                    <a:p>
                      <a:endParaRPr lang="es-VE"/>
                    </a:p>
                  </a:txBody>
                  <a:tcPr/>
                </a:tc>
                <a:extLst>
                  <a:ext uri="{0D108BD9-81ED-4DB2-BD59-A6C34878D82A}">
                    <a16:rowId xmlns:a16="http://schemas.microsoft.com/office/drawing/2014/main" xmlns="" val="10000"/>
                  </a:ext>
                </a:extLst>
              </a:tr>
              <a:tr h="300896">
                <a:tc gridSpan="3">
                  <a:txBody>
                    <a:bodyPr/>
                    <a:lstStyle/>
                    <a:p>
                      <a:pPr algn="ctr"/>
                      <a:r>
                        <a:rPr lang="es-VE" sz="1400" b="1" dirty="0"/>
                        <a:t>Acción del Actor</a:t>
                      </a:r>
                    </a:p>
                  </a:txBody>
                  <a:tcPr/>
                </a:tc>
                <a:tc hMerge="1">
                  <a:txBody>
                    <a:bodyPr/>
                    <a:lstStyle/>
                    <a:p>
                      <a:endParaRPr lang="es-VE" sz="1400" dirty="0"/>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gridSpan="2">
                  <a:txBody>
                    <a:bodyPr/>
                    <a:lstStyle/>
                    <a:p>
                      <a:pPr algn="ctr"/>
                      <a:r>
                        <a:rPr lang="es-VE" sz="1400" b="1" dirty="0"/>
                        <a:t>Repuesta del Sistema</a:t>
                      </a:r>
                    </a:p>
                  </a:txBody>
                  <a:tcPr/>
                </a:tc>
                <a:tc hMerge="1">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300896">
                <a:tc>
                  <a:txBody>
                    <a:bodyPr/>
                    <a:lstStyle/>
                    <a:p>
                      <a:endParaRPr lang="es-VE" sz="1400" dirty="0"/>
                    </a:p>
                  </a:txBody>
                  <a:tcPr>
                    <a:lnR w="12700" cap="flat" cmpd="sng" algn="ctr">
                      <a:solidFill>
                        <a:schemeClr val="tx1"/>
                      </a:solidFill>
                      <a:prstDash val="solid"/>
                      <a:round/>
                      <a:headEnd type="none" w="med" len="med"/>
                      <a:tailEnd type="none" w="med" len="med"/>
                    </a:lnR>
                  </a:tcPr>
                </a:tc>
                <a:tc gridSpan="2">
                  <a:txBody>
                    <a:bodyPr/>
                    <a:lstStyle/>
                    <a:p>
                      <a:endParaRPr lang="es-VE" sz="1400" dirty="0"/>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a:txBody>
                    <a:bodyPr/>
                    <a:lstStyle/>
                    <a:p>
                      <a:r>
                        <a:rPr lang="es-VE" sz="1400" dirty="0"/>
                        <a:t>1</a:t>
                      </a:r>
                    </a:p>
                  </a:txBody>
                  <a:tcPr>
                    <a:lnR w="12700" cap="flat" cmpd="sng" algn="ctr">
                      <a:solidFill>
                        <a:schemeClr val="tx1"/>
                      </a:solidFill>
                      <a:prstDash val="solid"/>
                      <a:round/>
                      <a:headEnd type="none" w="med" len="med"/>
                      <a:tailEnd type="none" w="med" len="med"/>
                    </a:lnR>
                  </a:tcPr>
                </a:tc>
                <a:tc>
                  <a:txBody>
                    <a:bodyPr/>
                    <a:lstStyle/>
                    <a:p>
                      <a:r>
                        <a:rPr lang="es-VE" sz="1400" dirty="0"/>
                        <a:t>El usuario no pudo acceder</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r h="300896">
                <a:tc>
                  <a:txBody>
                    <a:bodyPr/>
                    <a:lstStyle/>
                    <a:p>
                      <a:endParaRPr lang="es-VE" sz="1400" dirty="0"/>
                    </a:p>
                  </a:txBody>
                  <a:tcPr>
                    <a:lnR w="12700" cap="flat" cmpd="sng" algn="ctr">
                      <a:solidFill>
                        <a:schemeClr val="tx1"/>
                      </a:solidFill>
                      <a:prstDash val="solid"/>
                      <a:round/>
                      <a:headEnd type="none" w="med" len="med"/>
                      <a:tailEnd type="none" w="med" len="med"/>
                    </a:lnR>
                  </a:tcPr>
                </a:tc>
                <a:tc gridSpan="2">
                  <a:txBody>
                    <a:bodyPr/>
                    <a:lstStyle/>
                    <a:p>
                      <a:endParaRPr lang="es-VE" sz="1400" dirty="0"/>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a:txBody>
                    <a:bodyPr/>
                    <a:lstStyle/>
                    <a:p>
                      <a:r>
                        <a:rPr lang="es-VE" sz="1400" dirty="0"/>
                        <a:t>2</a:t>
                      </a:r>
                    </a:p>
                  </a:txBody>
                  <a:tcPr>
                    <a:lnR w="12700" cap="flat" cmpd="sng" algn="ctr">
                      <a:solidFill>
                        <a:schemeClr val="tx1"/>
                      </a:solidFill>
                      <a:prstDash val="solid"/>
                      <a:round/>
                      <a:headEnd type="none" w="med" len="med"/>
                      <a:tailEnd type="none" w="med" len="med"/>
                    </a:lnR>
                  </a:tcPr>
                </a:tc>
                <a:tc>
                  <a:txBody>
                    <a:bodyPr/>
                    <a:lstStyle/>
                    <a:p>
                      <a:r>
                        <a:rPr lang="es-VE" sz="1400" dirty="0"/>
                        <a:t>El sistema muestra un mensaje indicando que el usuario pudo haber introducido mal un dato de acceso</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4"/>
                  </a:ext>
                </a:extLst>
              </a:tr>
              <a:tr h="300896">
                <a:tc>
                  <a:txBody>
                    <a:bodyPr/>
                    <a:lstStyle/>
                    <a:p>
                      <a:r>
                        <a:rPr lang="es-VE" sz="1400" dirty="0"/>
                        <a:t>3</a:t>
                      </a:r>
                    </a:p>
                  </a:txBody>
                  <a:tcPr>
                    <a:lnR w="12700" cap="flat" cmpd="sng" algn="ctr">
                      <a:solidFill>
                        <a:schemeClr val="tx1"/>
                      </a:solidFill>
                      <a:prstDash val="solid"/>
                      <a:round/>
                      <a:headEnd type="none" w="med" len="med"/>
                      <a:tailEnd type="none" w="med" len="med"/>
                    </a:lnR>
                  </a:tcPr>
                </a:tc>
                <a:tc gridSpan="2">
                  <a:txBody>
                    <a:bodyPr/>
                    <a:lstStyle/>
                    <a:p>
                      <a:r>
                        <a:rPr lang="es-VE" sz="1400" dirty="0"/>
                        <a:t>El caso de uso continua en el paso 1 del flujo principal</a:t>
                      </a:r>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4049898869"/>
                  </a:ext>
                </a:extLst>
              </a:tr>
            </a:tbl>
          </a:graphicData>
        </a:graphic>
      </p:graphicFrame>
    </p:spTree>
    <p:extLst>
      <p:ext uri="{BB962C8B-B14F-4D97-AF65-F5344CB8AC3E}">
        <p14:creationId xmlns:p14="http://schemas.microsoft.com/office/powerpoint/2010/main" val="3826501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ext uri="{D42A27DB-BD31-4B8C-83A1-F6EECF244321}">
                <p14:modId xmlns:p14="http://schemas.microsoft.com/office/powerpoint/2010/main" val="2812340254"/>
              </p:ext>
            </p:extLst>
          </p:nvPr>
        </p:nvGraphicFramePr>
        <p:xfrm>
          <a:off x="759184" y="758580"/>
          <a:ext cx="10427677" cy="1524000"/>
        </p:xfrm>
        <a:graphic>
          <a:graphicData uri="http://schemas.openxmlformats.org/drawingml/2006/table">
            <a:tbl>
              <a:tblPr firstRow="1" bandRow="1">
                <a:tableStyleId>{21E4AEA4-8DFA-4A89-87EB-49C32662AFE0}</a:tableStyleId>
              </a:tblPr>
              <a:tblGrid>
                <a:gridCol w="1809263">
                  <a:extLst>
                    <a:ext uri="{9D8B030D-6E8A-4147-A177-3AD203B41FA5}">
                      <a16:colId xmlns:a16="http://schemas.microsoft.com/office/drawing/2014/main" xmlns="" val="20000"/>
                    </a:ext>
                  </a:extLst>
                </a:gridCol>
                <a:gridCol w="2448053">
                  <a:extLst>
                    <a:ext uri="{9D8B030D-6E8A-4147-A177-3AD203B41FA5}">
                      <a16:colId xmlns:a16="http://schemas.microsoft.com/office/drawing/2014/main" xmlns="" val="20001"/>
                    </a:ext>
                  </a:extLst>
                </a:gridCol>
                <a:gridCol w="2222500">
                  <a:extLst>
                    <a:ext uri="{9D8B030D-6E8A-4147-A177-3AD203B41FA5}">
                      <a16:colId xmlns:a16="http://schemas.microsoft.com/office/drawing/2014/main" xmlns="" val="228684318"/>
                    </a:ext>
                  </a:extLst>
                </a:gridCol>
                <a:gridCol w="3947861">
                  <a:extLst>
                    <a:ext uri="{9D8B030D-6E8A-4147-A177-3AD203B41FA5}">
                      <a16:colId xmlns:a16="http://schemas.microsoft.com/office/drawing/2014/main" xmlns="" val="413088657"/>
                    </a:ext>
                  </a:extLst>
                </a:gridCol>
              </a:tblGrid>
              <a:tr h="302400">
                <a:tc>
                  <a:txBody>
                    <a:bodyPr/>
                    <a:lstStyle/>
                    <a:p>
                      <a:r>
                        <a:rPr lang="es-VE" sz="1400" b="1" dirty="0"/>
                        <a:t>Casos de Uso:</a:t>
                      </a:r>
                    </a:p>
                  </a:txBody>
                  <a:tcPr/>
                </a:tc>
                <a:tc gridSpan="3">
                  <a:txBody>
                    <a:bodyPr/>
                    <a:lstStyle/>
                    <a:p>
                      <a:r>
                        <a:rPr lang="es-VE" sz="1400" dirty="0"/>
                        <a:t>Comprar Boleto</a:t>
                      </a:r>
                    </a:p>
                  </a:txBody>
                  <a:tcPr/>
                </a:tc>
                <a:tc hMerge="1">
                  <a:txBody>
                    <a:bodyPr/>
                    <a:lstStyle/>
                    <a:p>
                      <a:endParaRPr lang="es-VE"/>
                    </a:p>
                  </a:txBody>
                  <a:tcPr/>
                </a:tc>
                <a:tc hMerge="1">
                  <a:txBody>
                    <a:bodyPr/>
                    <a:lstStyle/>
                    <a:p>
                      <a:endParaRPr lang="es-VE"/>
                    </a:p>
                  </a:txBody>
                  <a:tcPr/>
                </a:tc>
                <a:extLst>
                  <a:ext uri="{0D108BD9-81ED-4DB2-BD59-A6C34878D82A}">
                    <a16:rowId xmlns:a16="http://schemas.microsoft.com/office/drawing/2014/main" xmlns="" val="10000"/>
                  </a:ext>
                </a:extLst>
              </a:tr>
              <a:tr h="302400">
                <a:tc>
                  <a:txBody>
                    <a:bodyPr/>
                    <a:lstStyle/>
                    <a:p>
                      <a:r>
                        <a:rPr lang="es-VE" sz="1400" b="1" dirty="0"/>
                        <a:t>Actores:</a:t>
                      </a:r>
                    </a:p>
                  </a:txBody>
                  <a:tcPr/>
                </a:tc>
                <a:tc>
                  <a:txBody>
                    <a:bodyPr/>
                    <a:lstStyle/>
                    <a:p>
                      <a:r>
                        <a:rPr lang="es-VE" sz="1400" dirty="0"/>
                        <a:t>Usuario, Banco</a:t>
                      </a:r>
                    </a:p>
                  </a:txBody>
                  <a:tcPr>
                    <a:lnR w="12700" cap="flat" cmpd="sng" algn="ctr">
                      <a:solidFill>
                        <a:schemeClr val="tx1"/>
                      </a:solidFill>
                      <a:prstDash val="solid"/>
                      <a:round/>
                      <a:headEnd type="none" w="med" len="med"/>
                      <a:tailEnd type="none" w="med" len="med"/>
                    </a:lnR>
                  </a:tcPr>
                </a:tc>
                <a:tc>
                  <a:txBody>
                    <a:bodyPr/>
                    <a:lstStyle/>
                    <a:p>
                      <a:r>
                        <a:rPr lang="es-VE" sz="1400" b="1" dirty="0"/>
                        <a:t>Casos de Uso Relacionados: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s-VE" sz="1400" dirty="0"/>
                        <a:t>Validar Disponibilidad</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302400">
                <a:tc>
                  <a:txBody>
                    <a:bodyPr/>
                    <a:lstStyle/>
                    <a:p>
                      <a:r>
                        <a:rPr lang="es-VE" sz="1400" b="1" dirty="0"/>
                        <a:t>Propósito:</a:t>
                      </a:r>
                    </a:p>
                  </a:txBody>
                  <a:tcPr/>
                </a:tc>
                <a:tc gridSpan="3">
                  <a:txBody>
                    <a:bodyPr/>
                    <a:lstStyle/>
                    <a:p>
                      <a:r>
                        <a:rPr lang="es-VE" sz="1400" dirty="0"/>
                        <a:t>Registrar la compra de un boleto y su pago</a:t>
                      </a:r>
                    </a:p>
                  </a:txBody>
                  <a:tcPr/>
                </a:tc>
                <a:tc hMerge="1">
                  <a:txBody>
                    <a:bodyPr/>
                    <a:lstStyle/>
                    <a:p>
                      <a:endParaRPr lang="es-VE"/>
                    </a:p>
                  </a:txBody>
                  <a:tcPr/>
                </a:tc>
                <a:tc hMerge="1">
                  <a:txBody>
                    <a:bodyPr/>
                    <a:lstStyle/>
                    <a:p>
                      <a:endParaRPr lang="es-VE"/>
                    </a:p>
                  </a:txBody>
                  <a:tcPr/>
                </a:tc>
                <a:extLst>
                  <a:ext uri="{0D108BD9-81ED-4DB2-BD59-A6C34878D82A}">
                    <a16:rowId xmlns:a16="http://schemas.microsoft.com/office/drawing/2014/main" xmlns="" val="10002"/>
                  </a:ext>
                </a:extLst>
              </a:tr>
              <a:tr h="302400">
                <a:tc>
                  <a:txBody>
                    <a:bodyPr/>
                    <a:lstStyle/>
                    <a:p>
                      <a:r>
                        <a:rPr lang="es-VE" sz="1400" b="1" dirty="0"/>
                        <a:t>Resumen:</a:t>
                      </a:r>
                    </a:p>
                  </a:txBody>
                  <a:tcPr/>
                </a:tc>
                <a:tc gridSpan="3">
                  <a:txBody>
                    <a:bodyPr/>
                    <a:lstStyle/>
                    <a:p>
                      <a:r>
                        <a:rPr lang="es-VE" sz="1400" dirty="0"/>
                        <a:t>Un usuario podrá comprar un boleto para un evento y este tendrá varias opciones de pago para poder adquirirlo</a:t>
                      </a:r>
                    </a:p>
                  </a:txBody>
                  <a:tcPr/>
                </a:tc>
                <a:tc hMerge="1">
                  <a:txBody>
                    <a:bodyPr/>
                    <a:lstStyle/>
                    <a:p>
                      <a:endParaRPr lang="es-VE"/>
                    </a:p>
                  </a:txBody>
                  <a:tcPr/>
                </a:tc>
                <a:tc hMerge="1">
                  <a:txBody>
                    <a:bodyPr/>
                    <a:lstStyle/>
                    <a:p>
                      <a:endParaRPr lang="es-VE"/>
                    </a:p>
                  </a:txBody>
                  <a:tcPr/>
                </a:tc>
                <a:extLst>
                  <a:ext uri="{0D108BD9-81ED-4DB2-BD59-A6C34878D82A}">
                    <a16:rowId xmlns:a16="http://schemas.microsoft.com/office/drawing/2014/main" xmlns="" val="10003"/>
                  </a:ext>
                </a:extLst>
              </a:tr>
              <a:tr h="302400">
                <a:tc>
                  <a:txBody>
                    <a:bodyPr/>
                    <a:lstStyle/>
                    <a:p>
                      <a:r>
                        <a:rPr lang="es-VE" sz="1400" b="1" dirty="0"/>
                        <a:t>Tipo:</a:t>
                      </a:r>
                    </a:p>
                  </a:txBody>
                  <a:tcPr/>
                </a:tc>
                <a:tc gridSpan="3">
                  <a:txBody>
                    <a:bodyPr/>
                    <a:lstStyle/>
                    <a:p>
                      <a:r>
                        <a:rPr lang="es-VE" sz="1400" dirty="0" smtClean="0"/>
                        <a:t>Secundario</a:t>
                      </a:r>
                      <a:endParaRPr lang="es-VE" sz="1400" dirty="0"/>
                    </a:p>
                  </a:txBody>
                  <a:tcPr/>
                </a:tc>
                <a:tc hMerge="1">
                  <a:txBody>
                    <a:bodyPr/>
                    <a:lstStyle/>
                    <a:p>
                      <a:endParaRPr lang="es-VE"/>
                    </a:p>
                  </a:txBody>
                  <a:tcPr/>
                </a:tc>
                <a:tc hMerge="1">
                  <a:txBody>
                    <a:bodyPr/>
                    <a:lstStyle/>
                    <a:p>
                      <a:endParaRPr lang="es-VE"/>
                    </a:p>
                  </a:txBody>
                  <a:tcPr/>
                </a:tc>
                <a:extLst>
                  <a:ext uri="{0D108BD9-81ED-4DB2-BD59-A6C34878D82A}">
                    <a16:rowId xmlns:a16="http://schemas.microsoft.com/office/drawing/2014/main" xmlns="" val="10004"/>
                  </a:ext>
                </a:extLst>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2326876534"/>
              </p:ext>
            </p:extLst>
          </p:nvPr>
        </p:nvGraphicFramePr>
        <p:xfrm>
          <a:off x="757661" y="2378580"/>
          <a:ext cx="10429200" cy="4145280"/>
        </p:xfrm>
        <a:graphic>
          <a:graphicData uri="http://schemas.openxmlformats.org/drawingml/2006/table">
            <a:tbl>
              <a:tblPr firstRow="1" bandRow="1">
                <a:tableStyleId>{21E4AEA4-8DFA-4A89-87EB-49C32662AFE0}</a:tableStyleId>
              </a:tblPr>
              <a:tblGrid>
                <a:gridCol w="463062">
                  <a:extLst>
                    <a:ext uri="{9D8B030D-6E8A-4147-A177-3AD203B41FA5}">
                      <a16:colId xmlns:a16="http://schemas.microsoft.com/office/drawing/2014/main" xmlns="" val="20000"/>
                    </a:ext>
                  </a:extLst>
                </a:gridCol>
                <a:gridCol w="4751538">
                  <a:extLst>
                    <a:ext uri="{9D8B030D-6E8A-4147-A177-3AD203B41FA5}">
                      <a16:colId xmlns:a16="http://schemas.microsoft.com/office/drawing/2014/main" xmlns="" val="20001"/>
                    </a:ext>
                  </a:extLst>
                </a:gridCol>
                <a:gridCol w="417362">
                  <a:extLst>
                    <a:ext uri="{9D8B030D-6E8A-4147-A177-3AD203B41FA5}">
                      <a16:colId xmlns:a16="http://schemas.microsoft.com/office/drawing/2014/main" xmlns="" val="20002"/>
                    </a:ext>
                  </a:extLst>
                </a:gridCol>
                <a:gridCol w="4797238">
                  <a:extLst>
                    <a:ext uri="{9D8B030D-6E8A-4147-A177-3AD203B41FA5}">
                      <a16:colId xmlns:a16="http://schemas.microsoft.com/office/drawing/2014/main" xmlns="" val="20003"/>
                    </a:ext>
                  </a:extLst>
                </a:gridCol>
              </a:tblGrid>
              <a:tr h="287191">
                <a:tc gridSpan="2">
                  <a:txBody>
                    <a:bodyPr/>
                    <a:lstStyle/>
                    <a:p>
                      <a:pPr algn="ctr"/>
                      <a:r>
                        <a:rPr lang="es-VE" sz="1400" dirty="0"/>
                        <a:t>Acciones de los Actores</a:t>
                      </a:r>
                    </a:p>
                  </a:txBody>
                  <a:tcPr/>
                </a:tc>
                <a:tc hMerge="1">
                  <a:txBody>
                    <a:bodyPr/>
                    <a:lstStyle/>
                    <a:p>
                      <a:endParaRPr lang="es-VE"/>
                    </a:p>
                  </a:txBody>
                  <a:tcPr/>
                </a:tc>
                <a:tc gridSpan="2">
                  <a:txBody>
                    <a:bodyPr/>
                    <a:lstStyle/>
                    <a:p>
                      <a:pPr algn="ctr"/>
                      <a:r>
                        <a:rPr lang="es-VE" sz="1400" dirty="0"/>
                        <a:t>Respuestas</a:t>
                      </a:r>
                      <a:r>
                        <a:rPr lang="es-VE" sz="1400" baseline="0" dirty="0"/>
                        <a:t> del Sistema</a:t>
                      </a:r>
                      <a:endParaRPr lang="es-VE" sz="1400" dirty="0"/>
                    </a:p>
                  </a:txBody>
                  <a:tcPr/>
                </a:tc>
                <a:tc hMerge="1">
                  <a:txBody>
                    <a:bodyPr/>
                    <a:lstStyle/>
                    <a:p>
                      <a:endParaRPr lang="es-VE"/>
                    </a:p>
                  </a:txBody>
                  <a:tcPr/>
                </a:tc>
                <a:extLst>
                  <a:ext uri="{0D108BD9-81ED-4DB2-BD59-A6C34878D82A}">
                    <a16:rowId xmlns:a16="http://schemas.microsoft.com/office/drawing/2014/main" xmlns="" val="10000"/>
                  </a:ext>
                </a:extLst>
              </a:tr>
              <a:tr h="287191">
                <a:tc>
                  <a:txBody>
                    <a:bodyPr/>
                    <a:lstStyle/>
                    <a:p>
                      <a:r>
                        <a:rPr lang="es-VE" sz="1400" dirty="0"/>
                        <a:t>1</a:t>
                      </a:r>
                    </a:p>
                  </a:txBody>
                  <a:tcPr>
                    <a:lnR w="12700" cap="flat" cmpd="sng" algn="ctr">
                      <a:solidFill>
                        <a:schemeClr val="tx1"/>
                      </a:solidFill>
                      <a:prstDash val="solid"/>
                      <a:round/>
                      <a:headEnd type="none" w="med" len="med"/>
                      <a:tailEnd type="none" w="med" len="med"/>
                    </a:lnR>
                  </a:tcPr>
                </a:tc>
                <a:tc>
                  <a:txBody>
                    <a:bodyPr/>
                    <a:lstStyle/>
                    <a:p>
                      <a:r>
                        <a:rPr lang="es-VE" sz="1400" dirty="0"/>
                        <a:t>El usuario solicita al sistema un boleto para un evento “x”</a:t>
                      </a:r>
                    </a:p>
                  </a:txBody>
                  <a:tcPr>
                    <a:lnL w="12700" cap="flat" cmpd="sng" algn="ctr">
                      <a:solidFill>
                        <a:schemeClr val="tx1"/>
                      </a:solidFill>
                      <a:prstDash val="solid"/>
                      <a:round/>
                      <a:headEnd type="none" w="med" len="med"/>
                      <a:tailEnd type="none" w="med" len="med"/>
                    </a:lnL>
                  </a:tcPr>
                </a:tc>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488225">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tc>
                  <a:txBody>
                    <a:bodyPr/>
                    <a:lstStyle/>
                    <a:p>
                      <a:r>
                        <a:rPr lang="es-VE" sz="1400" dirty="0"/>
                        <a:t>2</a:t>
                      </a:r>
                    </a:p>
                  </a:txBody>
                  <a:tcPr>
                    <a:lnR w="12700" cap="flat" cmpd="sng" algn="ctr">
                      <a:solidFill>
                        <a:schemeClr val="tx1"/>
                      </a:solidFill>
                      <a:prstDash val="solid"/>
                      <a:round/>
                      <a:headEnd type="none" w="med" len="med"/>
                      <a:tailEnd type="none" w="med" len="med"/>
                    </a:lnR>
                  </a:tcPr>
                </a:tc>
                <a:tc>
                  <a:txBody>
                    <a:bodyPr/>
                    <a:lstStyle/>
                    <a:p>
                      <a:r>
                        <a:rPr lang="es-VE" sz="1400" dirty="0"/>
                        <a:t>El sistema a través de una consulta valida si el evento esta programado o que este disponible la venta de un boleto</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287191">
                <a:tc>
                  <a:txBody>
                    <a:bodyPr/>
                    <a:lstStyle/>
                    <a:p>
                      <a:endParaRPr lang="es-VE" sz="140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tc>
                  <a:txBody>
                    <a:bodyPr/>
                    <a:lstStyle/>
                    <a:p>
                      <a:r>
                        <a:rPr lang="es-VE" sz="1400" dirty="0"/>
                        <a:t>3</a:t>
                      </a:r>
                    </a:p>
                  </a:txBody>
                  <a:tcPr>
                    <a:lnR w="12700" cap="flat" cmpd="sng" algn="ctr">
                      <a:solidFill>
                        <a:schemeClr val="tx1"/>
                      </a:solidFill>
                      <a:prstDash val="solid"/>
                      <a:round/>
                      <a:headEnd type="none" w="med" len="med"/>
                      <a:tailEnd type="none" w="med" len="med"/>
                    </a:lnR>
                  </a:tcPr>
                </a:tc>
                <a:tc>
                  <a:txBody>
                    <a:bodyPr/>
                    <a:lstStyle/>
                    <a:p>
                      <a:r>
                        <a:rPr lang="es-VE" sz="1400" dirty="0"/>
                        <a:t>El sistema muestra los datos del evento</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r h="324000">
                <a:tc>
                  <a:txBody>
                    <a:bodyPr/>
                    <a:lstStyle/>
                    <a:p>
                      <a:r>
                        <a:rPr lang="es-VE" sz="1400" dirty="0"/>
                        <a:t>4</a:t>
                      </a:r>
                    </a:p>
                  </a:txBody>
                  <a:tcPr>
                    <a:lnR w="12700" cap="flat" cmpd="sng" algn="ctr">
                      <a:solidFill>
                        <a:schemeClr val="tx1"/>
                      </a:solidFill>
                      <a:prstDash val="solid"/>
                      <a:round/>
                      <a:headEnd type="none" w="med" len="med"/>
                      <a:tailEnd type="none" w="med" len="med"/>
                    </a:lnR>
                  </a:tcPr>
                </a:tc>
                <a:tc>
                  <a:txBody>
                    <a:bodyPr/>
                    <a:lstStyle/>
                    <a:p>
                      <a:r>
                        <a:rPr lang="es-VE" sz="1400" dirty="0"/>
                        <a:t>El usuario solicita el boleto y procede a su compra</a:t>
                      </a:r>
                    </a:p>
                  </a:txBody>
                  <a:tcPr>
                    <a:lnL w="12700" cap="flat" cmpd="sng" algn="ctr">
                      <a:solidFill>
                        <a:schemeClr val="tx1"/>
                      </a:solidFill>
                      <a:prstDash val="solid"/>
                      <a:round/>
                      <a:headEnd type="none" w="med" len="med"/>
                      <a:tailEnd type="none" w="med" len="med"/>
                    </a:lnL>
                  </a:tcPr>
                </a:tc>
                <a:tc>
                  <a:txBody>
                    <a:bodyPr/>
                    <a:lstStyle/>
                    <a:p>
                      <a:endParaRPr lang="es-VE" sz="180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4"/>
                  </a:ext>
                </a:extLst>
              </a:tr>
              <a:tr h="287191">
                <a:tc>
                  <a:txBody>
                    <a:bodyPr/>
                    <a:lstStyle/>
                    <a:p>
                      <a:endParaRPr lang="es-VE" sz="140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tc>
                  <a:txBody>
                    <a:bodyPr/>
                    <a:lstStyle/>
                    <a:p>
                      <a:r>
                        <a:rPr lang="es-VE" sz="1400" dirty="0"/>
                        <a:t>5</a:t>
                      </a:r>
                    </a:p>
                  </a:txBody>
                  <a:tcPr>
                    <a:lnR w="12700" cap="flat" cmpd="sng" algn="ctr">
                      <a:solidFill>
                        <a:schemeClr val="tx1"/>
                      </a:solidFill>
                      <a:prstDash val="solid"/>
                      <a:round/>
                      <a:headEnd type="none" w="med" len="med"/>
                      <a:tailEnd type="none" w="med" len="med"/>
                    </a:lnR>
                  </a:tcPr>
                </a:tc>
                <a:tc>
                  <a:txBody>
                    <a:bodyPr/>
                    <a:lstStyle/>
                    <a:p>
                      <a:r>
                        <a:rPr lang="es-VE" sz="1400" dirty="0"/>
                        <a:t>El sistema muestra el monto a cancelar</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4049898869"/>
                  </a:ext>
                </a:extLst>
              </a:tr>
              <a:tr h="287191">
                <a:tc>
                  <a:txBody>
                    <a:bodyPr/>
                    <a:lstStyle/>
                    <a:p>
                      <a:endParaRPr lang="es-VE" sz="140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tc>
                  <a:txBody>
                    <a:bodyPr/>
                    <a:lstStyle/>
                    <a:p>
                      <a:r>
                        <a:rPr lang="es-VE" sz="1400" dirty="0"/>
                        <a:t>6</a:t>
                      </a:r>
                    </a:p>
                  </a:txBody>
                  <a:tcPr>
                    <a:lnR w="12700" cap="flat" cmpd="sng" algn="ctr">
                      <a:solidFill>
                        <a:schemeClr val="tx1"/>
                      </a:solidFill>
                      <a:prstDash val="solid"/>
                      <a:round/>
                      <a:headEnd type="none" w="med" len="med"/>
                      <a:tailEnd type="none" w="med" len="med"/>
                    </a:lnR>
                  </a:tcPr>
                </a:tc>
                <a:tc>
                  <a:txBody>
                    <a:bodyPr/>
                    <a:lstStyle/>
                    <a:p>
                      <a:r>
                        <a:rPr lang="es-VE" sz="1400" dirty="0"/>
                        <a:t>El Sistema pide datos del medio de pago</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800144168"/>
                  </a:ext>
                </a:extLst>
              </a:tr>
              <a:tr h="287191">
                <a:tc>
                  <a:txBody>
                    <a:bodyPr/>
                    <a:lstStyle/>
                    <a:p>
                      <a:r>
                        <a:rPr lang="es-VE" sz="1400" dirty="0"/>
                        <a:t>7</a:t>
                      </a:r>
                    </a:p>
                  </a:txBody>
                  <a:tcPr>
                    <a:lnR w="12700" cap="flat" cmpd="sng" algn="ctr">
                      <a:solidFill>
                        <a:schemeClr val="tx1"/>
                      </a:solidFill>
                      <a:prstDash val="solid"/>
                      <a:round/>
                      <a:headEnd type="none" w="med" len="med"/>
                      <a:tailEnd type="none" w="med" len="med"/>
                    </a:lnR>
                  </a:tcPr>
                </a:tc>
                <a:tc>
                  <a:txBody>
                    <a:bodyPr/>
                    <a:lstStyle/>
                    <a:p>
                      <a:r>
                        <a:rPr lang="es-VE" sz="1400" dirty="0"/>
                        <a:t>El usuario ingresa los datos de la tarjeta</a:t>
                      </a:r>
                    </a:p>
                  </a:txBody>
                  <a:tcPr>
                    <a:lnL w="12700" cap="flat" cmpd="sng" algn="ctr">
                      <a:solidFill>
                        <a:schemeClr val="tx1"/>
                      </a:solidFill>
                      <a:prstDash val="solid"/>
                      <a:round/>
                      <a:headEnd type="none" w="med" len="med"/>
                      <a:tailEnd type="none" w="med" len="med"/>
                    </a:lnL>
                  </a:tcPr>
                </a:tc>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583061385"/>
                  </a:ext>
                </a:extLst>
              </a:tr>
              <a:tr h="287191">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tc>
                  <a:txBody>
                    <a:bodyPr/>
                    <a:lstStyle/>
                    <a:p>
                      <a:r>
                        <a:rPr lang="es-VE" sz="1400" dirty="0"/>
                        <a:t>8</a:t>
                      </a:r>
                    </a:p>
                  </a:txBody>
                  <a:tcPr>
                    <a:lnR w="12700" cap="flat" cmpd="sng" algn="ctr">
                      <a:solidFill>
                        <a:schemeClr val="tx1"/>
                      </a:solidFill>
                      <a:prstDash val="solid"/>
                      <a:round/>
                      <a:headEnd type="none" w="med" len="med"/>
                      <a:tailEnd type="none" w="med" len="med"/>
                    </a:lnR>
                  </a:tcPr>
                </a:tc>
                <a:tc>
                  <a:txBody>
                    <a:bodyPr/>
                    <a:lstStyle/>
                    <a:p>
                      <a:r>
                        <a:rPr lang="es-VE" sz="1400" dirty="0"/>
                        <a:t>El sistema solicita al banco validez de la tarjeta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44688413"/>
                  </a:ext>
                </a:extLst>
              </a:tr>
              <a:tr h="287191">
                <a:tc>
                  <a:txBody>
                    <a:bodyPr/>
                    <a:lstStyle/>
                    <a:p>
                      <a:r>
                        <a:rPr lang="es-VE" sz="1400" dirty="0"/>
                        <a:t>9</a:t>
                      </a:r>
                    </a:p>
                  </a:txBody>
                  <a:tcPr>
                    <a:lnR w="12700" cap="flat" cmpd="sng" algn="ctr">
                      <a:solidFill>
                        <a:schemeClr val="tx1"/>
                      </a:solidFill>
                      <a:prstDash val="solid"/>
                      <a:round/>
                      <a:headEnd type="none" w="med" len="med"/>
                      <a:tailEnd type="none" w="med" len="med"/>
                    </a:lnR>
                  </a:tcPr>
                </a:tc>
                <a:tc>
                  <a:txBody>
                    <a:bodyPr/>
                    <a:lstStyle/>
                    <a:p>
                      <a:r>
                        <a:rPr lang="es-VE" sz="1400" dirty="0"/>
                        <a:t>El banco procede a suministrar información necesaria para la compra del boleto</a:t>
                      </a:r>
                    </a:p>
                  </a:txBody>
                  <a:tcPr>
                    <a:lnL w="12700" cap="flat" cmpd="sng" algn="ctr">
                      <a:solidFill>
                        <a:schemeClr val="tx1"/>
                      </a:solidFill>
                      <a:prstDash val="solid"/>
                      <a:round/>
                      <a:headEnd type="none" w="med" len="med"/>
                      <a:tailEnd type="none" w="med" len="med"/>
                    </a:lnL>
                  </a:tcPr>
                </a:tc>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538848581"/>
                  </a:ext>
                </a:extLst>
              </a:tr>
              <a:tr h="287191">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tc>
                  <a:txBody>
                    <a:bodyPr/>
                    <a:lstStyle/>
                    <a:p>
                      <a:r>
                        <a:rPr lang="es-VE" sz="1400" dirty="0"/>
                        <a:t>10</a:t>
                      </a:r>
                    </a:p>
                  </a:txBody>
                  <a:tcPr>
                    <a:lnR w="12700" cap="flat" cmpd="sng" algn="ctr">
                      <a:solidFill>
                        <a:schemeClr val="tx1"/>
                      </a:solidFill>
                      <a:prstDash val="solid"/>
                      <a:round/>
                      <a:headEnd type="none" w="med" len="med"/>
                      <a:tailEnd type="none" w="med" len="med"/>
                    </a:lnR>
                  </a:tcPr>
                </a:tc>
                <a:tc>
                  <a:txBody>
                    <a:bodyPr/>
                    <a:lstStyle/>
                    <a:p>
                      <a:r>
                        <a:rPr lang="es-VE" sz="1400" dirty="0"/>
                        <a:t>El sistema muestra mensaje de transacción exitosa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361408454"/>
                  </a:ext>
                </a:extLst>
              </a:tr>
              <a:tr h="287191">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tc>
                  <a:txBody>
                    <a:bodyPr/>
                    <a:lstStyle/>
                    <a:p>
                      <a:r>
                        <a:rPr lang="es-VE" sz="1400" dirty="0"/>
                        <a:t>11</a:t>
                      </a:r>
                    </a:p>
                  </a:txBody>
                  <a:tcPr>
                    <a:lnR w="12700" cap="flat" cmpd="sng" algn="ctr">
                      <a:solidFill>
                        <a:schemeClr val="tx1"/>
                      </a:solidFill>
                      <a:prstDash val="solid"/>
                      <a:round/>
                      <a:headEnd type="none" w="med" len="med"/>
                      <a:tailEnd type="none" w="med" len="med"/>
                    </a:lnR>
                  </a:tcPr>
                </a:tc>
                <a:tc>
                  <a:txBody>
                    <a:bodyPr/>
                    <a:lstStyle/>
                    <a:p>
                      <a:r>
                        <a:rPr lang="es-VE" sz="1400" dirty="0"/>
                        <a:t>El sistema genera el boleto </a:t>
                      </a:r>
                      <a:r>
                        <a:rPr lang="es-VE" sz="1400" dirty="0" smtClean="0"/>
                        <a:t>electrónico</a:t>
                      </a:r>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51483365"/>
                  </a:ext>
                </a:extLst>
              </a:tr>
            </a:tbl>
          </a:graphicData>
        </a:graphic>
      </p:graphicFrame>
    </p:spTree>
    <p:extLst>
      <p:ext uri="{BB962C8B-B14F-4D97-AF65-F5344CB8AC3E}">
        <p14:creationId xmlns:p14="http://schemas.microsoft.com/office/powerpoint/2010/main" val="103730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5 Tabla">
            <a:extLst>
              <a:ext uri="{FF2B5EF4-FFF2-40B4-BE49-F238E27FC236}">
                <a16:creationId xmlns:a16="http://schemas.microsoft.com/office/drawing/2014/main" xmlns="" id="{D6DAAF3B-A178-4871-AC8E-2244950EA9A5}"/>
              </a:ext>
            </a:extLst>
          </p:cNvPr>
          <p:cNvGraphicFramePr>
            <a:graphicFrameLocks noGrp="1"/>
          </p:cNvGraphicFramePr>
          <p:nvPr>
            <p:extLst>
              <p:ext uri="{D42A27DB-BD31-4B8C-83A1-F6EECF244321}">
                <p14:modId xmlns:p14="http://schemas.microsoft.com/office/powerpoint/2010/main" val="1197027150"/>
              </p:ext>
            </p:extLst>
          </p:nvPr>
        </p:nvGraphicFramePr>
        <p:xfrm>
          <a:off x="757661" y="1506840"/>
          <a:ext cx="10429200" cy="2042160"/>
        </p:xfrm>
        <a:graphic>
          <a:graphicData uri="http://schemas.openxmlformats.org/drawingml/2006/table">
            <a:tbl>
              <a:tblPr firstRow="1" bandRow="1">
                <a:tableStyleId>{21E4AEA4-8DFA-4A89-87EB-49C32662AFE0}</a:tableStyleId>
              </a:tblPr>
              <a:tblGrid>
                <a:gridCol w="463062">
                  <a:extLst>
                    <a:ext uri="{9D8B030D-6E8A-4147-A177-3AD203B41FA5}">
                      <a16:colId xmlns:a16="http://schemas.microsoft.com/office/drawing/2014/main" xmlns="" val="20000"/>
                    </a:ext>
                  </a:extLst>
                </a:gridCol>
                <a:gridCol w="849377">
                  <a:extLst>
                    <a:ext uri="{9D8B030D-6E8A-4147-A177-3AD203B41FA5}">
                      <a16:colId xmlns:a16="http://schemas.microsoft.com/office/drawing/2014/main" xmlns="" val="20001"/>
                    </a:ext>
                  </a:extLst>
                </a:gridCol>
                <a:gridCol w="3902161">
                  <a:extLst>
                    <a:ext uri="{9D8B030D-6E8A-4147-A177-3AD203B41FA5}">
                      <a16:colId xmlns:a16="http://schemas.microsoft.com/office/drawing/2014/main" xmlns="" val="3312438752"/>
                    </a:ext>
                  </a:extLst>
                </a:gridCol>
                <a:gridCol w="417362">
                  <a:extLst>
                    <a:ext uri="{9D8B030D-6E8A-4147-A177-3AD203B41FA5}">
                      <a16:colId xmlns:a16="http://schemas.microsoft.com/office/drawing/2014/main" xmlns="" val="20002"/>
                    </a:ext>
                  </a:extLst>
                </a:gridCol>
                <a:gridCol w="4797238">
                  <a:extLst>
                    <a:ext uri="{9D8B030D-6E8A-4147-A177-3AD203B41FA5}">
                      <a16:colId xmlns:a16="http://schemas.microsoft.com/office/drawing/2014/main" xmlns="" val="20003"/>
                    </a:ext>
                  </a:extLst>
                </a:gridCol>
              </a:tblGrid>
              <a:tr h="300896">
                <a:tc gridSpan="5">
                  <a:txBody>
                    <a:bodyPr/>
                    <a:lstStyle/>
                    <a:p>
                      <a:r>
                        <a:rPr lang="es-VE" sz="1400" dirty="0"/>
                        <a:t>Curso Alternativo </a:t>
                      </a:r>
                      <a:r>
                        <a:rPr lang="es-VE" sz="1400" dirty="0" smtClean="0"/>
                        <a:t>ó </a:t>
                      </a:r>
                      <a:r>
                        <a:rPr lang="es-VE" sz="1400" dirty="0"/>
                        <a:t>Excepcional #1: No hay disponibilidad de boleto</a:t>
                      </a:r>
                    </a:p>
                  </a:txBody>
                  <a:tcPr/>
                </a:tc>
                <a:tc hMerge="1">
                  <a:txBody>
                    <a:bodyPr/>
                    <a:lstStyle/>
                    <a:p>
                      <a:endParaRPr lang="es-VE"/>
                    </a:p>
                  </a:txBody>
                  <a:tcPr/>
                </a:tc>
                <a:tc hMerge="1">
                  <a:txBody>
                    <a:bodyPr/>
                    <a:lstStyle/>
                    <a:p>
                      <a:endParaRPr lang="es-VE"/>
                    </a:p>
                  </a:txBody>
                  <a:tcPr/>
                </a:tc>
                <a:tc hMerge="1">
                  <a:txBody>
                    <a:bodyPr/>
                    <a:lstStyle/>
                    <a:p>
                      <a:endParaRPr lang="es-VE" sz="1400" dirty="0"/>
                    </a:p>
                  </a:txBody>
                  <a:tcPr/>
                </a:tc>
                <a:tc hMerge="1">
                  <a:txBody>
                    <a:bodyPr/>
                    <a:lstStyle/>
                    <a:p>
                      <a:endParaRPr lang="es-VE"/>
                    </a:p>
                  </a:txBody>
                  <a:tcPr/>
                </a:tc>
                <a:extLst>
                  <a:ext uri="{0D108BD9-81ED-4DB2-BD59-A6C34878D82A}">
                    <a16:rowId xmlns:a16="http://schemas.microsoft.com/office/drawing/2014/main" xmlns="" val="4093381934"/>
                  </a:ext>
                </a:extLst>
              </a:tr>
              <a:tr h="300896">
                <a:tc gridSpan="2">
                  <a:txBody>
                    <a:bodyPr/>
                    <a:lstStyle/>
                    <a:p>
                      <a:r>
                        <a:rPr lang="es-VE" sz="1400" dirty="0"/>
                        <a:t>Precondición: </a:t>
                      </a:r>
                    </a:p>
                  </a:txBody>
                  <a:tcPr>
                    <a:lnR w="12700" cap="flat" cmpd="sng" algn="ctr">
                      <a:solidFill>
                        <a:schemeClr val="tx1"/>
                      </a:solidFill>
                      <a:prstDash val="solid"/>
                      <a:round/>
                      <a:headEnd type="none" w="med" len="med"/>
                      <a:tailEnd type="none" w="med" len="med"/>
                    </a:lnR>
                  </a:tcPr>
                </a:tc>
                <a:tc hMerge="1">
                  <a:txBody>
                    <a:bodyPr/>
                    <a:lstStyle/>
                    <a:p>
                      <a:endParaRPr lang="es-VE"/>
                    </a:p>
                  </a:txBody>
                  <a:tcPr/>
                </a:tc>
                <a:tc gridSpan="3">
                  <a:txBody>
                    <a:bodyPr/>
                    <a:lstStyle/>
                    <a:p>
                      <a:r>
                        <a:rPr lang="es-VE" sz="1400" dirty="0"/>
                        <a:t>El usuario solicita al sistema un boleto para un evento “x”</a:t>
                      </a:r>
                    </a:p>
                  </a:txBody>
                  <a:tcPr>
                    <a:lnL w="12700" cap="flat" cmpd="sng" algn="ctr">
                      <a:solidFill>
                        <a:schemeClr val="tx1"/>
                      </a:solidFill>
                      <a:prstDash val="solid"/>
                      <a:round/>
                      <a:headEnd type="none" w="med" len="med"/>
                      <a:tailEnd type="none" w="med" len="med"/>
                    </a:lnL>
                  </a:tcPr>
                </a:tc>
                <a:tc hMerge="1">
                  <a:txBody>
                    <a:bodyPr/>
                    <a:lstStyle/>
                    <a:p>
                      <a:endParaRPr lang="es-VE" sz="1400" dirty="0"/>
                    </a:p>
                  </a:txBody>
                  <a:tcPr/>
                </a:tc>
                <a:tc hMerge="1">
                  <a:txBody>
                    <a:bodyPr/>
                    <a:lstStyle/>
                    <a:p>
                      <a:endParaRPr lang="es-VE"/>
                    </a:p>
                  </a:txBody>
                  <a:tcPr/>
                </a:tc>
                <a:extLst>
                  <a:ext uri="{0D108BD9-81ED-4DB2-BD59-A6C34878D82A}">
                    <a16:rowId xmlns:a16="http://schemas.microsoft.com/office/drawing/2014/main" xmlns="" val="10000"/>
                  </a:ext>
                </a:extLst>
              </a:tr>
              <a:tr h="300896">
                <a:tc gridSpan="3">
                  <a:txBody>
                    <a:bodyPr/>
                    <a:lstStyle/>
                    <a:p>
                      <a:pPr algn="ctr"/>
                      <a:r>
                        <a:rPr lang="es-VE" sz="1400" b="1" dirty="0"/>
                        <a:t>Acción del Actor</a:t>
                      </a:r>
                    </a:p>
                  </a:txBody>
                  <a:tcPr/>
                </a:tc>
                <a:tc hMerge="1">
                  <a:txBody>
                    <a:bodyPr/>
                    <a:lstStyle/>
                    <a:p>
                      <a:endParaRPr lang="es-VE" sz="1400" dirty="0"/>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gridSpan="2">
                  <a:txBody>
                    <a:bodyPr/>
                    <a:lstStyle/>
                    <a:p>
                      <a:pPr algn="ctr"/>
                      <a:r>
                        <a:rPr lang="es-VE" sz="1400" b="1" dirty="0"/>
                        <a:t>Repuesta del Sistema</a:t>
                      </a:r>
                    </a:p>
                  </a:txBody>
                  <a:tcPr/>
                </a:tc>
                <a:tc hMerge="1">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300896">
                <a:tc>
                  <a:txBody>
                    <a:bodyPr/>
                    <a:lstStyle/>
                    <a:p>
                      <a:endParaRPr lang="es-VE" sz="1400" dirty="0"/>
                    </a:p>
                  </a:txBody>
                  <a:tcPr>
                    <a:lnR w="12700" cap="flat" cmpd="sng" algn="ctr">
                      <a:solidFill>
                        <a:schemeClr val="tx1"/>
                      </a:solidFill>
                      <a:prstDash val="solid"/>
                      <a:round/>
                      <a:headEnd type="none" w="med" len="med"/>
                      <a:tailEnd type="none" w="med" len="med"/>
                    </a:lnR>
                  </a:tcPr>
                </a:tc>
                <a:tc gridSpan="2">
                  <a:txBody>
                    <a:bodyPr/>
                    <a:lstStyle/>
                    <a:p>
                      <a:endParaRPr lang="es-VE" sz="1400" dirty="0"/>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a:txBody>
                    <a:bodyPr/>
                    <a:lstStyle/>
                    <a:p>
                      <a:r>
                        <a:rPr lang="es-VE" sz="1400" dirty="0"/>
                        <a:t>1</a:t>
                      </a:r>
                    </a:p>
                  </a:txBody>
                  <a:tcPr>
                    <a:lnR w="12700" cap="flat" cmpd="sng" algn="ctr">
                      <a:solidFill>
                        <a:schemeClr val="tx1"/>
                      </a:solidFill>
                      <a:prstDash val="solid"/>
                      <a:round/>
                      <a:headEnd type="none" w="med" len="med"/>
                      <a:tailEnd type="none" w="med" len="med"/>
                    </a:lnR>
                  </a:tcPr>
                </a:tc>
                <a:tc>
                  <a:txBody>
                    <a:bodyPr/>
                    <a:lstStyle/>
                    <a:p>
                      <a:r>
                        <a:rPr lang="es-VE" sz="1400" dirty="0"/>
                        <a:t>Falla la búsqueda de un boleto</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r h="300896">
                <a:tc>
                  <a:txBody>
                    <a:bodyPr/>
                    <a:lstStyle/>
                    <a:p>
                      <a:endParaRPr lang="es-VE" sz="1400" dirty="0"/>
                    </a:p>
                  </a:txBody>
                  <a:tcPr>
                    <a:lnR w="12700" cap="flat" cmpd="sng" algn="ctr">
                      <a:solidFill>
                        <a:schemeClr val="tx1"/>
                      </a:solidFill>
                      <a:prstDash val="solid"/>
                      <a:round/>
                      <a:headEnd type="none" w="med" len="med"/>
                      <a:tailEnd type="none" w="med" len="med"/>
                    </a:lnR>
                  </a:tcPr>
                </a:tc>
                <a:tc gridSpan="2">
                  <a:txBody>
                    <a:bodyPr/>
                    <a:lstStyle/>
                    <a:p>
                      <a:endParaRPr lang="es-VE" sz="1400" dirty="0"/>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a:txBody>
                    <a:bodyPr/>
                    <a:lstStyle/>
                    <a:p>
                      <a:r>
                        <a:rPr lang="es-VE" sz="1400" dirty="0"/>
                        <a:t>2</a:t>
                      </a:r>
                    </a:p>
                  </a:txBody>
                  <a:tcPr>
                    <a:lnR w="12700" cap="flat" cmpd="sng" algn="ctr">
                      <a:solidFill>
                        <a:schemeClr val="tx1"/>
                      </a:solidFill>
                      <a:prstDash val="solid"/>
                      <a:round/>
                      <a:headEnd type="none" w="med" len="med"/>
                      <a:tailEnd type="none" w="med" len="med"/>
                    </a:lnR>
                  </a:tcPr>
                </a:tc>
                <a:tc>
                  <a:txBody>
                    <a:bodyPr/>
                    <a:lstStyle/>
                    <a:p>
                      <a:r>
                        <a:rPr lang="es-VE" sz="1400" dirty="0"/>
                        <a:t>El sistema muestra un mensaje indicando que no hay boleto disponible para la venta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4"/>
                  </a:ext>
                </a:extLst>
              </a:tr>
              <a:tr h="300896">
                <a:tc>
                  <a:txBody>
                    <a:bodyPr/>
                    <a:lstStyle/>
                    <a:p>
                      <a:r>
                        <a:rPr lang="es-VE" sz="1400" dirty="0"/>
                        <a:t>3</a:t>
                      </a:r>
                    </a:p>
                  </a:txBody>
                  <a:tcPr>
                    <a:lnR w="12700" cap="flat" cmpd="sng" algn="ctr">
                      <a:solidFill>
                        <a:schemeClr val="tx1"/>
                      </a:solidFill>
                      <a:prstDash val="solid"/>
                      <a:round/>
                      <a:headEnd type="none" w="med" len="med"/>
                      <a:tailEnd type="none" w="med" len="med"/>
                    </a:lnR>
                  </a:tcPr>
                </a:tc>
                <a:tc gridSpan="2">
                  <a:txBody>
                    <a:bodyPr/>
                    <a:lstStyle/>
                    <a:p>
                      <a:r>
                        <a:rPr lang="es-VE" sz="1400" dirty="0"/>
                        <a:t>El caso de uso continua en el paso 1 del flujo principal</a:t>
                      </a:r>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4049898869"/>
                  </a:ext>
                </a:extLst>
              </a:tr>
            </a:tbl>
          </a:graphicData>
        </a:graphic>
      </p:graphicFrame>
      <p:graphicFrame>
        <p:nvGraphicFramePr>
          <p:cNvPr id="3" name="5 Tabla">
            <a:extLst>
              <a:ext uri="{FF2B5EF4-FFF2-40B4-BE49-F238E27FC236}">
                <a16:creationId xmlns:a16="http://schemas.microsoft.com/office/drawing/2014/main" xmlns="" id="{EE965211-7D37-4666-AE89-F9C154B13FCF}"/>
              </a:ext>
            </a:extLst>
          </p:cNvPr>
          <p:cNvGraphicFramePr>
            <a:graphicFrameLocks noGrp="1"/>
          </p:cNvGraphicFramePr>
          <p:nvPr>
            <p:extLst>
              <p:ext uri="{D42A27DB-BD31-4B8C-83A1-F6EECF244321}">
                <p14:modId xmlns:p14="http://schemas.microsoft.com/office/powerpoint/2010/main" val="1901422210"/>
              </p:ext>
            </p:extLst>
          </p:nvPr>
        </p:nvGraphicFramePr>
        <p:xfrm>
          <a:off x="757661" y="3615040"/>
          <a:ext cx="10429200" cy="2042160"/>
        </p:xfrm>
        <a:graphic>
          <a:graphicData uri="http://schemas.openxmlformats.org/drawingml/2006/table">
            <a:tbl>
              <a:tblPr firstRow="1" bandRow="1">
                <a:tableStyleId>{21E4AEA4-8DFA-4A89-87EB-49C32662AFE0}</a:tableStyleId>
              </a:tblPr>
              <a:tblGrid>
                <a:gridCol w="463062">
                  <a:extLst>
                    <a:ext uri="{9D8B030D-6E8A-4147-A177-3AD203B41FA5}">
                      <a16:colId xmlns:a16="http://schemas.microsoft.com/office/drawing/2014/main" xmlns="" val="20000"/>
                    </a:ext>
                  </a:extLst>
                </a:gridCol>
                <a:gridCol w="849377">
                  <a:extLst>
                    <a:ext uri="{9D8B030D-6E8A-4147-A177-3AD203B41FA5}">
                      <a16:colId xmlns:a16="http://schemas.microsoft.com/office/drawing/2014/main" xmlns="" val="20001"/>
                    </a:ext>
                  </a:extLst>
                </a:gridCol>
                <a:gridCol w="3902161">
                  <a:extLst>
                    <a:ext uri="{9D8B030D-6E8A-4147-A177-3AD203B41FA5}">
                      <a16:colId xmlns:a16="http://schemas.microsoft.com/office/drawing/2014/main" xmlns="" val="3312438752"/>
                    </a:ext>
                  </a:extLst>
                </a:gridCol>
                <a:gridCol w="417362">
                  <a:extLst>
                    <a:ext uri="{9D8B030D-6E8A-4147-A177-3AD203B41FA5}">
                      <a16:colId xmlns:a16="http://schemas.microsoft.com/office/drawing/2014/main" xmlns="" val="20002"/>
                    </a:ext>
                  </a:extLst>
                </a:gridCol>
                <a:gridCol w="4797238">
                  <a:extLst>
                    <a:ext uri="{9D8B030D-6E8A-4147-A177-3AD203B41FA5}">
                      <a16:colId xmlns:a16="http://schemas.microsoft.com/office/drawing/2014/main" xmlns="" val="20003"/>
                    </a:ext>
                  </a:extLst>
                </a:gridCol>
              </a:tblGrid>
              <a:tr h="300896">
                <a:tc gridSpan="5">
                  <a:txBody>
                    <a:bodyPr/>
                    <a:lstStyle/>
                    <a:p>
                      <a:r>
                        <a:rPr lang="es-VE" sz="1400" dirty="0"/>
                        <a:t>Curso Alternativo </a:t>
                      </a:r>
                      <a:r>
                        <a:rPr lang="es-VE" sz="1400" dirty="0" smtClean="0"/>
                        <a:t>ó </a:t>
                      </a:r>
                      <a:r>
                        <a:rPr lang="es-VE" sz="1400" dirty="0"/>
                        <a:t>Excepcional #2: Tarjeta invalida</a:t>
                      </a:r>
                    </a:p>
                  </a:txBody>
                  <a:tcPr/>
                </a:tc>
                <a:tc hMerge="1">
                  <a:txBody>
                    <a:bodyPr/>
                    <a:lstStyle/>
                    <a:p>
                      <a:endParaRPr lang="es-VE"/>
                    </a:p>
                  </a:txBody>
                  <a:tcPr/>
                </a:tc>
                <a:tc hMerge="1">
                  <a:txBody>
                    <a:bodyPr/>
                    <a:lstStyle/>
                    <a:p>
                      <a:endParaRPr lang="es-VE"/>
                    </a:p>
                  </a:txBody>
                  <a:tcPr/>
                </a:tc>
                <a:tc hMerge="1">
                  <a:txBody>
                    <a:bodyPr/>
                    <a:lstStyle/>
                    <a:p>
                      <a:endParaRPr lang="es-VE" sz="1400" dirty="0"/>
                    </a:p>
                  </a:txBody>
                  <a:tcPr/>
                </a:tc>
                <a:tc hMerge="1">
                  <a:txBody>
                    <a:bodyPr/>
                    <a:lstStyle/>
                    <a:p>
                      <a:endParaRPr lang="es-VE"/>
                    </a:p>
                  </a:txBody>
                  <a:tcPr/>
                </a:tc>
                <a:extLst>
                  <a:ext uri="{0D108BD9-81ED-4DB2-BD59-A6C34878D82A}">
                    <a16:rowId xmlns:a16="http://schemas.microsoft.com/office/drawing/2014/main" xmlns="" val="4093381934"/>
                  </a:ext>
                </a:extLst>
              </a:tr>
              <a:tr h="300896">
                <a:tc gridSpan="2">
                  <a:txBody>
                    <a:bodyPr/>
                    <a:lstStyle/>
                    <a:p>
                      <a:r>
                        <a:rPr lang="es-VE" sz="1400" dirty="0"/>
                        <a:t>Precondición: </a:t>
                      </a:r>
                    </a:p>
                  </a:txBody>
                  <a:tcPr>
                    <a:lnR w="12700" cap="flat" cmpd="sng" algn="ctr">
                      <a:solidFill>
                        <a:schemeClr val="tx1"/>
                      </a:solidFill>
                      <a:prstDash val="solid"/>
                      <a:round/>
                      <a:headEnd type="none" w="med" len="med"/>
                      <a:tailEnd type="none" w="med" len="med"/>
                    </a:lnR>
                  </a:tcPr>
                </a:tc>
                <a:tc hMerge="1">
                  <a:txBody>
                    <a:bodyPr/>
                    <a:lstStyle/>
                    <a:p>
                      <a:endParaRPr lang="es-VE"/>
                    </a:p>
                  </a:txBody>
                  <a:tcPr/>
                </a:tc>
                <a:tc gridSpan="3">
                  <a:txBody>
                    <a:bodyPr/>
                    <a:lstStyle/>
                    <a:p>
                      <a:r>
                        <a:rPr lang="es-VE" sz="1400" dirty="0"/>
                        <a:t>El sistema solicita al banco validez de la tarjeta</a:t>
                      </a:r>
                    </a:p>
                  </a:txBody>
                  <a:tcPr>
                    <a:lnL w="12700" cap="flat" cmpd="sng" algn="ctr">
                      <a:solidFill>
                        <a:schemeClr val="tx1"/>
                      </a:solidFill>
                      <a:prstDash val="solid"/>
                      <a:round/>
                      <a:headEnd type="none" w="med" len="med"/>
                      <a:tailEnd type="none" w="med" len="med"/>
                    </a:lnL>
                  </a:tcPr>
                </a:tc>
                <a:tc hMerge="1">
                  <a:txBody>
                    <a:bodyPr/>
                    <a:lstStyle/>
                    <a:p>
                      <a:endParaRPr lang="es-VE" sz="1400" dirty="0"/>
                    </a:p>
                  </a:txBody>
                  <a:tcPr/>
                </a:tc>
                <a:tc hMerge="1">
                  <a:txBody>
                    <a:bodyPr/>
                    <a:lstStyle/>
                    <a:p>
                      <a:endParaRPr lang="es-VE"/>
                    </a:p>
                  </a:txBody>
                  <a:tcPr/>
                </a:tc>
                <a:extLst>
                  <a:ext uri="{0D108BD9-81ED-4DB2-BD59-A6C34878D82A}">
                    <a16:rowId xmlns:a16="http://schemas.microsoft.com/office/drawing/2014/main" xmlns="" val="10000"/>
                  </a:ext>
                </a:extLst>
              </a:tr>
              <a:tr h="300896">
                <a:tc gridSpan="3">
                  <a:txBody>
                    <a:bodyPr/>
                    <a:lstStyle/>
                    <a:p>
                      <a:pPr algn="ctr"/>
                      <a:r>
                        <a:rPr lang="es-VE" sz="1400" b="1" dirty="0"/>
                        <a:t>Acción del Actor</a:t>
                      </a:r>
                    </a:p>
                  </a:txBody>
                  <a:tcPr/>
                </a:tc>
                <a:tc hMerge="1">
                  <a:txBody>
                    <a:bodyPr/>
                    <a:lstStyle/>
                    <a:p>
                      <a:endParaRPr lang="es-VE" sz="1400" dirty="0"/>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gridSpan="2">
                  <a:txBody>
                    <a:bodyPr/>
                    <a:lstStyle/>
                    <a:p>
                      <a:pPr algn="ctr"/>
                      <a:r>
                        <a:rPr lang="es-VE" sz="1400" b="1" dirty="0"/>
                        <a:t>Repuesta del Sistema</a:t>
                      </a:r>
                    </a:p>
                  </a:txBody>
                  <a:tcPr/>
                </a:tc>
                <a:tc hMerge="1">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300896">
                <a:tc>
                  <a:txBody>
                    <a:bodyPr/>
                    <a:lstStyle/>
                    <a:p>
                      <a:endParaRPr lang="es-VE" sz="1400" dirty="0"/>
                    </a:p>
                  </a:txBody>
                  <a:tcPr>
                    <a:lnR w="12700" cap="flat" cmpd="sng" algn="ctr">
                      <a:solidFill>
                        <a:schemeClr val="tx1"/>
                      </a:solidFill>
                      <a:prstDash val="solid"/>
                      <a:round/>
                      <a:headEnd type="none" w="med" len="med"/>
                      <a:tailEnd type="none" w="med" len="med"/>
                    </a:lnR>
                  </a:tcPr>
                </a:tc>
                <a:tc gridSpan="2">
                  <a:txBody>
                    <a:bodyPr/>
                    <a:lstStyle/>
                    <a:p>
                      <a:endParaRPr lang="es-VE" sz="1400" dirty="0"/>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a:txBody>
                    <a:bodyPr/>
                    <a:lstStyle/>
                    <a:p>
                      <a:r>
                        <a:rPr lang="es-VE" sz="1400" dirty="0"/>
                        <a:t>1</a:t>
                      </a:r>
                    </a:p>
                  </a:txBody>
                  <a:tcPr>
                    <a:lnR w="12700" cap="flat" cmpd="sng" algn="ctr">
                      <a:solidFill>
                        <a:schemeClr val="tx1"/>
                      </a:solidFill>
                      <a:prstDash val="solid"/>
                      <a:round/>
                      <a:headEnd type="none" w="med" len="med"/>
                      <a:tailEnd type="none" w="med" len="med"/>
                    </a:lnR>
                  </a:tcPr>
                </a:tc>
                <a:tc>
                  <a:txBody>
                    <a:bodyPr/>
                    <a:lstStyle/>
                    <a:p>
                      <a:r>
                        <a:rPr lang="es-VE" sz="1400" dirty="0"/>
                        <a:t>Falla la solicitud de compra del boleto</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r h="300896">
                <a:tc>
                  <a:txBody>
                    <a:bodyPr/>
                    <a:lstStyle/>
                    <a:p>
                      <a:endParaRPr lang="es-VE" sz="1400" dirty="0"/>
                    </a:p>
                  </a:txBody>
                  <a:tcPr>
                    <a:lnR w="12700" cap="flat" cmpd="sng" algn="ctr">
                      <a:solidFill>
                        <a:schemeClr val="tx1"/>
                      </a:solidFill>
                      <a:prstDash val="solid"/>
                      <a:round/>
                      <a:headEnd type="none" w="med" len="med"/>
                      <a:tailEnd type="none" w="med" len="med"/>
                    </a:lnR>
                  </a:tcPr>
                </a:tc>
                <a:tc gridSpan="2">
                  <a:txBody>
                    <a:bodyPr/>
                    <a:lstStyle/>
                    <a:p>
                      <a:endParaRPr lang="es-VE" sz="1400" dirty="0"/>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a:txBody>
                    <a:bodyPr/>
                    <a:lstStyle/>
                    <a:p>
                      <a:r>
                        <a:rPr lang="es-VE" sz="1400" dirty="0"/>
                        <a:t>2</a:t>
                      </a:r>
                    </a:p>
                  </a:txBody>
                  <a:tcPr>
                    <a:lnR w="12700" cap="flat" cmpd="sng" algn="ctr">
                      <a:solidFill>
                        <a:schemeClr val="tx1"/>
                      </a:solidFill>
                      <a:prstDash val="solid"/>
                      <a:round/>
                      <a:headEnd type="none" w="med" len="med"/>
                      <a:tailEnd type="none" w="med" len="med"/>
                    </a:lnR>
                  </a:tcPr>
                </a:tc>
                <a:tc>
                  <a:txBody>
                    <a:bodyPr/>
                    <a:lstStyle/>
                    <a:p>
                      <a:r>
                        <a:rPr lang="es-VE" sz="1400" dirty="0"/>
                        <a:t>El sistema muestra un mensaje de error indicando que la tarjeta es invalida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4"/>
                  </a:ext>
                </a:extLst>
              </a:tr>
              <a:tr h="300896">
                <a:tc>
                  <a:txBody>
                    <a:bodyPr/>
                    <a:lstStyle/>
                    <a:p>
                      <a:r>
                        <a:rPr lang="es-VE" sz="1400" dirty="0"/>
                        <a:t>3</a:t>
                      </a:r>
                    </a:p>
                  </a:txBody>
                  <a:tcPr>
                    <a:lnR w="12700" cap="flat" cmpd="sng" algn="ctr">
                      <a:solidFill>
                        <a:schemeClr val="tx1"/>
                      </a:solidFill>
                      <a:prstDash val="solid"/>
                      <a:round/>
                      <a:headEnd type="none" w="med" len="med"/>
                      <a:tailEnd type="none" w="med" len="med"/>
                    </a:lnR>
                  </a:tcPr>
                </a:tc>
                <a:tc gridSpan="2">
                  <a:txBody>
                    <a:bodyPr/>
                    <a:lstStyle/>
                    <a:p>
                      <a:r>
                        <a:rPr lang="es-VE" sz="1400" dirty="0"/>
                        <a:t>El caso de uso continua en el paso 7 del flujo principal</a:t>
                      </a:r>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4049898869"/>
                  </a:ext>
                </a:extLst>
              </a:tr>
            </a:tbl>
          </a:graphicData>
        </a:graphic>
      </p:graphicFrame>
    </p:spTree>
    <p:extLst>
      <p:ext uri="{BB962C8B-B14F-4D97-AF65-F5344CB8AC3E}">
        <p14:creationId xmlns:p14="http://schemas.microsoft.com/office/powerpoint/2010/main" val="1762035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ext uri="{D42A27DB-BD31-4B8C-83A1-F6EECF244321}">
                <p14:modId xmlns:p14="http://schemas.microsoft.com/office/powerpoint/2010/main" val="3019888786"/>
              </p:ext>
            </p:extLst>
          </p:nvPr>
        </p:nvGraphicFramePr>
        <p:xfrm>
          <a:off x="759184" y="1749180"/>
          <a:ext cx="10427677" cy="1737360"/>
        </p:xfrm>
        <a:graphic>
          <a:graphicData uri="http://schemas.openxmlformats.org/drawingml/2006/table">
            <a:tbl>
              <a:tblPr firstRow="1" bandRow="1">
                <a:tableStyleId>{21E4AEA4-8DFA-4A89-87EB-49C32662AFE0}</a:tableStyleId>
              </a:tblPr>
              <a:tblGrid>
                <a:gridCol w="1809263">
                  <a:extLst>
                    <a:ext uri="{9D8B030D-6E8A-4147-A177-3AD203B41FA5}">
                      <a16:colId xmlns:a16="http://schemas.microsoft.com/office/drawing/2014/main" xmlns="" val="20000"/>
                    </a:ext>
                  </a:extLst>
                </a:gridCol>
                <a:gridCol w="8618414">
                  <a:extLst>
                    <a:ext uri="{9D8B030D-6E8A-4147-A177-3AD203B41FA5}">
                      <a16:colId xmlns:a16="http://schemas.microsoft.com/office/drawing/2014/main" xmlns="" val="20001"/>
                    </a:ext>
                  </a:extLst>
                </a:gridCol>
              </a:tblGrid>
              <a:tr h="302400">
                <a:tc>
                  <a:txBody>
                    <a:bodyPr/>
                    <a:lstStyle/>
                    <a:p>
                      <a:r>
                        <a:rPr lang="es-VE" sz="1400" dirty="0"/>
                        <a:t>Casos de Uso</a:t>
                      </a:r>
                    </a:p>
                  </a:txBody>
                  <a:tcPr/>
                </a:tc>
                <a:tc>
                  <a:txBody>
                    <a:bodyPr/>
                    <a:lstStyle/>
                    <a:p>
                      <a:r>
                        <a:rPr lang="es-VE" sz="1400" dirty="0"/>
                        <a:t>Verificar </a:t>
                      </a:r>
                      <a:r>
                        <a:rPr lang="es-VE" sz="1400" dirty="0" smtClean="0"/>
                        <a:t>Boleto</a:t>
                      </a:r>
                      <a:endParaRPr lang="es-VE" sz="1400" dirty="0"/>
                    </a:p>
                  </a:txBody>
                  <a:tcPr/>
                </a:tc>
                <a:extLst>
                  <a:ext uri="{0D108BD9-81ED-4DB2-BD59-A6C34878D82A}">
                    <a16:rowId xmlns:a16="http://schemas.microsoft.com/office/drawing/2014/main" xmlns="" val="10000"/>
                  </a:ext>
                </a:extLst>
              </a:tr>
              <a:tr h="302400">
                <a:tc>
                  <a:txBody>
                    <a:bodyPr/>
                    <a:lstStyle/>
                    <a:p>
                      <a:r>
                        <a:rPr lang="es-VE" sz="1400" dirty="0"/>
                        <a:t>Actores</a:t>
                      </a:r>
                    </a:p>
                  </a:txBody>
                  <a:tcPr/>
                </a:tc>
                <a:tc>
                  <a:txBody>
                    <a:bodyPr/>
                    <a:lstStyle/>
                    <a:p>
                      <a:r>
                        <a:rPr lang="es-VE" sz="1400" dirty="0"/>
                        <a:t>Scanner</a:t>
                      </a:r>
                    </a:p>
                  </a:txBody>
                  <a:tcPr/>
                </a:tc>
                <a:extLst>
                  <a:ext uri="{0D108BD9-81ED-4DB2-BD59-A6C34878D82A}">
                    <a16:rowId xmlns:a16="http://schemas.microsoft.com/office/drawing/2014/main" xmlns="" val="10001"/>
                  </a:ext>
                </a:extLst>
              </a:tr>
              <a:tr h="302400">
                <a:tc>
                  <a:txBody>
                    <a:bodyPr/>
                    <a:lstStyle/>
                    <a:p>
                      <a:r>
                        <a:rPr lang="es-VE" sz="1400" dirty="0"/>
                        <a:t>Propósito</a:t>
                      </a:r>
                    </a:p>
                  </a:txBody>
                  <a:tcPr/>
                </a:tc>
                <a:tc>
                  <a:txBody>
                    <a:bodyPr/>
                    <a:lstStyle/>
                    <a:p>
                      <a:r>
                        <a:rPr lang="es-VE" sz="1400" dirty="0"/>
                        <a:t>Verificar el boleto adquirido por el usuario</a:t>
                      </a:r>
                    </a:p>
                  </a:txBody>
                  <a:tcPr/>
                </a:tc>
                <a:extLst>
                  <a:ext uri="{0D108BD9-81ED-4DB2-BD59-A6C34878D82A}">
                    <a16:rowId xmlns:a16="http://schemas.microsoft.com/office/drawing/2014/main" xmlns="" val="10002"/>
                  </a:ext>
                </a:extLst>
              </a:tr>
              <a:tr h="302400">
                <a:tc>
                  <a:txBody>
                    <a:bodyPr/>
                    <a:lstStyle/>
                    <a:p>
                      <a:r>
                        <a:rPr lang="es-VE" sz="1400" dirty="0"/>
                        <a:t>Resumen</a:t>
                      </a:r>
                    </a:p>
                  </a:txBody>
                  <a:tcPr/>
                </a:tc>
                <a:tc>
                  <a:txBody>
                    <a:bodyPr/>
                    <a:lstStyle/>
                    <a:p>
                      <a:r>
                        <a:rPr lang="es-VE" sz="1400" dirty="0"/>
                        <a:t>El usuario al llegar al sitio del evento podrá tener acceso una vez que haya validado su boleto por medio de un </a:t>
                      </a:r>
                      <a:r>
                        <a:rPr lang="es-VE" sz="1400" dirty="0" smtClean="0"/>
                        <a:t>scanner </a:t>
                      </a:r>
                      <a:r>
                        <a:rPr lang="es-VE" sz="1400" dirty="0"/>
                        <a:t>ubicado en la entrada del recinto.</a:t>
                      </a:r>
                    </a:p>
                  </a:txBody>
                  <a:tcPr/>
                </a:tc>
                <a:extLst>
                  <a:ext uri="{0D108BD9-81ED-4DB2-BD59-A6C34878D82A}">
                    <a16:rowId xmlns:a16="http://schemas.microsoft.com/office/drawing/2014/main" xmlns="" val="10003"/>
                  </a:ext>
                </a:extLst>
              </a:tr>
              <a:tr h="302400">
                <a:tc>
                  <a:txBody>
                    <a:bodyPr/>
                    <a:lstStyle/>
                    <a:p>
                      <a:r>
                        <a:rPr lang="es-VE" sz="1400" dirty="0"/>
                        <a:t>Tipo</a:t>
                      </a:r>
                    </a:p>
                  </a:txBody>
                  <a:tcPr/>
                </a:tc>
                <a:tc>
                  <a:txBody>
                    <a:bodyPr/>
                    <a:lstStyle/>
                    <a:p>
                      <a:r>
                        <a:rPr lang="es-VE" sz="1400" dirty="0"/>
                        <a:t>Primario</a:t>
                      </a:r>
                    </a:p>
                  </a:txBody>
                  <a:tcPr/>
                </a:tc>
                <a:extLst>
                  <a:ext uri="{0D108BD9-81ED-4DB2-BD59-A6C34878D82A}">
                    <a16:rowId xmlns:a16="http://schemas.microsoft.com/office/drawing/2014/main" xmlns="" val="10004"/>
                  </a:ext>
                </a:extLst>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1463735393"/>
              </p:ext>
            </p:extLst>
          </p:nvPr>
        </p:nvGraphicFramePr>
        <p:xfrm>
          <a:off x="757661" y="3673980"/>
          <a:ext cx="10429200" cy="1219200"/>
        </p:xfrm>
        <a:graphic>
          <a:graphicData uri="http://schemas.openxmlformats.org/drawingml/2006/table">
            <a:tbl>
              <a:tblPr firstRow="1" bandRow="1">
                <a:tableStyleId>{21E4AEA4-8DFA-4A89-87EB-49C32662AFE0}</a:tableStyleId>
              </a:tblPr>
              <a:tblGrid>
                <a:gridCol w="463062">
                  <a:extLst>
                    <a:ext uri="{9D8B030D-6E8A-4147-A177-3AD203B41FA5}">
                      <a16:colId xmlns:a16="http://schemas.microsoft.com/office/drawing/2014/main" xmlns="" val="20000"/>
                    </a:ext>
                  </a:extLst>
                </a:gridCol>
                <a:gridCol w="4751538">
                  <a:extLst>
                    <a:ext uri="{9D8B030D-6E8A-4147-A177-3AD203B41FA5}">
                      <a16:colId xmlns:a16="http://schemas.microsoft.com/office/drawing/2014/main" xmlns="" val="20001"/>
                    </a:ext>
                  </a:extLst>
                </a:gridCol>
                <a:gridCol w="417362">
                  <a:extLst>
                    <a:ext uri="{9D8B030D-6E8A-4147-A177-3AD203B41FA5}">
                      <a16:colId xmlns:a16="http://schemas.microsoft.com/office/drawing/2014/main" xmlns="" val="20002"/>
                    </a:ext>
                  </a:extLst>
                </a:gridCol>
                <a:gridCol w="4797238">
                  <a:extLst>
                    <a:ext uri="{9D8B030D-6E8A-4147-A177-3AD203B41FA5}">
                      <a16:colId xmlns:a16="http://schemas.microsoft.com/office/drawing/2014/main" xmlns="" val="20003"/>
                    </a:ext>
                  </a:extLst>
                </a:gridCol>
              </a:tblGrid>
              <a:tr h="300896">
                <a:tc gridSpan="2">
                  <a:txBody>
                    <a:bodyPr/>
                    <a:lstStyle/>
                    <a:p>
                      <a:pPr algn="ctr"/>
                      <a:r>
                        <a:rPr lang="es-VE" sz="1400" dirty="0"/>
                        <a:t>Acciones de los Actores</a:t>
                      </a:r>
                    </a:p>
                  </a:txBody>
                  <a:tcPr/>
                </a:tc>
                <a:tc hMerge="1">
                  <a:txBody>
                    <a:bodyPr/>
                    <a:lstStyle/>
                    <a:p>
                      <a:endParaRPr lang="es-VE"/>
                    </a:p>
                  </a:txBody>
                  <a:tcPr/>
                </a:tc>
                <a:tc gridSpan="2">
                  <a:txBody>
                    <a:bodyPr/>
                    <a:lstStyle/>
                    <a:p>
                      <a:pPr algn="ctr"/>
                      <a:r>
                        <a:rPr lang="es-VE" sz="1400" dirty="0"/>
                        <a:t>Respuestas</a:t>
                      </a:r>
                      <a:r>
                        <a:rPr lang="es-VE" sz="1400" baseline="0" dirty="0"/>
                        <a:t> del Sistema</a:t>
                      </a:r>
                      <a:endParaRPr lang="es-VE" sz="1400" dirty="0"/>
                    </a:p>
                  </a:txBody>
                  <a:tcPr/>
                </a:tc>
                <a:tc hMerge="1">
                  <a:txBody>
                    <a:bodyPr/>
                    <a:lstStyle/>
                    <a:p>
                      <a:endParaRPr lang="es-VE"/>
                    </a:p>
                  </a:txBody>
                  <a:tcPr/>
                </a:tc>
                <a:extLst>
                  <a:ext uri="{0D108BD9-81ED-4DB2-BD59-A6C34878D82A}">
                    <a16:rowId xmlns:a16="http://schemas.microsoft.com/office/drawing/2014/main" xmlns="" val="10000"/>
                  </a:ext>
                </a:extLst>
              </a:tr>
              <a:tr h="300896">
                <a:tc>
                  <a:txBody>
                    <a:bodyPr/>
                    <a:lstStyle/>
                    <a:p>
                      <a:r>
                        <a:rPr lang="es-VE" sz="1400" dirty="0"/>
                        <a:t>1</a:t>
                      </a:r>
                    </a:p>
                  </a:txBody>
                  <a:tcPr>
                    <a:lnR w="12700" cap="flat" cmpd="sng" algn="ctr">
                      <a:solidFill>
                        <a:schemeClr val="tx1"/>
                      </a:solidFill>
                      <a:prstDash val="solid"/>
                      <a:round/>
                      <a:headEnd type="none" w="med" len="med"/>
                      <a:tailEnd type="none" w="med" len="med"/>
                    </a:lnR>
                  </a:tcPr>
                </a:tc>
                <a:tc>
                  <a:txBody>
                    <a:bodyPr/>
                    <a:lstStyle/>
                    <a:p>
                      <a:r>
                        <a:rPr lang="es-VE" sz="1400" dirty="0"/>
                        <a:t>El scanner hace la lectura del código QR del boleto electrónico</a:t>
                      </a:r>
                    </a:p>
                  </a:txBody>
                  <a:tcPr>
                    <a:lnL w="12700" cap="flat" cmpd="sng" algn="ctr">
                      <a:solidFill>
                        <a:schemeClr val="tx1"/>
                      </a:solidFill>
                      <a:prstDash val="solid"/>
                      <a:round/>
                      <a:headEnd type="none" w="med" len="med"/>
                      <a:tailEnd type="none" w="med" len="med"/>
                    </a:lnL>
                  </a:tcPr>
                </a:tc>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300896">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tc>
                  <a:txBody>
                    <a:bodyPr/>
                    <a:lstStyle/>
                    <a:p>
                      <a:r>
                        <a:rPr lang="es-VE" sz="1400" dirty="0"/>
                        <a:t>2</a:t>
                      </a:r>
                    </a:p>
                  </a:txBody>
                  <a:tcPr>
                    <a:lnR w="12700" cap="flat" cmpd="sng" algn="ctr">
                      <a:solidFill>
                        <a:schemeClr val="tx1"/>
                      </a:solidFill>
                      <a:prstDash val="solid"/>
                      <a:round/>
                      <a:headEnd type="none" w="med" len="med"/>
                      <a:tailEnd type="none" w="med" len="med"/>
                    </a:lnR>
                  </a:tcPr>
                </a:tc>
                <a:tc>
                  <a:txBody>
                    <a:bodyPr/>
                    <a:lstStyle/>
                    <a:p>
                      <a:r>
                        <a:rPr lang="es-VE" sz="1400" dirty="0"/>
                        <a:t>El sistema verifica autenticidad del boleto y vigencia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728748906"/>
                  </a:ext>
                </a:extLst>
              </a:tr>
              <a:tr h="300896">
                <a:tc>
                  <a:txBody>
                    <a:bodyPr/>
                    <a:lstStyle/>
                    <a:p>
                      <a:endParaRPr lang="es-VE" sz="140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tc>
                  <a:txBody>
                    <a:bodyPr/>
                    <a:lstStyle/>
                    <a:p>
                      <a:r>
                        <a:rPr lang="es-VE" sz="1400" dirty="0"/>
                        <a:t>3</a:t>
                      </a:r>
                    </a:p>
                  </a:txBody>
                  <a:tcPr>
                    <a:lnR w="12700" cap="flat" cmpd="sng" algn="ctr">
                      <a:solidFill>
                        <a:schemeClr val="tx1"/>
                      </a:solidFill>
                      <a:prstDash val="solid"/>
                      <a:round/>
                      <a:headEnd type="none" w="med" len="med"/>
                      <a:tailEnd type="none" w="med" len="med"/>
                    </a:lnR>
                  </a:tcPr>
                </a:tc>
                <a:tc>
                  <a:txBody>
                    <a:bodyPr/>
                    <a:lstStyle/>
                    <a:p>
                      <a:r>
                        <a:rPr lang="es-VE" sz="1400" dirty="0"/>
                        <a:t>El sistema muestra mensaje de bienvenida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081654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5 Tabla">
            <a:extLst>
              <a:ext uri="{FF2B5EF4-FFF2-40B4-BE49-F238E27FC236}">
                <a16:creationId xmlns:a16="http://schemas.microsoft.com/office/drawing/2014/main" xmlns="" id="{D6DAAF3B-A178-4871-AC8E-2244950EA9A5}"/>
              </a:ext>
            </a:extLst>
          </p:cNvPr>
          <p:cNvGraphicFramePr>
            <a:graphicFrameLocks noGrp="1"/>
          </p:cNvGraphicFramePr>
          <p:nvPr>
            <p:extLst>
              <p:ext uri="{D42A27DB-BD31-4B8C-83A1-F6EECF244321}">
                <p14:modId xmlns:p14="http://schemas.microsoft.com/office/powerpoint/2010/main" val="487488620"/>
              </p:ext>
            </p:extLst>
          </p:nvPr>
        </p:nvGraphicFramePr>
        <p:xfrm>
          <a:off x="757661" y="2433940"/>
          <a:ext cx="10429200" cy="1737360"/>
        </p:xfrm>
        <a:graphic>
          <a:graphicData uri="http://schemas.openxmlformats.org/drawingml/2006/table">
            <a:tbl>
              <a:tblPr firstRow="1" bandRow="1">
                <a:tableStyleId>{21E4AEA4-8DFA-4A89-87EB-49C32662AFE0}</a:tableStyleId>
              </a:tblPr>
              <a:tblGrid>
                <a:gridCol w="463062">
                  <a:extLst>
                    <a:ext uri="{9D8B030D-6E8A-4147-A177-3AD203B41FA5}">
                      <a16:colId xmlns:a16="http://schemas.microsoft.com/office/drawing/2014/main" xmlns="" val="20000"/>
                    </a:ext>
                  </a:extLst>
                </a:gridCol>
                <a:gridCol w="849377">
                  <a:extLst>
                    <a:ext uri="{9D8B030D-6E8A-4147-A177-3AD203B41FA5}">
                      <a16:colId xmlns:a16="http://schemas.microsoft.com/office/drawing/2014/main" xmlns="" val="20001"/>
                    </a:ext>
                  </a:extLst>
                </a:gridCol>
                <a:gridCol w="3902161">
                  <a:extLst>
                    <a:ext uri="{9D8B030D-6E8A-4147-A177-3AD203B41FA5}">
                      <a16:colId xmlns:a16="http://schemas.microsoft.com/office/drawing/2014/main" xmlns="" val="3312438752"/>
                    </a:ext>
                  </a:extLst>
                </a:gridCol>
                <a:gridCol w="417362">
                  <a:extLst>
                    <a:ext uri="{9D8B030D-6E8A-4147-A177-3AD203B41FA5}">
                      <a16:colId xmlns:a16="http://schemas.microsoft.com/office/drawing/2014/main" xmlns="" val="20002"/>
                    </a:ext>
                  </a:extLst>
                </a:gridCol>
                <a:gridCol w="4797238">
                  <a:extLst>
                    <a:ext uri="{9D8B030D-6E8A-4147-A177-3AD203B41FA5}">
                      <a16:colId xmlns:a16="http://schemas.microsoft.com/office/drawing/2014/main" xmlns="" val="20003"/>
                    </a:ext>
                  </a:extLst>
                </a:gridCol>
              </a:tblGrid>
              <a:tr h="300896">
                <a:tc gridSpan="5">
                  <a:txBody>
                    <a:bodyPr/>
                    <a:lstStyle/>
                    <a:p>
                      <a:r>
                        <a:rPr lang="es-VE" sz="1400" dirty="0"/>
                        <a:t>Curso Alternativo </a:t>
                      </a:r>
                      <a:r>
                        <a:rPr lang="es-VE" sz="1400" dirty="0" smtClean="0"/>
                        <a:t>ó </a:t>
                      </a:r>
                      <a:r>
                        <a:rPr lang="es-VE" sz="1400" dirty="0"/>
                        <a:t>Excepcional #1: El scanner no determina autenticidad o vigencia del boleto</a:t>
                      </a:r>
                    </a:p>
                  </a:txBody>
                  <a:tcPr/>
                </a:tc>
                <a:tc hMerge="1">
                  <a:txBody>
                    <a:bodyPr/>
                    <a:lstStyle/>
                    <a:p>
                      <a:endParaRPr lang="es-VE"/>
                    </a:p>
                  </a:txBody>
                  <a:tcPr/>
                </a:tc>
                <a:tc hMerge="1">
                  <a:txBody>
                    <a:bodyPr/>
                    <a:lstStyle/>
                    <a:p>
                      <a:endParaRPr lang="es-VE"/>
                    </a:p>
                  </a:txBody>
                  <a:tcPr/>
                </a:tc>
                <a:tc hMerge="1">
                  <a:txBody>
                    <a:bodyPr/>
                    <a:lstStyle/>
                    <a:p>
                      <a:endParaRPr lang="es-VE" sz="1400" dirty="0"/>
                    </a:p>
                  </a:txBody>
                  <a:tcPr/>
                </a:tc>
                <a:tc hMerge="1">
                  <a:txBody>
                    <a:bodyPr/>
                    <a:lstStyle/>
                    <a:p>
                      <a:endParaRPr lang="es-VE"/>
                    </a:p>
                  </a:txBody>
                  <a:tcPr/>
                </a:tc>
                <a:extLst>
                  <a:ext uri="{0D108BD9-81ED-4DB2-BD59-A6C34878D82A}">
                    <a16:rowId xmlns:a16="http://schemas.microsoft.com/office/drawing/2014/main" xmlns="" val="4093381934"/>
                  </a:ext>
                </a:extLst>
              </a:tr>
              <a:tr h="300896">
                <a:tc gridSpan="2">
                  <a:txBody>
                    <a:bodyPr/>
                    <a:lstStyle/>
                    <a:p>
                      <a:r>
                        <a:rPr lang="es-VE" sz="1400" dirty="0"/>
                        <a:t>Precondición: </a:t>
                      </a:r>
                    </a:p>
                  </a:txBody>
                  <a:tcPr>
                    <a:lnR w="12700" cap="flat" cmpd="sng" algn="ctr">
                      <a:solidFill>
                        <a:schemeClr val="tx1"/>
                      </a:solidFill>
                      <a:prstDash val="solid"/>
                      <a:round/>
                      <a:headEnd type="none" w="med" len="med"/>
                      <a:tailEnd type="none" w="med" len="med"/>
                    </a:lnR>
                  </a:tcPr>
                </a:tc>
                <a:tc hMerge="1">
                  <a:txBody>
                    <a:bodyPr/>
                    <a:lstStyle/>
                    <a:p>
                      <a:endParaRPr lang="es-VE"/>
                    </a:p>
                  </a:txBody>
                  <a:tcPr/>
                </a:tc>
                <a:tc gridSpan="3">
                  <a:txBody>
                    <a:bodyPr/>
                    <a:lstStyle/>
                    <a:p>
                      <a:r>
                        <a:rPr lang="es-VE" sz="1400" dirty="0"/>
                        <a:t>El scanner hace la lectura del código QR del boleto electrónico</a:t>
                      </a:r>
                    </a:p>
                  </a:txBody>
                  <a:tcPr>
                    <a:lnL w="12700" cap="flat" cmpd="sng" algn="ctr">
                      <a:solidFill>
                        <a:schemeClr val="tx1"/>
                      </a:solidFill>
                      <a:prstDash val="solid"/>
                      <a:round/>
                      <a:headEnd type="none" w="med" len="med"/>
                      <a:tailEnd type="none" w="med" len="med"/>
                    </a:lnL>
                  </a:tcPr>
                </a:tc>
                <a:tc hMerge="1">
                  <a:txBody>
                    <a:bodyPr/>
                    <a:lstStyle/>
                    <a:p>
                      <a:endParaRPr lang="es-VE" sz="1400" dirty="0"/>
                    </a:p>
                  </a:txBody>
                  <a:tcPr/>
                </a:tc>
                <a:tc hMerge="1">
                  <a:txBody>
                    <a:bodyPr/>
                    <a:lstStyle/>
                    <a:p>
                      <a:endParaRPr lang="es-VE"/>
                    </a:p>
                  </a:txBody>
                  <a:tcPr/>
                </a:tc>
                <a:extLst>
                  <a:ext uri="{0D108BD9-81ED-4DB2-BD59-A6C34878D82A}">
                    <a16:rowId xmlns:a16="http://schemas.microsoft.com/office/drawing/2014/main" xmlns="" val="10000"/>
                  </a:ext>
                </a:extLst>
              </a:tr>
              <a:tr h="300896">
                <a:tc gridSpan="3">
                  <a:txBody>
                    <a:bodyPr/>
                    <a:lstStyle/>
                    <a:p>
                      <a:pPr algn="ctr"/>
                      <a:r>
                        <a:rPr lang="es-VE" sz="1400" b="1" dirty="0"/>
                        <a:t>Acción del Actor</a:t>
                      </a:r>
                    </a:p>
                  </a:txBody>
                  <a:tcPr/>
                </a:tc>
                <a:tc hMerge="1">
                  <a:txBody>
                    <a:bodyPr/>
                    <a:lstStyle/>
                    <a:p>
                      <a:endParaRPr lang="es-VE" sz="1400" dirty="0"/>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gridSpan="2">
                  <a:txBody>
                    <a:bodyPr/>
                    <a:lstStyle/>
                    <a:p>
                      <a:pPr algn="ctr"/>
                      <a:r>
                        <a:rPr lang="es-VE" sz="1400" b="1" dirty="0"/>
                        <a:t>Repuesta del Sistema</a:t>
                      </a:r>
                    </a:p>
                  </a:txBody>
                  <a:tcPr/>
                </a:tc>
                <a:tc hMerge="1">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300896">
                <a:tc>
                  <a:txBody>
                    <a:bodyPr/>
                    <a:lstStyle/>
                    <a:p>
                      <a:endParaRPr lang="es-VE" sz="1400" dirty="0"/>
                    </a:p>
                  </a:txBody>
                  <a:tcPr>
                    <a:lnR w="12700" cap="flat" cmpd="sng" algn="ctr">
                      <a:solidFill>
                        <a:schemeClr val="tx1"/>
                      </a:solidFill>
                      <a:prstDash val="solid"/>
                      <a:round/>
                      <a:headEnd type="none" w="med" len="med"/>
                      <a:tailEnd type="none" w="med" len="med"/>
                    </a:lnR>
                  </a:tcPr>
                </a:tc>
                <a:tc gridSpan="2">
                  <a:txBody>
                    <a:bodyPr/>
                    <a:lstStyle/>
                    <a:p>
                      <a:endParaRPr lang="es-VE" sz="1400" dirty="0"/>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a:txBody>
                    <a:bodyPr/>
                    <a:lstStyle/>
                    <a:p>
                      <a:r>
                        <a:rPr lang="es-VE" sz="1400" dirty="0" smtClean="0"/>
                        <a:t>1</a:t>
                      </a:r>
                      <a:endParaRPr lang="es-VE" sz="1400" dirty="0"/>
                    </a:p>
                  </a:txBody>
                  <a:tcPr>
                    <a:lnR w="12700" cap="flat" cmpd="sng" algn="ctr">
                      <a:solidFill>
                        <a:schemeClr val="tx1"/>
                      </a:solidFill>
                      <a:prstDash val="solid"/>
                      <a:round/>
                      <a:headEnd type="none" w="med" len="med"/>
                      <a:tailEnd type="none" w="med" len="med"/>
                    </a:lnR>
                  </a:tcPr>
                </a:tc>
                <a:tc>
                  <a:txBody>
                    <a:bodyPr/>
                    <a:lstStyle/>
                    <a:p>
                      <a:r>
                        <a:rPr lang="es-VE" sz="1400" dirty="0"/>
                        <a:t>El sistema muestra un mensaje </a:t>
                      </a:r>
                      <a:r>
                        <a:rPr lang="es-VE" sz="1400" dirty="0" smtClean="0"/>
                        <a:t>de error indicando </a:t>
                      </a:r>
                      <a:r>
                        <a:rPr lang="es-VE" sz="1400" dirty="0"/>
                        <a:t>que el boleto quizás este vencido o que no corresponda al evento</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4"/>
                  </a:ext>
                </a:extLst>
              </a:tr>
              <a:tr h="300896">
                <a:tc>
                  <a:txBody>
                    <a:bodyPr/>
                    <a:lstStyle/>
                    <a:p>
                      <a:r>
                        <a:rPr lang="es-VE" sz="1400" dirty="0" smtClean="0"/>
                        <a:t>2</a:t>
                      </a:r>
                      <a:endParaRPr lang="es-VE" sz="1400" dirty="0"/>
                    </a:p>
                  </a:txBody>
                  <a:tcPr>
                    <a:lnR w="12700" cap="flat" cmpd="sng" algn="ctr">
                      <a:solidFill>
                        <a:schemeClr val="tx1"/>
                      </a:solidFill>
                      <a:prstDash val="solid"/>
                      <a:round/>
                      <a:headEnd type="none" w="med" len="med"/>
                      <a:tailEnd type="none" w="med" len="med"/>
                    </a:lnR>
                  </a:tcPr>
                </a:tc>
                <a:tc gridSpan="2">
                  <a:txBody>
                    <a:bodyPr/>
                    <a:lstStyle/>
                    <a:p>
                      <a:r>
                        <a:rPr lang="es-VE" sz="1400" dirty="0"/>
                        <a:t>El caso de uso continua en el paso 1 del flujo principal</a:t>
                      </a:r>
                    </a:p>
                  </a:txBody>
                  <a:tcPr>
                    <a:lnL w="12700" cap="flat" cmpd="sng" algn="ctr">
                      <a:solidFill>
                        <a:schemeClr val="tx1"/>
                      </a:solidFill>
                      <a:prstDash val="solid"/>
                      <a:round/>
                      <a:headEnd type="none" w="med" len="med"/>
                      <a:tailEnd type="none" w="med" len="med"/>
                    </a:lnL>
                  </a:tcPr>
                </a:tc>
                <a:tc hMerge="1">
                  <a:txBody>
                    <a:bodyPr/>
                    <a:lstStyle/>
                    <a:p>
                      <a:endParaRPr lang="es-VE"/>
                    </a:p>
                  </a:txBody>
                  <a:tcPr/>
                </a:tc>
                <a:tc>
                  <a:txBody>
                    <a:bodyPr/>
                    <a:lstStyle/>
                    <a:p>
                      <a:endParaRPr lang="es-VE" sz="1400" dirty="0"/>
                    </a:p>
                  </a:txBody>
                  <a:tcPr>
                    <a:lnR w="12700" cap="flat" cmpd="sng" algn="ctr">
                      <a:solidFill>
                        <a:schemeClr val="tx1"/>
                      </a:solidFill>
                      <a:prstDash val="solid"/>
                      <a:round/>
                      <a:headEnd type="none" w="med" len="med"/>
                      <a:tailEnd type="none" w="med" len="med"/>
                    </a:lnR>
                  </a:tcPr>
                </a:tc>
                <a:tc>
                  <a:txBody>
                    <a:bodyPr/>
                    <a:lstStyle/>
                    <a:p>
                      <a:endParaRPr lang="es-VE" sz="14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4049898869"/>
                  </a:ext>
                </a:extLst>
              </a:tr>
            </a:tbl>
          </a:graphicData>
        </a:graphic>
      </p:graphicFrame>
    </p:spTree>
    <p:extLst>
      <p:ext uri="{BB962C8B-B14F-4D97-AF65-F5344CB8AC3E}">
        <p14:creationId xmlns:p14="http://schemas.microsoft.com/office/powerpoint/2010/main" val="3268197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b="1" dirty="0" smtClean="0"/>
              <a:t>Objetos	</a:t>
            </a:r>
            <a:endParaRPr lang="es-VE" b="1" dirty="0"/>
          </a:p>
        </p:txBody>
      </p:sp>
      <p:sp>
        <p:nvSpPr>
          <p:cNvPr id="4" name="3 Marcador de texto"/>
          <p:cNvSpPr>
            <a:spLocks noGrp="1"/>
          </p:cNvSpPr>
          <p:nvPr>
            <p:ph type="body" sz="half" idx="2"/>
          </p:nvPr>
        </p:nvSpPr>
        <p:spPr/>
        <p:txBody>
          <a:bodyPr/>
          <a:lstStyle/>
          <a:p>
            <a:r>
              <a:rPr lang="es-VE" i="1" dirty="0" smtClean="0"/>
              <a:t>Usuario</a:t>
            </a:r>
          </a:p>
          <a:p>
            <a:r>
              <a:rPr lang="es-VE" i="1" dirty="0" smtClean="0"/>
              <a:t>Scanner</a:t>
            </a:r>
          </a:p>
          <a:p>
            <a:r>
              <a:rPr lang="es-VE" i="1" dirty="0" smtClean="0"/>
              <a:t>Banco</a:t>
            </a:r>
            <a:endParaRPr lang="es-VE" i="1" dirty="0"/>
          </a:p>
        </p:txBody>
      </p:sp>
      <p:graphicFrame>
        <p:nvGraphicFramePr>
          <p:cNvPr id="5" name="4 Tabla"/>
          <p:cNvGraphicFramePr>
            <a:graphicFrameLocks noGrp="1"/>
          </p:cNvGraphicFramePr>
          <p:nvPr>
            <p:extLst>
              <p:ext uri="{D42A27DB-BD31-4B8C-83A1-F6EECF244321}">
                <p14:modId xmlns:p14="http://schemas.microsoft.com/office/powerpoint/2010/main" val="597510830"/>
              </p:ext>
            </p:extLst>
          </p:nvPr>
        </p:nvGraphicFramePr>
        <p:xfrm>
          <a:off x="4611188" y="1046966"/>
          <a:ext cx="2168436" cy="2768520"/>
        </p:xfrm>
        <a:graphic>
          <a:graphicData uri="http://schemas.openxmlformats.org/drawingml/2006/table">
            <a:tbl>
              <a:tblPr firstRow="1" bandRow="1">
                <a:tableStyleId>{21E4AEA4-8DFA-4A89-87EB-49C32662AFE0}</a:tableStyleId>
              </a:tblPr>
              <a:tblGrid>
                <a:gridCol w="2168436"/>
              </a:tblGrid>
              <a:tr h="0">
                <a:tc>
                  <a:txBody>
                    <a:bodyPr/>
                    <a:lstStyle/>
                    <a:p>
                      <a:r>
                        <a:rPr lang="es-VE" dirty="0" smtClean="0"/>
                        <a:t>Usuario</a:t>
                      </a:r>
                      <a:endParaRPr lang="es-VE" dirty="0"/>
                    </a:p>
                  </a:txBody>
                  <a:tcPr/>
                </a:tc>
              </a:tr>
              <a:tr h="1201380">
                <a:tc>
                  <a:txBody>
                    <a:bodyPr/>
                    <a:lstStyle/>
                    <a:p>
                      <a:r>
                        <a:rPr lang="es-VE" sz="1200" dirty="0" smtClean="0"/>
                        <a:t>Nombre</a:t>
                      </a:r>
                    </a:p>
                    <a:p>
                      <a:r>
                        <a:rPr lang="es-VE" sz="1200" dirty="0" smtClean="0"/>
                        <a:t>Apellido</a:t>
                      </a:r>
                    </a:p>
                    <a:p>
                      <a:r>
                        <a:rPr lang="es-VE" sz="1200" dirty="0" smtClean="0"/>
                        <a:t>Cedula</a:t>
                      </a:r>
                    </a:p>
                    <a:p>
                      <a:r>
                        <a:rPr lang="es-VE" sz="1200" dirty="0" smtClean="0"/>
                        <a:t>Usuario</a:t>
                      </a:r>
                    </a:p>
                    <a:p>
                      <a:r>
                        <a:rPr lang="es-VE" sz="1200" dirty="0" smtClean="0"/>
                        <a:t>Clave</a:t>
                      </a:r>
                    </a:p>
                    <a:p>
                      <a:endParaRPr lang="es-VE" sz="1200" dirty="0"/>
                    </a:p>
                  </a:txBody>
                  <a:tcPr/>
                </a:tc>
              </a:tr>
              <a:tr h="1201380">
                <a:tc>
                  <a:txBody>
                    <a:bodyPr/>
                    <a:lstStyle/>
                    <a:p>
                      <a:r>
                        <a:rPr lang="es-VE" sz="1200" dirty="0" smtClean="0"/>
                        <a:t>Registrarse</a:t>
                      </a:r>
                    </a:p>
                    <a:p>
                      <a:r>
                        <a:rPr lang="es-VE" sz="1200" dirty="0" smtClean="0"/>
                        <a:t>Loguearse</a:t>
                      </a:r>
                      <a:endParaRPr lang="es-VE" sz="1200" dirty="0"/>
                    </a:p>
                  </a:txBody>
                  <a:tcPr/>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1438332234"/>
              </p:ext>
            </p:extLst>
          </p:nvPr>
        </p:nvGraphicFramePr>
        <p:xfrm>
          <a:off x="6892834" y="2244391"/>
          <a:ext cx="2168436" cy="2768520"/>
        </p:xfrm>
        <a:graphic>
          <a:graphicData uri="http://schemas.openxmlformats.org/drawingml/2006/table">
            <a:tbl>
              <a:tblPr firstRow="1" bandRow="1">
                <a:tableStyleId>{21E4AEA4-8DFA-4A89-87EB-49C32662AFE0}</a:tableStyleId>
              </a:tblPr>
              <a:tblGrid>
                <a:gridCol w="2168436"/>
              </a:tblGrid>
              <a:tr h="0">
                <a:tc>
                  <a:txBody>
                    <a:bodyPr/>
                    <a:lstStyle/>
                    <a:p>
                      <a:r>
                        <a:rPr lang="es-VE" dirty="0" smtClean="0"/>
                        <a:t>Banco</a:t>
                      </a:r>
                      <a:endParaRPr lang="es-VE" dirty="0"/>
                    </a:p>
                  </a:txBody>
                  <a:tcPr/>
                </a:tc>
              </a:tr>
              <a:tr h="1201380">
                <a:tc>
                  <a:txBody>
                    <a:bodyPr/>
                    <a:lstStyle/>
                    <a:p>
                      <a:r>
                        <a:rPr lang="es-VE" sz="1200" dirty="0" err="1" smtClean="0"/>
                        <a:t>NombBanco</a:t>
                      </a:r>
                      <a:endParaRPr lang="es-VE" sz="1200" dirty="0" smtClean="0"/>
                    </a:p>
                    <a:p>
                      <a:r>
                        <a:rPr lang="es-VE" sz="1200" dirty="0" err="1" smtClean="0"/>
                        <a:t>NombCuentaDestino</a:t>
                      </a:r>
                      <a:endParaRPr lang="es-VE" sz="1200" dirty="0" smtClean="0"/>
                    </a:p>
                    <a:p>
                      <a:r>
                        <a:rPr lang="es-VE" sz="1200" dirty="0" err="1" smtClean="0"/>
                        <a:t>Compañia</a:t>
                      </a:r>
                      <a:endParaRPr lang="es-VE" sz="1200" dirty="0" smtClean="0"/>
                    </a:p>
                  </a:txBody>
                  <a:tcPr/>
                </a:tc>
              </a:tr>
              <a:tr h="1201380">
                <a:tc>
                  <a:txBody>
                    <a:bodyPr/>
                    <a:lstStyle/>
                    <a:p>
                      <a:r>
                        <a:rPr lang="es-VE" sz="1200" dirty="0" smtClean="0"/>
                        <a:t>Gestionar venta</a:t>
                      </a:r>
                      <a:endParaRPr lang="es-VE" sz="1200" dirty="0"/>
                    </a:p>
                  </a:txBody>
                  <a:tcPr/>
                </a:tc>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600365767"/>
              </p:ext>
            </p:extLst>
          </p:nvPr>
        </p:nvGraphicFramePr>
        <p:xfrm>
          <a:off x="9213668" y="3428758"/>
          <a:ext cx="2168436" cy="2768520"/>
        </p:xfrm>
        <a:graphic>
          <a:graphicData uri="http://schemas.openxmlformats.org/drawingml/2006/table">
            <a:tbl>
              <a:tblPr firstRow="1" bandRow="1">
                <a:tableStyleId>{21E4AEA4-8DFA-4A89-87EB-49C32662AFE0}</a:tableStyleId>
              </a:tblPr>
              <a:tblGrid>
                <a:gridCol w="2168436"/>
              </a:tblGrid>
              <a:tr h="0">
                <a:tc>
                  <a:txBody>
                    <a:bodyPr/>
                    <a:lstStyle/>
                    <a:p>
                      <a:r>
                        <a:rPr lang="es-VE" dirty="0" smtClean="0"/>
                        <a:t>Scanner</a:t>
                      </a:r>
                      <a:endParaRPr lang="es-VE" dirty="0"/>
                    </a:p>
                  </a:txBody>
                  <a:tcPr/>
                </a:tc>
              </a:tr>
              <a:tr h="1201380">
                <a:tc>
                  <a:txBody>
                    <a:bodyPr/>
                    <a:lstStyle/>
                    <a:p>
                      <a:r>
                        <a:rPr lang="es-VE" sz="1200" dirty="0" err="1" smtClean="0"/>
                        <a:t>NombCam</a:t>
                      </a:r>
                      <a:endParaRPr lang="es-VE" sz="1200" dirty="0" smtClean="0"/>
                    </a:p>
                    <a:p>
                      <a:r>
                        <a:rPr lang="es-VE" sz="1200" dirty="0" smtClean="0"/>
                        <a:t>Conexión</a:t>
                      </a:r>
                    </a:p>
                    <a:p>
                      <a:endParaRPr lang="es-VE" sz="1200" dirty="0" smtClean="0"/>
                    </a:p>
                  </a:txBody>
                  <a:tcPr/>
                </a:tc>
              </a:tr>
              <a:tr h="1201380">
                <a:tc>
                  <a:txBody>
                    <a:bodyPr/>
                    <a:lstStyle/>
                    <a:p>
                      <a:r>
                        <a:rPr lang="es-VE" sz="1200" dirty="0" err="1" smtClean="0"/>
                        <a:t>LecturaBoleto</a:t>
                      </a:r>
                      <a:endParaRPr lang="es-VE" sz="1200" dirty="0"/>
                    </a:p>
                  </a:txBody>
                  <a:tcPr/>
                </a:tc>
              </a:tr>
            </a:tbl>
          </a:graphicData>
        </a:graphic>
      </p:graphicFrame>
    </p:spTree>
    <p:extLst>
      <p:ext uri="{BB962C8B-B14F-4D97-AF65-F5344CB8AC3E}">
        <p14:creationId xmlns:p14="http://schemas.microsoft.com/office/powerpoint/2010/main" val="148916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23EED84-54F1-4488-B1D3-D7E59C555936}"/>
              </a:ext>
            </a:extLst>
          </p:cNvPr>
          <p:cNvSpPr>
            <a:spLocks noGrp="1"/>
          </p:cNvSpPr>
          <p:nvPr>
            <p:ph type="title"/>
          </p:nvPr>
        </p:nvSpPr>
        <p:spPr/>
        <p:txBody>
          <a:bodyPr/>
          <a:lstStyle/>
          <a:p>
            <a:r>
              <a:rPr lang="es-VE" b="1" dirty="0"/>
              <a:t>Diagramas de Comportamiento</a:t>
            </a:r>
            <a:endParaRPr lang="es-VE" dirty="0"/>
          </a:p>
        </p:txBody>
      </p:sp>
      <p:sp>
        <p:nvSpPr>
          <p:cNvPr id="3" name="Marcador de texto 2">
            <a:extLst>
              <a:ext uri="{FF2B5EF4-FFF2-40B4-BE49-F238E27FC236}">
                <a16:creationId xmlns:a16="http://schemas.microsoft.com/office/drawing/2014/main" xmlns="" id="{8CE6B8F9-102A-4996-96FD-360139866721}"/>
              </a:ext>
            </a:extLst>
          </p:cNvPr>
          <p:cNvSpPr>
            <a:spLocks noGrp="1"/>
          </p:cNvSpPr>
          <p:nvPr>
            <p:ph type="body" idx="1"/>
          </p:nvPr>
        </p:nvSpPr>
        <p:spPr/>
        <p:txBody>
          <a:bodyPr/>
          <a:lstStyle/>
          <a:p>
            <a:r>
              <a:rPr lang="es-VE" i="1" cap="none" dirty="0" smtClean="0"/>
              <a:t>Diagrama que expresa las secuencias de estados por los que pasa un objeto a lo largo de su vida en respuesta a eventos.</a:t>
            </a:r>
            <a:endParaRPr lang="es-VE" cap="none" dirty="0"/>
          </a:p>
        </p:txBody>
      </p:sp>
    </p:spTree>
    <p:extLst>
      <p:ext uri="{BB962C8B-B14F-4D97-AF65-F5344CB8AC3E}">
        <p14:creationId xmlns:p14="http://schemas.microsoft.com/office/powerpoint/2010/main" val="3224339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14B5853-48F8-4794-99DC-7939FDABF465}"/>
              </a:ext>
            </a:extLst>
          </p:cNvPr>
          <p:cNvSpPr>
            <a:spLocks noGrp="1"/>
          </p:cNvSpPr>
          <p:nvPr>
            <p:ph type="title"/>
          </p:nvPr>
        </p:nvSpPr>
        <p:spPr>
          <a:xfrm>
            <a:off x="6583681" y="1384663"/>
            <a:ext cx="4068714" cy="4088674"/>
          </a:xfrm>
        </p:spPr>
        <p:txBody>
          <a:bodyPr anchor="ctr">
            <a:normAutofit/>
          </a:bodyPr>
          <a:lstStyle/>
          <a:p>
            <a:pPr algn="ctr"/>
            <a:r>
              <a:rPr lang="es-VE" sz="4800" b="1" dirty="0"/>
              <a:t>Sistema de </a:t>
            </a:r>
            <a:r>
              <a:rPr lang="es-VE" sz="4800" b="1" dirty="0" smtClean="0"/>
              <a:t>GESTIÓN </a:t>
            </a:r>
            <a:r>
              <a:rPr lang="es-VE" sz="4800" b="1" dirty="0"/>
              <a:t>de </a:t>
            </a:r>
            <a:r>
              <a:rPr lang="es-VE" sz="4800" b="1" dirty="0" smtClean="0"/>
              <a:t>boletos electrónicos</a:t>
            </a:r>
            <a:endParaRPr lang="es-VE" sz="4800" b="1" dirty="0"/>
          </a:p>
        </p:txBody>
      </p:sp>
      <p:pic>
        <p:nvPicPr>
          <p:cNvPr id="5" name="Imagen 4">
            <a:extLst>
              <a:ext uri="{FF2B5EF4-FFF2-40B4-BE49-F238E27FC236}">
                <a16:creationId xmlns:a16="http://schemas.microsoft.com/office/drawing/2014/main" xmlns="" id="{9F216E7A-3C54-42E8-A3A6-C2B2B625E57B}"/>
              </a:ext>
            </a:extLst>
          </p:cNvPr>
          <p:cNvPicPr>
            <a:picLocks noChangeAspect="1"/>
          </p:cNvPicPr>
          <p:nvPr/>
        </p:nvPicPr>
        <p:blipFill>
          <a:blip r:embed="rId2"/>
          <a:stretch>
            <a:fillRect/>
          </a:stretch>
        </p:blipFill>
        <p:spPr>
          <a:xfrm>
            <a:off x="437968" y="1127031"/>
            <a:ext cx="6041209" cy="4603939"/>
          </a:xfrm>
          <a:prstGeom prst="round2DiagRect">
            <a:avLst>
              <a:gd name="adj1" fmla="val 16667"/>
              <a:gd name="adj2" fmla="val 0"/>
            </a:avLst>
          </a:prstGeom>
          <a:ln w="88900" cap="sq">
            <a:noFill/>
            <a:miter lim="800000"/>
          </a:ln>
          <a:effectLst>
            <a:outerShdw blurRad="225425" dist="50800" dir="5220000" algn="ctr">
              <a:srgbClr val="000000">
                <a:alpha val="33000"/>
              </a:srgbClr>
            </a:outerShdw>
          </a:effectLst>
        </p:spPr>
      </p:pic>
    </p:spTree>
    <p:extLst>
      <p:ext uri="{BB962C8B-B14F-4D97-AF65-F5344CB8AC3E}">
        <p14:creationId xmlns:p14="http://schemas.microsoft.com/office/powerpoint/2010/main" val="1173826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1" y="100144"/>
            <a:ext cx="10131425" cy="814258"/>
          </a:xfrm>
        </p:spPr>
        <p:txBody>
          <a:bodyPr/>
          <a:lstStyle/>
          <a:p>
            <a:r>
              <a:rPr lang="es-VE" dirty="0" smtClean="0"/>
              <a:t>Diagrama de secuencia</a:t>
            </a:r>
            <a:endParaRPr lang="es-VE" dirty="0"/>
          </a:p>
        </p:txBody>
      </p:sp>
      <p:sp>
        <p:nvSpPr>
          <p:cNvPr id="4" name="3 Rectángulo"/>
          <p:cNvSpPr/>
          <p:nvPr/>
        </p:nvSpPr>
        <p:spPr>
          <a:xfrm>
            <a:off x="1957688" y="940515"/>
            <a:ext cx="1685109" cy="6531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sz="1200" dirty="0" smtClean="0"/>
              <a:t>Gestión de Boleto Electrónico</a:t>
            </a:r>
            <a:endParaRPr lang="es-VE" sz="1200" dirty="0"/>
          </a:p>
        </p:txBody>
      </p:sp>
      <p:cxnSp>
        <p:nvCxnSpPr>
          <p:cNvPr id="6" name="5 Conector recto"/>
          <p:cNvCxnSpPr>
            <a:stCxn id="4" idx="2"/>
          </p:cNvCxnSpPr>
          <p:nvPr/>
        </p:nvCxnSpPr>
        <p:spPr>
          <a:xfrm>
            <a:off x="2800243" y="1593658"/>
            <a:ext cx="0" cy="4428319"/>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13" name="12 Rectángulo"/>
          <p:cNvSpPr/>
          <p:nvPr/>
        </p:nvSpPr>
        <p:spPr>
          <a:xfrm>
            <a:off x="3695045" y="940514"/>
            <a:ext cx="1685109" cy="6531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sz="1200" dirty="0" smtClean="0"/>
              <a:t>Ventana</a:t>
            </a:r>
          </a:p>
          <a:p>
            <a:pPr algn="ctr"/>
            <a:r>
              <a:rPr lang="es-VE" sz="1200" dirty="0" smtClean="0"/>
              <a:t>Registrar Usuario</a:t>
            </a:r>
            <a:endParaRPr lang="es-VE" sz="1200" dirty="0"/>
          </a:p>
        </p:txBody>
      </p:sp>
      <p:cxnSp>
        <p:nvCxnSpPr>
          <p:cNvPr id="14" name="13 Conector recto"/>
          <p:cNvCxnSpPr>
            <a:stCxn id="13" idx="2"/>
          </p:cNvCxnSpPr>
          <p:nvPr/>
        </p:nvCxnSpPr>
        <p:spPr>
          <a:xfrm flipH="1">
            <a:off x="4537599" y="1593657"/>
            <a:ext cx="1" cy="442832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15" name="14 Elipse"/>
          <p:cNvSpPr/>
          <p:nvPr/>
        </p:nvSpPr>
        <p:spPr>
          <a:xfrm>
            <a:off x="319454" y="700648"/>
            <a:ext cx="613954" cy="46248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VE"/>
          </a:p>
        </p:txBody>
      </p:sp>
      <p:cxnSp>
        <p:nvCxnSpPr>
          <p:cNvPr id="17" name="16 Conector recto"/>
          <p:cNvCxnSpPr>
            <a:stCxn id="15" idx="4"/>
          </p:cNvCxnSpPr>
          <p:nvPr/>
        </p:nvCxnSpPr>
        <p:spPr>
          <a:xfrm>
            <a:off x="626431" y="1163129"/>
            <a:ext cx="0" cy="543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15" idx="4"/>
          </p:cNvCxnSpPr>
          <p:nvPr/>
        </p:nvCxnSpPr>
        <p:spPr>
          <a:xfrm flipH="1">
            <a:off x="430488" y="1163129"/>
            <a:ext cx="195943" cy="27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Conector recto"/>
          <p:cNvCxnSpPr>
            <a:stCxn id="15" idx="4"/>
          </p:cNvCxnSpPr>
          <p:nvPr/>
        </p:nvCxnSpPr>
        <p:spPr>
          <a:xfrm>
            <a:off x="626431" y="1163129"/>
            <a:ext cx="210273" cy="27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flipH="1">
            <a:off x="430487" y="1735402"/>
            <a:ext cx="195944" cy="226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626431" y="1743014"/>
            <a:ext cx="191588" cy="226287"/>
          </a:xfrm>
          <a:prstGeom prst="line">
            <a:avLst/>
          </a:prstGeom>
        </p:spPr>
        <p:style>
          <a:lnRef idx="1">
            <a:schemeClr val="accent1"/>
          </a:lnRef>
          <a:fillRef idx="0">
            <a:schemeClr val="accent1"/>
          </a:fillRef>
          <a:effectRef idx="0">
            <a:schemeClr val="accent1"/>
          </a:effectRef>
          <a:fontRef idx="minor">
            <a:schemeClr val="tx1"/>
          </a:fontRef>
        </p:style>
      </p:cxnSp>
      <p:sp>
        <p:nvSpPr>
          <p:cNvPr id="37" name="36 CuadroTexto"/>
          <p:cNvSpPr txBox="1"/>
          <p:nvPr/>
        </p:nvSpPr>
        <p:spPr>
          <a:xfrm>
            <a:off x="247609" y="1987434"/>
            <a:ext cx="757645" cy="307777"/>
          </a:xfrm>
          <a:prstGeom prst="rect">
            <a:avLst/>
          </a:prstGeom>
          <a:noFill/>
        </p:spPr>
        <p:txBody>
          <a:bodyPr wrap="square" rtlCol="0">
            <a:spAutoFit/>
          </a:bodyPr>
          <a:lstStyle/>
          <a:p>
            <a:pPr algn="ctr"/>
            <a:r>
              <a:rPr lang="es-VE" sz="1400" dirty="0" smtClean="0"/>
              <a:t>Usuario</a:t>
            </a:r>
            <a:endParaRPr lang="es-VE" sz="1400" dirty="0"/>
          </a:p>
        </p:txBody>
      </p:sp>
      <p:sp>
        <p:nvSpPr>
          <p:cNvPr id="44" name="43 Rectángulo"/>
          <p:cNvSpPr/>
          <p:nvPr/>
        </p:nvSpPr>
        <p:spPr>
          <a:xfrm>
            <a:off x="5428046" y="936148"/>
            <a:ext cx="1685109" cy="6531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sz="1200" dirty="0" smtClean="0"/>
              <a:t>Ventana de </a:t>
            </a:r>
          </a:p>
          <a:p>
            <a:pPr algn="ctr"/>
            <a:r>
              <a:rPr lang="es-VE" sz="1200" dirty="0" smtClean="0"/>
              <a:t>Acceso	</a:t>
            </a:r>
            <a:endParaRPr lang="es-VE" sz="1200" dirty="0"/>
          </a:p>
        </p:txBody>
      </p:sp>
      <p:cxnSp>
        <p:nvCxnSpPr>
          <p:cNvPr id="45" name="44 Conector recto"/>
          <p:cNvCxnSpPr>
            <a:stCxn id="44" idx="2"/>
          </p:cNvCxnSpPr>
          <p:nvPr/>
        </p:nvCxnSpPr>
        <p:spPr>
          <a:xfrm flipH="1">
            <a:off x="6270600" y="1589291"/>
            <a:ext cx="1" cy="442832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46" name="45 Rectángulo"/>
          <p:cNvSpPr/>
          <p:nvPr/>
        </p:nvSpPr>
        <p:spPr>
          <a:xfrm>
            <a:off x="7174110" y="936148"/>
            <a:ext cx="1685109" cy="6531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sz="1200" dirty="0" smtClean="0"/>
              <a:t>Comprar Boleto</a:t>
            </a:r>
            <a:endParaRPr lang="es-VE" sz="1200" dirty="0"/>
          </a:p>
        </p:txBody>
      </p:sp>
      <p:cxnSp>
        <p:nvCxnSpPr>
          <p:cNvPr id="47" name="46 Conector recto"/>
          <p:cNvCxnSpPr>
            <a:stCxn id="46" idx="2"/>
          </p:cNvCxnSpPr>
          <p:nvPr/>
        </p:nvCxnSpPr>
        <p:spPr>
          <a:xfrm flipH="1">
            <a:off x="8016664" y="1589291"/>
            <a:ext cx="1" cy="442832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48" name="47 Rectángulo"/>
          <p:cNvSpPr/>
          <p:nvPr/>
        </p:nvSpPr>
        <p:spPr>
          <a:xfrm>
            <a:off x="8925353" y="931889"/>
            <a:ext cx="1685109" cy="6531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sz="1200" dirty="0" smtClean="0"/>
              <a:t>Verificar Boleto</a:t>
            </a:r>
            <a:endParaRPr lang="es-VE" sz="1200" dirty="0"/>
          </a:p>
        </p:txBody>
      </p:sp>
      <p:cxnSp>
        <p:nvCxnSpPr>
          <p:cNvPr id="49" name="48 Conector recto"/>
          <p:cNvCxnSpPr>
            <a:stCxn id="48" idx="2"/>
          </p:cNvCxnSpPr>
          <p:nvPr/>
        </p:nvCxnSpPr>
        <p:spPr>
          <a:xfrm flipH="1">
            <a:off x="9767907" y="1585032"/>
            <a:ext cx="1" cy="442832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50" name="49 Rectángulo"/>
          <p:cNvSpPr/>
          <p:nvPr/>
        </p:nvSpPr>
        <p:spPr>
          <a:xfrm>
            <a:off x="2694816" y="2397929"/>
            <a:ext cx="210853" cy="108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VE"/>
          </a:p>
        </p:txBody>
      </p:sp>
      <p:sp>
        <p:nvSpPr>
          <p:cNvPr id="51" name="50 Rectángulo"/>
          <p:cNvSpPr/>
          <p:nvPr/>
        </p:nvSpPr>
        <p:spPr>
          <a:xfrm>
            <a:off x="4413399" y="2530328"/>
            <a:ext cx="210853" cy="36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VE"/>
          </a:p>
        </p:txBody>
      </p:sp>
      <p:cxnSp>
        <p:nvCxnSpPr>
          <p:cNvPr id="5" name="4 Conector recto de flecha"/>
          <p:cNvCxnSpPr/>
          <p:nvPr/>
        </p:nvCxnSpPr>
        <p:spPr>
          <a:xfrm>
            <a:off x="2905668" y="2479817"/>
            <a:ext cx="1682467"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76" name="75 CuadroTexto"/>
          <p:cNvSpPr txBox="1"/>
          <p:nvPr/>
        </p:nvSpPr>
        <p:spPr>
          <a:xfrm>
            <a:off x="2937399" y="2220694"/>
            <a:ext cx="1476000" cy="276999"/>
          </a:xfrm>
          <a:prstGeom prst="rect">
            <a:avLst/>
          </a:prstGeom>
          <a:noFill/>
        </p:spPr>
        <p:txBody>
          <a:bodyPr wrap="square" rtlCol="0">
            <a:spAutoFit/>
          </a:bodyPr>
          <a:lstStyle/>
          <a:p>
            <a:pPr algn="ctr"/>
            <a:r>
              <a:rPr lang="es-VE" sz="1200" dirty="0" smtClean="0"/>
              <a:t>2. Registrar Usuario</a:t>
            </a:r>
            <a:endParaRPr lang="es-VE" sz="1200" dirty="0"/>
          </a:p>
        </p:txBody>
      </p:sp>
      <p:sp>
        <p:nvSpPr>
          <p:cNvPr id="79" name="78 Rectángulo"/>
          <p:cNvSpPr/>
          <p:nvPr/>
        </p:nvSpPr>
        <p:spPr>
          <a:xfrm>
            <a:off x="6185099" y="3259284"/>
            <a:ext cx="210853" cy="36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VE"/>
          </a:p>
        </p:txBody>
      </p:sp>
      <p:cxnSp>
        <p:nvCxnSpPr>
          <p:cNvPr id="54" name="53 Conector recto"/>
          <p:cNvCxnSpPr/>
          <p:nvPr/>
        </p:nvCxnSpPr>
        <p:spPr>
          <a:xfrm flipH="1">
            <a:off x="626431" y="2232648"/>
            <a:ext cx="8806" cy="4236391"/>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55" name="54 Rectángulo"/>
          <p:cNvSpPr/>
          <p:nvPr/>
        </p:nvSpPr>
        <p:spPr>
          <a:xfrm>
            <a:off x="525406" y="2412577"/>
            <a:ext cx="210853" cy="298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VE"/>
          </a:p>
        </p:txBody>
      </p:sp>
      <p:cxnSp>
        <p:nvCxnSpPr>
          <p:cNvPr id="56" name="55 Conector recto de flecha"/>
          <p:cNvCxnSpPr/>
          <p:nvPr/>
        </p:nvCxnSpPr>
        <p:spPr>
          <a:xfrm>
            <a:off x="626431" y="2412577"/>
            <a:ext cx="2068385"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8" name="57 CuadroTexto"/>
          <p:cNvSpPr txBox="1"/>
          <p:nvPr/>
        </p:nvSpPr>
        <p:spPr>
          <a:xfrm>
            <a:off x="941483" y="2137039"/>
            <a:ext cx="1624296" cy="276999"/>
          </a:xfrm>
          <a:prstGeom prst="rect">
            <a:avLst/>
          </a:prstGeom>
          <a:noFill/>
        </p:spPr>
        <p:txBody>
          <a:bodyPr wrap="square" rtlCol="0">
            <a:spAutoFit/>
          </a:bodyPr>
          <a:lstStyle/>
          <a:p>
            <a:pPr algn="ctr"/>
            <a:r>
              <a:rPr lang="es-VE" sz="1200" dirty="0" smtClean="0"/>
              <a:t>1. Ingresar al sistema</a:t>
            </a:r>
            <a:endParaRPr lang="es-VE" sz="1200" dirty="0"/>
          </a:p>
        </p:txBody>
      </p:sp>
      <p:cxnSp>
        <p:nvCxnSpPr>
          <p:cNvPr id="60" name="59 Conector recto de flecha"/>
          <p:cNvCxnSpPr/>
          <p:nvPr/>
        </p:nvCxnSpPr>
        <p:spPr>
          <a:xfrm>
            <a:off x="2893140" y="3277329"/>
            <a:ext cx="337746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2" name="61 CuadroTexto"/>
          <p:cNvSpPr txBox="1"/>
          <p:nvPr/>
        </p:nvSpPr>
        <p:spPr>
          <a:xfrm>
            <a:off x="4376384" y="2970857"/>
            <a:ext cx="1999787" cy="276999"/>
          </a:xfrm>
          <a:prstGeom prst="rect">
            <a:avLst/>
          </a:prstGeom>
          <a:noFill/>
        </p:spPr>
        <p:txBody>
          <a:bodyPr wrap="square" rtlCol="0">
            <a:spAutoFit/>
          </a:bodyPr>
          <a:lstStyle/>
          <a:p>
            <a:pPr algn="ctr"/>
            <a:r>
              <a:rPr lang="es-VE" sz="1200" dirty="0" smtClean="0"/>
              <a:t>3. Acceder a la aplicación</a:t>
            </a:r>
            <a:endParaRPr lang="es-VE" sz="1200" dirty="0"/>
          </a:p>
        </p:txBody>
      </p:sp>
      <p:cxnSp>
        <p:nvCxnSpPr>
          <p:cNvPr id="21" name="20 Conector angular"/>
          <p:cNvCxnSpPr>
            <a:stCxn id="79" idx="3"/>
            <a:endCxn id="79" idx="2"/>
          </p:cNvCxnSpPr>
          <p:nvPr/>
        </p:nvCxnSpPr>
        <p:spPr>
          <a:xfrm flipH="1">
            <a:off x="6290526" y="3439284"/>
            <a:ext cx="105426" cy="180000"/>
          </a:xfrm>
          <a:prstGeom prst="bentConnector4">
            <a:avLst>
              <a:gd name="adj1" fmla="val -216835"/>
              <a:gd name="adj2" fmla="val 227000"/>
            </a:avLst>
          </a:prstGeom>
          <a:ln>
            <a:tailEnd type="arrow"/>
          </a:ln>
        </p:spPr>
        <p:style>
          <a:lnRef idx="3">
            <a:schemeClr val="accent3"/>
          </a:lnRef>
          <a:fillRef idx="0">
            <a:schemeClr val="accent3"/>
          </a:fillRef>
          <a:effectRef idx="2">
            <a:schemeClr val="accent3"/>
          </a:effectRef>
          <a:fontRef idx="minor">
            <a:schemeClr val="tx1"/>
          </a:fontRef>
        </p:style>
      </p:cxnSp>
      <p:sp>
        <p:nvSpPr>
          <p:cNvPr id="82" name="81 Rectángulo"/>
          <p:cNvSpPr/>
          <p:nvPr/>
        </p:nvSpPr>
        <p:spPr>
          <a:xfrm>
            <a:off x="2694816" y="4273868"/>
            <a:ext cx="210853" cy="108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VE"/>
          </a:p>
        </p:txBody>
      </p:sp>
      <p:sp>
        <p:nvSpPr>
          <p:cNvPr id="83" name="82 CuadroTexto"/>
          <p:cNvSpPr txBox="1"/>
          <p:nvPr/>
        </p:nvSpPr>
        <p:spPr>
          <a:xfrm>
            <a:off x="666875" y="3942277"/>
            <a:ext cx="2119380" cy="276999"/>
          </a:xfrm>
          <a:prstGeom prst="rect">
            <a:avLst/>
          </a:prstGeom>
          <a:noFill/>
        </p:spPr>
        <p:txBody>
          <a:bodyPr wrap="square" rtlCol="0">
            <a:spAutoFit/>
          </a:bodyPr>
          <a:lstStyle/>
          <a:p>
            <a:pPr algn="ctr"/>
            <a:r>
              <a:rPr lang="es-VE" sz="1200" dirty="0" smtClean="0"/>
              <a:t>4. Gestionar compra del boleto</a:t>
            </a:r>
            <a:endParaRPr lang="es-VE" sz="1200" dirty="0"/>
          </a:p>
        </p:txBody>
      </p:sp>
      <p:sp>
        <p:nvSpPr>
          <p:cNvPr id="86" name="85 Rectángulo"/>
          <p:cNvSpPr/>
          <p:nvPr/>
        </p:nvSpPr>
        <p:spPr>
          <a:xfrm>
            <a:off x="7911236" y="4350843"/>
            <a:ext cx="210853" cy="36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VE"/>
          </a:p>
        </p:txBody>
      </p:sp>
      <p:cxnSp>
        <p:nvCxnSpPr>
          <p:cNvPr id="85" name="84 Conector recto de flecha"/>
          <p:cNvCxnSpPr/>
          <p:nvPr/>
        </p:nvCxnSpPr>
        <p:spPr>
          <a:xfrm>
            <a:off x="2895778" y="4328460"/>
            <a:ext cx="5120887" cy="2238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87" name="86 Conector recto de flecha"/>
          <p:cNvCxnSpPr/>
          <p:nvPr/>
        </p:nvCxnSpPr>
        <p:spPr>
          <a:xfrm>
            <a:off x="652888" y="4219276"/>
            <a:ext cx="2147354"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88" name="87 Rectángulo"/>
          <p:cNvSpPr/>
          <p:nvPr/>
        </p:nvSpPr>
        <p:spPr>
          <a:xfrm>
            <a:off x="9662481" y="4412653"/>
            <a:ext cx="210853" cy="36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VE"/>
          </a:p>
        </p:txBody>
      </p:sp>
      <p:cxnSp>
        <p:nvCxnSpPr>
          <p:cNvPr id="90" name="89 Conector recto de flecha"/>
          <p:cNvCxnSpPr/>
          <p:nvPr/>
        </p:nvCxnSpPr>
        <p:spPr>
          <a:xfrm>
            <a:off x="8084119" y="4389985"/>
            <a:ext cx="1682467"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91" name="90 CuadroTexto"/>
          <p:cNvSpPr txBox="1"/>
          <p:nvPr/>
        </p:nvSpPr>
        <p:spPr>
          <a:xfrm>
            <a:off x="4324142" y="4051461"/>
            <a:ext cx="2119380" cy="276999"/>
          </a:xfrm>
          <a:prstGeom prst="rect">
            <a:avLst/>
          </a:prstGeom>
          <a:noFill/>
        </p:spPr>
        <p:txBody>
          <a:bodyPr wrap="square" rtlCol="0">
            <a:spAutoFit/>
          </a:bodyPr>
          <a:lstStyle/>
          <a:p>
            <a:pPr algn="ctr"/>
            <a:r>
              <a:rPr lang="es-VE" sz="1200" dirty="0" smtClean="0"/>
              <a:t>5. Validar datos de compra</a:t>
            </a:r>
            <a:endParaRPr lang="es-VE" sz="1200" dirty="0"/>
          </a:p>
        </p:txBody>
      </p:sp>
      <p:sp>
        <p:nvSpPr>
          <p:cNvPr id="92" name="91 CuadroTexto"/>
          <p:cNvSpPr txBox="1"/>
          <p:nvPr/>
        </p:nvSpPr>
        <p:spPr>
          <a:xfrm>
            <a:off x="7799529" y="4085585"/>
            <a:ext cx="2119380" cy="276999"/>
          </a:xfrm>
          <a:prstGeom prst="rect">
            <a:avLst/>
          </a:prstGeom>
          <a:noFill/>
        </p:spPr>
        <p:txBody>
          <a:bodyPr wrap="square" rtlCol="0">
            <a:spAutoFit/>
          </a:bodyPr>
          <a:lstStyle/>
          <a:p>
            <a:pPr algn="ctr"/>
            <a:r>
              <a:rPr lang="es-VE" sz="1200" dirty="0" smtClean="0"/>
              <a:t>6. Gestión de Verificación</a:t>
            </a:r>
            <a:endParaRPr lang="es-VE" sz="1200" dirty="0"/>
          </a:p>
        </p:txBody>
      </p:sp>
    </p:spTree>
    <p:extLst>
      <p:ext uri="{BB962C8B-B14F-4D97-AF65-F5344CB8AC3E}">
        <p14:creationId xmlns:p14="http://schemas.microsoft.com/office/powerpoint/2010/main" val="28839028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1" y="-250224"/>
            <a:ext cx="10131425" cy="1456267"/>
          </a:xfrm>
        </p:spPr>
        <p:txBody>
          <a:bodyPr/>
          <a:lstStyle/>
          <a:p>
            <a:r>
              <a:rPr lang="es-VE" dirty="0" smtClean="0"/>
              <a:t>Diagrama de Colaboración</a:t>
            </a:r>
            <a:endParaRPr lang="es-V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840" y="2652835"/>
            <a:ext cx="7810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11 Rectángulo"/>
          <p:cNvSpPr/>
          <p:nvPr/>
        </p:nvSpPr>
        <p:spPr>
          <a:xfrm>
            <a:off x="4452156" y="3717637"/>
            <a:ext cx="1685109" cy="6531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sz="1200" dirty="0" smtClean="0"/>
              <a:t>Gestión de Boleto Electrónico</a:t>
            </a:r>
            <a:endParaRPr lang="es-VE" sz="1200" dirty="0"/>
          </a:p>
        </p:txBody>
      </p:sp>
      <p:sp>
        <p:nvSpPr>
          <p:cNvPr id="13" name="12 Rectángulo"/>
          <p:cNvSpPr/>
          <p:nvPr/>
        </p:nvSpPr>
        <p:spPr>
          <a:xfrm>
            <a:off x="3671248" y="1117412"/>
            <a:ext cx="1685109" cy="6531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sz="1200" dirty="0" smtClean="0"/>
              <a:t>Ventana de Registro de Usuario</a:t>
            </a:r>
            <a:endParaRPr lang="es-VE" sz="1200" dirty="0"/>
          </a:p>
        </p:txBody>
      </p:sp>
      <p:sp>
        <p:nvSpPr>
          <p:cNvPr id="14" name="13 Rectángulo"/>
          <p:cNvSpPr/>
          <p:nvPr/>
        </p:nvSpPr>
        <p:spPr>
          <a:xfrm>
            <a:off x="7093780" y="1419002"/>
            <a:ext cx="1685109" cy="6531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sz="1200" dirty="0" smtClean="0"/>
              <a:t>Ventana de Acceso</a:t>
            </a:r>
            <a:endParaRPr lang="es-VE" sz="1200" dirty="0"/>
          </a:p>
        </p:txBody>
      </p:sp>
      <p:sp>
        <p:nvSpPr>
          <p:cNvPr id="15" name="14 Rectángulo"/>
          <p:cNvSpPr/>
          <p:nvPr/>
        </p:nvSpPr>
        <p:spPr>
          <a:xfrm>
            <a:off x="8778889" y="4044209"/>
            <a:ext cx="1685109" cy="6531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sz="1200" dirty="0" smtClean="0"/>
              <a:t>Comprar Boleto</a:t>
            </a:r>
            <a:endParaRPr lang="es-VE" sz="1200" dirty="0"/>
          </a:p>
        </p:txBody>
      </p:sp>
      <p:cxnSp>
        <p:nvCxnSpPr>
          <p:cNvPr id="16" name="15 Conector recto"/>
          <p:cNvCxnSpPr>
            <a:stCxn id="1026" idx="3"/>
            <a:endCxn id="12" idx="1"/>
          </p:cNvCxnSpPr>
          <p:nvPr/>
        </p:nvCxnSpPr>
        <p:spPr>
          <a:xfrm>
            <a:off x="2435890" y="3429917"/>
            <a:ext cx="2016266" cy="614292"/>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17 Conector recto"/>
          <p:cNvCxnSpPr>
            <a:stCxn id="12" idx="0"/>
            <a:endCxn id="13" idx="2"/>
          </p:cNvCxnSpPr>
          <p:nvPr/>
        </p:nvCxnSpPr>
        <p:spPr>
          <a:xfrm flipH="1" flipV="1">
            <a:off x="4513803" y="1770555"/>
            <a:ext cx="780908" cy="1947082"/>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20 Conector recto"/>
          <p:cNvCxnSpPr>
            <a:stCxn id="15" idx="1"/>
            <a:endCxn id="12" idx="3"/>
          </p:cNvCxnSpPr>
          <p:nvPr/>
        </p:nvCxnSpPr>
        <p:spPr>
          <a:xfrm flipH="1" flipV="1">
            <a:off x="6137265" y="4044209"/>
            <a:ext cx="2641624" cy="326572"/>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21 Conector recto"/>
          <p:cNvCxnSpPr>
            <a:stCxn id="12" idx="3"/>
            <a:endCxn id="14" idx="2"/>
          </p:cNvCxnSpPr>
          <p:nvPr/>
        </p:nvCxnSpPr>
        <p:spPr>
          <a:xfrm flipV="1">
            <a:off x="6137265" y="2072145"/>
            <a:ext cx="1799070" cy="1972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26 Conector recto de flecha"/>
          <p:cNvCxnSpPr/>
          <p:nvPr/>
        </p:nvCxnSpPr>
        <p:spPr>
          <a:xfrm>
            <a:off x="2435890" y="3220873"/>
            <a:ext cx="1904098" cy="61414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28 Conector recto de flecha"/>
          <p:cNvCxnSpPr/>
          <p:nvPr/>
        </p:nvCxnSpPr>
        <p:spPr>
          <a:xfrm flipH="1" flipV="1">
            <a:off x="4339988" y="1951630"/>
            <a:ext cx="742965" cy="173592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2" name="31 Conector recto de flecha"/>
          <p:cNvCxnSpPr/>
          <p:nvPr/>
        </p:nvCxnSpPr>
        <p:spPr>
          <a:xfrm flipV="1">
            <a:off x="6158374" y="2183642"/>
            <a:ext cx="1327033" cy="153399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34 Conector recto de flecha"/>
          <p:cNvCxnSpPr/>
          <p:nvPr/>
        </p:nvCxnSpPr>
        <p:spPr>
          <a:xfrm>
            <a:off x="6360374" y="3944203"/>
            <a:ext cx="2418515" cy="26279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9" name="48 CuadroTexto"/>
          <p:cNvSpPr txBox="1"/>
          <p:nvPr/>
        </p:nvSpPr>
        <p:spPr>
          <a:xfrm>
            <a:off x="2974668" y="3085439"/>
            <a:ext cx="1539134" cy="430887"/>
          </a:xfrm>
          <a:prstGeom prst="rect">
            <a:avLst/>
          </a:prstGeom>
          <a:noFill/>
        </p:spPr>
        <p:txBody>
          <a:bodyPr wrap="square" rtlCol="0">
            <a:spAutoFit/>
          </a:bodyPr>
          <a:lstStyle/>
          <a:p>
            <a:r>
              <a:rPr lang="es-VE" sz="1100" dirty="0" smtClean="0"/>
              <a:t>1. Acceso a la interfaz (Sistema de Gestión)</a:t>
            </a:r>
            <a:endParaRPr lang="es-VE" sz="1100" dirty="0"/>
          </a:p>
        </p:txBody>
      </p:sp>
      <p:sp>
        <p:nvSpPr>
          <p:cNvPr id="51" name="50 CuadroTexto"/>
          <p:cNvSpPr txBox="1"/>
          <p:nvPr/>
        </p:nvSpPr>
        <p:spPr>
          <a:xfrm>
            <a:off x="3360650" y="2164436"/>
            <a:ext cx="1350820" cy="430887"/>
          </a:xfrm>
          <a:prstGeom prst="rect">
            <a:avLst/>
          </a:prstGeom>
          <a:noFill/>
        </p:spPr>
        <p:txBody>
          <a:bodyPr wrap="square" rtlCol="0">
            <a:spAutoFit/>
          </a:bodyPr>
          <a:lstStyle/>
          <a:p>
            <a:r>
              <a:rPr lang="es-VE" sz="1100" dirty="0" smtClean="0"/>
              <a:t>2. Registro (Datos del Usuario)</a:t>
            </a:r>
            <a:endParaRPr lang="es-VE" sz="1100" dirty="0"/>
          </a:p>
        </p:txBody>
      </p:sp>
      <p:sp>
        <p:nvSpPr>
          <p:cNvPr id="52" name="51 CuadroTexto"/>
          <p:cNvSpPr txBox="1"/>
          <p:nvPr/>
        </p:nvSpPr>
        <p:spPr>
          <a:xfrm>
            <a:off x="5956000" y="2316836"/>
            <a:ext cx="1350820" cy="430887"/>
          </a:xfrm>
          <a:prstGeom prst="rect">
            <a:avLst/>
          </a:prstGeom>
          <a:noFill/>
        </p:spPr>
        <p:txBody>
          <a:bodyPr wrap="square" rtlCol="0">
            <a:spAutoFit/>
          </a:bodyPr>
          <a:lstStyle/>
          <a:p>
            <a:r>
              <a:rPr lang="es-VE" sz="1100" dirty="0" smtClean="0"/>
              <a:t>3. Inicio de sesión (Datos del Usuario)</a:t>
            </a:r>
            <a:endParaRPr lang="es-VE" sz="1100" dirty="0"/>
          </a:p>
        </p:txBody>
      </p:sp>
      <p:sp>
        <p:nvSpPr>
          <p:cNvPr id="53" name="52 CuadroTexto"/>
          <p:cNvSpPr txBox="1"/>
          <p:nvPr/>
        </p:nvSpPr>
        <p:spPr>
          <a:xfrm>
            <a:off x="7091392" y="3514950"/>
            <a:ext cx="1996223" cy="261610"/>
          </a:xfrm>
          <a:prstGeom prst="rect">
            <a:avLst/>
          </a:prstGeom>
          <a:noFill/>
        </p:spPr>
        <p:txBody>
          <a:bodyPr wrap="square" rtlCol="0">
            <a:spAutoFit/>
          </a:bodyPr>
          <a:lstStyle/>
          <a:p>
            <a:r>
              <a:rPr lang="es-VE" sz="1100" dirty="0"/>
              <a:t>4</a:t>
            </a:r>
            <a:r>
              <a:rPr lang="es-VE" sz="1100" dirty="0" smtClean="0"/>
              <a:t>. Gestionar Compra del Boleto</a:t>
            </a:r>
            <a:endParaRPr lang="es-VE" sz="1100" dirty="0"/>
          </a:p>
        </p:txBody>
      </p:sp>
      <p:sp>
        <p:nvSpPr>
          <p:cNvPr id="20" name="19 Rectángulo"/>
          <p:cNvSpPr/>
          <p:nvPr/>
        </p:nvSpPr>
        <p:spPr>
          <a:xfrm>
            <a:off x="4452404" y="5445051"/>
            <a:ext cx="1685109" cy="6531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sz="1200" dirty="0" smtClean="0"/>
              <a:t>Verificar Boleto</a:t>
            </a:r>
            <a:endParaRPr lang="es-VE" sz="1200" dirty="0"/>
          </a:p>
        </p:txBody>
      </p:sp>
      <p:cxnSp>
        <p:nvCxnSpPr>
          <p:cNvPr id="23" name="22 Conector recto de flecha"/>
          <p:cNvCxnSpPr/>
          <p:nvPr/>
        </p:nvCxnSpPr>
        <p:spPr>
          <a:xfrm>
            <a:off x="5492887" y="4469905"/>
            <a:ext cx="0" cy="83907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23 Conector recto"/>
          <p:cNvCxnSpPr>
            <a:stCxn id="20" idx="0"/>
            <a:endCxn id="12" idx="2"/>
          </p:cNvCxnSpPr>
          <p:nvPr/>
        </p:nvCxnSpPr>
        <p:spPr>
          <a:xfrm flipH="1" flipV="1">
            <a:off x="5294711" y="4370780"/>
            <a:ext cx="248" cy="1074271"/>
          </a:xfrm>
          <a:prstGeom prst="line">
            <a:avLst/>
          </a:prstGeom>
        </p:spPr>
        <p:style>
          <a:lnRef idx="3">
            <a:schemeClr val="accent2"/>
          </a:lnRef>
          <a:fillRef idx="0">
            <a:schemeClr val="accent2"/>
          </a:fillRef>
          <a:effectRef idx="2">
            <a:schemeClr val="accent2"/>
          </a:effectRef>
          <a:fontRef idx="minor">
            <a:schemeClr val="tx1"/>
          </a:fontRef>
        </p:style>
      </p:cxnSp>
      <p:sp>
        <p:nvSpPr>
          <p:cNvPr id="8" name="7 Rectángulo"/>
          <p:cNvSpPr/>
          <p:nvPr/>
        </p:nvSpPr>
        <p:spPr>
          <a:xfrm>
            <a:off x="7093780" y="3717637"/>
            <a:ext cx="1847109" cy="276999"/>
          </a:xfrm>
          <a:prstGeom prst="rect">
            <a:avLst/>
          </a:prstGeom>
        </p:spPr>
        <p:txBody>
          <a:bodyPr wrap="none">
            <a:spAutoFit/>
          </a:bodyPr>
          <a:lstStyle/>
          <a:p>
            <a:pPr lvl="0" algn="ctr"/>
            <a:r>
              <a:rPr lang="es-VE" sz="1200" dirty="0">
                <a:solidFill>
                  <a:prstClr val="white"/>
                </a:solidFill>
              </a:rPr>
              <a:t>5. Validar datos de compra</a:t>
            </a:r>
          </a:p>
        </p:txBody>
      </p:sp>
      <p:sp>
        <p:nvSpPr>
          <p:cNvPr id="30" name="29 CuadroTexto"/>
          <p:cNvSpPr txBox="1"/>
          <p:nvPr/>
        </p:nvSpPr>
        <p:spPr>
          <a:xfrm>
            <a:off x="5300684" y="4814852"/>
            <a:ext cx="2119380" cy="276999"/>
          </a:xfrm>
          <a:prstGeom prst="rect">
            <a:avLst/>
          </a:prstGeom>
          <a:noFill/>
        </p:spPr>
        <p:txBody>
          <a:bodyPr wrap="square" rtlCol="0">
            <a:spAutoFit/>
          </a:bodyPr>
          <a:lstStyle/>
          <a:p>
            <a:pPr algn="ctr"/>
            <a:r>
              <a:rPr lang="es-VE" sz="1200" dirty="0" smtClean="0"/>
              <a:t>6. Gestión de Validación</a:t>
            </a:r>
            <a:endParaRPr lang="es-VE" sz="1200" dirty="0"/>
          </a:p>
        </p:txBody>
      </p:sp>
    </p:spTree>
    <p:extLst>
      <p:ext uri="{BB962C8B-B14F-4D97-AF65-F5344CB8AC3E}">
        <p14:creationId xmlns:p14="http://schemas.microsoft.com/office/powerpoint/2010/main" val="3336655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1" y="-113744"/>
            <a:ext cx="10131425" cy="1456267"/>
          </a:xfrm>
        </p:spPr>
        <p:txBody>
          <a:bodyPr/>
          <a:lstStyle/>
          <a:p>
            <a:r>
              <a:rPr lang="es-VE" dirty="0" smtClean="0"/>
              <a:t>Diagrama de Paquetes</a:t>
            </a:r>
            <a:endParaRPr lang="es-VE" dirty="0"/>
          </a:p>
        </p:txBody>
      </p:sp>
      <p:sp>
        <p:nvSpPr>
          <p:cNvPr id="4" name="3 Recortar rectángulo de esquina sencilla"/>
          <p:cNvSpPr/>
          <p:nvPr/>
        </p:nvSpPr>
        <p:spPr>
          <a:xfrm>
            <a:off x="2313291" y="1347476"/>
            <a:ext cx="3159461" cy="2078111"/>
          </a:xfrm>
          <a:prstGeom prst="snip1Rect">
            <a:avLst/>
          </a:prstGeom>
        </p:spPr>
        <p:style>
          <a:lnRef idx="1">
            <a:schemeClr val="accent2"/>
          </a:lnRef>
          <a:fillRef idx="3">
            <a:schemeClr val="accent2"/>
          </a:fillRef>
          <a:effectRef idx="2">
            <a:schemeClr val="accent2"/>
          </a:effectRef>
          <a:fontRef idx="minor">
            <a:schemeClr val="lt1"/>
          </a:fontRef>
        </p:style>
        <p:txBody>
          <a:bodyPr rtlCol="0" anchor="t"/>
          <a:lstStyle/>
          <a:p>
            <a:r>
              <a:rPr lang="es-VE" sz="1200" dirty="0" smtClean="0"/>
              <a:t>Paquete Registro</a:t>
            </a:r>
            <a:endParaRPr lang="es-VE" sz="1200" dirty="0"/>
          </a:p>
        </p:txBody>
      </p:sp>
      <p:sp>
        <p:nvSpPr>
          <p:cNvPr id="6" name="5 Recortar rectángulo de esquina sencilla"/>
          <p:cNvSpPr/>
          <p:nvPr/>
        </p:nvSpPr>
        <p:spPr>
          <a:xfrm>
            <a:off x="7451675" y="2659487"/>
            <a:ext cx="2538487" cy="3318232"/>
          </a:xfrm>
          <a:prstGeom prst="snip1Rect">
            <a:avLst/>
          </a:prstGeom>
        </p:spPr>
        <p:style>
          <a:lnRef idx="1">
            <a:schemeClr val="accent2"/>
          </a:lnRef>
          <a:fillRef idx="3">
            <a:schemeClr val="accent2"/>
          </a:fillRef>
          <a:effectRef idx="2">
            <a:schemeClr val="accent2"/>
          </a:effectRef>
          <a:fontRef idx="minor">
            <a:schemeClr val="lt1"/>
          </a:fontRef>
        </p:style>
        <p:txBody>
          <a:bodyPr rtlCol="0" anchor="t"/>
          <a:lstStyle/>
          <a:p>
            <a:r>
              <a:rPr lang="es-VE" sz="1200" dirty="0" smtClean="0"/>
              <a:t>Paquete Gestión de Compra</a:t>
            </a:r>
            <a:endParaRPr lang="es-VE" sz="1200" dirty="0"/>
          </a:p>
        </p:txBody>
      </p:sp>
      <p:sp>
        <p:nvSpPr>
          <p:cNvPr id="7" name="6 Recortar rectángulo de esquina sencilla"/>
          <p:cNvSpPr/>
          <p:nvPr/>
        </p:nvSpPr>
        <p:spPr>
          <a:xfrm>
            <a:off x="2313291" y="4188037"/>
            <a:ext cx="3664427" cy="2048990"/>
          </a:xfrm>
          <a:prstGeom prst="snip1Rect">
            <a:avLst/>
          </a:prstGeom>
        </p:spPr>
        <p:style>
          <a:lnRef idx="1">
            <a:schemeClr val="accent2"/>
          </a:lnRef>
          <a:fillRef idx="3">
            <a:schemeClr val="accent2"/>
          </a:fillRef>
          <a:effectRef idx="2">
            <a:schemeClr val="accent2"/>
          </a:effectRef>
          <a:fontRef idx="minor">
            <a:schemeClr val="lt1"/>
          </a:fontRef>
        </p:style>
        <p:txBody>
          <a:bodyPr rtlCol="0" anchor="t"/>
          <a:lstStyle/>
          <a:p>
            <a:r>
              <a:rPr lang="es-VE" sz="1200" dirty="0" smtClean="0"/>
              <a:t>Paquete</a:t>
            </a:r>
          </a:p>
          <a:p>
            <a:r>
              <a:rPr lang="es-VE" sz="1200" dirty="0" smtClean="0"/>
              <a:t>Manejo de Data de Boletos</a:t>
            </a:r>
            <a:endParaRPr lang="es-VE" sz="1200" dirty="0"/>
          </a:p>
        </p:txBody>
      </p:sp>
      <p:sp>
        <p:nvSpPr>
          <p:cNvPr id="5" name="4 Rectángulo"/>
          <p:cNvSpPr/>
          <p:nvPr/>
        </p:nvSpPr>
        <p:spPr>
          <a:xfrm>
            <a:off x="2432710" y="2047164"/>
            <a:ext cx="1351129" cy="6123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VE" sz="1200" dirty="0" smtClean="0"/>
              <a:t>Registro de usuario</a:t>
            </a:r>
            <a:endParaRPr lang="es-VE" sz="1200" dirty="0"/>
          </a:p>
        </p:txBody>
      </p:sp>
      <p:sp>
        <p:nvSpPr>
          <p:cNvPr id="9" name="8 Rectángulo"/>
          <p:cNvSpPr/>
          <p:nvPr/>
        </p:nvSpPr>
        <p:spPr>
          <a:xfrm>
            <a:off x="4045421" y="2659487"/>
            <a:ext cx="1351129" cy="6123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VE" sz="1200" dirty="0" err="1" smtClean="0"/>
              <a:t>Login</a:t>
            </a:r>
            <a:r>
              <a:rPr lang="es-VE" sz="1200" dirty="0" smtClean="0"/>
              <a:t> del usuario</a:t>
            </a:r>
            <a:endParaRPr lang="es-VE" sz="1200" dirty="0"/>
          </a:p>
        </p:txBody>
      </p:sp>
      <p:cxnSp>
        <p:nvCxnSpPr>
          <p:cNvPr id="12" name="11 Conector angular"/>
          <p:cNvCxnSpPr>
            <a:stCxn id="5" idx="2"/>
            <a:endCxn id="9" idx="1"/>
          </p:cNvCxnSpPr>
          <p:nvPr/>
        </p:nvCxnSpPr>
        <p:spPr>
          <a:xfrm rot="16200000" flipH="1">
            <a:off x="3423767" y="2343995"/>
            <a:ext cx="306162" cy="937146"/>
          </a:xfrm>
          <a:prstGeom prst="bentConnector2">
            <a:avLst/>
          </a:prstGeom>
          <a:ln>
            <a:prstDash val="dash"/>
            <a:tailEnd type="arrow"/>
          </a:ln>
        </p:spPr>
        <p:style>
          <a:lnRef idx="3">
            <a:schemeClr val="dk1"/>
          </a:lnRef>
          <a:fillRef idx="0">
            <a:schemeClr val="dk1"/>
          </a:fillRef>
          <a:effectRef idx="2">
            <a:schemeClr val="dk1"/>
          </a:effectRef>
          <a:fontRef idx="minor">
            <a:schemeClr val="tx1"/>
          </a:fontRef>
        </p:style>
      </p:cxnSp>
      <p:sp>
        <p:nvSpPr>
          <p:cNvPr id="14" name="13 Rectángulo"/>
          <p:cNvSpPr/>
          <p:nvPr/>
        </p:nvSpPr>
        <p:spPr>
          <a:xfrm>
            <a:off x="2432709" y="4906370"/>
            <a:ext cx="1351129" cy="6123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VE" sz="1200" dirty="0" smtClean="0"/>
              <a:t>Data boletos adquiridos</a:t>
            </a:r>
            <a:endParaRPr lang="es-VE" sz="1200" dirty="0"/>
          </a:p>
        </p:txBody>
      </p:sp>
      <p:sp>
        <p:nvSpPr>
          <p:cNvPr id="15" name="14 Rectángulo"/>
          <p:cNvSpPr/>
          <p:nvPr/>
        </p:nvSpPr>
        <p:spPr>
          <a:xfrm>
            <a:off x="4509444" y="5518693"/>
            <a:ext cx="1351129" cy="6123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VE" sz="1200" dirty="0" smtClean="0"/>
              <a:t>Verificación del Boleto</a:t>
            </a:r>
            <a:endParaRPr lang="es-VE" sz="1200" dirty="0"/>
          </a:p>
        </p:txBody>
      </p:sp>
      <p:cxnSp>
        <p:nvCxnSpPr>
          <p:cNvPr id="16" name="15 Conector angular"/>
          <p:cNvCxnSpPr>
            <a:stCxn id="15" idx="1"/>
            <a:endCxn id="14" idx="2"/>
          </p:cNvCxnSpPr>
          <p:nvPr/>
        </p:nvCxnSpPr>
        <p:spPr>
          <a:xfrm rot="10800000">
            <a:off x="3108274" y="5518693"/>
            <a:ext cx="1401170" cy="306162"/>
          </a:xfrm>
          <a:prstGeom prst="bentConnector2">
            <a:avLst/>
          </a:prstGeom>
          <a:ln>
            <a:prstDash val="dash"/>
            <a:tailEnd type="arrow"/>
          </a:ln>
        </p:spPr>
        <p:style>
          <a:lnRef idx="3">
            <a:schemeClr val="dk1"/>
          </a:lnRef>
          <a:fillRef idx="0">
            <a:schemeClr val="dk1"/>
          </a:fillRef>
          <a:effectRef idx="2">
            <a:schemeClr val="dk1"/>
          </a:effectRef>
          <a:fontRef idx="minor">
            <a:schemeClr val="tx1"/>
          </a:fontRef>
        </p:style>
      </p:cxnSp>
      <p:sp>
        <p:nvSpPr>
          <p:cNvPr id="19" name="18 Rectángulo"/>
          <p:cNvSpPr/>
          <p:nvPr/>
        </p:nvSpPr>
        <p:spPr>
          <a:xfrm>
            <a:off x="7866794" y="3575714"/>
            <a:ext cx="1351129" cy="6123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VE" sz="1200" dirty="0" smtClean="0"/>
              <a:t>Método de Pago</a:t>
            </a:r>
            <a:endParaRPr lang="es-VE" sz="1200" dirty="0"/>
          </a:p>
        </p:txBody>
      </p:sp>
      <p:sp>
        <p:nvSpPr>
          <p:cNvPr id="20" name="19 Rectángulo"/>
          <p:cNvSpPr/>
          <p:nvPr/>
        </p:nvSpPr>
        <p:spPr>
          <a:xfrm>
            <a:off x="8277360" y="4763981"/>
            <a:ext cx="1351129" cy="6123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VE" sz="1200" dirty="0" smtClean="0"/>
              <a:t>Enlace Bancario</a:t>
            </a:r>
            <a:endParaRPr lang="es-VE" sz="1200" dirty="0"/>
          </a:p>
        </p:txBody>
      </p:sp>
      <p:cxnSp>
        <p:nvCxnSpPr>
          <p:cNvPr id="21" name="20 Conector angular"/>
          <p:cNvCxnSpPr>
            <a:stCxn id="19" idx="2"/>
            <a:endCxn id="20" idx="0"/>
          </p:cNvCxnSpPr>
          <p:nvPr/>
        </p:nvCxnSpPr>
        <p:spPr>
          <a:xfrm rot="16200000" flipH="1">
            <a:off x="8459670" y="4270726"/>
            <a:ext cx="575944" cy="410566"/>
          </a:xfrm>
          <a:prstGeom prst="bentConnector3">
            <a:avLst/>
          </a:prstGeom>
          <a:ln>
            <a:prstDash val="dash"/>
            <a:tailEnd type="arrow"/>
          </a:ln>
        </p:spPr>
        <p:style>
          <a:lnRef idx="3">
            <a:schemeClr val="dk1"/>
          </a:lnRef>
          <a:fillRef idx="0">
            <a:schemeClr val="dk1"/>
          </a:fillRef>
          <a:effectRef idx="2">
            <a:schemeClr val="dk1"/>
          </a:effectRef>
          <a:fontRef idx="minor">
            <a:schemeClr val="tx1"/>
          </a:fontRef>
        </p:style>
      </p:cxnSp>
      <p:cxnSp>
        <p:nvCxnSpPr>
          <p:cNvPr id="8" name="7 Conector recto de flecha"/>
          <p:cNvCxnSpPr>
            <a:stCxn id="4" idx="0"/>
            <a:endCxn id="6" idx="3"/>
          </p:cNvCxnSpPr>
          <p:nvPr/>
        </p:nvCxnSpPr>
        <p:spPr>
          <a:xfrm>
            <a:off x="5472752" y="2386532"/>
            <a:ext cx="3248167" cy="272955"/>
          </a:xfrm>
          <a:prstGeom prst="straightConnector1">
            <a:avLst/>
          </a:prstGeom>
          <a:ln>
            <a:prstDash val="dash"/>
            <a:tailEnd type="arrow"/>
          </a:ln>
        </p:spPr>
        <p:style>
          <a:lnRef idx="3">
            <a:schemeClr val="dk1"/>
          </a:lnRef>
          <a:fillRef idx="0">
            <a:schemeClr val="dk1"/>
          </a:fillRef>
          <a:effectRef idx="2">
            <a:schemeClr val="dk1"/>
          </a:effectRef>
          <a:fontRef idx="minor">
            <a:schemeClr val="tx1"/>
          </a:fontRef>
        </p:style>
      </p:cxnSp>
      <p:cxnSp>
        <p:nvCxnSpPr>
          <p:cNvPr id="17" name="16 Conector recto de flecha"/>
          <p:cNvCxnSpPr>
            <a:stCxn id="6" idx="2"/>
            <a:endCxn id="7" idx="0"/>
          </p:cNvCxnSpPr>
          <p:nvPr/>
        </p:nvCxnSpPr>
        <p:spPr>
          <a:xfrm flipH="1">
            <a:off x="5977718" y="4318603"/>
            <a:ext cx="1473957" cy="893929"/>
          </a:xfrm>
          <a:prstGeom prst="straightConnector1">
            <a:avLst/>
          </a:prstGeom>
          <a:ln>
            <a:prstDash val="dash"/>
            <a:tailEnd type="arrow"/>
          </a:ln>
        </p:spPr>
        <p:style>
          <a:lnRef idx="3">
            <a:schemeClr val="dk1"/>
          </a:lnRef>
          <a:fillRef idx="0">
            <a:schemeClr val="dk1"/>
          </a:fillRef>
          <a:effectRef idx="2">
            <a:schemeClr val="dk1"/>
          </a:effectRef>
          <a:fontRef idx="minor">
            <a:schemeClr val="tx1"/>
          </a:fontRef>
        </p:style>
      </p:cxnSp>
      <p:cxnSp>
        <p:nvCxnSpPr>
          <p:cNvPr id="22" name="21 Conector recto de flecha"/>
          <p:cNvCxnSpPr/>
          <p:nvPr/>
        </p:nvCxnSpPr>
        <p:spPr>
          <a:xfrm flipV="1">
            <a:off x="4509444" y="3425587"/>
            <a:ext cx="0" cy="762450"/>
          </a:xfrm>
          <a:prstGeom prst="straightConnector1">
            <a:avLst/>
          </a:prstGeom>
          <a:ln>
            <a:prstDash val="dash"/>
            <a:tailEnd type="arrow"/>
          </a:ln>
        </p:spPr>
        <p:style>
          <a:lnRef idx="3">
            <a:schemeClr val="dk1"/>
          </a:lnRef>
          <a:fillRef idx="0">
            <a:schemeClr val="dk1"/>
          </a:fillRef>
          <a:effectRef idx="2">
            <a:schemeClr val="dk1"/>
          </a:effectRef>
          <a:fontRef idx="minor">
            <a:schemeClr val="tx1"/>
          </a:fontRef>
        </p:style>
      </p:cxnSp>
      <p:cxnSp>
        <p:nvCxnSpPr>
          <p:cNvPr id="28" name="27 Conector recto de flecha"/>
          <p:cNvCxnSpPr/>
          <p:nvPr/>
        </p:nvCxnSpPr>
        <p:spPr>
          <a:xfrm>
            <a:off x="3447193" y="3425587"/>
            <a:ext cx="0" cy="762450"/>
          </a:xfrm>
          <a:prstGeom prst="straightConnector1">
            <a:avLst/>
          </a:prstGeom>
          <a:ln>
            <a:prstDash val="dash"/>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570143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1" y="-31856"/>
            <a:ext cx="10131425" cy="1456267"/>
          </a:xfrm>
        </p:spPr>
        <p:txBody>
          <a:bodyPr/>
          <a:lstStyle/>
          <a:p>
            <a:r>
              <a:rPr lang="es-VE" dirty="0" smtClean="0"/>
              <a:t>Diagrama de Clases</a:t>
            </a:r>
            <a:endParaRPr lang="es-VE" dirty="0"/>
          </a:p>
        </p:txBody>
      </p:sp>
      <p:sp>
        <p:nvSpPr>
          <p:cNvPr id="4" name="3 Rectángulo"/>
          <p:cNvSpPr/>
          <p:nvPr/>
        </p:nvSpPr>
        <p:spPr>
          <a:xfrm>
            <a:off x="2511189" y="1665027"/>
            <a:ext cx="1214651" cy="1774209"/>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s-VE" sz="1400" b="1" dirty="0" smtClean="0"/>
              <a:t>Usuario</a:t>
            </a:r>
          </a:p>
          <a:p>
            <a:r>
              <a:rPr lang="es-VE" sz="1400" b="1" dirty="0" smtClean="0"/>
              <a:t>+cedula</a:t>
            </a:r>
          </a:p>
          <a:p>
            <a:r>
              <a:rPr lang="es-VE" sz="1400" b="1" dirty="0" smtClean="0"/>
              <a:t>+nombre</a:t>
            </a:r>
          </a:p>
          <a:p>
            <a:r>
              <a:rPr lang="es-VE" sz="1400" b="1" dirty="0" smtClean="0"/>
              <a:t>+apellido</a:t>
            </a:r>
          </a:p>
          <a:p>
            <a:r>
              <a:rPr lang="es-VE" sz="1400" b="1" dirty="0" smtClean="0"/>
              <a:t>+correo</a:t>
            </a:r>
          </a:p>
          <a:p>
            <a:r>
              <a:rPr lang="es-VE" sz="1400" b="1" dirty="0" smtClean="0"/>
              <a:t>+dirección</a:t>
            </a:r>
          </a:p>
          <a:p>
            <a:r>
              <a:rPr lang="es-VE" sz="1400" b="1" dirty="0" smtClean="0"/>
              <a:t>+teléfono</a:t>
            </a:r>
            <a:endParaRPr lang="es-VE" sz="1400" b="1" dirty="0"/>
          </a:p>
        </p:txBody>
      </p:sp>
      <p:sp>
        <p:nvSpPr>
          <p:cNvPr id="5" name="4 Rectángulo"/>
          <p:cNvSpPr/>
          <p:nvPr/>
        </p:nvSpPr>
        <p:spPr>
          <a:xfrm>
            <a:off x="7647293" y="1487604"/>
            <a:ext cx="1608162" cy="1269241"/>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s-VE" sz="1400" b="1" dirty="0" smtClean="0"/>
              <a:t>Banco</a:t>
            </a:r>
          </a:p>
          <a:p>
            <a:r>
              <a:rPr lang="es-VE" sz="1400" b="1" dirty="0" smtClean="0"/>
              <a:t>+</a:t>
            </a:r>
            <a:r>
              <a:rPr lang="es-VE" sz="1400" b="1" dirty="0" err="1" smtClean="0"/>
              <a:t>nomb_banco</a:t>
            </a:r>
            <a:endParaRPr lang="es-VE" sz="1400" b="1" dirty="0" smtClean="0"/>
          </a:p>
          <a:p>
            <a:r>
              <a:rPr lang="es-VE" sz="1400" b="1" dirty="0" smtClean="0"/>
              <a:t>+</a:t>
            </a:r>
            <a:r>
              <a:rPr lang="es-VE" sz="1400" b="1" dirty="0" err="1" smtClean="0"/>
              <a:t>cuenta_persona</a:t>
            </a:r>
            <a:endParaRPr lang="es-VE" sz="1400" b="1" dirty="0" smtClean="0"/>
          </a:p>
          <a:p>
            <a:r>
              <a:rPr lang="es-VE" sz="1400" b="1" dirty="0" smtClean="0"/>
              <a:t>+</a:t>
            </a:r>
            <a:r>
              <a:rPr lang="es-VE" sz="1400" b="1" dirty="0" err="1" smtClean="0"/>
              <a:t>compañía_tarjeta</a:t>
            </a:r>
            <a:endParaRPr lang="es-VE" sz="1400" b="1" dirty="0"/>
          </a:p>
        </p:txBody>
      </p:sp>
      <p:sp>
        <p:nvSpPr>
          <p:cNvPr id="6" name="5 Rectángulo"/>
          <p:cNvSpPr/>
          <p:nvPr/>
        </p:nvSpPr>
        <p:spPr>
          <a:xfrm>
            <a:off x="2622644" y="4697105"/>
            <a:ext cx="1214651" cy="1021308"/>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s-VE" sz="1400" b="1" dirty="0" smtClean="0"/>
              <a:t>Scanner</a:t>
            </a:r>
          </a:p>
          <a:p>
            <a:r>
              <a:rPr lang="es-VE" sz="1400" b="1" dirty="0" smtClean="0"/>
              <a:t>+conexión</a:t>
            </a:r>
          </a:p>
          <a:p>
            <a:r>
              <a:rPr lang="es-VE" sz="1400" b="1" dirty="0" smtClean="0"/>
              <a:t>+</a:t>
            </a:r>
            <a:r>
              <a:rPr lang="es-VE" sz="1400" b="1" dirty="0" err="1" smtClean="0"/>
              <a:t>camara</a:t>
            </a:r>
            <a:endParaRPr lang="es-VE" sz="1400" b="1" dirty="0"/>
          </a:p>
        </p:txBody>
      </p:sp>
      <p:sp>
        <p:nvSpPr>
          <p:cNvPr id="7" name="6 Rectángulo"/>
          <p:cNvSpPr/>
          <p:nvPr/>
        </p:nvSpPr>
        <p:spPr>
          <a:xfrm>
            <a:off x="7085464" y="4217164"/>
            <a:ext cx="1690047" cy="1071350"/>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s-VE" sz="1400" b="1" dirty="0" err="1" smtClean="0"/>
              <a:t>Gestion</a:t>
            </a:r>
            <a:r>
              <a:rPr lang="es-VE" sz="1400" b="1" dirty="0" smtClean="0"/>
              <a:t> de Compra</a:t>
            </a:r>
          </a:p>
          <a:p>
            <a:r>
              <a:rPr lang="es-VE" sz="1400" b="1" dirty="0" smtClean="0"/>
              <a:t>+</a:t>
            </a:r>
            <a:r>
              <a:rPr lang="es-VE" sz="1400" b="1" dirty="0" err="1" smtClean="0"/>
              <a:t>datos_usuario</a:t>
            </a:r>
            <a:endParaRPr lang="es-VE" sz="1400" b="1" dirty="0" smtClean="0"/>
          </a:p>
          <a:p>
            <a:r>
              <a:rPr lang="es-VE" sz="1400" b="1" dirty="0" smtClean="0"/>
              <a:t>+</a:t>
            </a:r>
            <a:r>
              <a:rPr lang="es-VE" sz="1400" b="1" dirty="0" err="1" smtClean="0"/>
              <a:t>medio_de_pago</a:t>
            </a:r>
            <a:endParaRPr lang="es-VE" sz="1400" b="1" dirty="0"/>
          </a:p>
        </p:txBody>
      </p:sp>
      <p:cxnSp>
        <p:nvCxnSpPr>
          <p:cNvPr id="9" name="8 Conector recto"/>
          <p:cNvCxnSpPr>
            <a:endCxn id="7" idx="1"/>
          </p:cNvCxnSpPr>
          <p:nvPr/>
        </p:nvCxnSpPr>
        <p:spPr>
          <a:xfrm>
            <a:off x="3302758" y="3384645"/>
            <a:ext cx="3782706" cy="1368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flipV="1">
            <a:off x="8065827" y="2661313"/>
            <a:ext cx="150125" cy="16240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5250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1" y="-31856"/>
            <a:ext cx="10519011" cy="1456267"/>
          </a:xfrm>
        </p:spPr>
        <p:txBody>
          <a:bodyPr/>
          <a:lstStyle/>
          <a:p>
            <a:r>
              <a:rPr lang="es-VE" dirty="0" smtClean="0"/>
              <a:t>Diagrama de Composición y estructura</a:t>
            </a:r>
            <a:endParaRPr lang="es-VE" dirty="0"/>
          </a:p>
        </p:txBody>
      </p:sp>
      <p:sp>
        <p:nvSpPr>
          <p:cNvPr id="4" name="3 Rectángulo"/>
          <p:cNvSpPr/>
          <p:nvPr/>
        </p:nvSpPr>
        <p:spPr>
          <a:xfrm>
            <a:off x="1522870" y="2197290"/>
            <a:ext cx="1419368" cy="9553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dirty="0" smtClean="0"/>
              <a:t>Ingreso al Sistema</a:t>
            </a:r>
            <a:endParaRPr lang="es-VE" dirty="0"/>
          </a:p>
        </p:txBody>
      </p:sp>
      <p:sp>
        <p:nvSpPr>
          <p:cNvPr id="5" name="4 Rectángulo"/>
          <p:cNvSpPr/>
          <p:nvPr/>
        </p:nvSpPr>
        <p:spPr>
          <a:xfrm>
            <a:off x="5324910" y="2197290"/>
            <a:ext cx="1419368" cy="9553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dirty="0" smtClean="0"/>
              <a:t>Gestión de Compra del Boleto</a:t>
            </a:r>
            <a:endParaRPr lang="es-VE" dirty="0"/>
          </a:p>
        </p:txBody>
      </p:sp>
      <p:sp>
        <p:nvSpPr>
          <p:cNvPr id="6" name="5 Rectángulo"/>
          <p:cNvSpPr/>
          <p:nvPr/>
        </p:nvSpPr>
        <p:spPr>
          <a:xfrm>
            <a:off x="9216796" y="2197290"/>
            <a:ext cx="1419368" cy="9553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dirty="0" smtClean="0"/>
              <a:t>Generar Boleto Electrónico</a:t>
            </a:r>
            <a:endParaRPr lang="es-VE" dirty="0"/>
          </a:p>
        </p:txBody>
      </p:sp>
      <p:cxnSp>
        <p:nvCxnSpPr>
          <p:cNvPr id="8" name="7 Conector recto de flecha"/>
          <p:cNvCxnSpPr>
            <a:stCxn id="4" idx="3"/>
            <a:endCxn id="5" idx="1"/>
          </p:cNvCxnSpPr>
          <p:nvPr/>
        </p:nvCxnSpPr>
        <p:spPr>
          <a:xfrm>
            <a:off x="2942238" y="2674962"/>
            <a:ext cx="2382672"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8 Conector recto de flecha"/>
          <p:cNvCxnSpPr>
            <a:stCxn id="5" idx="3"/>
            <a:endCxn id="6" idx="1"/>
          </p:cNvCxnSpPr>
          <p:nvPr/>
        </p:nvCxnSpPr>
        <p:spPr>
          <a:xfrm>
            <a:off x="6744278" y="2674962"/>
            <a:ext cx="247251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11 Rectángulo"/>
          <p:cNvSpPr/>
          <p:nvPr/>
        </p:nvSpPr>
        <p:spPr>
          <a:xfrm>
            <a:off x="696044" y="3823648"/>
            <a:ext cx="1419368" cy="9553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dirty="0" smtClean="0"/>
              <a:t>Registro de un Usuario</a:t>
            </a:r>
            <a:endParaRPr lang="es-VE" dirty="0"/>
          </a:p>
        </p:txBody>
      </p:sp>
      <p:sp>
        <p:nvSpPr>
          <p:cNvPr id="13" name="12 Rectángulo"/>
          <p:cNvSpPr/>
          <p:nvPr/>
        </p:nvSpPr>
        <p:spPr>
          <a:xfrm>
            <a:off x="2287145" y="3823648"/>
            <a:ext cx="1419368" cy="9553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dirty="0" smtClean="0"/>
              <a:t>Loguin del Usuario</a:t>
            </a:r>
            <a:endParaRPr lang="es-VE" dirty="0"/>
          </a:p>
        </p:txBody>
      </p:sp>
      <p:cxnSp>
        <p:nvCxnSpPr>
          <p:cNvPr id="20" name="19 Conector recto"/>
          <p:cNvCxnSpPr>
            <a:stCxn id="4" idx="2"/>
            <a:endCxn id="12" idx="0"/>
          </p:cNvCxnSpPr>
          <p:nvPr/>
        </p:nvCxnSpPr>
        <p:spPr>
          <a:xfrm flipH="1">
            <a:off x="1405728" y="3152634"/>
            <a:ext cx="826826" cy="671014"/>
          </a:xfrm>
          <a:prstGeom prst="line">
            <a:avLst/>
          </a:prstGeom>
        </p:spPr>
        <p:style>
          <a:lnRef idx="3">
            <a:schemeClr val="accent2"/>
          </a:lnRef>
          <a:fillRef idx="0">
            <a:schemeClr val="accent2"/>
          </a:fillRef>
          <a:effectRef idx="2">
            <a:schemeClr val="accent2"/>
          </a:effectRef>
          <a:fontRef idx="minor">
            <a:schemeClr val="tx1"/>
          </a:fontRef>
        </p:style>
      </p:cxnSp>
      <p:sp>
        <p:nvSpPr>
          <p:cNvPr id="15" name="14 Rectángulo"/>
          <p:cNvSpPr/>
          <p:nvPr/>
        </p:nvSpPr>
        <p:spPr>
          <a:xfrm>
            <a:off x="4314975" y="3823648"/>
            <a:ext cx="1419368" cy="9553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dirty="0" smtClean="0"/>
              <a:t>Método de Pago</a:t>
            </a:r>
            <a:endParaRPr lang="es-VE" dirty="0"/>
          </a:p>
        </p:txBody>
      </p:sp>
      <p:sp>
        <p:nvSpPr>
          <p:cNvPr id="16" name="15 Rectángulo"/>
          <p:cNvSpPr/>
          <p:nvPr/>
        </p:nvSpPr>
        <p:spPr>
          <a:xfrm>
            <a:off x="6307549" y="3823648"/>
            <a:ext cx="1419368" cy="9553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dirty="0" smtClean="0"/>
              <a:t>Validación</a:t>
            </a:r>
            <a:endParaRPr lang="es-VE" dirty="0"/>
          </a:p>
        </p:txBody>
      </p:sp>
      <p:sp>
        <p:nvSpPr>
          <p:cNvPr id="17" name="16 Rectángulo"/>
          <p:cNvSpPr/>
          <p:nvPr/>
        </p:nvSpPr>
        <p:spPr>
          <a:xfrm>
            <a:off x="9216796" y="3976048"/>
            <a:ext cx="1419368" cy="9553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VE" dirty="0" smtClean="0"/>
              <a:t>Validación</a:t>
            </a:r>
            <a:endParaRPr lang="es-VE" dirty="0"/>
          </a:p>
        </p:txBody>
      </p:sp>
      <p:cxnSp>
        <p:nvCxnSpPr>
          <p:cNvPr id="18" name="17 Conector recto"/>
          <p:cNvCxnSpPr>
            <a:stCxn id="4" idx="2"/>
            <a:endCxn id="13" idx="0"/>
          </p:cNvCxnSpPr>
          <p:nvPr/>
        </p:nvCxnSpPr>
        <p:spPr>
          <a:xfrm>
            <a:off x="2232554" y="3152634"/>
            <a:ext cx="764275" cy="67101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22 Conector recto"/>
          <p:cNvCxnSpPr>
            <a:stCxn id="5" idx="2"/>
            <a:endCxn id="15" idx="0"/>
          </p:cNvCxnSpPr>
          <p:nvPr/>
        </p:nvCxnSpPr>
        <p:spPr>
          <a:xfrm flipH="1">
            <a:off x="5024659" y="3152634"/>
            <a:ext cx="1009935" cy="671014"/>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25 Conector recto"/>
          <p:cNvCxnSpPr>
            <a:stCxn id="5" idx="2"/>
            <a:endCxn id="16" idx="0"/>
          </p:cNvCxnSpPr>
          <p:nvPr/>
        </p:nvCxnSpPr>
        <p:spPr>
          <a:xfrm>
            <a:off x="6034594" y="3152634"/>
            <a:ext cx="982639" cy="671014"/>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28 Conector recto"/>
          <p:cNvCxnSpPr>
            <a:stCxn id="6" idx="2"/>
            <a:endCxn id="17" idx="0"/>
          </p:cNvCxnSpPr>
          <p:nvPr/>
        </p:nvCxnSpPr>
        <p:spPr>
          <a:xfrm>
            <a:off x="9926480" y="3152634"/>
            <a:ext cx="0" cy="823414"/>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22766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1" y="36384"/>
            <a:ext cx="10131425" cy="1456267"/>
          </a:xfrm>
        </p:spPr>
        <p:txBody>
          <a:bodyPr/>
          <a:lstStyle/>
          <a:p>
            <a:r>
              <a:rPr lang="es-VE" dirty="0" smtClean="0"/>
              <a:t>Diagrama de actividades</a:t>
            </a:r>
            <a:endParaRPr lang="es-VE" dirty="0"/>
          </a:p>
        </p:txBody>
      </p:sp>
      <p:sp>
        <p:nvSpPr>
          <p:cNvPr id="4" name="3 Elipse"/>
          <p:cNvSpPr/>
          <p:nvPr/>
        </p:nvSpPr>
        <p:spPr>
          <a:xfrm>
            <a:off x="887103" y="1869741"/>
            <a:ext cx="382137" cy="409433"/>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VE"/>
          </a:p>
        </p:txBody>
      </p:sp>
      <p:cxnSp>
        <p:nvCxnSpPr>
          <p:cNvPr id="6" name="5 Conector recto de flecha"/>
          <p:cNvCxnSpPr/>
          <p:nvPr/>
        </p:nvCxnSpPr>
        <p:spPr>
          <a:xfrm>
            <a:off x="1269240" y="2074457"/>
            <a:ext cx="64144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Rectángulo"/>
          <p:cNvSpPr/>
          <p:nvPr/>
        </p:nvSpPr>
        <p:spPr>
          <a:xfrm>
            <a:off x="1910687" y="1760557"/>
            <a:ext cx="1460310" cy="627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200" dirty="0" smtClean="0"/>
              <a:t>Ingresa al sistema</a:t>
            </a:r>
            <a:endParaRPr lang="es-VE" sz="1200" dirty="0"/>
          </a:p>
        </p:txBody>
      </p:sp>
      <p:sp>
        <p:nvSpPr>
          <p:cNvPr id="8" name="7 Rectángulo"/>
          <p:cNvSpPr/>
          <p:nvPr/>
        </p:nvSpPr>
        <p:spPr>
          <a:xfrm>
            <a:off x="4014720" y="1760556"/>
            <a:ext cx="1460310" cy="627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200" dirty="0" smtClean="0"/>
              <a:t>Acceder con </a:t>
            </a:r>
            <a:r>
              <a:rPr lang="es-VE" sz="1200" dirty="0" err="1" smtClean="0"/>
              <a:t>login</a:t>
            </a:r>
            <a:endParaRPr lang="es-VE" sz="1200" dirty="0"/>
          </a:p>
        </p:txBody>
      </p:sp>
      <p:cxnSp>
        <p:nvCxnSpPr>
          <p:cNvPr id="9" name="8 Conector recto de flecha"/>
          <p:cNvCxnSpPr/>
          <p:nvPr/>
        </p:nvCxnSpPr>
        <p:spPr>
          <a:xfrm>
            <a:off x="3370997" y="2074457"/>
            <a:ext cx="64144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9 Conector recto de flecha"/>
          <p:cNvCxnSpPr/>
          <p:nvPr/>
        </p:nvCxnSpPr>
        <p:spPr>
          <a:xfrm>
            <a:off x="4744875" y="2388355"/>
            <a:ext cx="0" cy="50723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11 CuadroTexto"/>
          <p:cNvSpPr txBox="1"/>
          <p:nvPr/>
        </p:nvSpPr>
        <p:spPr>
          <a:xfrm>
            <a:off x="2921760" y="2967499"/>
            <a:ext cx="1539919" cy="276999"/>
          </a:xfrm>
          <a:prstGeom prst="rect">
            <a:avLst/>
          </a:prstGeom>
          <a:noFill/>
        </p:spPr>
        <p:txBody>
          <a:bodyPr wrap="square" rtlCol="0">
            <a:spAutoFit/>
          </a:bodyPr>
          <a:lstStyle/>
          <a:p>
            <a:pPr algn="ctr"/>
            <a:r>
              <a:rPr lang="es-VE" sz="1200" dirty="0" smtClean="0"/>
              <a:t>¿Acceso Permitido?</a:t>
            </a:r>
            <a:endParaRPr lang="es-VE" sz="1200" dirty="0"/>
          </a:p>
        </p:txBody>
      </p:sp>
      <p:sp>
        <p:nvSpPr>
          <p:cNvPr id="13" name="12 Rombo"/>
          <p:cNvSpPr/>
          <p:nvPr/>
        </p:nvSpPr>
        <p:spPr>
          <a:xfrm>
            <a:off x="4560630" y="2895593"/>
            <a:ext cx="368490" cy="42081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VE"/>
          </a:p>
        </p:txBody>
      </p:sp>
      <p:cxnSp>
        <p:nvCxnSpPr>
          <p:cNvPr id="14" name="13 Conector recto de flecha"/>
          <p:cNvCxnSpPr/>
          <p:nvPr/>
        </p:nvCxnSpPr>
        <p:spPr>
          <a:xfrm>
            <a:off x="4929120" y="3105998"/>
            <a:ext cx="7506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17 Conector recto de flecha"/>
          <p:cNvCxnSpPr/>
          <p:nvPr/>
        </p:nvCxnSpPr>
        <p:spPr>
          <a:xfrm>
            <a:off x="4744875" y="3316406"/>
            <a:ext cx="0" cy="50723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18 Rectángulo"/>
          <p:cNvSpPr/>
          <p:nvPr/>
        </p:nvSpPr>
        <p:spPr>
          <a:xfrm>
            <a:off x="5679747" y="2792098"/>
            <a:ext cx="1460310" cy="627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200" dirty="0" smtClean="0"/>
              <a:t>Notificación de rechazo</a:t>
            </a:r>
            <a:endParaRPr lang="es-VE" sz="1200" dirty="0"/>
          </a:p>
        </p:txBody>
      </p:sp>
      <p:sp>
        <p:nvSpPr>
          <p:cNvPr id="20" name="19 CuadroTexto"/>
          <p:cNvSpPr txBox="1"/>
          <p:nvPr/>
        </p:nvSpPr>
        <p:spPr>
          <a:xfrm>
            <a:off x="4461679" y="2828998"/>
            <a:ext cx="1539919" cy="276999"/>
          </a:xfrm>
          <a:prstGeom prst="rect">
            <a:avLst/>
          </a:prstGeom>
          <a:noFill/>
        </p:spPr>
        <p:txBody>
          <a:bodyPr wrap="square" rtlCol="0">
            <a:spAutoFit/>
          </a:bodyPr>
          <a:lstStyle/>
          <a:p>
            <a:pPr algn="ctr"/>
            <a:r>
              <a:rPr lang="es-VE" sz="1200" dirty="0" smtClean="0"/>
              <a:t>No</a:t>
            </a:r>
            <a:endParaRPr lang="es-VE" sz="1200" dirty="0"/>
          </a:p>
        </p:txBody>
      </p:sp>
      <p:sp>
        <p:nvSpPr>
          <p:cNvPr id="21" name="20 CuadroTexto"/>
          <p:cNvSpPr txBox="1"/>
          <p:nvPr/>
        </p:nvSpPr>
        <p:spPr>
          <a:xfrm>
            <a:off x="4131864" y="3392601"/>
            <a:ext cx="1539919" cy="276999"/>
          </a:xfrm>
          <a:prstGeom prst="rect">
            <a:avLst/>
          </a:prstGeom>
          <a:noFill/>
        </p:spPr>
        <p:txBody>
          <a:bodyPr wrap="square" rtlCol="0">
            <a:spAutoFit/>
          </a:bodyPr>
          <a:lstStyle/>
          <a:p>
            <a:pPr algn="ctr"/>
            <a:r>
              <a:rPr lang="es-VE" sz="1200" dirty="0" smtClean="0"/>
              <a:t>Si</a:t>
            </a:r>
          </a:p>
        </p:txBody>
      </p:sp>
      <p:sp>
        <p:nvSpPr>
          <p:cNvPr id="22" name="21 Rectángulo"/>
          <p:cNvSpPr/>
          <p:nvPr/>
        </p:nvSpPr>
        <p:spPr>
          <a:xfrm>
            <a:off x="4012444" y="3823645"/>
            <a:ext cx="1462586" cy="3116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VE"/>
          </a:p>
        </p:txBody>
      </p:sp>
      <p:sp>
        <p:nvSpPr>
          <p:cNvPr id="25" name="24 Y"/>
          <p:cNvSpPr/>
          <p:nvPr/>
        </p:nvSpPr>
        <p:spPr>
          <a:xfrm>
            <a:off x="1480213" y="4906362"/>
            <a:ext cx="337783" cy="344611"/>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VE"/>
          </a:p>
        </p:txBody>
      </p:sp>
      <p:sp>
        <p:nvSpPr>
          <p:cNvPr id="26" name="25 Rectángulo"/>
          <p:cNvSpPr/>
          <p:nvPr/>
        </p:nvSpPr>
        <p:spPr>
          <a:xfrm>
            <a:off x="2287138" y="4764769"/>
            <a:ext cx="1460310" cy="627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200" dirty="0" smtClean="0"/>
              <a:t>Acceso Exitoso</a:t>
            </a:r>
            <a:endParaRPr lang="es-VE" sz="1200" dirty="0"/>
          </a:p>
        </p:txBody>
      </p:sp>
      <p:cxnSp>
        <p:nvCxnSpPr>
          <p:cNvPr id="29" name="28 Conector recto de flecha"/>
          <p:cNvCxnSpPr/>
          <p:nvPr/>
        </p:nvCxnSpPr>
        <p:spPr>
          <a:xfrm flipH="1" flipV="1">
            <a:off x="1817996" y="5086627"/>
            <a:ext cx="469142"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32 Conector angular"/>
          <p:cNvCxnSpPr>
            <a:stCxn id="19" idx="3"/>
          </p:cNvCxnSpPr>
          <p:nvPr/>
        </p:nvCxnSpPr>
        <p:spPr>
          <a:xfrm flipV="1">
            <a:off x="7140057" y="1583140"/>
            <a:ext cx="3013877" cy="1522858"/>
          </a:xfrm>
          <a:prstGeom prst="bentConnector3">
            <a:avLst>
              <a:gd name="adj1" fmla="val 16038"/>
            </a:avLst>
          </a:prstGeom>
          <a:ln>
            <a:tailEnd type="arrow"/>
          </a:ln>
        </p:spPr>
        <p:style>
          <a:lnRef idx="3">
            <a:schemeClr val="dk1"/>
          </a:lnRef>
          <a:fillRef idx="0">
            <a:schemeClr val="dk1"/>
          </a:fillRef>
          <a:effectRef idx="2">
            <a:schemeClr val="dk1"/>
          </a:effectRef>
          <a:fontRef idx="minor">
            <a:schemeClr val="tx1"/>
          </a:fontRef>
        </p:style>
      </p:cxnSp>
      <p:sp>
        <p:nvSpPr>
          <p:cNvPr id="37" name="36 Elipse"/>
          <p:cNvSpPr/>
          <p:nvPr/>
        </p:nvSpPr>
        <p:spPr>
          <a:xfrm>
            <a:off x="10153932" y="1378423"/>
            <a:ext cx="382137" cy="409433"/>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VE"/>
          </a:p>
        </p:txBody>
      </p:sp>
      <p:sp>
        <p:nvSpPr>
          <p:cNvPr id="39" name="38 Rectángulo"/>
          <p:cNvSpPr/>
          <p:nvPr/>
        </p:nvSpPr>
        <p:spPr>
          <a:xfrm>
            <a:off x="5839533" y="4764769"/>
            <a:ext cx="1460310" cy="627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200" dirty="0" smtClean="0"/>
              <a:t>Gestionar Compra del Boleto</a:t>
            </a:r>
            <a:endParaRPr lang="es-VE" sz="1200" dirty="0"/>
          </a:p>
        </p:txBody>
      </p:sp>
      <p:cxnSp>
        <p:nvCxnSpPr>
          <p:cNvPr id="41" name="40 Conector angular"/>
          <p:cNvCxnSpPr/>
          <p:nvPr/>
        </p:nvCxnSpPr>
        <p:spPr>
          <a:xfrm rot="16200000" flipH="1">
            <a:off x="5500906" y="3729527"/>
            <a:ext cx="629498" cy="1461448"/>
          </a:xfrm>
          <a:prstGeom prst="bentConnector3">
            <a:avLst>
              <a:gd name="adj1" fmla="val 19647"/>
            </a:avLst>
          </a:prstGeom>
          <a:ln>
            <a:tailEnd type="arrow"/>
          </a:ln>
        </p:spPr>
        <p:style>
          <a:lnRef idx="3">
            <a:schemeClr val="dk1"/>
          </a:lnRef>
          <a:fillRef idx="0">
            <a:schemeClr val="dk1"/>
          </a:fillRef>
          <a:effectRef idx="2">
            <a:schemeClr val="dk1"/>
          </a:effectRef>
          <a:fontRef idx="minor">
            <a:schemeClr val="tx1"/>
          </a:fontRef>
        </p:style>
      </p:cxnSp>
      <p:cxnSp>
        <p:nvCxnSpPr>
          <p:cNvPr id="49" name="48 Conector angular"/>
          <p:cNvCxnSpPr/>
          <p:nvPr/>
        </p:nvCxnSpPr>
        <p:spPr>
          <a:xfrm rot="5400000">
            <a:off x="3436679" y="3730670"/>
            <a:ext cx="629497" cy="1438700"/>
          </a:xfrm>
          <a:prstGeom prst="bentConnector3">
            <a:avLst>
              <a:gd name="adj1" fmla="val 21816"/>
            </a:avLst>
          </a:prstGeom>
          <a:ln>
            <a:tailEnd type="arrow"/>
          </a:ln>
        </p:spPr>
        <p:style>
          <a:lnRef idx="3">
            <a:schemeClr val="dk1"/>
          </a:lnRef>
          <a:fillRef idx="0">
            <a:schemeClr val="dk1"/>
          </a:fillRef>
          <a:effectRef idx="2">
            <a:schemeClr val="dk1"/>
          </a:effectRef>
          <a:fontRef idx="minor">
            <a:schemeClr val="tx1"/>
          </a:fontRef>
        </p:style>
      </p:cxnSp>
      <p:cxnSp>
        <p:nvCxnSpPr>
          <p:cNvPr id="56" name="55 Conector recto de flecha"/>
          <p:cNvCxnSpPr/>
          <p:nvPr/>
        </p:nvCxnSpPr>
        <p:spPr>
          <a:xfrm>
            <a:off x="7299843" y="5086628"/>
            <a:ext cx="64144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7" name="56 Rombo"/>
          <p:cNvSpPr/>
          <p:nvPr/>
        </p:nvSpPr>
        <p:spPr>
          <a:xfrm>
            <a:off x="7929919" y="4876221"/>
            <a:ext cx="368490" cy="42081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VE"/>
          </a:p>
        </p:txBody>
      </p:sp>
      <p:cxnSp>
        <p:nvCxnSpPr>
          <p:cNvPr id="58" name="57 Conector recto de flecha"/>
          <p:cNvCxnSpPr/>
          <p:nvPr/>
        </p:nvCxnSpPr>
        <p:spPr>
          <a:xfrm flipV="1">
            <a:off x="8114164" y="4274020"/>
            <a:ext cx="0" cy="5891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0" name="59 CuadroTexto"/>
          <p:cNvSpPr txBox="1"/>
          <p:nvPr/>
        </p:nvSpPr>
        <p:spPr>
          <a:xfrm>
            <a:off x="7171330" y="4469309"/>
            <a:ext cx="1539919" cy="276999"/>
          </a:xfrm>
          <a:prstGeom prst="rect">
            <a:avLst/>
          </a:prstGeom>
          <a:noFill/>
        </p:spPr>
        <p:txBody>
          <a:bodyPr wrap="square" rtlCol="0">
            <a:spAutoFit/>
          </a:bodyPr>
          <a:lstStyle/>
          <a:p>
            <a:pPr algn="ctr"/>
            <a:r>
              <a:rPr lang="es-VE" sz="1200" dirty="0" smtClean="0"/>
              <a:t>No</a:t>
            </a:r>
            <a:endParaRPr lang="es-VE" sz="1200" dirty="0"/>
          </a:p>
        </p:txBody>
      </p:sp>
      <p:sp>
        <p:nvSpPr>
          <p:cNvPr id="61" name="60 Rectángulo"/>
          <p:cNvSpPr/>
          <p:nvPr/>
        </p:nvSpPr>
        <p:spPr>
          <a:xfrm>
            <a:off x="7384009" y="3623218"/>
            <a:ext cx="1460310" cy="627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200" dirty="0" smtClean="0"/>
              <a:t>Notificación de rechazo, tarjeta no valida</a:t>
            </a:r>
            <a:endParaRPr lang="es-VE" sz="1200" dirty="0"/>
          </a:p>
        </p:txBody>
      </p:sp>
      <p:cxnSp>
        <p:nvCxnSpPr>
          <p:cNvPr id="62" name="61 Conector recto de flecha"/>
          <p:cNvCxnSpPr/>
          <p:nvPr/>
        </p:nvCxnSpPr>
        <p:spPr>
          <a:xfrm flipV="1">
            <a:off x="8298409" y="5109937"/>
            <a:ext cx="56524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4" name="63 CuadroTexto"/>
          <p:cNvSpPr txBox="1"/>
          <p:nvPr/>
        </p:nvSpPr>
        <p:spPr>
          <a:xfrm>
            <a:off x="7811071" y="5067291"/>
            <a:ext cx="1539919" cy="276999"/>
          </a:xfrm>
          <a:prstGeom prst="rect">
            <a:avLst/>
          </a:prstGeom>
          <a:noFill/>
        </p:spPr>
        <p:txBody>
          <a:bodyPr wrap="square" rtlCol="0">
            <a:spAutoFit/>
          </a:bodyPr>
          <a:lstStyle/>
          <a:p>
            <a:pPr algn="ctr"/>
            <a:r>
              <a:rPr lang="es-VE" sz="1200" dirty="0" smtClean="0"/>
              <a:t>Si</a:t>
            </a:r>
          </a:p>
        </p:txBody>
      </p:sp>
      <p:cxnSp>
        <p:nvCxnSpPr>
          <p:cNvPr id="66" name="65 Conector angular"/>
          <p:cNvCxnSpPr>
            <a:stCxn id="61" idx="0"/>
            <a:endCxn id="37" idx="4"/>
          </p:cNvCxnSpPr>
          <p:nvPr/>
        </p:nvCxnSpPr>
        <p:spPr>
          <a:xfrm rot="5400000" flipH="1" flipV="1">
            <a:off x="8311901" y="1590119"/>
            <a:ext cx="1835362" cy="2230837"/>
          </a:xfrm>
          <a:prstGeom prst="bentConnector3">
            <a:avLst/>
          </a:prstGeom>
          <a:ln>
            <a:tailEnd type="arrow"/>
          </a:ln>
        </p:spPr>
        <p:style>
          <a:lnRef idx="3">
            <a:schemeClr val="dk1"/>
          </a:lnRef>
          <a:fillRef idx="0">
            <a:schemeClr val="dk1"/>
          </a:fillRef>
          <a:effectRef idx="2">
            <a:schemeClr val="dk1"/>
          </a:effectRef>
          <a:fontRef idx="minor">
            <a:schemeClr val="tx1"/>
          </a:fontRef>
        </p:style>
      </p:cxnSp>
      <p:sp>
        <p:nvSpPr>
          <p:cNvPr id="67" name="66 Rectángulo"/>
          <p:cNvSpPr/>
          <p:nvPr/>
        </p:nvSpPr>
        <p:spPr>
          <a:xfrm>
            <a:off x="8844319" y="4746308"/>
            <a:ext cx="1460310" cy="627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200" dirty="0" smtClean="0"/>
              <a:t>Validación del Boleto</a:t>
            </a:r>
            <a:endParaRPr lang="es-VE" sz="1200" dirty="0"/>
          </a:p>
        </p:txBody>
      </p:sp>
      <p:sp>
        <p:nvSpPr>
          <p:cNvPr id="71" name="70 CuadroTexto"/>
          <p:cNvSpPr txBox="1"/>
          <p:nvPr/>
        </p:nvSpPr>
        <p:spPr>
          <a:xfrm>
            <a:off x="7323735" y="5343200"/>
            <a:ext cx="1539919" cy="461665"/>
          </a:xfrm>
          <a:prstGeom prst="rect">
            <a:avLst/>
          </a:prstGeom>
          <a:noFill/>
        </p:spPr>
        <p:txBody>
          <a:bodyPr wrap="square" rtlCol="0">
            <a:spAutoFit/>
          </a:bodyPr>
          <a:lstStyle/>
          <a:p>
            <a:pPr algn="ctr"/>
            <a:r>
              <a:rPr lang="es-VE" sz="1200" dirty="0" smtClean="0"/>
              <a:t>¿Datos de tarjeta validos?</a:t>
            </a:r>
            <a:endParaRPr lang="es-VE" sz="1200" dirty="0"/>
          </a:p>
        </p:txBody>
      </p:sp>
      <p:sp>
        <p:nvSpPr>
          <p:cNvPr id="36" name="35 Rectángulo"/>
          <p:cNvSpPr/>
          <p:nvPr/>
        </p:nvSpPr>
        <p:spPr>
          <a:xfrm>
            <a:off x="9792275" y="3623217"/>
            <a:ext cx="1460310" cy="627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200" dirty="0" smtClean="0"/>
              <a:t>Notificación de Boleto Adquirido Exitosamente</a:t>
            </a:r>
            <a:endParaRPr lang="es-VE" sz="1200" dirty="0"/>
          </a:p>
        </p:txBody>
      </p:sp>
      <p:cxnSp>
        <p:nvCxnSpPr>
          <p:cNvPr id="15" name="14 Conector angular"/>
          <p:cNvCxnSpPr>
            <a:stCxn id="67" idx="3"/>
          </p:cNvCxnSpPr>
          <p:nvPr/>
        </p:nvCxnSpPr>
        <p:spPr>
          <a:xfrm flipV="1">
            <a:off x="10304629" y="4274020"/>
            <a:ext cx="231440" cy="786188"/>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17" name="16 Conector angular"/>
          <p:cNvCxnSpPr>
            <a:stCxn id="36" idx="0"/>
            <a:endCxn id="37" idx="6"/>
          </p:cNvCxnSpPr>
          <p:nvPr/>
        </p:nvCxnSpPr>
        <p:spPr>
          <a:xfrm rot="5400000" flipH="1" flipV="1">
            <a:off x="9509211" y="2596360"/>
            <a:ext cx="2040077" cy="13639"/>
          </a:xfrm>
          <a:prstGeom prst="bentConnector4">
            <a:avLst>
              <a:gd name="adj1" fmla="val 44983"/>
              <a:gd name="adj2" fmla="val 1776076"/>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66465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Rectángulo"/>
          <p:cNvSpPr/>
          <p:nvPr/>
        </p:nvSpPr>
        <p:spPr>
          <a:xfrm>
            <a:off x="185914" y="1893581"/>
            <a:ext cx="6228502" cy="2563159"/>
          </a:xfrm>
          <a:prstGeom prst="rect">
            <a:avLst/>
          </a:prstGeom>
        </p:spPr>
        <p:style>
          <a:lnRef idx="1">
            <a:schemeClr val="accent2"/>
          </a:lnRef>
          <a:fillRef idx="2">
            <a:schemeClr val="accent2"/>
          </a:fillRef>
          <a:effectRef idx="1">
            <a:schemeClr val="accent2"/>
          </a:effectRef>
          <a:fontRef idx="minor">
            <a:schemeClr val="dk1"/>
          </a:fontRef>
        </p:style>
        <p:txBody>
          <a:bodyPr rtlCol="0" anchor="b"/>
          <a:lstStyle/>
          <a:p>
            <a:pPr algn="r"/>
            <a:r>
              <a:rPr lang="es-VE" sz="1400" b="1" dirty="0" smtClean="0">
                <a:solidFill>
                  <a:schemeClr val="tx1"/>
                </a:solidFill>
              </a:rPr>
              <a:t>Usuario</a:t>
            </a:r>
            <a:endParaRPr lang="es-VE" sz="1400" b="1" dirty="0">
              <a:solidFill>
                <a:schemeClr val="tx1"/>
              </a:solidFill>
            </a:endParaRPr>
          </a:p>
        </p:txBody>
      </p:sp>
      <p:sp>
        <p:nvSpPr>
          <p:cNvPr id="2" name="1 Título"/>
          <p:cNvSpPr>
            <a:spLocks noGrp="1"/>
          </p:cNvSpPr>
          <p:nvPr>
            <p:ph type="title"/>
          </p:nvPr>
        </p:nvSpPr>
        <p:spPr>
          <a:xfrm>
            <a:off x="163779" y="-181984"/>
            <a:ext cx="10912760" cy="1456267"/>
          </a:xfrm>
        </p:spPr>
        <p:txBody>
          <a:bodyPr/>
          <a:lstStyle/>
          <a:p>
            <a:r>
              <a:rPr lang="es-VE" dirty="0" smtClean="0"/>
              <a:t>Diagrama de componentes y Despliegue</a:t>
            </a:r>
            <a:endParaRPr lang="es-V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730" y="921941"/>
            <a:ext cx="1847462" cy="906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5308874" y="929282"/>
            <a:ext cx="1296538" cy="830997"/>
          </a:xfrm>
          <a:prstGeom prst="rect">
            <a:avLst/>
          </a:prstGeom>
          <a:noFill/>
        </p:spPr>
        <p:txBody>
          <a:bodyPr wrap="square" rtlCol="0">
            <a:spAutoFit/>
          </a:bodyPr>
          <a:lstStyle/>
          <a:p>
            <a:pPr algn="ctr"/>
            <a:r>
              <a:rPr lang="es-VE" sz="1200" b="1" dirty="0" smtClean="0"/>
              <a:t>Sistema de Gestión de Boletos Electrónicos</a:t>
            </a:r>
            <a:endParaRPr lang="es-VE" sz="1200" b="1"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452" y="2285912"/>
            <a:ext cx="1847462" cy="906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3072" y="2234401"/>
            <a:ext cx="2011344" cy="906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CuadroTexto"/>
          <p:cNvSpPr txBox="1"/>
          <p:nvPr/>
        </p:nvSpPr>
        <p:spPr>
          <a:xfrm>
            <a:off x="2033376" y="2477730"/>
            <a:ext cx="1296538" cy="523220"/>
          </a:xfrm>
          <a:prstGeom prst="rect">
            <a:avLst/>
          </a:prstGeom>
          <a:noFill/>
        </p:spPr>
        <p:txBody>
          <a:bodyPr wrap="square" rtlCol="0">
            <a:spAutoFit/>
          </a:bodyPr>
          <a:lstStyle/>
          <a:p>
            <a:pPr algn="ctr"/>
            <a:r>
              <a:rPr lang="es-VE" sz="1400" dirty="0" smtClean="0"/>
              <a:t>Registrar Usuario</a:t>
            </a:r>
            <a:endParaRPr lang="es-VE" sz="1400" dirty="0"/>
          </a:p>
        </p:txBody>
      </p:sp>
      <p:sp>
        <p:nvSpPr>
          <p:cNvPr id="15" name="14 CuadroTexto"/>
          <p:cNvSpPr txBox="1"/>
          <p:nvPr/>
        </p:nvSpPr>
        <p:spPr>
          <a:xfrm>
            <a:off x="4994834" y="2426218"/>
            <a:ext cx="1296538" cy="523220"/>
          </a:xfrm>
          <a:prstGeom prst="rect">
            <a:avLst/>
          </a:prstGeom>
          <a:noFill/>
        </p:spPr>
        <p:txBody>
          <a:bodyPr wrap="square" rtlCol="0">
            <a:spAutoFit/>
          </a:bodyPr>
          <a:lstStyle/>
          <a:p>
            <a:pPr algn="ctr"/>
            <a:r>
              <a:rPr lang="es-VE" sz="1400" dirty="0" smtClean="0"/>
              <a:t>Consultar Usuario</a:t>
            </a:r>
            <a:endParaRPr lang="es-VE" sz="1400" dirty="0"/>
          </a:p>
        </p:txBody>
      </p:sp>
      <p:cxnSp>
        <p:nvCxnSpPr>
          <p:cNvPr id="16" name="15 Conector recto de flecha"/>
          <p:cNvCxnSpPr>
            <a:stCxn id="1026" idx="2"/>
            <a:endCxn id="12" idx="0"/>
          </p:cNvCxnSpPr>
          <p:nvPr/>
        </p:nvCxnSpPr>
        <p:spPr>
          <a:xfrm flipH="1">
            <a:off x="2406183" y="1828797"/>
            <a:ext cx="3328278" cy="457115"/>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19" name="18 Conector recto de flecha"/>
          <p:cNvCxnSpPr>
            <a:stCxn id="1026" idx="2"/>
            <a:endCxn id="13" idx="0"/>
          </p:cNvCxnSpPr>
          <p:nvPr/>
        </p:nvCxnSpPr>
        <p:spPr>
          <a:xfrm flipH="1">
            <a:off x="5408744" y="1828797"/>
            <a:ext cx="325717" cy="405604"/>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14" y="3549884"/>
            <a:ext cx="1847462" cy="906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27 Conector recto de flecha"/>
          <p:cNvCxnSpPr>
            <a:stCxn id="12" idx="2"/>
            <a:endCxn id="27" idx="0"/>
          </p:cNvCxnSpPr>
          <p:nvPr/>
        </p:nvCxnSpPr>
        <p:spPr>
          <a:xfrm flipH="1">
            <a:off x="1109645" y="3192768"/>
            <a:ext cx="1296538" cy="357116"/>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sp>
        <p:nvSpPr>
          <p:cNvPr id="31" name="30 CuadroTexto"/>
          <p:cNvSpPr txBox="1"/>
          <p:nvPr/>
        </p:nvSpPr>
        <p:spPr>
          <a:xfrm>
            <a:off x="736838" y="3741702"/>
            <a:ext cx="1296538" cy="523220"/>
          </a:xfrm>
          <a:prstGeom prst="rect">
            <a:avLst/>
          </a:prstGeom>
          <a:noFill/>
        </p:spPr>
        <p:txBody>
          <a:bodyPr wrap="square" rtlCol="0">
            <a:spAutoFit/>
          </a:bodyPr>
          <a:lstStyle/>
          <a:p>
            <a:pPr algn="ctr"/>
            <a:r>
              <a:rPr lang="es-VE" sz="1400" dirty="0" err="1" smtClean="0"/>
              <a:t>Loguear</a:t>
            </a:r>
            <a:endParaRPr lang="es-VE" sz="1400" dirty="0" smtClean="0"/>
          </a:p>
          <a:p>
            <a:pPr algn="ctr"/>
            <a:r>
              <a:rPr lang="es-VE" sz="1400" dirty="0" smtClean="0"/>
              <a:t>Usuario</a:t>
            </a:r>
            <a:endParaRPr lang="es-VE" sz="1400" dirty="0"/>
          </a:p>
        </p:txBody>
      </p:sp>
      <p:sp>
        <p:nvSpPr>
          <p:cNvPr id="36" name="35 Rectángulo"/>
          <p:cNvSpPr/>
          <p:nvPr/>
        </p:nvSpPr>
        <p:spPr>
          <a:xfrm>
            <a:off x="7246961" y="2367018"/>
            <a:ext cx="4006178" cy="2563159"/>
          </a:xfrm>
          <a:prstGeom prst="rect">
            <a:avLst/>
          </a:prstGeom>
        </p:spPr>
        <p:style>
          <a:lnRef idx="1">
            <a:schemeClr val="accent2"/>
          </a:lnRef>
          <a:fillRef idx="2">
            <a:schemeClr val="accent2"/>
          </a:fillRef>
          <a:effectRef idx="1">
            <a:schemeClr val="accent2"/>
          </a:effectRef>
          <a:fontRef idx="minor">
            <a:schemeClr val="dk1"/>
          </a:fontRef>
        </p:style>
        <p:txBody>
          <a:bodyPr rtlCol="0" anchor="b"/>
          <a:lstStyle/>
          <a:p>
            <a:r>
              <a:rPr lang="es-VE" sz="1400" b="1" dirty="0" smtClean="0">
                <a:solidFill>
                  <a:schemeClr val="tx1"/>
                </a:solidFill>
              </a:rPr>
              <a:t>Server</a:t>
            </a:r>
            <a:endParaRPr lang="es-VE" sz="1400" b="1" dirty="0">
              <a:solidFill>
                <a:schemeClr val="tx1"/>
              </a:solidFill>
            </a:endParaRPr>
          </a:p>
        </p:txBody>
      </p:sp>
      <p:pic>
        <p:nvPicPr>
          <p:cNvPr id="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8691" y="2687828"/>
            <a:ext cx="1847462" cy="906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39 CuadroTexto"/>
          <p:cNvSpPr txBox="1"/>
          <p:nvPr/>
        </p:nvSpPr>
        <p:spPr>
          <a:xfrm>
            <a:off x="8029615" y="2739340"/>
            <a:ext cx="1296538" cy="738664"/>
          </a:xfrm>
          <a:prstGeom prst="rect">
            <a:avLst/>
          </a:prstGeom>
          <a:noFill/>
        </p:spPr>
        <p:txBody>
          <a:bodyPr wrap="square" rtlCol="0">
            <a:spAutoFit/>
          </a:bodyPr>
          <a:lstStyle/>
          <a:p>
            <a:pPr algn="ctr"/>
            <a:r>
              <a:rPr lang="es-VE" sz="1400" dirty="0" smtClean="0"/>
              <a:t>Gestión </a:t>
            </a:r>
            <a:r>
              <a:rPr lang="es-VE" sz="1400" dirty="0"/>
              <a:t>Compra del Boleto</a:t>
            </a:r>
          </a:p>
        </p:txBody>
      </p:sp>
      <p:cxnSp>
        <p:nvCxnSpPr>
          <p:cNvPr id="45" name="44 Conector recto de flecha"/>
          <p:cNvCxnSpPr>
            <a:endCxn id="37" idx="0"/>
          </p:cNvCxnSpPr>
          <p:nvPr/>
        </p:nvCxnSpPr>
        <p:spPr>
          <a:xfrm>
            <a:off x="5734461" y="1828797"/>
            <a:ext cx="2667961" cy="859031"/>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51" name="50 Conector recto"/>
          <p:cNvCxnSpPr>
            <a:stCxn id="34" idx="3"/>
            <a:endCxn id="36" idx="1"/>
          </p:cNvCxnSpPr>
          <p:nvPr/>
        </p:nvCxnSpPr>
        <p:spPr>
          <a:xfrm>
            <a:off x="6414416" y="3175161"/>
            <a:ext cx="832545" cy="473437"/>
          </a:xfrm>
          <a:prstGeom prst="line">
            <a:avLst/>
          </a:prstGeom>
        </p:spPr>
        <p:style>
          <a:lnRef idx="3">
            <a:schemeClr val="accent2"/>
          </a:lnRef>
          <a:fillRef idx="0">
            <a:schemeClr val="accent2"/>
          </a:fillRef>
          <a:effectRef idx="2">
            <a:schemeClr val="accent2"/>
          </a:effectRef>
          <a:fontRef idx="minor">
            <a:schemeClr val="tx1"/>
          </a:fontRef>
        </p:style>
      </p:cxnSp>
      <p:cxnSp>
        <p:nvCxnSpPr>
          <p:cNvPr id="53" name="52 Conector angular"/>
          <p:cNvCxnSpPr>
            <a:stCxn id="31" idx="3"/>
            <a:endCxn id="40" idx="3"/>
          </p:cNvCxnSpPr>
          <p:nvPr/>
        </p:nvCxnSpPr>
        <p:spPr>
          <a:xfrm flipV="1">
            <a:off x="2033376" y="3108672"/>
            <a:ext cx="7292777" cy="894640"/>
          </a:xfrm>
          <a:prstGeom prst="bentConnector3">
            <a:avLst>
              <a:gd name="adj1" fmla="val 103135"/>
            </a:avLst>
          </a:prstGeom>
          <a:ln>
            <a:prstDash val="dash"/>
            <a:tailEnd type="arrow"/>
          </a:ln>
        </p:spPr>
        <p:style>
          <a:lnRef idx="3">
            <a:schemeClr val="accent2"/>
          </a:lnRef>
          <a:fillRef idx="0">
            <a:schemeClr val="accent2"/>
          </a:fillRef>
          <a:effectRef idx="2">
            <a:schemeClr val="accent2"/>
          </a:effectRef>
          <a:fontRef idx="minor">
            <a:schemeClr val="tx1"/>
          </a:fontRef>
        </p:style>
      </p:cxnSp>
      <p:pic>
        <p:nvPicPr>
          <p:cNvPr id="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6153" y="4030937"/>
            <a:ext cx="1847462" cy="906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57 CuadroTexto"/>
          <p:cNvSpPr txBox="1"/>
          <p:nvPr/>
        </p:nvSpPr>
        <p:spPr>
          <a:xfrm>
            <a:off x="9877077" y="4218929"/>
            <a:ext cx="1296538" cy="523220"/>
          </a:xfrm>
          <a:prstGeom prst="rect">
            <a:avLst/>
          </a:prstGeom>
          <a:noFill/>
        </p:spPr>
        <p:txBody>
          <a:bodyPr wrap="square" rtlCol="0">
            <a:spAutoFit/>
          </a:bodyPr>
          <a:lstStyle/>
          <a:p>
            <a:pPr algn="ctr"/>
            <a:r>
              <a:rPr lang="es-VE" sz="1400" dirty="0" smtClean="0"/>
              <a:t>Validación Disponibilidad</a:t>
            </a:r>
            <a:endParaRPr lang="es-VE" sz="1400" dirty="0"/>
          </a:p>
        </p:txBody>
      </p:sp>
      <p:cxnSp>
        <p:nvCxnSpPr>
          <p:cNvPr id="59" name="58 Conector angular"/>
          <p:cNvCxnSpPr>
            <a:stCxn id="37" idx="2"/>
            <a:endCxn id="57" idx="1"/>
          </p:cNvCxnSpPr>
          <p:nvPr/>
        </p:nvCxnSpPr>
        <p:spPr>
          <a:xfrm rot="16200000" flipH="1">
            <a:off x="8419447" y="3577658"/>
            <a:ext cx="889681" cy="923731"/>
          </a:xfrm>
          <a:prstGeom prst="bentConnector2">
            <a:avLst/>
          </a:prstGeom>
          <a:ln>
            <a:prstDash val="dash"/>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96258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502F760-BBFB-4030-AB2F-55A2114B47A9}"/>
              </a:ext>
            </a:extLst>
          </p:cNvPr>
          <p:cNvSpPr>
            <a:spLocks noGrp="1"/>
          </p:cNvSpPr>
          <p:nvPr>
            <p:ph type="title"/>
          </p:nvPr>
        </p:nvSpPr>
        <p:spPr/>
        <p:txBody>
          <a:bodyPr/>
          <a:lstStyle/>
          <a:p>
            <a:r>
              <a:rPr lang="es-VE" b="1" dirty="0"/>
              <a:t>Diagrama de comportamiento empleado para:</a:t>
            </a:r>
          </a:p>
        </p:txBody>
      </p:sp>
      <p:graphicFrame>
        <p:nvGraphicFramePr>
          <p:cNvPr id="7" name="Marcador de contenido 6">
            <a:extLst>
              <a:ext uri="{FF2B5EF4-FFF2-40B4-BE49-F238E27FC236}">
                <a16:creationId xmlns:a16="http://schemas.microsoft.com/office/drawing/2014/main" xmlns="" id="{E7804B9F-5FCB-44D8-9C41-E98C3C1C3D56}"/>
              </a:ext>
            </a:extLst>
          </p:cNvPr>
          <p:cNvGraphicFramePr>
            <a:graphicFrameLocks noGrp="1"/>
          </p:cNvGraphicFramePr>
          <p:nvPr>
            <p:ph idx="1"/>
            <p:extLst>
              <p:ext uri="{D42A27DB-BD31-4B8C-83A1-F6EECF244321}">
                <p14:modId xmlns:p14="http://schemas.microsoft.com/office/powerpoint/2010/main" val="1732729952"/>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1476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3DB8481-64F5-4647-AE15-1E33D9A19C34}"/>
              </a:ext>
            </a:extLst>
          </p:cNvPr>
          <p:cNvSpPr>
            <a:spLocks noGrp="1"/>
          </p:cNvSpPr>
          <p:nvPr>
            <p:ph type="title"/>
          </p:nvPr>
        </p:nvSpPr>
        <p:spPr>
          <a:xfrm>
            <a:off x="685800" y="3308581"/>
            <a:ext cx="10131427" cy="1468800"/>
          </a:xfrm>
        </p:spPr>
        <p:txBody>
          <a:bodyPr/>
          <a:lstStyle/>
          <a:p>
            <a:r>
              <a:rPr lang="es-VE" b="1" dirty="0"/>
              <a:t>Diagramas de casos de uso</a:t>
            </a:r>
          </a:p>
        </p:txBody>
      </p:sp>
      <p:sp>
        <p:nvSpPr>
          <p:cNvPr id="3" name="Marcador de texto 2">
            <a:extLst>
              <a:ext uri="{FF2B5EF4-FFF2-40B4-BE49-F238E27FC236}">
                <a16:creationId xmlns:a16="http://schemas.microsoft.com/office/drawing/2014/main" xmlns="" id="{03B3165F-AF9C-458C-97F5-37C0C12E40C4}"/>
              </a:ext>
            </a:extLst>
          </p:cNvPr>
          <p:cNvSpPr>
            <a:spLocks noGrp="1"/>
          </p:cNvSpPr>
          <p:nvPr>
            <p:ph type="body" idx="1"/>
          </p:nvPr>
        </p:nvSpPr>
        <p:spPr>
          <a:xfrm>
            <a:off x="685799" y="4777380"/>
            <a:ext cx="10131428" cy="988419"/>
          </a:xfrm>
        </p:spPr>
        <p:txBody>
          <a:bodyPr>
            <a:noAutofit/>
          </a:bodyPr>
          <a:lstStyle/>
          <a:p>
            <a:r>
              <a:rPr lang="es-VE" i="1" cap="none" dirty="0" smtClean="0"/>
              <a:t>Este tipo de diagramas muestra las diferentes operaciones que puede realizar una aplicación o sistema, así como su relación con su entorno, que típicamente será el usuario u otras aplicaciones o sistemas</a:t>
            </a:r>
            <a:endParaRPr lang="es-VE" i="1" cap="none" dirty="0"/>
          </a:p>
        </p:txBody>
      </p:sp>
      <p:pic>
        <p:nvPicPr>
          <p:cNvPr id="5" name="Imagen 4">
            <a:extLst>
              <a:ext uri="{FF2B5EF4-FFF2-40B4-BE49-F238E27FC236}">
                <a16:creationId xmlns:a16="http://schemas.microsoft.com/office/drawing/2014/main" xmlns="" id="{AB4D1E81-E747-47AF-BE81-76C65B6EC31E}"/>
              </a:ext>
            </a:extLst>
          </p:cNvPr>
          <p:cNvPicPr>
            <a:picLocks noChangeAspect="1"/>
          </p:cNvPicPr>
          <p:nvPr/>
        </p:nvPicPr>
        <p:blipFill>
          <a:blip r:embed="rId2"/>
          <a:stretch>
            <a:fillRect/>
          </a:stretch>
        </p:blipFill>
        <p:spPr>
          <a:xfrm>
            <a:off x="3236913" y="717781"/>
            <a:ext cx="5029200" cy="2590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reflection blurRad="6350" stA="50000" endA="300" endPos="38500" dist="50800" dir="5400000" sy="-100000" algn="bl" rotWithShape="0"/>
          </a:effectLst>
        </p:spPr>
      </p:pic>
    </p:spTree>
    <p:extLst>
      <p:ext uri="{BB962C8B-B14F-4D97-AF65-F5344CB8AC3E}">
        <p14:creationId xmlns:p14="http://schemas.microsoft.com/office/powerpoint/2010/main" val="3951492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1842AA8-3E9B-4593-9B62-80D2CE4580D7}"/>
              </a:ext>
            </a:extLst>
          </p:cNvPr>
          <p:cNvSpPr>
            <a:spLocks noGrp="1"/>
          </p:cNvSpPr>
          <p:nvPr>
            <p:ph type="title"/>
          </p:nvPr>
        </p:nvSpPr>
        <p:spPr/>
        <p:txBody>
          <a:bodyPr/>
          <a:lstStyle/>
          <a:p>
            <a:r>
              <a:rPr lang="es-VE" b="1" dirty="0"/>
              <a:t>Casos de uso</a:t>
            </a:r>
          </a:p>
        </p:txBody>
      </p:sp>
      <p:sp>
        <p:nvSpPr>
          <p:cNvPr id="4" name="Marcador de texto 3">
            <a:extLst>
              <a:ext uri="{FF2B5EF4-FFF2-40B4-BE49-F238E27FC236}">
                <a16:creationId xmlns:a16="http://schemas.microsoft.com/office/drawing/2014/main" xmlns="" id="{5B750FD3-75EE-4C7F-AA6B-31C69FA86EC0}"/>
              </a:ext>
            </a:extLst>
          </p:cNvPr>
          <p:cNvSpPr>
            <a:spLocks noGrp="1"/>
          </p:cNvSpPr>
          <p:nvPr>
            <p:ph type="body" sz="half" idx="2"/>
          </p:nvPr>
        </p:nvSpPr>
        <p:spPr/>
        <p:txBody>
          <a:bodyPr/>
          <a:lstStyle/>
          <a:p>
            <a:pPr algn="just"/>
            <a:r>
              <a:rPr lang="es-VE" i="1" dirty="0" smtClean="0"/>
              <a:t>Un caso de uso describe la secuencia de acciones que un sistema realiza produciendo resultados visibles. Se muestra la interacción de las cosas fuera del sistema con el propio sistema. Los casos de uso se pueden aplicar a todo el sistema, así como también a una parte del sistema.</a:t>
            </a:r>
            <a:endParaRPr lang="es-VE" i="1" dirty="0"/>
          </a:p>
        </p:txBody>
      </p:sp>
      <p:pic>
        <p:nvPicPr>
          <p:cNvPr id="12" name="Imagen 11">
            <a:extLst>
              <a:ext uri="{FF2B5EF4-FFF2-40B4-BE49-F238E27FC236}">
                <a16:creationId xmlns:a16="http://schemas.microsoft.com/office/drawing/2014/main" xmlns="" id="{A2F23A21-EA36-4221-98B5-9B08B83B34A2}"/>
              </a:ext>
            </a:extLst>
          </p:cNvPr>
          <p:cNvPicPr>
            <a:picLocks noChangeAspect="1"/>
          </p:cNvPicPr>
          <p:nvPr/>
        </p:nvPicPr>
        <p:blipFill>
          <a:blip r:embed="rId2"/>
          <a:stretch>
            <a:fillRect/>
          </a:stretch>
        </p:blipFill>
        <p:spPr>
          <a:xfrm>
            <a:off x="7575550" y="1852612"/>
            <a:ext cx="3162300" cy="3152775"/>
          </a:xfrm>
          <a:prstGeom prst="rect">
            <a:avLst/>
          </a:prstGeom>
        </p:spPr>
      </p:pic>
    </p:spTree>
    <p:extLst>
      <p:ext uri="{BB962C8B-B14F-4D97-AF65-F5344CB8AC3E}">
        <p14:creationId xmlns:p14="http://schemas.microsoft.com/office/powerpoint/2010/main" val="3526110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77FC818-C373-4282-A1C8-9ACE0109C72F}"/>
              </a:ext>
            </a:extLst>
          </p:cNvPr>
          <p:cNvSpPr>
            <a:spLocks noGrp="1"/>
          </p:cNvSpPr>
          <p:nvPr>
            <p:ph type="title"/>
          </p:nvPr>
        </p:nvSpPr>
        <p:spPr/>
        <p:txBody>
          <a:bodyPr/>
          <a:lstStyle/>
          <a:p>
            <a:r>
              <a:rPr lang="es-VE" b="1" dirty="0"/>
              <a:t>Actores</a:t>
            </a:r>
          </a:p>
        </p:txBody>
      </p:sp>
      <p:sp>
        <p:nvSpPr>
          <p:cNvPr id="4" name="Marcador de texto 3">
            <a:extLst>
              <a:ext uri="{FF2B5EF4-FFF2-40B4-BE49-F238E27FC236}">
                <a16:creationId xmlns:a16="http://schemas.microsoft.com/office/drawing/2014/main" xmlns="" id="{29B4AEED-7B06-41AA-BEBD-7CECCF3A90F5}"/>
              </a:ext>
            </a:extLst>
          </p:cNvPr>
          <p:cNvSpPr>
            <a:spLocks noGrp="1"/>
          </p:cNvSpPr>
          <p:nvPr>
            <p:ph type="body" sz="half" idx="2"/>
          </p:nvPr>
        </p:nvSpPr>
        <p:spPr/>
        <p:txBody>
          <a:bodyPr/>
          <a:lstStyle/>
          <a:p>
            <a:r>
              <a:rPr lang="es-VE" i="1" dirty="0" smtClean="0"/>
              <a:t>Un actor es alguien o algo que interactúa con el sistema, pero que es externo al mismo y puede ser una persona, un dispositivo u otro sistema.</a:t>
            </a:r>
            <a:endParaRPr lang="es-VE" i="1" dirty="0"/>
          </a:p>
        </p:txBody>
      </p:sp>
      <p:pic>
        <p:nvPicPr>
          <p:cNvPr id="12" name="Imagen 11">
            <a:extLst>
              <a:ext uri="{FF2B5EF4-FFF2-40B4-BE49-F238E27FC236}">
                <a16:creationId xmlns:a16="http://schemas.microsoft.com/office/drawing/2014/main" xmlns="" id="{75C5326B-C6CC-449B-AE67-59E7A780C550}"/>
              </a:ext>
            </a:extLst>
          </p:cNvPr>
          <p:cNvPicPr>
            <a:picLocks noChangeAspect="1"/>
          </p:cNvPicPr>
          <p:nvPr/>
        </p:nvPicPr>
        <p:blipFill>
          <a:blip r:embed="rId2"/>
          <a:stretch>
            <a:fillRect/>
          </a:stretch>
        </p:blipFill>
        <p:spPr>
          <a:xfrm>
            <a:off x="7704137" y="1862137"/>
            <a:ext cx="2981325" cy="3133725"/>
          </a:xfrm>
          <a:prstGeom prst="rect">
            <a:avLst/>
          </a:prstGeom>
        </p:spPr>
      </p:pic>
    </p:spTree>
    <p:extLst>
      <p:ext uri="{BB962C8B-B14F-4D97-AF65-F5344CB8AC3E}">
        <p14:creationId xmlns:p14="http://schemas.microsoft.com/office/powerpoint/2010/main" val="2957101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66882D0-7BA2-48ED-BF7C-7B8E8AE20EDF}"/>
              </a:ext>
            </a:extLst>
          </p:cNvPr>
          <p:cNvSpPr>
            <a:spLocks noGrp="1"/>
          </p:cNvSpPr>
          <p:nvPr>
            <p:ph type="title"/>
          </p:nvPr>
        </p:nvSpPr>
        <p:spPr>
          <a:xfrm>
            <a:off x="685800" y="1417318"/>
            <a:ext cx="6164653" cy="1371600"/>
          </a:xfrm>
        </p:spPr>
        <p:txBody>
          <a:bodyPr/>
          <a:lstStyle/>
          <a:p>
            <a:r>
              <a:rPr lang="es-VE" b="1" dirty="0"/>
              <a:t>Relaciones</a:t>
            </a:r>
          </a:p>
        </p:txBody>
      </p:sp>
      <p:sp>
        <p:nvSpPr>
          <p:cNvPr id="4" name="Marcador de texto 3">
            <a:extLst>
              <a:ext uri="{FF2B5EF4-FFF2-40B4-BE49-F238E27FC236}">
                <a16:creationId xmlns:a16="http://schemas.microsoft.com/office/drawing/2014/main" xmlns="" id="{E2954C68-6748-44E1-9764-C1163F037009}"/>
              </a:ext>
            </a:extLst>
          </p:cNvPr>
          <p:cNvSpPr>
            <a:spLocks noGrp="1"/>
          </p:cNvSpPr>
          <p:nvPr>
            <p:ph type="body" sz="half" idx="2"/>
          </p:nvPr>
        </p:nvSpPr>
        <p:spPr>
          <a:xfrm>
            <a:off x="685800" y="2788917"/>
            <a:ext cx="6164653" cy="3063243"/>
          </a:xfrm>
        </p:spPr>
        <p:txBody>
          <a:bodyPr>
            <a:normAutofit/>
          </a:bodyPr>
          <a:lstStyle/>
          <a:p>
            <a:r>
              <a:rPr lang="es-VE" i="1" dirty="0"/>
              <a:t>UML define cuatro tipos de relación en los Diagramas de Casos de Uso:</a:t>
            </a:r>
          </a:p>
          <a:p>
            <a:pPr>
              <a:lnSpc>
                <a:spcPct val="150000"/>
              </a:lnSpc>
            </a:pPr>
            <a:r>
              <a:rPr lang="es-VE" i="1" dirty="0" smtClean="0"/>
              <a:t>Comunicación ……………………………………………………………….</a:t>
            </a:r>
            <a:endParaRPr lang="es-VE" i="1" dirty="0"/>
          </a:p>
          <a:p>
            <a:pPr>
              <a:lnSpc>
                <a:spcPct val="150000"/>
              </a:lnSpc>
            </a:pPr>
            <a:r>
              <a:rPr lang="es-VE" i="1" dirty="0" smtClean="0"/>
              <a:t>Generalización ……………………………………………………………..</a:t>
            </a:r>
            <a:endParaRPr lang="es-VE" i="1" dirty="0"/>
          </a:p>
          <a:p>
            <a:pPr>
              <a:lnSpc>
                <a:spcPct val="150000"/>
              </a:lnSpc>
            </a:pPr>
            <a:r>
              <a:rPr lang="es-VE" i="1" dirty="0" smtClean="0"/>
              <a:t>Inclusión ……………………………………………………………………….</a:t>
            </a:r>
            <a:endParaRPr lang="es-VE" i="1" dirty="0"/>
          </a:p>
          <a:p>
            <a:pPr>
              <a:lnSpc>
                <a:spcPct val="150000"/>
              </a:lnSpc>
            </a:pPr>
            <a:r>
              <a:rPr lang="es-VE" i="1" dirty="0" smtClean="0"/>
              <a:t>Extensión ………………………………………………………………………</a:t>
            </a:r>
            <a:endParaRPr lang="es-VE" i="1" dirty="0"/>
          </a:p>
        </p:txBody>
      </p:sp>
      <p:pic>
        <p:nvPicPr>
          <p:cNvPr id="6" name="Imagen 5">
            <a:extLst>
              <a:ext uri="{FF2B5EF4-FFF2-40B4-BE49-F238E27FC236}">
                <a16:creationId xmlns:a16="http://schemas.microsoft.com/office/drawing/2014/main" xmlns="" id="{F204C4F6-CB3E-4BC9-BC81-0E1DE86E5B3C}"/>
              </a:ext>
            </a:extLst>
          </p:cNvPr>
          <p:cNvPicPr>
            <a:picLocks noChangeAspect="1"/>
          </p:cNvPicPr>
          <p:nvPr/>
        </p:nvPicPr>
        <p:blipFill>
          <a:blip r:embed="rId2"/>
          <a:stretch>
            <a:fillRect/>
          </a:stretch>
        </p:blipFill>
        <p:spPr>
          <a:xfrm>
            <a:off x="7015011" y="3486375"/>
            <a:ext cx="2475601" cy="2222094"/>
          </a:xfrm>
          <a:prstGeom prst="rect">
            <a:avLst/>
          </a:prstGeom>
        </p:spPr>
      </p:pic>
    </p:spTree>
    <p:extLst>
      <p:ext uri="{BB962C8B-B14F-4D97-AF65-F5344CB8AC3E}">
        <p14:creationId xmlns:p14="http://schemas.microsoft.com/office/powerpoint/2010/main" val="3136283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123060"/>
            <a:ext cx="6164653" cy="1371600"/>
          </a:xfrm>
        </p:spPr>
        <p:txBody>
          <a:bodyPr/>
          <a:lstStyle/>
          <a:p>
            <a:r>
              <a:rPr lang="es-VE" b="1" dirty="0"/>
              <a:t>Escenarios</a:t>
            </a:r>
          </a:p>
        </p:txBody>
      </p:sp>
      <p:sp>
        <p:nvSpPr>
          <p:cNvPr id="4" name="3 Marcador de texto"/>
          <p:cNvSpPr>
            <a:spLocks noGrp="1"/>
          </p:cNvSpPr>
          <p:nvPr>
            <p:ph type="body" sz="half" idx="2"/>
          </p:nvPr>
        </p:nvSpPr>
        <p:spPr>
          <a:xfrm>
            <a:off x="685800" y="1494660"/>
            <a:ext cx="6164653" cy="1828800"/>
          </a:xfrm>
        </p:spPr>
        <p:txBody>
          <a:bodyPr/>
          <a:lstStyle/>
          <a:p>
            <a:r>
              <a:rPr lang="es-VE" i="1" dirty="0"/>
              <a:t>Un escenario en UML es una circunstancia o situación, en la que se puede encontrar un sistema. </a:t>
            </a:r>
          </a:p>
        </p:txBody>
      </p:sp>
      <p:graphicFrame>
        <p:nvGraphicFramePr>
          <p:cNvPr id="5" name="4 Tabla"/>
          <p:cNvGraphicFramePr>
            <a:graphicFrameLocks noGrp="1"/>
          </p:cNvGraphicFramePr>
          <p:nvPr>
            <p:extLst>
              <p:ext uri="{D42A27DB-BD31-4B8C-83A1-F6EECF244321}">
                <p14:modId xmlns:p14="http://schemas.microsoft.com/office/powerpoint/2010/main" val="3929591080"/>
              </p:ext>
            </p:extLst>
          </p:nvPr>
        </p:nvGraphicFramePr>
        <p:xfrm>
          <a:off x="756137" y="2319867"/>
          <a:ext cx="10427677" cy="1854200"/>
        </p:xfrm>
        <a:graphic>
          <a:graphicData uri="http://schemas.openxmlformats.org/drawingml/2006/table">
            <a:tbl>
              <a:tblPr firstRow="1" bandRow="1">
                <a:tableStyleId>{21E4AEA4-8DFA-4A89-87EB-49C32662AFE0}</a:tableStyleId>
              </a:tblPr>
              <a:tblGrid>
                <a:gridCol w="3687286">
                  <a:extLst>
                    <a:ext uri="{9D8B030D-6E8A-4147-A177-3AD203B41FA5}">
                      <a16:colId xmlns:a16="http://schemas.microsoft.com/office/drawing/2014/main" xmlns="" val="20000"/>
                    </a:ext>
                  </a:extLst>
                </a:gridCol>
                <a:gridCol w="6740391">
                  <a:extLst>
                    <a:ext uri="{9D8B030D-6E8A-4147-A177-3AD203B41FA5}">
                      <a16:colId xmlns:a16="http://schemas.microsoft.com/office/drawing/2014/main" xmlns="" val="20001"/>
                    </a:ext>
                  </a:extLst>
                </a:gridCol>
              </a:tblGrid>
              <a:tr h="370840">
                <a:tc>
                  <a:txBody>
                    <a:bodyPr/>
                    <a:lstStyle/>
                    <a:p>
                      <a:r>
                        <a:rPr lang="es-VE" dirty="0"/>
                        <a:t>Casos de Uso</a:t>
                      </a:r>
                    </a:p>
                  </a:txBody>
                  <a:tcPr/>
                </a:tc>
                <a:tc>
                  <a:txBody>
                    <a:bodyPr/>
                    <a:lstStyle/>
                    <a:p>
                      <a:r>
                        <a:rPr lang="es-VE" dirty="0"/>
                        <a:t>Nombre del</a:t>
                      </a:r>
                      <a:r>
                        <a:rPr lang="es-VE" baseline="0" dirty="0"/>
                        <a:t> CU</a:t>
                      </a:r>
                      <a:endParaRPr lang="es-VE" dirty="0"/>
                    </a:p>
                  </a:txBody>
                  <a:tcPr/>
                </a:tc>
                <a:extLst>
                  <a:ext uri="{0D108BD9-81ED-4DB2-BD59-A6C34878D82A}">
                    <a16:rowId xmlns:a16="http://schemas.microsoft.com/office/drawing/2014/main" xmlns="" val="10000"/>
                  </a:ext>
                </a:extLst>
              </a:tr>
              <a:tr h="370840">
                <a:tc>
                  <a:txBody>
                    <a:bodyPr/>
                    <a:lstStyle/>
                    <a:p>
                      <a:r>
                        <a:rPr lang="es-VE" dirty="0"/>
                        <a:t>Actores</a:t>
                      </a:r>
                    </a:p>
                  </a:txBody>
                  <a:tcPr/>
                </a:tc>
                <a:tc>
                  <a:txBody>
                    <a:bodyPr/>
                    <a:lstStyle/>
                    <a:p>
                      <a:r>
                        <a:rPr lang="es-VE" dirty="0"/>
                        <a:t>Listado de actores que participan</a:t>
                      </a:r>
                      <a:r>
                        <a:rPr lang="es-VE" baseline="0" dirty="0"/>
                        <a:t> en el CU</a:t>
                      </a:r>
                      <a:endParaRPr lang="es-VE" dirty="0"/>
                    </a:p>
                  </a:txBody>
                  <a:tcPr/>
                </a:tc>
                <a:extLst>
                  <a:ext uri="{0D108BD9-81ED-4DB2-BD59-A6C34878D82A}">
                    <a16:rowId xmlns:a16="http://schemas.microsoft.com/office/drawing/2014/main" xmlns="" val="10001"/>
                  </a:ext>
                </a:extLst>
              </a:tr>
              <a:tr h="370840">
                <a:tc>
                  <a:txBody>
                    <a:bodyPr/>
                    <a:lstStyle/>
                    <a:p>
                      <a:r>
                        <a:rPr lang="es-VE" dirty="0"/>
                        <a:t>Propósito</a:t>
                      </a:r>
                    </a:p>
                  </a:txBody>
                  <a:tcPr/>
                </a:tc>
                <a:tc>
                  <a:txBody>
                    <a:bodyPr/>
                    <a:lstStyle/>
                    <a:p>
                      <a:r>
                        <a:rPr lang="es-VE" dirty="0"/>
                        <a:t>Descripción</a:t>
                      </a:r>
                      <a:r>
                        <a:rPr lang="es-VE" baseline="0" dirty="0"/>
                        <a:t> general del CU</a:t>
                      </a:r>
                      <a:endParaRPr lang="es-VE" dirty="0"/>
                    </a:p>
                  </a:txBody>
                  <a:tcPr/>
                </a:tc>
                <a:extLst>
                  <a:ext uri="{0D108BD9-81ED-4DB2-BD59-A6C34878D82A}">
                    <a16:rowId xmlns:a16="http://schemas.microsoft.com/office/drawing/2014/main" xmlns="" val="10002"/>
                  </a:ext>
                </a:extLst>
              </a:tr>
              <a:tr h="370840">
                <a:tc>
                  <a:txBody>
                    <a:bodyPr/>
                    <a:lstStyle/>
                    <a:p>
                      <a:r>
                        <a:rPr lang="es-VE" dirty="0"/>
                        <a:t>Resumen</a:t>
                      </a:r>
                    </a:p>
                  </a:txBody>
                  <a:tcPr/>
                </a:tc>
                <a:tc>
                  <a:txBody>
                    <a:bodyPr/>
                    <a:lstStyle/>
                    <a:p>
                      <a:r>
                        <a:rPr lang="es-VE" dirty="0"/>
                        <a:t>Descripción de alto nivel del flujo normal (básico)</a:t>
                      </a:r>
                      <a:r>
                        <a:rPr lang="es-VE" baseline="0" dirty="0"/>
                        <a:t> del CU</a:t>
                      </a:r>
                      <a:endParaRPr lang="es-VE" dirty="0"/>
                    </a:p>
                  </a:txBody>
                  <a:tcPr/>
                </a:tc>
                <a:extLst>
                  <a:ext uri="{0D108BD9-81ED-4DB2-BD59-A6C34878D82A}">
                    <a16:rowId xmlns:a16="http://schemas.microsoft.com/office/drawing/2014/main" xmlns="" val="10003"/>
                  </a:ext>
                </a:extLst>
              </a:tr>
              <a:tr h="370840">
                <a:tc>
                  <a:txBody>
                    <a:bodyPr/>
                    <a:lstStyle/>
                    <a:p>
                      <a:r>
                        <a:rPr lang="es-VE" dirty="0"/>
                        <a:t>Tipo</a:t>
                      </a:r>
                    </a:p>
                  </a:txBody>
                  <a:tcPr/>
                </a:tc>
                <a:tc>
                  <a:txBody>
                    <a:bodyPr/>
                    <a:lstStyle/>
                    <a:p>
                      <a:r>
                        <a:rPr lang="es-VE" dirty="0"/>
                        <a:t>Tipo del CU (Primario, Secundario u Opcional)</a:t>
                      </a:r>
                    </a:p>
                  </a:txBody>
                  <a:tcPr/>
                </a:tc>
                <a:extLst>
                  <a:ext uri="{0D108BD9-81ED-4DB2-BD59-A6C34878D82A}">
                    <a16:rowId xmlns:a16="http://schemas.microsoft.com/office/drawing/2014/main" xmlns="" val="10004"/>
                  </a:ext>
                </a:extLst>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3123119510"/>
              </p:ext>
            </p:extLst>
          </p:nvPr>
        </p:nvGraphicFramePr>
        <p:xfrm>
          <a:off x="756138" y="4306927"/>
          <a:ext cx="10429200" cy="2123440"/>
        </p:xfrm>
        <a:graphic>
          <a:graphicData uri="http://schemas.openxmlformats.org/drawingml/2006/table">
            <a:tbl>
              <a:tblPr firstRow="1" bandRow="1">
                <a:tableStyleId>{21E4AEA4-8DFA-4A89-87EB-49C32662AFE0}</a:tableStyleId>
              </a:tblPr>
              <a:tblGrid>
                <a:gridCol w="463062">
                  <a:extLst>
                    <a:ext uri="{9D8B030D-6E8A-4147-A177-3AD203B41FA5}">
                      <a16:colId xmlns:a16="http://schemas.microsoft.com/office/drawing/2014/main" xmlns="" val="20000"/>
                    </a:ext>
                  </a:extLst>
                </a:gridCol>
                <a:gridCol w="4751538">
                  <a:extLst>
                    <a:ext uri="{9D8B030D-6E8A-4147-A177-3AD203B41FA5}">
                      <a16:colId xmlns:a16="http://schemas.microsoft.com/office/drawing/2014/main" xmlns="" val="20001"/>
                    </a:ext>
                  </a:extLst>
                </a:gridCol>
                <a:gridCol w="417362">
                  <a:extLst>
                    <a:ext uri="{9D8B030D-6E8A-4147-A177-3AD203B41FA5}">
                      <a16:colId xmlns:a16="http://schemas.microsoft.com/office/drawing/2014/main" xmlns="" val="20002"/>
                    </a:ext>
                  </a:extLst>
                </a:gridCol>
                <a:gridCol w="4797238">
                  <a:extLst>
                    <a:ext uri="{9D8B030D-6E8A-4147-A177-3AD203B41FA5}">
                      <a16:colId xmlns:a16="http://schemas.microsoft.com/office/drawing/2014/main" xmlns="" val="20003"/>
                    </a:ext>
                  </a:extLst>
                </a:gridCol>
              </a:tblGrid>
              <a:tr h="370840">
                <a:tc gridSpan="2">
                  <a:txBody>
                    <a:bodyPr/>
                    <a:lstStyle/>
                    <a:p>
                      <a:r>
                        <a:rPr lang="es-VE" dirty="0"/>
                        <a:t>Acciones de los Actores</a:t>
                      </a:r>
                    </a:p>
                  </a:txBody>
                  <a:tcPr/>
                </a:tc>
                <a:tc hMerge="1">
                  <a:txBody>
                    <a:bodyPr/>
                    <a:lstStyle/>
                    <a:p>
                      <a:endParaRPr lang="es-VE"/>
                    </a:p>
                  </a:txBody>
                  <a:tcPr/>
                </a:tc>
                <a:tc gridSpan="2">
                  <a:txBody>
                    <a:bodyPr/>
                    <a:lstStyle/>
                    <a:p>
                      <a:r>
                        <a:rPr lang="es-VE" dirty="0"/>
                        <a:t>Respuestas</a:t>
                      </a:r>
                      <a:r>
                        <a:rPr lang="es-VE" baseline="0" dirty="0"/>
                        <a:t> del Sistema</a:t>
                      </a:r>
                      <a:endParaRPr lang="es-VE" dirty="0"/>
                    </a:p>
                  </a:txBody>
                  <a:tcPr/>
                </a:tc>
                <a:tc hMerge="1">
                  <a:txBody>
                    <a:bodyPr/>
                    <a:lstStyle/>
                    <a:p>
                      <a:endParaRPr lang="es-VE"/>
                    </a:p>
                  </a:txBody>
                  <a:tcPr/>
                </a:tc>
                <a:extLst>
                  <a:ext uri="{0D108BD9-81ED-4DB2-BD59-A6C34878D82A}">
                    <a16:rowId xmlns:a16="http://schemas.microsoft.com/office/drawing/2014/main" xmlns="" val="10000"/>
                  </a:ext>
                </a:extLst>
              </a:tr>
              <a:tr h="370840">
                <a:tc>
                  <a:txBody>
                    <a:bodyPr/>
                    <a:lstStyle/>
                    <a:p>
                      <a:r>
                        <a:rPr lang="es-VE" dirty="0"/>
                        <a:t>1</a:t>
                      </a:r>
                    </a:p>
                  </a:txBody>
                  <a:tcPr>
                    <a:lnR w="12700" cap="flat" cmpd="sng" algn="ctr">
                      <a:solidFill>
                        <a:schemeClr val="tx1"/>
                      </a:solidFill>
                      <a:prstDash val="solid"/>
                      <a:round/>
                      <a:headEnd type="none" w="med" len="med"/>
                      <a:tailEnd type="none" w="med" len="med"/>
                    </a:lnR>
                  </a:tcPr>
                </a:tc>
                <a:tc>
                  <a:txBody>
                    <a:bodyPr/>
                    <a:lstStyle/>
                    <a:p>
                      <a:r>
                        <a:rPr lang="es-VE" dirty="0"/>
                        <a:t>Actor 1: Acción realizada</a:t>
                      </a:r>
                      <a:r>
                        <a:rPr lang="es-VE" baseline="0" dirty="0"/>
                        <a:t> por el actor</a:t>
                      </a:r>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370840">
                <a:tc>
                  <a:txBody>
                    <a:bodyPr/>
                    <a:lstStyle/>
                    <a:p>
                      <a:r>
                        <a:rPr lang="es-VE" dirty="0"/>
                        <a:t>2</a:t>
                      </a:r>
                    </a:p>
                  </a:txBody>
                  <a:tcPr>
                    <a:lnR w="12700" cap="flat" cmpd="sng" algn="ctr">
                      <a:solidFill>
                        <a:schemeClr val="tx1"/>
                      </a:solidFill>
                      <a:prstDash val="solid"/>
                      <a:round/>
                      <a:headEnd type="none" w="med" len="med"/>
                      <a:tailEnd type="none" w="med" len="med"/>
                    </a:lnR>
                  </a:tcPr>
                </a:tc>
                <a:tc>
                  <a:txBody>
                    <a:bodyPr/>
                    <a:lstStyle/>
                    <a:p>
                      <a:r>
                        <a:rPr lang="es-VE" dirty="0"/>
                        <a:t>Actor 2:</a:t>
                      </a:r>
                      <a:r>
                        <a:rPr lang="es-VE" baseline="0" dirty="0"/>
                        <a:t> Acción realizada por el actor</a:t>
                      </a:r>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370840">
                <a:tc>
                  <a:txBody>
                    <a:bodyPr/>
                    <a:lstStyle/>
                    <a:p>
                      <a:endParaRPr lang="es-VE"/>
                    </a:p>
                  </a:txBody>
                  <a:tcPr>
                    <a:lnR w="12700" cap="flat" cmpd="sng" algn="ctr">
                      <a:solidFill>
                        <a:schemeClr val="tx1"/>
                      </a:solidFill>
                      <a:prstDash val="solid"/>
                      <a:round/>
                      <a:headEnd type="none" w="med" len="med"/>
                      <a:tailEnd type="none" w="med" len="med"/>
                    </a:lnR>
                  </a:tcPr>
                </a:tc>
                <a:tc>
                  <a:txBody>
                    <a:bodyPr/>
                    <a:lstStyle/>
                    <a:p>
                      <a:endParaRPr lang="es-VE"/>
                    </a:p>
                  </a:txBody>
                  <a:tcPr>
                    <a:lnL w="12700" cap="flat" cmpd="sng" algn="ctr">
                      <a:solidFill>
                        <a:schemeClr val="tx1"/>
                      </a:solidFill>
                      <a:prstDash val="solid"/>
                      <a:round/>
                      <a:headEnd type="none" w="med" len="med"/>
                      <a:tailEnd type="none" w="med" len="med"/>
                    </a:lnL>
                  </a:tcPr>
                </a:tc>
                <a:tc>
                  <a:txBody>
                    <a:bodyPr/>
                    <a:lstStyle/>
                    <a:p>
                      <a:r>
                        <a:rPr lang="es-VE" dirty="0"/>
                        <a:t>3</a:t>
                      </a:r>
                    </a:p>
                  </a:txBody>
                  <a:tcPr>
                    <a:lnR w="12700" cap="flat" cmpd="sng" algn="ctr">
                      <a:solidFill>
                        <a:schemeClr val="tx1"/>
                      </a:solidFill>
                      <a:prstDash val="solid"/>
                      <a:round/>
                      <a:headEnd type="none" w="med" len="med"/>
                      <a:tailEnd type="none" w="med" len="med"/>
                    </a:lnR>
                  </a:tcPr>
                </a:tc>
                <a:tc>
                  <a:txBody>
                    <a:bodyPr/>
                    <a:lstStyle/>
                    <a:p>
                      <a:r>
                        <a:rPr lang="es-VE" dirty="0"/>
                        <a:t>Acción realizada por el sistema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r h="370840">
                <a:tc>
                  <a:txBody>
                    <a:bodyPr/>
                    <a:lstStyle/>
                    <a:p>
                      <a:endParaRPr lang="es-VE"/>
                    </a:p>
                  </a:txBody>
                  <a:tcPr>
                    <a:lnR w="12700" cap="flat" cmpd="sng" algn="ctr">
                      <a:solidFill>
                        <a:schemeClr val="tx1"/>
                      </a:solidFill>
                      <a:prstDash val="solid"/>
                      <a:round/>
                      <a:headEnd type="none" w="med" len="med"/>
                      <a:tailEnd type="none" w="med" len="med"/>
                    </a:lnR>
                  </a:tcPr>
                </a:tc>
                <a:tc>
                  <a:txBody>
                    <a:bodyPr/>
                    <a:lstStyle/>
                    <a:p>
                      <a:r>
                        <a:rPr lang="es-VE" dirty="0"/>
                        <a:t>Se realizan</a:t>
                      </a:r>
                      <a:r>
                        <a:rPr lang="es-VE" baseline="0" dirty="0"/>
                        <a:t> la secuencia de acciones realizadas por los actores que intervienen en el CU.</a:t>
                      </a:r>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r>
                        <a:rPr lang="es-VE" dirty="0"/>
                        <a:t>Se incluyen la secuencia de acciones que realiza el sistema</a:t>
                      </a:r>
                      <a:r>
                        <a:rPr lang="es-VE" baseline="0" dirty="0"/>
                        <a:t> ante las acciones de los actores.</a:t>
                      </a:r>
                      <a:endParaRPr lang="es-VE"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700106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36A662-8BEE-4F5B-9A18-DADFDEBFC3BC}"/>
              </a:ext>
            </a:extLst>
          </p:cNvPr>
          <p:cNvSpPr>
            <a:spLocks noGrp="1"/>
          </p:cNvSpPr>
          <p:nvPr>
            <p:ph type="title"/>
          </p:nvPr>
        </p:nvSpPr>
        <p:spPr/>
        <p:txBody>
          <a:bodyPr/>
          <a:lstStyle/>
          <a:p>
            <a:r>
              <a:rPr lang="es-VE" b="1" dirty="0"/>
              <a:t>Objetos</a:t>
            </a:r>
          </a:p>
        </p:txBody>
      </p:sp>
      <p:sp>
        <p:nvSpPr>
          <p:cNvPr id="4" name="Marcador de texto 3">
            <a:extLst>
              <a:ext uri="{FF2B5EF4-FFF2-40B4-BE49-F238E27FC236}">
                <a16:creationId xmlns:a16="http://schemas.microsoft.com/office/drawing/2014/main" xmlns="" id="{E1B47164-01A7-419E-A086-439AF2A4F1EA}"/>
              </a:ext>
            </a:extLst>
          </p:cNvPr>
          <p:cNvSpPr>
            <a:spLocks noGrp="1"/>
          </p:cNvSpPr>
          <p:nvPr>
            <p:ph type="body" sz="half" idx="2"/>
          </p:nvPr>
        </p:nvSpPr>
        <p:spPr>
          <a:xfrm>
            <a:off x="685800" y="2971800"/>
            <a:ext cx="6164653" cy="2324100"/>
          </a:xfrm>
        </p:spPr>
        <p:txBody>
          <a:bodyPr>
            <a:normAutofit/>
          </a:bodyPr>
          <a:lstStyle/>
          <a:p>
            <a:pPr algn="just"/>
            <a:r>
              <a:rPr lang="es-VE" i="1" dirty="0"/>
              <a:t>Un objeto es una entidad real creada a partir de una clase, igual una unión es creada a partir de una asociación. Es decir que un objeto es aquello que puede ser observado estudiado y aprendido. Un objeto cuenta con una estructura. Es decir con atributos y acciones.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240" y="1954802"/>
            <a:ext cx="1910716" cy="2781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7667898" y="2534195"/>
            <a:ext cx="888274" cy="261610"/>
          </a:xfrm>
          <a:prstGeom prst="rect">
            <a:avLst/>
          </a:prstGeom>
          <a:noFill/>
        </p:spPr>
        <p:txBody>
          <a:bodyPr wrap="square" rtlCol="0">
            <a:spAutoFit/>
          </a:bodyPr>
          <a:lstStyle/>
          <a:p>
            <a:r>
              <a:rPr lang="es-VE" sz="1100" dirty="0" smtClean="0"/>
              <a:t>Atributos</a:t>
            </a:r>
            <a:endParaRPr lang="es-VE" sz="1100" dirty="0"/>
          </a:p>
        </p:txBody>
      </p:sp>
      <p:sp>
        <p:nvSpPr>
          <p:cNvPr id="7" name="6 CuadroTexto"/>
          <p:cNvSpPr txBox="1"/>
          <p:nvPr/>
        </p:nvSpPr>
        <p:spPr>
          <a:xfrm>
            <a:off x="7667898" y="3823064"/>
            <a:ext cx="888274" cy="261610"/>
          </a:xfrm>
          <a:prstGeom prst="rect">
            <a:avLst/>
          </a:prstGeom>
          <a:noFill/>
        </p:spPr>
        <p:txBody>
          <a:bodyPr wrap="square" rtlCol="0">
            <a:spAutoFit/>
          </a:bodyPr>
          <a:lstStyle/>
          <a:p>
            <a:r>
              <a:rPr lang="es-VE" sz="1100" dirty="0" smtClean="0"/>
              <a:t>Acciones</a:t>
            </a:r>
            <a:endParaRPr lang="es-VE" sz="1100" dirty="0"/>
          </a:p>
        </p:txBody>
      </p:sp>
    </p:spTree>
    <p:extLst>
      <p:ext uri="{BB962C8B-B14F-4D97-AF65-F5344CB8AC3E}">
        <p14:creationId xmlns:p14="http://schemas.microsoft.com/office/powerpoint/2010/main" val="26776777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E44E6A2F-09CD-4BE0-B42D-107FF03CEE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2314</TotalTime>
  <Words>1539</Words>
  <Application>Microsoft Office PowerPoint</Application>
  <PresentationFormat>Personalizado</PresentationFormat>
  <Paragraphs>318</Paragraphs>
  <Slides>27</Slides>
  <Notes>0</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Celestial</vt:lpstr>
      <vt:lpstr>Diagramas de Comportamiento</vt:lpstr>
      <vt:lpstr>Diagramas de Comportamiento</vt:lpstr>
      <vt:lpstr>Diagrama de comportamiento empleado para:</vt:lpstr>
      <vt:lpstr>Diagramas de casos de uso</vt:lpstr>
      <vt:lpstr>Casos de uso</vt:lpstr>
      <vt:lpstr>Actores</vt:lpstr>
      <vt:lpstr>Relaciones</vt:lpstr>
      <vt:lpstr>Escenarios</vt:lpstr>
      <vt:lpstr>Objetos</vt:lpstr>
      <vt:lpstr>Sistema de GESTIÓN de boletos electrónicos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Objetos </vt:lpstr>
      <vt:lpstr>Sistema de GESTIÓN de boletos electrónicos</vt:lpstr>
      <vt:lpstr>Diagrama de secuencia</vt:lpstr>
      <vt:lpstr>Diagrama de Colaboración</vt:lpstr>
      <vt:lpstr>Diagrama de Paquetes</vt:lpstr>
      <vt:lpstr>Diagrama de Clases</vt:lpstr>
      <vt:lpstr>Diagrama de Composición y estructura</vt:lpstr>
      <vt:lpstr>Diagrama de actividades</vt:lpstr>
      <vt:lpstr>Diagrama de componentes y Despliegue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Comportamiento</dc:title>
  <dc:creator>Carlos David Rosales Suarez</dc:creator>
  <cp:lastModifiedBy>Carlos David Rosales Suarez</cp:lastModifiedBy>
  <cp:revision>143</cp:revision>
  <dcterms:created xsi:type="dcterms:W3CDTF">2017-10-12T23:26:04Z</dcterms:created>
  <dcterms:modified xsi:type="dcterms:W3CDTF">2017-11-28T00:06:57Z</dcterms:modified>
</cp:coreProperties>
</file>