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27"/>
    <a:srgbClr val="FFFFFF"/>
    <a:srgbClr val="FFB401"/>
    <a:srgbClr val="E40028"/>
    <a:srgbClr val="DD0026"/>
    <a:srgbClr val="ED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4"/>
    <p:restoredTop sz="72650"/>
  </p:normalViewPr>
  <p:slideViewPr>
    <p:cSldViewPr snapToGrid="0" snapToObjects="1">
      <p:cViewPr>
        <p:scale>
          <a:sx n="75" d="100"/>
          <a:sy n="75" d="100"/>
        </p:scale>
        <p:origin x="6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2521E-B776-B340-80B1-61853AA7263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88236D-4D1D-0046-AF2E-27D3FD4EB1C1}">
      <dgm:prSet phldrT="[Text]"/>
      <dgm:spPr>
        <a:solidFill>
          <a:srgbClr val="FFB401">
            <a:alpha val="0"/>
          </a:srgbClr>
        </a:solidFill>
        <a:ln>
          <a:noFill/>
        </a:ln>
      </dgm:spPr>
      <dgm:t>
        <a:bodyPr/>
        <a:lstStyle/>
        <a:p>
          <a:pPr algn="ctr"/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Određivanje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 smtClean="0">
              <a:latin typeface="Futura Medium" charset="0"/>
              <a:ea typeface="Futura Medium" charset="0"/>
              <a:cs typeface="Futura Medium" charset="0"/>
            </a:rPr>
            <a:t>kućanstva</a:t>
          </a:r>
          <a:endParaRPr lang="en-US" dirty="0">
            <a:latin typeface="Futura Medium" charset="0"/>
            <a:ea typeface="Futura Medium" charset="0"/>
            <a:cs typeface="Futura Medium" charset="0"/>
          </a:endParaRPr>
        </a:p>
      </dgm:t>
    </dgm:pt>
    <dgm:pt modelId="{C338FE74-6BA6-184E-B5EE-FD3A5600E763}" type="parTrans" cxnId="{83CAF8C2-FB73-4240-8824-117525483195}">
      <dgm:prSet/>
      <dgm:spPr/>
      <dgm:t>
        <a:bodyPr/>
        <a:lstStyle/>
        <a:p>
          <a:endParaRPr lang="en-US"/>
        </a:p>
      </dgm:t>
    </dgm:pt>
    <dgm:pt modelId="{E52E186A-B3BC-B942-A929-902A2BDF0550}" type="sibTrans" cxnId="{83CAF8C2-FB73-4240-8824-117525483195}">
      <dgm:prSet phldrT="1" phldr="0"/>
      <dgm:spPr>
        <a:solidFill>
          <a:srgbClr val="DC0027"/>
        </a:solidFill>
        <a:ln>
          <a:noFill/>
        </a:ln>
      </dgm:spPr>
      <dgm:t>
        <a:bodyPr/>
        <a:lstStyle/>
        <a:p>
          <a:pPr algn="ctr"/>
          <a:r>
            <a:rPr lang="en-US" b="1" dirty="0">
              <a:latin typeface="Futura Medium" charset="0"/>
              <a:ea typeface="Futura Medium" charset="0"/>
              <a:cs typeface="Futura Medium" charset="0"/>
            </a:rPr>
            <a:t>1</a:t>
          </a:r>
        </a:p>
      </dgm:t>
    </dgm:pt>
    <dgm:pt modelId="{D8B93931-8030-5341-B99D-5C759DB84C73}">
      <dgm:prSet phldrT="[Text]"/>
      <dgm:spPr>
        <a:solidFill>
          <a:srgbClr val="FFB401">
            <a:alpha val="0"/>
          </a:srgbClr>
        </a:solidFill>
        <a:ln>
          <a:noFill/>
        </a:ln>
      </dgm:spPr>
      <dgm:t>
        <a:bodyPr/>
        <a:lstStyle/>
        <a:p>
          <a:pPr algn="ctr"/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Personalizirana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preporuka</a:t>
          </a:r>
          <a:endParaRPr lang="en-US" dirty="0">
            <a:latin typeface="Futura Medium" charset="0"/>
            <a:ea typeface="Futura Medium" charset="0"/>
            <a:cs typeface="Futura Medium" charset="0"/>
          </a:endParaRPr>
        </a:p>
      </dgm:t>
    </dgm:pt>
    <dgm:pt modelId="{1214A57B-115A-384E-BF25-ACC240F695CB}" type="parTrans" cxnId="{F46042E3-7C69-BF4C-BC8A-113CA7CF5DCA}">
      <dgm:prSet/>
      <dgm:spPr/>
      <dgm:t>
        <a:bodyPr/>
        <a:lstStyle/>
        <a:p>
          <a:endParaRPr lang="en-US"/>
        </a:p>
      </dgm:t>
    </dgm:pt>
    <dgm:pt modelId="{9AE3CA07-8745-A54D-AA61-B93CDB7FF320}" type="sibTrans" cxnId="{F46042E3-7C69-BF4C-BC8A-113CA7CF5DCA}">
      <dgm:prSet phldrT="2" phldr="0"/>
      <dgm:spPr>
        <a:solidFill>
          <a:srgbClr val="E40028"/>
        </a:solidFill>
        <a:ln>
          <a:noFill/>
        </a:ln>
      </dgm:spPr>
      <dgm:t>
        <a:bodyPr/>
        <a:lstStyle/>
        <a:p>
          <a:pPr algn="ctr"/>
          <a:r>
            <a:rPr lang="en-US" b="1" dirty="0">
              <a:latin typeface="Futura Medium" charset="0"/>
              <a:ea typeface="Futura Medium" charset="0"/>
              <a:cs typeface="Futura Medium" charset="0"/>
            </a:rPr>
            <a:t>2</a:t>
          </a:r>
        </a:p>
      </dgm:t>
    </dgm:pt>
    <dgm:pt modelId="{531ABA45-68CC-A74C-BA97-9D87E42518E4}">
      <dgm:prSet phldrT="[Text]"/>
      <dgm:spPr/>
      <dgm:t>
        <a:bodyPr/>
        <a:lstStyle/>
        <a:p>
          <a:pPr algn="ctr"/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Povećanje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zadovoljstva</a:t>
          </a:r>
          <a:endParaRPr lang="en-US" dirty="0">
            <a:latin typeface="Futura Medium" charset="0"/>
            <a:ea typeface="Futura Medium" charset="0"/>
            <a:cs typeface="Futura Medium" charset="0"/>
          </a:endParaRPr>
        </a:p>
      </dgm:t>
    </dgm:pt>
    <dgm:pt modelId="{A22AF9E9-D2F5-D347-93B4-8F7F5E9040D9}" type="parTrans" cxnId="{F3695438-C4B4-B04B-B682-92DD29BA022B}">
      <dgm:prSet/>
      <dgm:spPr/>
      <dgm:t>
        <a:bodyPr/>
        <a:lstStyle/>
        <a:p>
          <a:endParaRPr lang="en-US"/>
        </a:p>
      </dgm:t>
    </dgm:pt>
    <dgm:pt modelId="{BB0E7934-78E8-BD4D-A531-258DFA856E93}" type="sibTrans" cxnId="{F3695438-C4B4-B04B-B682-92DD29BA022B}">
      <dgm:prSet/>
      <dgm:spPr/>
      <dgm:t>
        <a:bodyPr/>
        <a:lstStyle/>
        <a:p>
          <a:endParaRPr lang="en-US"/>
        </a:p>
      </dgm:t>
    </dgm:pt>
    <dgm:pt modelId="{674C494B-DCDA-7748-ABB3-8FFB3711A565}">
      <dgm:prSet phldrT="[Text]"/>
      <dgm:spPr>
        <a:solidFill>
          <a:schemeClr val="bg1">
            <a:alpha val="0"/>
          </a:schemeClr>
        </a:solidFill>
        <a:ln>
          <a:noFill/>
        </a:ln>
        <a:effectLst>
          <a:softEdge rad="0"/>
        </a:effectLst>
        <a:scene3d>
          <a:camera prst="orthographicFront"/>
          <a:lightRig rig="threePt" dir="t"/>
        </a:scene3d>
        <a:sp3d prstMaterial="softEdge"/>
      </dgm:spPr>
      <dgm:t>
        <a:bodyPr/>
        <a:lstStyle/>
        <a:p>
          <a:pPr algn="ctr"/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Pridobivanje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novih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korisnika</a:t>
          </a:r>
          <a:endParaRPr lang="en-US" dirty="0">
            <a:latin typeface="Futura Medium" charset="0"/>
            <a:ea typeface="Futura Medium" charset="0"/>
            <a:cs typeface="Futura Medium" charset="0"/>
          </a:endParaRPr>
        </a:p>
      </dgm:t>
    </dgm:pt>
    <dgm:pt modelId="{C2113D1C-8E78-8B4D-ACFF-96D170AEC3C3}" type="parTrans" cxnId="{FDA35ED2-56ED-A448-A53B-BC7942113EA1}">
      <dgm:prSet/>
      <dgm:spPr/>
      <dgm:t>
        <a:bodyPr/>
        <a:lstStyle/>
        <a:p>
          <a:endParaRPr lang="en-US"/>
        </a:p>
      </dgm:t>
    </dgm:pt>
    <dgm:pt modelId="{A1F04E7C-F512-0A44-923A-1E868B6FF91E}" type="sibTrans" cxnId="{FDA35ED2-56ED-A448-A53B-BC7942113EA1}">
      <dgm:prSet phldrT="3" phldr="0"/>
      <dgm:spPr>
        <a:solidFill>
          <a:srgbClr val="E40028"/>
        </a:solidFill>
        <a:ln>
          <a:noFill/>
        </a:ln>
      </dgm:spPr>
      <dgm:t>
        <a:bodyPr/>
        <a:lstStyle/>
        <a:p>
          <a:pPr algn="ctr"/>
          <a:r>
            <a:rPr lang="en-US" b="1" dirty="0">
              <a:latin typeface="Futura Medium" charset="0"/>
              <a:ea typeface="Futura Medium" charset="0"/>
              <a:cs typeface="Futura Medium" charset="0"/>
            </a:rPr>
            <a:t>3</a:t>
          </a:r>
        </a:p>
      </dgm:t>
    </dgm:pt>
    <dgm:pt modelId="{D9A607F0-3D58-5544-8D39-F48DE8328FB1}">
      <dgm:prSet phldrT="[Text]"/>
      <dgm:spPr/>
      <dgm:t>
        <a:bodyPr/>
        <a:lstStyle/>
        <a:p>
          <a:pPr algn="ctr"/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Povećanje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broja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korisnika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</a:p>
      </dgm:t>
    </dgm:pt>
    <dgm:pt modelId="{AFE5C9D7-728B-874E-8E57-74984FB9BCB7}" type="parTrans" cxnId="{09B2E44F-F2F6-394D-9791-589F9CDCEADB}">
      <dgm:prSet/>
      <dgm:spPr/>
      <dgm:t>
        <a:bodyPr/>
        <a:lstStyle/>
        <a:p>
          <a:endParaRPr lang="en-US"/>
        </a:p>
      </dgm:t>
    </dgm:pt>
    <dgm:pt modelId="{3353CE60-5254-6742-9AB8-E4E18E85E171}" type="sibTrans" cxnId="{09B2E44F-F2F6-394D-9791-589F9CDCEADB}">
      <dgm:prSet/>
      <dgm:spPr/>
      <dgm:t>
        <a:bodyPr/>
        <a:lstStyle/>
        <a:p>
          <a:endParaRPr lang="en-US"/>
        </a:p>
      </dgm:t>
    </dgm:pt>
    <dgm:pt modelId="{864A0D78-B49B-E54D-B107-ED6251D18BBE}">
      <dgm:prSet phldrT="[Text]"/>
      <dgm:spPr/>
      <dgm:t>
        <a:bodyPr/>
        <a:lstStyle/>
        <a:p>
          <a:pPr algn="ctr"/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Prepoznavanje</a:t>
          </a:r>
          <a:r>
            <a:rPr lang="en-US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dirty="0" err="1">
              <a:latin typeface="Futura Medium" charset="0"/>
              <a:ea typeface="Futura Medium" charset="0"/>
              <a:cs typeface="Futura Medium" charset="0"/>
            </a:rPr>
            <a:t>odnosa</a:t>
          </a:r>
          <a:endParaRPr lang="en-US" dirty="0">
            <a:latin typeface="Futura Medium" charset="0"/>
            <a:ea typeface="Futura Medium" charset="0"/>
            <a:cs typeface="Futura Medium" charset="0"/>
          </a:endParaRPr>
        </a:p>
      </dgm:t>
    </dgm:pt>
    <dgm:pt modelId="{DC602052-89EB-4346-B208-35C1D71E2DF6}" type="sibTrans" cxnId="{DDA0C2F1-E913-F040-A0F9-DE1A9B63A19A}">
      <dgm:prSet/>
      <dgm:spPr/>
      <dgm:t>
        <a:bodyPr/>
        <a:lstStyle/>
        <a:p>
          <a:endParaRPr lang="en-US"/>
        </a:p>
      </dgm:t>
    </dgm:pt>
    <dgm:pt modelId="{FC11EDD1-B887-D04E-BC9B-45F2187FA8D7}" type="parTrans" cxnId="{DDA0C2F1-E913-F040-A0F9-DE1A9B63A19A}">
      <dgm:prSet/>
      <dgm:spPr/>
      <dgm:t>
        <a:bodyPr/>
        <a:lstStyle/>
        <a:p>
          <a:endParaRPr lang="en-US"/>
        </a:p>
      </dgm:t>
    </dgm:pt>
    <dgm:pt modelId="{6321AFE4-30B8-D348-BD0B-8CDC872514B1}" type="pres">
      <dgm:prSet presAssocID="{9B92521E-B776-B340-80B1-61853AA72632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B5EB36-0633-1442-87AC-0BCE5A263D07}" type="pres">
      <dgm:prSet presAssocID="{4F88236D-4D1D-0046-AF2E-27D3FD4EB1C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5738-F6C0-A540-ABC4-76D8401331BE}" type="pres">
      <dgm:prSet presAssocID="{4F88236D-4D1D-0046-AF2E-27D3FD4EB1C1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57260767-CA62-4340-A3BC-B250A2381ADA}" type="pres">
      <dgm:prSet presAssocID="{E52E186A-B3BC-B942-A929-902A2BDF0550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0F15E200-CF9D-F646-A9D8-C5C1CE3FF1C1}" type="pres">
      <dgm:prSet presAssocID="{4F88236D-4D1D-0046-AF2E-27D3FD4EB1C1}" presName="bottomLine" presStyleLbl="alignNode1" presStyleIdx="1" presStyleCnt="6">
        <dgm:presLayoutVars/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F1B7D555-C354-2E48-8ADE-E5F3B2637DBF}" type="pres">
      <dgm:prSet presAssocID="{4F88236D-4D1D-0046-AF2E-27D3FD4EB1C1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0C061-4D24-CF4A-BB72-5E3E7008AB24}" type="pres">
      <dgm:prSet presAssocID="{E52E186A-B3BC-B942-A929-902A2BDF0550}" presName="sibTrans" presStyleCnt="0"/>
      <dgm:spPr/>
      <dgm:t>
        <a:bodyPr/>
        <a:lstStyle/>
        <a:p>
          <a:endParaRPr lang="en-US"/>
        </a:p>
      </dgm:t>
    </dgm:pt>
    <dgm:pt modelId="{8518C58E-28A0-6C45-9B7F-2CC7B419AF8C}" type="pres">
      <dgm:prSet presAssocID="{D8B93931-8030-5341-B99D-5C759DB84C7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37606-2343-D245-8FBB-77053CD3E0F0}" type="pres">
      <dgm:prSet presAssocID="{D8B93931-8030-5341-B99D-5C759DB84C73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24C3D941-1C21-E849-AFFA-0EEFB0706E52}" type="pres">
      <dgm:prSet presAssocID="{9AE3CA07-8745-A54D-AA61-B93CDB7FF320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124B1FC-955A-B64B-A1BE-546E0725D275}" type="pres">
      <dgm:prSet presAssocID="{D8B93931-8030-5341-B99D-5C759DB84C73}" presName="bottomLine" presStyleLbl="alignNode1" presStyleIdx="3" presStyleCnt="6">
        <dgm:presLayoutVars/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F3449039-3FF8-D24E-B1C7-464624A883FE}" type="pres">
      <dgm:prSet presAssocID="{D8B93931-8030-5341-B99D-5C759DB84C73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F7ADB-468F-CD42-BA1E-78D608A7D960}" type="pres">
      <dgm:prSet presAssocID="{9AE3CA07-8745-A54D-AA61-B93CDB7FF320}" presName="sibTrans" presStyleCnt="0"/>
      <dgm:spPr/>
      <dgm:t>
        <a:bodyPr/>
        <a:lstStyle/>
        <a:p>
          <a:endParaRPr lang="en-US"/>
        </a:p>
      </dgm:t>
    </dgm:pt>
    <dgm:pt modelId="{716DA8F4-9E6C-4D47-B415-412FF09C97B8}" type="pres">
      <dgm:prSet presAssocID="{674C494B-DCDA-7748-ABB3-8FFB3711A56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C975D-85A7-A94D-A9B9-A085AF7D6833}" type="pres">
      <dgm:prSet presAssocID="{674C494B-DCDA-7748-ABB3-8FFB3711A565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2DE787B6-A477-3F4F-B0A8-2FFCF0D7CF08}" type="pres">
      <dgm:prSet presAssocID="{A1F04E7C-F512-0A44-923A-1E868B6FF91E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5940E11-8F95-0C4E-BE86-7FA78D4820F8}" type="pres">
      <dgm:prSet presAssocID="{674C494B-DCDA-7748-ABB3-8FFB3711A565}" presName="bottomLine" presStyleLbl="alignNode1" presStyleIdx="5" presStyleCnt="6">
        <dgm:presLayoutVars/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CBB47C1D-631A-2146-8AF8-AE51EF1A8D7D}" type="pres">
      <dgm:prSet presAssocID="{674C494B-DCDA-7748-ABB3-8FFB3711A565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29B4B-B319-934F-A169-A15CB50B5BAD}" type="presOf" srcId="{9B92521E-B776-B340-80B1-61853AA72632}" destId="{6321AFE4-30B8-D348-BD0B-8CDC872514B1}" srcOrd="0" destOrd="0" presId="urn:microsoft.com/office/officeart/2016/7/layout/BasicLinearProcessNumbered"/>
    <dgm:cxn modelId="{51BF5C9D-79B0-BD4B-AC1A-EE07E84B050E}" type="presOf" srcId="{4F88236D-4D1D-0046-AF2E-27D3FD4EB1C1}" destId="{F1B7D555-C354-2E48-8ADE-E5F3B2637DBF}" srcOrd="1" destOrd="0" presId="urn:microsoft.com/office/officeart/2016/7/layout/BasicLinearProcessNumbered"/>
    <dgm:cxn modelId="{AB012D7C-886F-C942-95CF-EE97A1D4776E}" type="presOf" srcId="{D8B93931-8030-5341-B99D-5C759DB84C73}" destId="{78737606-2343-D245-8FBB-77053CD3E0F0}" srcOrd="0" destOrd="0" presId="urn:microsoft.com/office/officeart/2016/7/layout/BasicLinearProcessNumbered"/>
    <dgm:cxn modelId="{09B2E44F-F2F6-394D-9791-589F9CDCEADB}" srcId="{674C494B-DCDA-7748-ABB3-8FFB3711A565}" destId="{D9A607F0-3D58-5544-8D39-F48DE8328FB1}" srcOrd="0" destOrd="0" parTransId="{AFE5C9D7-728B-874E-8E57-74984FB9BCB7}" sibTransId="{3353CE60-5254-6742-9AB8-E4E18E85E171}"/>
    <dgm:cxn modelId="{1CC15D1F-A072-4346-B27F-B50D44B0C858}" type="presOf" srcId="{4F88236D-4D1D-0046-AF2E-27D3FD4EB1C1}" destId="{1C895738-F6C0-A540-ABC4-76D8401331BE}" srcOrd="0" destOrd="0" presId="urn:microsoft.com/office/officeart/2016/7/layout/BasicLinearProcessNumbered"/>
    <dgm:cxn modelId="{DDA0C2F1-E913-F040-A0F9-DE1A9B63A19A}" srcId="{4F88236D-4D1D-0046-AF2E-27D3FD4EB1C1}" destId="{864A0D78-B49B-E54D-B107-ED6251D18BBE}" srcOrd="0" destOrd="0" parTransId="{FC11EDD1-B887-D04E-BC9B-45F2187FA8D7}" sibTransId="{DC602052-89EB-4346-B208-35C1D71E2DF6}"/>
    <dgm:cxn modelId="{EF95BECE-72D3-4E4B-A888-F68EA13DCED9}" type="presOf" srcId="{531ABA45-68CC-A74C-BA97-9D87E42518E4}" destId="{F3449039-3FF8-D24E-B1C7-464624A883FE}" srcOrd="0" destOrd="1" presId="urn:microsoft.com/office/officeart/2016/7/layout/BasicLinearProcessNumbered"/>
    <dgm:cxn modelId="{BD0FEFE2-0D8A-4C4C-ACB1-BAD3281FE8ED}" type="presOf" srcId="{D9A607F0-3D58-5544-8D39-F48DE8328FB1}" destId="{CBB47C1D-631A-2146-8AF8-AE51EF1A8D7D}" srcOrd="0" destOrd="1" presId="urn:microsoft.com/office/officeart/2016/7/layout/BasicLinearProcessNumbered"/>
    <dgm:cxn modelId="{83CAF8C2-FB73-4240-8824-117525483195}" srcId="{9B92521E-B776-B340-80B1-61853AA72632}" destId="{4F88236D-4D1D-0046-AF2E-27D3FD4EB1C1}" srcOrd="0" destOrd="0" parTransId="{C338FE74-6BA6-184E-B5EE-FD3A5600E763}" sibTransId="{E52E186A-B3BC-B942-A929-902A2BDF0550}"/>
    <dgm:cxn modelId="{FDA35ED2-56ED-A448-A53B-BC7942113EA1}" srcId="{9B92521E-B776-B340-80B1-61853AA72632}" destId="{674C494B-DCDA-7748-ABB3-8FFB3711A565}" srcOrd="2" destOrd="0" parTransId="{C2113D1C-8E78-8B4D-ACFF-96D170AEC3C3}" sibTransId="{A1F04E7C-F512-0A44-923A-1E868B6FF91E}"/>
    <dgm:cxn modelId="{47EDFE1A-3291-2A4B-8DF0-541816F23729}" type="presOf" srcId="{674C494B-DCDA-7748-ABB3-8FFB3711A565}" destId="{E19C975D-85A7-A94D-A9B9-A085AF7D6833}" srcOrd="0" destOrd="0" presId="urn:microsoft.com/office/officeart/2016/7/layout/BasicLinearProcessNumbered"/>
    <dgm:cxn modelId="{53752703-CF5F-5D43-ABB5-844B802C057F}" type="presOf" srcId="{9AE3CA07-8745-A54D-AA61-B93CDB7FF320}" destId="{24C3D941-1C21-E849-AFFA-0EEFB0706E52}" srcOrd="0" destOrd="0" presId="urn:microsoft.com/office/officeart/2016/7/layout/BasicLinearProcessNumbered"/>
    <dgm:cxn modelId="{469D0715-B379-8842-885E-24AF7BEDBD94}" type="presOf" srcId="{674C494B-DCDA-7748-ABB3-8FFB3711A565}" destId="{CBB47C1D-631A-2146-8AF8-AE51EF1A8D7D}" srcOrd="1" destOrd="0" presId="urn:microsoft.com/office/officeart/2016/7/layout/BasicLinearProcessNumbered"/>
    <dgm:cxn modelId="{D09D4F16-A96E-9E4C-8EF1-DC9ABF36DECB}" type="presOf" srcId="{864A0D78-B49B-E54D-B107-ED6251D18BBE}" destId="{F1B7D555-C354-2E48-8ADE-E5F3B2637DBF}" srcOrd="0" destOrd="1" presId="urn:microsoft.com/office/officeart/2016/7/layout/BasicLinearProcessNumbered"/>
    <dgm:cxn modelId="{F46042E3-7C69-BF4C-BC8A-113CA7CF5DCA}" srcId="{9B92521E-B776-B340-80B1-61853AA72632}" destId="{D8B93931-8030-5341-B99D-5C759DB84C73}" srcOrd="1" destOrd="0" parTransId="{1214A57B-115A-384E-BF25-ACC240F695CB}" sibTransId="{9AE3CA07-8745-A54D-AA61-B93CDB7FF320}"/>
    <dgm:cxn modelId="{28D734C8-65BB-114C-9C39-95EA00F5E33B}" type="presOf" srcId="{D8B93931-8030-5341-B99D-5C759DB84C73}" destId="{F3449039-3FF8-D24E-B1C7-464624A883FE}" srcOrd="1" destOrd="0" presId="urn:microsoft.com/office/officeart/2016/7/layout/BasicLinearProcessNumbered"/>
    <dgm:cxn modelId="{CDE1D1A6-B017-6C4F-9993-3A649289AEA5}" type="presOf" srcId="{E52E186A-B3BC-B942-A929-902A2BDF0550}" destId="{57260767-CA62-4340-A3BC-B250A2381ADA}" srcOrd="0" destOrd="0" presId="urn:microsoft.com/office/officeart/2016/7/layout/BasicLinearProcessNumbered"/>
    <dgm:cxn modelId="{F3695438-C4B4-B04B-B682-92DD29BA022B}" srcId="{D8B93931-8030-5341-B99D-5C759DB84C73}" destId="{531ABA45-68CC-A74C-BA97-9D87E42518E4}" srcOrd="0" destOrd="0" parTransId="{A22AF9E9-D2F5-D347-93B4-8F7F5E9040D9}" sibTransId="{BB0E7934-78E8-BD4D-A531-258DFA856E93}"/>
    <dgm:cxn modelId="{F6EAE49A-0715-1248-8114-313D5C97B6C7}" type="presOf" srcId="{A1F04E7C-F512-0A44-923A-1E868B6FF91E}" destId="{2DE787B6-A477-3F4F-B0A8-2FFCF0D7CF08}" srcOrd="0" destOrd="0" presId="urn:microsoft.com/office/officeart/2016/7/layout/BasicLinearProcessNumbered"/>
    <dgm:cxn modelId="{460C7C45-F907-AB4A-BE4A-0A0B37E2EC57}" type="presParOf" srcId="{6321AFE4-30B8-D348-BD0B-8CDC872514B1}" destId="{9CB5EB36-0633-1442-87AC-0BCE5A263D07}" srcOrd="0" destOrd="0" presId="urn:microsoft.com/office/officeart/2016/7/layout/BasicLinearProcessNumbered"/>
    <dgm:cxn modelId="{6FD30455-926C-A045-BC26-B823BE2B94DE}" type="presParOf" srcId="{9CB5EB36-0633-1442-87AC-0BCE5A263D07}" destId="{1C895738-F6C0-A540-ABC4-76D8401331BE}" srcOrd="0" destOrd="0" presId="urn:microsoft.com/office/officeart/2016/7/layout/BasicLinearProcessNumbered"/>
    <dgm:cxn modelId="{038F79EC-C0C6-3B46-B258-0B6DB86E76C3}" type="presParOf" srcId="{9CB5EB36-0633-1442-87AC-0BCE5A263D07}" destId="{57260767-CA62-4340-A3BC-B250A2381ADA}" srcOrd="1" destOrd="0" presId="urn:microsoft.com/office/officeart/2016/7/layout/BasicLinearProcessNumbered"/>
    <dgm:cxn modelId="{81CB8052-C4B2-B745-A314-DC515A38D399}" type="presParOf" srcId="{9CB5EB36-0633-1442-87AC-0BCE5A263D07}" destId="{0F15E200-CF9D-F646-A9D8-C5C1CE3FF1C1}" srcOrd="2" destOrd="0" presId="urn:microsoft.com/office/officeart/2016/7/layout/BasicLinearProcessNumbered"/>
    <dgm:cxn modelId="{9930B122-AF0A-A84F-9ECB-FEB7CA17477F}" type="presParOf" srcId="{9CB5EB36-0633-1442-87AC-0BCE5A263D07}" destId="{F1B7D555-C354-2E48-8ADE-E5F3B2637DBF}" srcOrd="3" destOrd="0" presId="urn:microsoft.com/office/officeart/2016/7/layout/BasicLinearProcessNumbered"/>
    <dgm:cxn modelId="{1434B596-7EA9-944F-AD9C-564012E8C7AD}" type="presParOf" srcId="{6321AFE4-30B8-D348-BD0B-8CDC872514B1}" destId="{B140C061-4D24-CF4A-BB72-5E3E7008AB24}" srcOrd="1" destOrd="0" presId="urn:microsoft.com/office/officeart/2016/7/layout/BasicLinearProcessNumbered"/>
    <dgm:cxn modelId="{5C891BEE-909F-5F4F-BA00-406B0DD49F0B}" type="presParOf" srcId="{6321AFE4-30B8-D348-BD0B-8CDC872514B1}" destId="{8518C58E-28A0-6C45-9B7F-2CC7B419AF8C}" srcOrd="2" destOrd="0" presId="urn:microsoft.com/office/officeart/2016/7/layout/BasicLinearProcessNumbered"/>
    <dgm:cxn modelId="{1918873D-96DD-DE46-A81F-B4D32938B95A}" type="presParOf" srcId="{8518C58E-28A0-6C45-9B7F-2CC7B419AF8C}" destId="{78737606-2343-D245-8FBB-77053CD3E0F0}" srcOrd="0" destOrd="0" presId="urn:microsoft.com/office/officeart/2016/7/layout/BasicLinearProcessNumbered"/>
    <dgm:cxn modelId="{4F3F42B8-1352-0740-A7D3-509354E962A0}" type="presParOf" srcId="{8518C58E-28A0-6C45-9B7F-2CC7B419AF8C}" destId="{24C3D941-1C21-E849-AFFA-0EEFB0706E52}" srcOrd="1" destOrd="0" presId="urn:microsoft.com/office/officeart/2016/7/layout/BasicLinearProcessNumbered"/>
    <dgm:cxn modelId="{F7490E96-6CDE-C847-ABAD-8381FAA043FB}" type="presParOf" srcId="{8518C58E-28A0-6C45-9B7F-2CC7B419AF8C}" destId="{8124B1FC-955A-B64B-A1BE-546E0725D275}" srcOrd="2" destOrd="0" presId="urn:microsoft.com/office/officeart/2016/7/layout/BasicLinearProcessNumbered"/>
    <dgm:cxn modelId="{330C68A5-9B41-214E-B8C5-4DEDB692701D}" type="presParOf" srcId="{8518C58E-28A0-6C45-9B7F-2CC7B419AF8C}" destId="{F3449039-3FF8-D24E-B1C7-464624A883FE}" srcOrd="3" destOrd="0" presId="urn:microsoft.com/office/officeart/2016/7/layout/BasicLinearProcessNumbered"/>
    <dgm:cxn modelId="{49BEBD0E-8F99-C94A-BB62-93DC284EB00F}" type="presParOf" srcId="{6321AFE4-30B8-D348-BD0B-8CDC872514B1}" destId="{E31F7ADB-468F-CD42-BA1E-78D608A7D960}" srcOrd="3" destOrd="0" presId="urn:microsoft.com/office/officeart/2016/7/layout/BasicLinearProcessNumbered"/>
    <dgm:cxn modelId="{50B33172-1301-5A44-8F34-2D2586863E29}" type="presParOf" srcId="{6321AFE4-30B8-D348-BD0B-8CDC872514B1}" destId="{716DA8F4-9E6C-4D47-B415-412FF09C97B8}" srcOrd="4" destOrd="0" presId="urn:microsoft.com/office/officeart/2016/7/layout/BasicLinearProcessNumbered"/>
    <dgm:cxn modelId="{5D49F79F-89E2-1648-A587-7C8135D83F82}" type="presParOf" srcId="{716DA8F4-9E6C-4D47-B415-412FF09C97B8}" destId="{E19C975D-85A7-A94D-A9B9-A085AF7D6833}" srcOrd="0" destOrd="0" presId="urn:microsoft.com/office/officeart/2016/7/layout/BasicLinearProcessNumbered"/>
    <dgm:cxn modelId="{A05BF6DF-C99B-D64E-9E96-9DC25264BBC3}" type="presParOf" srcId="{716DA8F4-9E6C-4D47-B415-412FF09C97B8}" destId="{2DE787B6-A477-3F4F-B0A8-2FFCF0D7CF08}" srcOrd="1" destOrd="0" presId="urn:microsoft.com/office/officeart/2016/7/layout/BasicLinearProcessNumbered"/>
    <dgm:cxn modelId="{4D2C8E71-C726-BB44-94B5-4EE22C26E627}" type="presParOf" srcId="{716DA8F4-9E6C-4D47-B415-412FF09C97B8}" destId="{C5940E11-8F95-0C4E-BE86-7FA78D4820F8}" srcOrd="2" destOrd="0" presId="urn:microsoft.com/office/officeart/2016/7/layout/BasicLinearProcessNumbered"/>
    <dgm:cxn modelId="{42AEC198-B7EF-D94A-91FB-41A7D2E52A75}" type="presParOf" srcId="{716DA8F4-9E6C-4D47-B415-412FF09C97B8}" destId="{CBB47C1D-631A-2146-8AF8-AE51EF1A8D7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95738-F6C0-A540-ABC4-76D8401331BE}">
      <dsp:nvSpPr>
        <dsp:cNvPr id="0" name=""/>
        <dsp:cNvSpPr/>
      </dsp:nvSpPr>
      <dsp:spPr>
        <a:xfrm>
          <a:off x="0" y="0"/>
          <a:ext cx="3000374" cy="4191000"/>
        </a:xfrm>
        <a:prstGeom prst="rect">
          <a:avLst/>
        </a:prstGeom>
        <a:solidFill>
          <a:srgbClr val="FFB401">
            <a:alpha val="0"/>
          </a:srgb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Futura Medium" charset="0"/>
              <a:ea typeface="Futura Medium" charset="0"/>
              <a:cs typeface="Futura Medium" charset="0"/>
            </a:rPr>
            <a:t>Određivanje</a:t>
          </a:r>
          <a:r>
            <a:rPr lang="en-US" sz="26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600" kern="1200" dirty="0" err="1" smtClean="0">
              <a:latin typeface="Futura Medium" charset="0"/>
              <a:ea typeface="Futura Medium" charset="0"/>
              <a:cs typeface="Futura Medium" charset="0"/>
            </a:rPr>
            <a:t>kućanstva</a:t>
          </a:r>
          <a:endParaRPr lang="en-US" sz="2600" kern="1200" dirty="0">
            <a:latin typeface="Futura Medium" charset="0"/>
            <a:ea typeface="Futura Medium" charset="0"/>
            <a:cs typeface="Futura Medium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Prepoznavanje</a:t>
          </a:r>
          <a:r>
            <a:rPr lang="en-US" sz="20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odnosa</a:t>
          </a:r>
          <a:endParaRPr lang="en-US" sz="2000" kern="1200" dirty="0">
            <a:latin typeface="Futura Medium" charset="0"/>
            <a:ea typeface="Futura Medium" charset="0"/>
            <a:cs typeface="Futura Medium" charset="0"/>
          </a:endParaRPr>
        </a:p>
      </dsp:txBody>
      <dsp:txXfrm>
        <a:off x="0" y="1592580"/>
        <a:ext cx="3000374" cy="2514600"/>
      </dsp:txXfrm>
    </dsp:sp>
    <dsp:sp modelId="{57260767-CA62-4340-A3BC-B250A2381ADA}">
      <dsp:nvSpPr>
        <dsp:cNvPr id="0" name=""/>
        <dsp:cNvSpPr/>
      </dsp:nvSpPr>
      <dsp:spPr>
        <a:xfrm>
          <a:off x="871537" y="419099"/>
          <a:ext cx="1257300" cy="1257300"/>
        </a:xfrm>
        <a:prstGeom prst="ellipse">
          <a:avLst/>
        </a:prstGeom>
        <a:solidFill>
          <a:srgbClr val="DC0027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24" tIns="12700" rIns="9802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>
              <a:latin typeface="Futura Medium" charset="0"/>
              <a:ea typeface="Futura Medium" charset="0"/>
              <a:cs typeface="Futura Medium" charset="0"/>
            </a:rPr>
            <a:t>1</a:t>
          </a:r>
        </a:p>
      </dsp:txBody>
      <dsp:txXfrm>
        <a:off x="1055664" y="603226"/>
        <a:ext cx="889046" cy="889046"/>
      </dsp:txXfrm>
    </dsp:sp>
    <dsp:sp modelId="{0F15E200-CF9D-F646-A9D8-C5C1CE3FF1C1}">
      <dsp:nvSpPr>
        <dsp:cNvPr id="0" name=""/>
        <dsp:cNvSpPr/>
      </dsp:nvSpPr>
      <dsp:spPr>
        <a:xfrm>
          <a:off x="0" y="4190928"/>
          <a:ext cx="300037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37606-2343-D245-8FBB-77053CD3E0F0}">
      <dsp:nvSpPr>
        <dsp:cNvPr id="0" name=""/>
        <dsp:cNvSpPr/>
      </dsp:nvSpPr>
      <dsp:spPr>
        <a:xfrm>
          <a:off x="3300412" y="0"/>
          <a:ext cx="3000374" cy="4191000"/>
        </a:xfrm>
        <a:prstGeom prst="rect">
          <a:avLst/>
        </a:prstGeom>
        <a:solidFill>
          <a:srgbClr val="FFB401">
            <a:alpha val="0"/>
          </a:srgb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Futura Medium" charset="0"/>
              <a:ea typeface="Futura Medium" charset="0"/>
              <a:cs typeface="Futura Medium" charset="0"/>
            </a:rPr>
            <a:t>Personalizirana</a:t>
          </a:r>
          <a:r>
            <a:rPr lang="en-US" sz="26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600" kern="1200" dirty="0" err="1">
              <a:latin typeface="Futura Medium" charset="0"/>
              <a:ea typeface="Futura Medium" charset="0"/>
              <a:cs typeface="Futura Medium" charset="0"/>
            </a:rPr>
            <a:t>preporuka</a:t>
          </a:r>
          <a:endParaRPr lang="en-US" sz="2600" kern="1200" dirty="0">
            <a:latin typeface="Futura Medium" charset="0"/>
            <a:ea typeface="Futura Medium" charset="0"/>
            <a:cs typeface="Futura Medium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Povećanje</a:t>
          </a:r>
          <a:r>
            <a:rPr lang="en-US" sz="20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zadovoljstva</a:t>
          </a:r>
          <a:endParaRPr lang="en-US" sz="2000" kern="1200" dirty="0">
            <a:latin typeface="Futura Medium" charset="0"/>
            <a:ea typeface="Futura Medium" charset="0"/>
            <a:cs typeface="Futura Medium" charset="0"/>
          </a:endParaRPr>
        </a:p>
      </dsp:txBody>
      <dsp:txXfrm>
        <a:off x="3300412" y="1592580"/>
        <a:ext cx="3000374" cy="2514600"/>
      </dsp:txXfrm>
    </dsp:sp>
    <dsp:sp modelId="{24C3D941-1C21-E849-AFFA-0EEFB0706E52}">
      <dsp:nvSpPr>
        <dsp:cNvPr id="0" name=""/>
        <dsp:cNvSpPr/>
      </dsp:nvSpPr>
      <dsp:spPr>
        <a:xfrm>
          <a:off x="4171949" y="419099"/>
          <a:ext cx="1257300" cy="1257300"/>
        </a:xfrm>
        <a:prstGeom prst="ellipse">
          <a:avLst/>
        </a:prstGeom>
        <a:solidFill>
          <a:srgbClr val="E40028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24" tIns="12700" rIns="9802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>
              <a:latin typeface="Futura Medium" charset="0"/>
              <a:ea typeface="Futura Medium" charset="0"/>
              <a:cs typeface="Futura Medium" charset="0"/>
            </a:rPr>
            <a:t>2</a:t>
          </a:r>
        </a:p>
      </dsp:txBody>
      <dsp:txXfrm>
        <a:off x="4356076" y="603226"/>
        <a:ext cx="889046" cy="889046"/>
      </dsp:txXfrm>
    </dsp:sp>
    <dsp:sp modelId="{8124B1FC-955A-B64B-A1BE-546E0725D275}">
      <dsp:nvSpPr>
        <dsp:cNvPr id="0" name=""/>
        <dsp:cNvSpPr/>
      </dsp:nvSpPr>
      <dsp:spPr>
        <a:xfrm>
          <a:off x="3300412" y="4190928"/>
          <a:ext cx="300037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C975D-85A7-A94D-A9B9-A085AF7D6833}">
      <dsp:nvSpPr>
        <dsp:cNvPr id="0" name=""/>
        <dsp:cNvSpPr/>
      </dsp:nvSpPr>
      <dsp:spPr>
        <a:xfrm>
          <a:off x="6600824" y="0"/>
          <a:ext cx="3000374" cy="4191000"/>
        </a:xfrm>
        <a:prstGeom prst="rect">
          <a:avLst/>
        </a:prstGeom>
        <a:solidFill>
          <a:schemeClr val="bg1">
            <a:alpha val="0"/>
          </a:schemeClr>
        </a:solidFill>
        <a:ln w="34925" cap="flat" cmpd="sng" algn="in">
          <a:noFill/>
          <a:prstDash val="solid"/>
        </a:ln>
        <a:effectLst>
          <a:softEdge rad="0"/>
        </a:effectLst>
        <a:scene3d>
          <a:camera prst="orthographicFront"/>
          <a:lightRig rig="threePt" dir="t"/>
        </a:scene3d>
        <a:sp3d prstMaterial="soft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Futura Medium" charset="0"/>
              <a:ea typeface="Futura Medium" charset="0"/>
              <a:cs typeface="Futura Medium" charset="0"/>
            </a:rPr>
            <a:t>Pridobivanje</a:t>
          </a:r>
          <a:r>
            <a:rPr lang="en-US" sz="26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600" kern="1200" dirty="0" err="1">
              <a:latin typeface="Futura Medium" charset="0"/>
              <a:ea typeface="Futura Medium" charset="0"/>
              <a:cs typeface="Futura Medium" charset="0"/>
            </a:rPr>
            <a:t>novih</a:t>
          </a:r>
          <a:r>
            <a:rPr lang="en-US" sz="26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600" kern="1200" dirty="0" err="1">
              <a:latin typeface="Futura Medium" charset="0"/>
              <a:ea typeface="Futura Medium" charset="0"/>
              <a:cs typeface="Futura Medium" charset="0"/>
            </a:rPr>
            <a:t>korisnika</a:t>
          </a:r>
          <a:endParaRPr lang="en-US" sz="2600" kern="1200" dirty="0">
            <a:latin typeface="Futura Medium" charset="0"/>
            <a:ea typeface="Futura Medium" charset="0"/>
            <a:cs typeface="Futura Medium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Povećanje</a:t>
          </a:r>
          <a:r>
            <a:rPr lang="en-US" sz="20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broja</a:t>
          </a:r>
          <a:r>
            <a:rPr lang="en-US" sz="2000" kern="1200" dirty="0">
              <a:latin typeface="Futura Medium" charset="0"/>
              <a:ea typeface="Futura Medium" charset="0"/>
              <a:cs typeface="Futura Medium" charset="0"/>
            </a:rPr>
            <a:t> </a:t>
          </a:r>
          <a:r>
            <a:rPr lang="en-US" sz="2000" kern="1200" dirty="0" err="1">
              <a:latin typeface="Futura Medium" charset="0"/>
              <a:ea typeface="Futura Medium" charset="0"/>
              <a:cs typeface="Futura Medium" charset="0"/>
            </a:rPr>
            <a:t>korisnika</a:t>
          </a:r>
          <a:r>
            <a:rPr lang="en-US" sz="2000" kern="1200" dirty="0">
              <a:latin typeface="Futura Medium" charset="0"/>
              <a:ea typeface="Futura Medium" charset="0"/>
              <a:cs typeface="Futura Medium" charset="0"/>
            </a:rPr>
            <a:t> </a:t>
          </a:r>
        </a:p>
      </dsp:txBody>
      <dsp:txXfrm>
        <a:off x="6600824" y="1592580"/>
        <a:ext cx="3000374" cy="2514600"/>
      </dsp:txXfrm>
    </dsp:sp>
    <dsp:sp modelId="{2DE787B6-A477-3F4F-B0A8-2FFCF0D7CF08}">
      <dsp:nvSpPr>
        <dsp:cNvPr id="0" name=""/>
        <dsp:cNvSpPr/>
      </dsp:nvSpPr>
      <dsp:spPr>
        <a:xfrm>
          <a:off x="7472362" y="419099"/>
          <a:ext cx="1257300" cy="1257300"/>
        </a:xfrm>
        <a:prstGeom prst="ellipse">
          <a:avLst/>
        </a:prstGeom>
        <a:solidFill>
          <a:srgbClr val="E40028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24" tIns="12700" rIns="9802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>
              <a:latin typeface="Futura Medium" charset="0"/>
              <a:ea typeface="Futura Medium" charset="0"/>
              <a:cs typeface="Futura Medium" charset="0"/>
            </a:rPr>
            <a:t>3</a:t>
          </a:r>
        </a:p>
      </dsp:txBody>
      <dsp:txXfrm>
        <a:off x="7656489" y="603226"/>
        <a:ext cx="889046" cy="889046"/>
      </dsp:txXfrm>
    </dsp:sp>
    <dsp:sp modelId="{C5940E11-8F95-0C4E-BE86-7FA78D4820F8}">
      <dsp:nvSpPr>
        <dsp:cNvPr id="0" name=""/>
        <dsp:cNvSpPr/>
      </dsp:nvSpPr>
      <dsp:spPr>
        <a:xfrm>
          <a:off x="6600824" y="4190928"/>
          <a:ext cx="300037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96573-339F-F347-9801-502DA3A29CD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47BA9-CC2E-FC4D-AC6F-564163A0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preloženog</a:t>
            </a:r>
            <a:r>
              <a:rPr lang="en-US" dirty="0" smtClean="0"/>
              <a:t> </a:t>
            </a:r>
            <a:r>
              <a:rPr lang="en-US" dirty="0" err="1" smtClean="0"/>
              <a:t>poslovnog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je </a:t>
            </a:r>
            <a:r>
              <a:rPr lang="en-US" dirty="0" err="1" smtClean="0"/>
              <a:t>povećati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zadovoljstvo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sadašnjih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klijenata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privući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nove</a:t>
            </a:r>
            <a:endParaRPr lang="en-US" dirty="0" smtClean="0"/>
          </a:p>
          <a:p>
            <a:r>
              <a:rPr lang="en-US" dirty="0" err="1" smtClean="0"/>
              <a:t>Predloženi</a:t>
            </a:r>
            <a:r>
              <a:rPr lang="en-US" dirty="0" smtClean="0"/>
              <a:t> </a:t>
            </a:r>
            <a:r>
              <a:rPr lang="en-US" dirty="0" err="1" smtClean="0"/>
              <a:t>poslovni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se od 3 </a:t>
            </a:r>
            <a:r>
              <a:rPr lang="en-US" baseline="0" dirty="0" err="1" smtClean="0"/>
              <a:t>glavna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koraka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određivanje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kućanstva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se od </a:t>
            </a:r>
            <a:r>
              <a:rPr lang="en-US" baseline="0" dirty="0" err="1" smtClean="0"/>
              <a:t>dvije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Prva </a:t>
            </a:r>
            <a:r>
              <a:rPr lang="en-US" baseline="0" dirty="0" err="1" smtClean="0"/>
              <a:t>komponenta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ručno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određena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Prvo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najlakše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uspoređuje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adresu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prezime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imamo</a:t>
            </a:r>
            <a:endParaRPr lang="en-US" baseline="0" dirty="0" smtClean="0"/>
          </a:p>
          <a:p>
            <a:r>
              <a:rPr lang="en-US" baseline="0" dirty="0" err="1" smtClean="0"/>
              <a:t>Drugo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generira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birača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adresi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slučaju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kuće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možemo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odmah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odraslih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adresi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Zatim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vipov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kuće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Druga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bazira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strojnom</a:t>
            </a:r>
            <a:r>
              <a:rPr lang="en-US" dirty="0" smtClean="0"/>
              <a:t> </a:t>
            </a:r>
            <a:r>
              <a:rPr lang="en-US" dirty="0" err="1" smtClean="0"/>
              <a:t>učenju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Ovaj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zadatak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odrediti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pripadaju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dvije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kućanstvu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temelju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interakcije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bi model </a:t>
            </a:r>
            <a:r>
              <a:rPr lang="en-US" baseline="0" dirty="0" err="1" smtClean="0"/>
              <a:t>naučili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Potrebne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moguće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nabaviti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prijašnjih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grupirani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temelju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kućanstva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obiteljske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tarife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slično</a:t>
            </a:r>
            <a:r>
              <a:rPr lang="en-US" baseline="0" dirty="0" smtClean="0"/>
              <a:t>)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Prednost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što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pronalazak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zanimljivih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prepuštamo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računalu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Drugi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korak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procesu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indetificirati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što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zapravo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želi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Na </a:t>
            </a:r>
            <a:r>
              <a:rPr lang="en-US" baseline="0" dirty="0" err="1" smtClean="0"/>
              <a:t>temelju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prijašnjih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moguće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izdraditi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sustav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Izlaz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će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usluge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će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zainteresirati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vipovog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člana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kućanstva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uzme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obzir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ostale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usluge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Pravu</a:t>
            </a:r>
            <a:r>
              <a:rPr lang="en-US" dirty="0" smtClean="0"/>
              <a:t> </a:t>
            </a:r>
            <a:r>
              <a:rPr lang="en-US" dirty="0" err="1" smtClean="0"/>
              <a:t>priliku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kućanstva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u </a:t>
            </a:r>
            <a:r>
              <a:rPr lang="en-US" dirty="0" err="1" smtClean="0"/>
              <a:t>tarifi</a:t>
            </a:r>
            <a:r>
              <a:rPr lang="en-US" dirty="0" smtClean="0"/>
              <a:t> SVE</a:t>
            </a:r>
            <a:r>
              <a:rPr lang="en-US" baseline="0" dirty="0" smtClean="0"/>
              <a:t> </a:t>
            </a:r>
            <a:r>
              <a:rPr lang="en-US" dirty="0" err="1" smtClean="0"/>
              <a:t>gdje</a:t>
            </a:r>
            <a:r>
              <a:rPr lang="en-US" dirty="0" smtClean="0"/>
              <a:t> </a:t>
            </a:r>
            <a:r>
              <a:rPr lang="en-US" dirty="0" err="1" smtClean="0"/>
              <a:t>zapravo</a:t>
            </a:r>
            <a:r>
              <a:rPr lang="en-US" dirty="0" smtClean="0"/>
              <a:t> </a:t>
            </a:r>
            <a:r>
              <a:rPr lang="en-US" dirty="0" err="1" smtClean="0"/>
              <a:t>kućanstva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ostvariti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pogodnsoti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kompletnim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prelaskom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VIP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7BA9-CC2E-FC4D-AC6F-564163A04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0027"/>
                </a:solidFill>
              </a:rPr>
              <a:t>outliers</a:t>
            </a:r>
            <a:endParaRPr lang="en-US" dirty="0">
              <a:solidFill>
                <a:srgbClr val="DC002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Futura" charset="0"/>
                <a:ea typeface="Futura" charset="0"/>
                <a:cs typeface="Futura" charset="0"/>
              </a:rPr>
              <a:t>Predloženi</a:t>
            </a:r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 </a:t>
            </a:r>
            <a:r>
              <a:rPr lang="en-US" b="1" dirty="0" err="1" smtClean="0">
                <a:latin typeface="Futura" charset="0"/>
                <a:ea typeface="Futura" charset="0"/>
                <a:cs typeface="Futura" charset="0"/>
              </a:rPr>
              <a:t>poslovni</a:t>
            </a:r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 </a:t>
            </a:r>
            <a:r>
              <a:rPr lang="en-US" b="1" dirty="0" err="1" smtClean="0">
                <a:latin typeface="Futura" charset="0"/>
                <a:ea typeface="Futura" charset="0"/>
                <a:cs typeface="Futura" charset="0"/>
              </a:rPr>
              <a:t>proces</a:t>
            </a:r>
            <a:endParaRPr lang="en-US" b="1" dirty="0">
              <a:latin typeface="Futura" charset="0"/>
              <a:ea typeface="Futura" charset="0"/>
              <a:cs typeface="Futura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47433345"/>
              </p:ext>
            </p:extLst>
          </p:nvPr>
        </p:nvGraphicFramePr>
        <p:xfrm>
          <a:off x="1371600" y="1676400"/>
          <a:ext cx="9601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253067" y="5554133"/>
            <a:ext cx="9906000" cy="6773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Određivanje</a:t>
            </a:r>
            <a:r>
              <a:rPr lang="en-US" dirty="0" smtClean="0"/>
              <a:t> </a:t>
            </a:r>
            <a:r>
              <a:rPr lang="en-US" dirty="0" err="1" smtClean="0"/>
              <a:t>kućanstva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848534"/>
            <a:ext cx="10090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DC0027"/>
              </a:buClr>
            </a:pPr>
            <a:r>
              <a:rPr lang="en-US" sz="2400" b="1" dirty="0" err="1" smtClean="0">
                <a:latin typeface="Futura Medium" charset="0"/>
                <a:ea typeface="Futura Medium" charset="0"/>
                <a:cs typeface="Futura Medium" charset="0"/>
              </a:rPr>
              <a:t>Ručno</a:t>
            </a:r>
            <a:r>
              <a:rPr lang="en-US" sz="2400" b="1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b="1" dirty="0" err="1" smtClean="0">
                <a:latin typeface="Futura Medium" charset="0"/>
                <a:ea typeface="Futura Medium" charset="0"/>
                <a:cs typeface="Futura Medium" charset="0"/>
              </a:rPr>
              <a:t>određena</a:t>
            </a:r>
            <a:r>
              <a:rPr lang="en-US" sz="2400" b="1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b="1" dirty="0" err="1" smtClean="0">
                <a:latin typeface="Futura Medium" charset="0"/>
                <a:ea typeface="Futura Medium" charset="0"/>
                <a:cs typeface="Futura Medium" charset="0"/>
              </a:rPr>
              <a:t>pravila</a:t>
            </a:r>
            <a:r>
              <a:rPr lang="en-US" sz="2400" b="1" dirty="0" smtClean="0">
                <a:latin typeface="Futura Medium" charset="0"/>
                <a:ea typeface="Futura Medium" charset="0"/>
                <a:cs typeface="Futura Medium" charset="0"/>
              </a:rPr>
              <a:t>:</a:t>
            </a:r>
            <a:endParaRPr lang="en-US" sz="2400" b="1" dirty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indent="-457200">
              <a:lnSpc>
                <a:spcPct val="150000"/>
              </a:lnSpc>
              <a:buClr>
                <a:srgbClr val="DC0027"/>
              </a:buClr>
              <a:buFont typeface="+mj-lt"/>
              <a:buAutoNum type="arabicPeriod"/>
            </a:pP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Adresa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prezime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osobe</a:t>
            </a: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indent="-457200">
              <a:lnSpc>
                <a:spcPct val="150000"/>
              </a:lnSpc>
              <a:buClr>
                <a:srgbClr val="DC0027"/>
              </a:buClr>
              <a:buFont typeface="+mj-lt"/>
              <a:buAutoNum type="arabicPeriod"/>
            </a:pP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Statistički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podaci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o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kućanstvima</a:t>
            </a: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indent="-457200">
              <a:lnSpc>
                <a:spcPct val="150000"/>
              </a:lnSpc>
              <a:buClr>
                <a:srgbClr val="DC0027"/>
              </a:buClr>
              <a:buFont typeface="+mj-lt"/>
              <a:buAutoNum type="arabicPeriod"/>
            </a:pP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Nepoznati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u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ređaji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na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bežičnoj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mreži</a:t>
            </a: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indent="-457200">
              <a:lnSpc>
                <a:spcPct val="150000"/>
              </a:lnSpc>
              <a:buClr>
                <a:srgbClr val="DC0027"/>
              </a:buClr>
              <a:buFont typeface="+mj-lt"/>
              <a:buAutoNum type="arabicPeriod"/>
            </a:pP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Sadržaji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na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TV-u</a:t>
            </a: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Clr>
                <a:srgbClr val="DC0027"/>
              </a:buClr>
              <a:buFont typeface="Arial" charset="0"/>
              <a:buChar char="•"/>
            </a:pP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Clr>
                <a:srgbClr val="DC0027"/>
              </a:buClr>
              <a:buFont typeface="Arial" charset="0"/>
              <a:buChar char="•"/>
            </a:pP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Clr>
                <a:srgbClr val="DC0027"/>
              </a:buClr>
              <a:buFont typeface="Arial" charset="0"/>
              <a:buChar char="•"/>
            </a:pP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80449" y="3940237"/>
            <a:ext cx="3757230" cy="3757230"/>
            <a:chOff x="871537" y="419099"/>
            <a:chExt cx="1257300" cy="1257300"/>
          </a:xfrm>
        </p:grpSpPr>
        <p:sp>
          <p:nvSpPr>
            <p:cNvPr id="5" name="Oval 4"/>
            <p:cNvSpPr/>
            <p:nvPr/>
          </p:nvSpPr>
          <p:spPr>
            <a:xfrm>
              <a:off x="871537" y="419099"/>
              <a:ext cx="1257300" cy="1257300"/>
            </a:xfrm>
            <a:prstGeom prst="ellipse">
              <a:avLst/>
            </a:prstGeom>
            <a:solidFill>
              <a:srgbClr val="DC002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" name="Oval 4"/>
            <p:cNvSpPr/>
            <p:nvPr/>
          </p:nvSpPr>
          <p:spPr>
            <a:xfrm>
              <a:off x="1055664" y="603226"/>
              <a:ext cx="889046" cy="8890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24" tIns="12700" rIns="98024" bIns="1270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800" b="1" kern="1200" dirty="0">
                  <a:latin typeface="Futura Medium" charset="0"/>
                  <a:ea typeface="Futura Medium" charset="0"/>
                  <a:cs typeface="Futura Medium" charset="0"/>
                </a:rPr>
                <a:t>1</a:t>
              </a:r>
              <a:endParaRPr lang="en-US" sz="6600" b="1" kern="1200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9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Određivanje kućanstva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733698"/>
            <a:ext cx="9601200" cy="35814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b="1" dirty="0" err="1" smtClean="0">
                <a:latin typeface="Futura Medium" charset="0"/>
                <a:ea typeface="Futura Medium" charset="0"/>
                <a:cs typeface="Futura Medium" charset="0"/>
              </a:rPr>
              <a:t>Strojno</a:t>
            </a:r>
            <a:r>
              <a:rPr lang="en-US" sz="2400" b="1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b="1" dirty="0" err="1" smtClean="0">
                <a:latin typeface="Futura Medium" charset="0"/>
                <a:ea typeface="Futura Medium" charset="0"/>
                <a:cs typeface="Futura Medium" charset="0"/>
              </a:rPr>
              <a:t>učenje</a:t>
            </a:r>
            <a:endParaRPr lang="en-US" sz="2400" b="1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Srednja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vrijednost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varijanca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vremena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pozivanja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za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svaki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Srednja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vrijednost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varijanca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broja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jedinica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za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svaki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dan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Tip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servisa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pošiljatelja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primatelja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Godište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korisnika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Intersection over Union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lokacija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odašiljača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Oba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korisnika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u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VIPu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80449" y="3940237"/>
            <a:ext cx="3757230" cy="3757230"/>
            <a:chOff x="871537" y="419099"/>
            <a:chExt cx="1257300" cy="1257300"/>
          </a:xfrm>
        </p:grpSpPr>
        <p:sp>
          <p:nvSpPr>
            <p:cNvPr id="5" name="Oval 4"/>
            <p:cNvSpPr/>
            <p:nvPr/>
          </p:nvSpPr>
          <p:spPr>
            <a:xfrm>
              <a:off x="871537" y="419099"/>
              <a:ext cx="1257300" cy="1257300"/>
            </a:xfrm>
            <a:prstGeom prst="ellipse">
              <a:avLst/>
            </a:prstGeom>
            <a:solidFill>
              <a:srgbClr val="DC002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" name="Oval 4"/>
            <p:cNvSpPr/>
            <p:nvPr/>
          </p:nvSpPr>
          <p:spPr>
            <a:xfrm>
              <a:off x="1055664" y="603226"/>
              <a:ext cx="889046" cy="8890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24" tIns="12700" rIns="98024" bIns="1270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800" b="1" dirty="0" smtClean="0">
                  <a:latin typeface="Futura Medium" charset="0"/>
                  <a:ea typeface="Futura Medium" charset="0"/>
                  <a:cs typeface="Futura Medium" charset="0"/>
                </a:rPr>
                <a:t>1</a:t>
              </a:r>
              <a:endParaRPr lang="en-US" sz="6600" b="1" kern="1200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4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Personalizirana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preporuka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5268" y="1694057"/>
            <a:ext cx="48006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Godine</a:t>
            </a: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spol</a:t>
            </a: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Količina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iskorištenih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podataka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Tip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lojalnosti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korisnika</a:t>
            </a:r>
            <a:endParaRPr lang="en-US" sz="2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smtClean="0">
                <a:latin typeface="Futura Medium" charset="0"/>
                <a:ea typeface="Futura Medium" charset="0"/>
                <a:cs typeface="Futura Medium" charset="0"/>
              </a:rPr>
              <a:t>Tip </a:t>
            </a:r>
            <a:r>
              <a:rPr lang="en-US" sz="2400" dirty="0" err="1" smtClean="0">
                <a:latin typeface="Futura Medium" charset="0"/>
                <a:ea typeface="Futura Medium" charset="0"/>
                <a:cs typeface="Futura Medium" charset="0"/>
              </a:rPr>
              <a:t>uređaja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569146" y="1694057"/>
            <a:ext cx="5422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Trajanje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korištenja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usluge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Najčešći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dio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dana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korištenja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usluge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342900" indent="-342900"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Mobilni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internet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ili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fiksna</a:t>
            </a:r>
            <a:r>
              <a:rPr lang="en-US" sz="2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400" dirty="0" err="1">
                <a:latin typeface="Futura Medium" charset="0"/>
                <a:ea typeface="Futura Medium" charset="0"/>
                <a:cs typeface="Futura Medium" charset="0"/>
              </a:rPr>
              <a:t>linija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14" y="5010799"/>
            <a:ext cx="373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Futura Medium" charset="0"/>
                <a:ea typeface="Futura Medium" charset="0"/>
                <a:cs typeface="Futura Medium" charset="0"/>
              </a:rPr>
              <a:t>VIP NOW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0492" y="4764577"/>
            <a:ext cx="3739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Futura Medium" charset="0"/>
                <a:ea typeface="Futura Medium" charset="0"/>
                <a:cs typeface="Futura Medium" charset="0"/>
              </a:rPr>
              <a:t>Društvena</a:t>
            </a:r>
            <a:r>
              <a:rPr lang="en-US" sz="3200" b="1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3200" b="1" dirty="0" err="1" smtClean="0">
                <a:latin typeface="Futura Medium" charset="0"/>
                <a:ea typeface="Futura Medium" charset="0"/>
                <a:cs typeface="Futura Medium" charset="0"/>
              </a:rPr>
              <a:t>opcija</a:t>
            </a:r>
            <a:endParaRPr lang="en-US" sz="3200" b="1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5754" y="5864534"/>
            <a:ext cx="373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Futura Medium" charset="0"/>
                <a:ea typeface="Futura Medium" charset="0"/>
                <a:cs typeface="Futura Medium" charset="0"/>
              </a:rPr>
              <a:t>Uređaji</a:t>
            </a:r>
            <a:r>
              <a:rPr lang="en-US" sz="2800" b="1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b="1" dirty="0" err="1" smtClean="0">
                <a:latin typeface="Futura Medium" charset="0"/>
                <a:ea typeface="Futura Medium" charset="0"/>
                <a:cs typeface="Futura Medium" charset="0"/>
              </a:rPr>
              <a:t>i</a:t>
            </a:r>
            <a:r>
              <a:rPr lang="en-US" sz="2800" b="1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b="1" dirty="0" err="1" smtClean="0">
                <a:latin typeface="Futura Medium" charset="0"/>
                <a:ea typeface="Futura Medium" charset="0"/>
                <a:cs typeface="Futura Medium" charset="0"/>
              </a:rPr>
              <a:t>gadgeti</a:t>
            </a:r>
            <a:endParaRPr lang="en-US" sz="2800" b="1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0449" y="3940237"/>
            <a:ext cx="3757230" cy="3757230"/>
            <a:chOff x="871537" y="419099"/>
            <a:chExt cx="1257300" cy="1257300"/>
          </a:xfrm>
        </p:grpSpPr>
        <p:sp>
          <p:nvSpPr>
            <p:cNvPr id="10" name="Oval 9"/>
            <p:cNvSpPr/>
            <p:nvPr/>
          </p:nvSpPr>
          <p:spPr>
            <a:xfrm>
              <a:off x="871537" y="419099"/>
              <a:ext cx="1257300" cy="1257300"/>
            </a:xfrm>
            <a:prstGeom prst="ellipse">
              <a:avLst/>
            </a:prstGeom>
            <a:solidFill>
              <a:srgbClr val="DC002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Oval 4"/>
            <p:cNvSpPr/>
            <p:nvPr/>
          </p:nvSpPr>
          <p:spPr>
            <a:xfrm>
              <a:off x="1055664" y="603226"/>
              <a:ext cx="889046" cy="8890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24" tIns="12700" rIns="98024" bIns="1270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800" b="1" kern="1200" dirty="0" smtClean="0">
                  <a:latin typeface="Futura Medium" charset="0"/>
                  <a:ea typeface="Futura Medium" charset="0"/>
                  <a:cs typeface="Futura Medium" charset="0"/>
                </a:rPr>
                <a:t>2</a:t>
              </a:r>
              <a:endParaRPr lang="en-US" sz="13800" b="1" kern="1200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Pridobivanje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901" y="-876299"/>
            <a:ext cx="13686367" cy="2108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8800" y="34713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77" y="1231901"/>
            <a:ext cx="9441846" cy="4394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1" y="-723899"/>
            <a:ext cx="13686367" cy="210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7184" y="5775319"/>
            <a:ext cx="13686367" cy="21082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280449" y="3940237"/>
            <a:ext cx="3757230" cy="3757230"/>
          </a:xfrm>
          <a:prstGeom prst="ellipse">
            <a:avLst/>
          </a:prstGeom>
          <a:solidFill>
            <a:srgbClr val="DC002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Oval 4"/>
          <p:cNvSpPr/>
          <p:nvPr/>
        </p:nvSpPr>
        <p:spPr>
          <a:xfrm>
            <a:off x="9830682" y="4490470"/>
            <a:ext cx="2656765" cy="26567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8024" tIns="12700" rIns="98024" bIns="1270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b="1" dirty="0">
                <a:latin typeface="Futura Medium" charset="0"/>
                <a:ea typeface="Futura Medium" charset="0"/>
                <a:cs typeface="Futura Medium" charset="0"/>
              </a:rPr>
              <a:t>3</a:t>
            </a:r>
            <a:endParaRPr lang="en-US" sz="6600" b="1" kern="12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1067"/>
            <a:ext cx="4538133" cy="4106333"/>
          </a:xfrm>
        </p:spPr>
        <p:txBody>
          <a:bodyPr>
            <a:normAutofit/>
          </a:bodyPr>
          <a:lstStyle/>
          <a:p>
            <a:pPr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/>
              <a:t>Dodatni</a:t>
            </a:r>
            <a:r>
              <a:rPr lang="en-US" sz="2400" dirty="0" smtClean="0"/>
              <a:t> </a:t>
            </a:r>
            <a:r>
              <a:rPr lang="en-US" sz="2400" dirty="0" err="1" smtClean="0"/>
              <a:t>r</a:t>
            </a:r>
            <a:r>
              <a:rPr lang="en-US" sz="2400" dirty="0" err="1" smtClean="0"/>
              <a:t>ast</a:t>
            </a:r>
            <a:r>
              <a:rPr lang="en-US" sz="2400" dirty="0" smtClean="0"/>
              <a:t> </a:t>
            </a:r>
            <a:r>
              <a:rPr lang="en-US" sz="2400" dirty="0" err="1" smtClean="0"/>
              <a:t>prihoda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smtClean="0"/>
              <a:t>5%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/>
              <a:t>Akvizicija</a:t>
            </a:r>
            <a:r>
              <a:rPr lang="en-US" sz="2400" dirty="0" smtClean="0"/>
              <a:t> </a:t>
            </a:r>
            <a:r>
              <a:rPr lang="en-US" sz="2400" dirty="0" err="1" smtClean="0"/>
              <a:t>novih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korisnika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/>
              <a:t>Povećanje</a:t>
            </a:r>
            <a:r>
              <a:rPr lang="en-US" sz="2400" dirty="0" smtClean="0"/>
              <a:t> </a:t>
            </a:r>
            <a:r>
              <a:rPr lang="en-US" sz="2400" dirty="0" err="1"/>
              <a:t>zadovoljstva</a:t>
            </a:r>
            <a:r>
              <a:rPr lang="en-US" sz="2400" dirty="0"/>
              <a:t> </a:t>
            </a:r>
            <a:r>
              <a:rPr lang="en-US" sz="2400" dirty="0" err="1"/>
              <a:t>klijenata</a:t>
            </a:r>
            <a:endParaRPr lang="en-US" sz="2400" dirty="0"/>
          </a:p>
          <a:p>
            <a:pPr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/>
              <a:t>Smanjenje</a:t>
            </a:r>
            <a:r>
              <a:rPr lang="en-US" sz="2400" dirty="0"/>
              <a:t> </a:t>
            </a:r>
            <a:r>
              <a:rPr lang="en-US" sz="2400" dirty="0" err="1"/>
              <a:t>odljeva</a:t>
            </a:r>
            <a:endParaRPr lang="en-US" sz="2400" dirty="0"/>
          </a:p>
          <a:p>
            <a:pPr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600967" y="781144"/>
            <a:ext cx="4079397" cy="53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 smtClean="0"/>
              <a:t>Očekivanja</a:t>
            </a:r>
            <a:endParaRPr lang="en-US" sz="2400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688668" y="781144"/>
            <a:ext cx="4079397" cy="53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 smtClean="0"/>
              <a:t>Trošak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implementacije</a:t>
            </a:r>
            <a:endParaRPr lang="en-US" sz="2400" b="1" dirty="0" smtClean="0"/>
          </a:p>
          <a:p>
            <a:pPr lvl="1" algn="ctr"/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688668" y="1761067"/>
            <a:ext cx="4538133" cy="41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/>
              <a:t>Trošak</a:t>
            </a:r>
            <a:r>
              <a:rPr lang="en-US" sz="2400" dirty="0" smtClean="0"/>
              <a:t> </a:t>
            </a:r>
            <a:r>
              <a:rPr lang="en-US" sz="2400" dirty="0" err="1" smtClean="0"/>
              <a:t>rada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/>
              <a:t>Računala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treniranje</a:t>
            </a:r>
            <a:r>
              <a:rPr lang="en-US" sz="2400" dirty="0"/>
              <a:t> </a:t>
            </a:r>
            <a:r>
              <a:rPr lang="en-US" sz="2400" dirty="0" err="1" smtClean="0"/>
              <a:t>modela</a:t>
            </a:r>
            <a:endParaRPr lang="en-US" sz="2400" dirty="0"/>
          </a:p>
          <a:p>
            <a:pPr>
              <a:buClr>
                <a:srgbClr val="DC0027"/>
              </a:buClr>
              <a:buFont typeface="Arial" charset="0"/>
              <a:buChar char="•"/>
            </a:pPr>
            <a:r>
              <a:rPr lang="en-US" sz="2400" dirty="0" err="1" smtClean="0"/>
              <a:t>Trošak</a:t>
            </a:r>
            <a:r>
              <a:rPr lang="en-US" sz="2400" dirty="0" smtClean="0"/>
              <a:t> </a:t>
            </a:r>
            <a:r>
              <a:rPr lang="en-US" sz="2400" dirty="0" err="1" smtClean="0"/>
              <a:t>održavanja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1456267"/>
            <a:ext cx="10329333" cy="16933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H="1">
            <a:off x="6118128" y="575733"/>
            <a:ext cx="44258" cy="583184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41867"/>
            <a:ext cx="9601200" cy="5325533"/>
          </a:xfrm>
        </p:spPr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 smtClean="0"/>
              <a:t>Hvala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na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pažnji</a:t>
            </a:r>
            <a:r>
              <a:rPr lang="en-US" sz="8000" b="1" dirty="0" smtClean="0"/>
              <a:t> </a:t>
            </a:r>
            <a:r>
              <a:rPr lang="en-US" sz="8000" b="1" dirty="0" smtClean="0">
                <a:solidFill>
                  <a:srgbClr val="DC0027"/>
                </a:solidFill>
                <a:sym typeface="Wingdings"/>
              </a:rPr>
              <a:t></a:t>
            </a:r>
            <a:endParaRPr lang="en-US" sz="8000" b="1" dirty="0">
              <a:solidFill>
                <a:srgbClr val="DC00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365</Words>
  <Application>Microsoft Macintosh PowerPoint</Application>
  <PresentationFormat>Widescreen</PresentationFormat>
  <Paragraphs>81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Franklin Gothic Book</vt:lpstr>
      <vt:lpstr>Futura</vt:lpstr>
      <vt:lpstr>Futura Medium</vt:lpstr>
      <vt:lpstr>Wingdings</vt:lpstr>
      <vt:lpstr>Arial</vt:lpstr>
      <vt:lpstr>Crop</vt:lpstr>
      <vt:lpstr>outliers</vt:lpstr>
      <vt:lpstr>Predloženi poslovni proces</vt:lpstr>
      <vt:lpstr>Određivanje kućanstva</vt:lpstr>
      <vt:lpstr>Određivanje kućanstva</vt:lpstr>
      <vt:lpstr>Personalizirana preporuka</vt:lpstr>
      <vt:lpstr>Pridobivanje korisnika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Kopljar</dc:creator>
  <cp:lastModifiedBy>Microsoft Office User</cp:lastModifiedBy>
  <cp:revision>34</cp:revision>
  <cp:lastPrinted>2017-10-15T08:15:19Z</cp:lastPrinted>
  <dcterms:created xsi:type="dcterms:W3CDTF">2017-10-14T22:48:04Z</dcterms:created>
  <dcterms:modified xsi:type="dcterms:W3CDTF">2017-10-15T08:16:19Z</dcterms:modified>
</cp:coreProperties>
</file>