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5" r:id="rId1"/>
  </p:sldMasterIdLst>
  <p:notesMasterIdLst>
    <p:notesMasterId r:id="rId12"/>
  </p:notesMasterIdLst>
  <p:sldIdLst>
    <p:sldId id="266" r:id="rId2"/>
    <p:sldId id="257" r:id="rId3"/>
    <p:sldId id="259" r:id="rId4"/>
    <p:sldId id="273" r:id="rId5"/>
    <p:sldId id="264" r:id="rId6"/>
    <p:sldId id="285" r:id="rId7"/>
    <p:sldId id="263" r:id="rId8"/>
    <p:sldId id="267" r:id="rId9"/>
    <p:sldId id="268" r:id="rId10"/>
    <p:sldId id="262" r:id="rId11"/>
  </p:sldIdLst>
  <p:sldSz cx="9144000" cy="5143500" type="screen16x9"/>
  <p:notesSz cx="6858000" cy="9144000"/>
  <p:embeddedFontLst>
    <p:embeddedFont>
      <p:font typeface="Tahoma" panose="020B0604030504040204" pitchFamily="34" charset="0"/>
      <p:regular r:id="rId13"/>
      <p:bold r:id="rId14"/>
    </p:embeddedFont>
    <p:embeddedFont>
      <p:font typeface="Raleway" panose="020B0604020202020204" charset="0"/>
      <p:regular r:id="rId15"/>
      <p:bold r:id="rId16"/>
      <p:italic r:id="rId17"/>
      <p:boldItalic r:id="rId18"/>
    </p:embeddedFont>
    <p:embeddedFont>
      <p:font typeface="Homemade Appl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3B9FCE-7F85-4297-8281-8F72B2253A7B}">
  <a:tblStyle styleId="{9D3B9FCE-7F85-4297-8281-8F72B2253A7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C04C3F6-58B7-4571-BD90-5B7CA7C1DF8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102399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7551936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7551936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e7551936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e7551936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44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e755193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e755193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74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e7551936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e7551936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6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e7551936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e7551936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376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e7551936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e7551936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82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728aa6a4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728aa6a4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8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4e7551936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4e7551936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203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e7551936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e7551936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92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e7551936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e7551936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29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hot">
  <p:cSld name="TITLE_2">
    <p:bg>
      <p:bgPr>
        <a:gradFill>
          <a:gsLst>
            <a:gs pos="0">
              <a:schemeClr val="accent6"/>
            </a:gs>
            <a:gs pos="100000">
              <a:schemeClr val="accent3"/>
            </a:gs>
          </a:gsLst>
          <a:lin ang="2700006"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4" name="Google Shape;14;p3"/>
          <p:cNvSpPr/>
          <p:nvPr/>
        </p:nvSpPr>
        <p:spPr>
          <a:xfrm>
            <a:off x="0" y="0"/>
            <a:ext cx="9144000" cy="29925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 hot">
  <p:cSld name="TITLE_AND_TWO_COLUMNS_2">
    <p:bg>
      <p:bgPr>
        <a:gradFill>
          <a:gsLst>
            <a:gs pos="0">
              <a:schemeClr val="accent6"/>
            </a:gs>
            <a:gs pos="100000">
              <a:schemeClr val="accent3"/>
            </a:gs>
          </a:gsLst>
          <a:lin ang="2700006" scaled="0"/>
        </a:gradFill>
        <a:effectLst/>
      </p:bgPr>
    </p:bg>
    <p:spTree>
      <p:nvGrpSpPr>
        <p:cNvPr id="1" name="Shape 73"/>
        <p:cNvGrpSpPr/>
        <p:nvPr/>
      </p:nvGrpSpPr>
      <p:grpSpPr>
        <a:xfrm>
          <a:off x="0" y="0"/>
          <a:ext cx="0" cy="0"/>
          <a:chOff x="0" y="0"/>
          <a:chExt cx="0" cy="0"/>
        </a:xfrm>
      </p:grpSpPr>
      <p:sp>
        <p:nvSpPr>
          <p:cNvPr id="74" name="Google Shape;74;p15"/>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6" name="Google Shape;76;p15"/>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5"/>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8" name="Google Shape;78;p1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79" name="Google Shape;79;p15"/>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 cold">
  <p:cSld name="TITLE_AND_TWO_COLUMNS_2_1">
    <p:bg>
      <p:bgPr>
        <a:gradFill>
          <a:gsLst>
            <a:gs pos="0">
              <a:schemeClr val="accent5"/>
            </a:gs>
            <a:gs pos="100000">
              <a:schemeClr val="accent4"/>
            </a:gs>
          </a:gsLst>
          <a:lin ang="2700006" scaled="0"/>
        </a:gradFill>
        <a:effectLst/>
      </p:bgPr>
    </p:bg>
    <p:spTree>
      <p:nvGrpSpPr>
        <p:cNvPr id="1" name="Shape 80"/>
        <p:cNvGrpSpPr/>
        <p:nvPr/>
      </p:nvGrpSpPr>
      <p:grpSpPr>
        <a:xfrm>
          <a:off x="0" y="0"/>
          <a:ext cx="0" cy="0"/>
          <a:chOff x="0" y="0"/>
          <a:chExt cx="0" cy="0"/>
        </a:xfrm>
      </p:grpSpPr>
      <p:sp>
        <p:nvSpPr>
          <p:cNvPr id="81" name="Google Shape;81;p16"/>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83" name="Google Shape;83;p16"/>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4" name="Google Shape;84;p16"/>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1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86" name="Google Shape;86;p16"/>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 purple">
  <p:cSld name="TITLE_AND_TWO_COLUMNS_1">
    <p:bg>
      <p:bgPr>
        <a:gradFill>
          <a:gsLst>
            <a:gs pos="0">
              <a:schemeClr val="accent1"/>
            </a:gs>
            <a:gs pos="100000">
              <a:schemeClr val="accent2"/>
            </a:gs>
          </a:gsLst>
          <a:lin ang="2698631" scaled="0"/>
        </a:gradFill>
        <a:effectLst/>
      </p:bgPr>
    </p:bg>
    <p:spTree>
      <p:nvGrpSpPr>
        <p:cNvPr id="1" name="Shape 87"/>
        <p:cNvGrpSpPr/>
        <p:nvPr/>
      </p:nvGrpSpPr>
      <p:grpSpPr>
        <a:xfrm>
          <a:off x="0" y="0"/>
          <a:ext cx="0" cy="0"/>
          <a:chOff x="0" y="0"/>
          <a:chExt cx="0" cy="0"/>
        </a:xfrm>
      </p:grpSpPr>
      <p:sp>
        <p:nvSpPr>
          <p:cNvPr id="88" name="Google Shape;88;p17"/>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0" name="Google Shape;90;p17"/>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1" name="Google Shape;91;p17"/>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2" name="Google Shape;92;p17"/>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94" name="Google Shape;94;p17"/>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 hot">
  <p:cSld name="TITLE_AND_TWO_COLUMNS_1_1">
    <p:bg>
      <p:bgPr>
        <a:gradFill>
          <a:gsLst>
            <a:gs pos="0">
              <a:schemeClr val="accent6"/>
            </a:gs>
            <a:gs pos="100000">
              <a:schemeClr val="accent3"/>
            </a:gs>
          </a:gsLst>
          <a:lin ang="2700006" scaled="0"/>
        </a:gradFill>
        <a:effectLst/>
      </p:bgPr>
    </p:bg>
    <p:spTree>
      <p:nvGrpSpPr>
        <p:cNvPr id="1" name="Shape 95"/>
        <p:cNvGrpSpPr/>
        <p:nvPr/>
      </p:nvGrpSpPr>
      <p:grpSpPr>
        <a:xfrm>
          <a:off x="0" y="0"/>
          <a:ext cx="0" cy="0"/>
          <a:chOff x="0" y="0"/>
          <a:chExt cx="0" cy="0"/>
        </a:xfrm>
      </p:grpSpPr>
      <p:sp>
        <p:nvSpPr>
          <p:cNvPr id="96" name="Google Shape;96;p18"/>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98" name="Google Shape;98;p18"/>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18"/>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0" name="Google Shape;100;p18"/>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1" name="Google Shape;101;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02" name="Google Shape;102;p18"/>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 cold">
  <p:cSld name="TITLE_AND_TWO_COLUMNS_1_1_1">
    <p:bg>
      <p:bgPr>
        <a:gradFill>
          <a:gsLst>
            <a:gs pos="0">
              <a:schemeClr val="accent5"/>
            </a:gs>
            <a:gs pos="100000">
              <a:schemeClr val="accent4"/>
            </a:gs>
          </a:gsLst>
          <a:lin ang="2700006" scaled="0"/>
        </a:gradFill>
        <a:effectLst/>
      </p:bgPr>
    </p:bg>
    <p:spTree>
      <p:nvGrpSpPr>
        <p:cNvPr id="1" name="Shape 103"/>
        <p:cNvGrpSpPr/>
        <p:nvPr/>
      </p:nvGrpSpPr>
      <p:grpSpPr>
        <a:xfrm>
          <a:off x="0" y="0"/>
          <a:ext cx="0" cy="0"/>
          <a:chOff x="0" y="0"/>
          <a:chExt cx="0" cy="0"/>
        </a:xfrm>
      </p:grpSpPr>
      <p:sp>
        <p:nvSpPr>
          <p:cNvPr id="104" name="Google Shape;104;p19"/>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9"/>
          <p:cNvSpPr txBox="1">
            <a:spLocks noGrp="1"/>
          </p:cNvSpPr>
          <p:nvPr>
            <p:ph type="body" idx="1"/>
          </p:nvPr>
        </p:nvSpPr>
        <p:spPr>
          <a:xfrm>
            <a:off x="962701"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7" name="Google Shape;107;p19"/>
          <p:cNvSpPr txBox="1">
            <a:spLocks noGrp="1"/>
          </p:cNvSpPr>
          <p:nvPr>
            <p:ph type="body" idx="2"/>
          </p:nvPr>
        </p:nvSpPr>
        <p:spPr>
          <a:xfrm>
            <a:off x="3506542"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8" name="Google Shape;108;p19"/>
          <p:cNvSpPr txBox="1">
            <a:spLocks noGrp="1"/>
          </p:cNvSpPr>
          <p:nvPr>
            <p:ph type="body" idx="3"/>
          </p:nvPr>
        </p:nvSpPr>
        <p:spPr>
          <a:xfrm>
            <a:off x="6050384" y="125730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09" name="Google Shape;109;p1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10" name="Google Shape;110;p19"/>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 purple" type="titleOnly">
  <p:cSld name="TITLE_ONLY">
    <p:bg>
      <p:bgPr>
        <a:gradFill>
          <a:gsLst>
            <a:gs pos="0">
              <a:schemeClr val="accent1"/>
            </a:gs>
            <a:gs pos="100000">
              <a:schemeClr val="accent2"/>
            </a:gs>
          </a:gsLst>
          <a:lin ang="2698631" scaled="0"/>
        </a:gradFill>
        <a:effectLst/>
      </p:bgPr>
    </p:bg>
    <p:spTree>
      <p:nvGrpSpPr>
        <p:cNvPr id="1" name="Shape 111"/>
        <p:cNvGrpSpPr/>
        <p:nvPr/>
      </p:nvGrpSpPr>
      <p:grpSpPr>
        <a:xfrm>
          <a:off x="0" y="0"/>
          <a:ext cx="0" cy="0"/>
          <a:chOff x="0" y="0"/>
          <a:chExt cx="0" cy="0"/>
        </a:xfrm>
      </p:grpSpPr>
      <p:sp>
        <p:nvSpPr>
          <p:cNvPr id="112" name="Google Shape;112;p20"/>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4" name="Google Shape;114;p2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15" name="Google Shape;115;p20"/>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 hot">
  <p:cSld name="TITLE_ONLY_1">
    <p:bg>
      <p:bgPr>
        <a:gradFill>
          <a:gsLst>
            <a:gs pos="0">
              <a:schemeClr val="accent6"/>
            </a:gs>
            <a:gs pos="100000">
              <a:schemeClr val="accent3"/>
            </a:gs>
          </a:gsLst>
          <a:lin ang="2700006"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9144000" cy="8028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2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20" name="Google Shape;120;p21"/>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 cold">
  <p:cSld name="TITLE_ONLY_1_1">
    <p:bg>
      <p:bgPr>
        <a:gradFill>
          <a:gsLst>
            <a:gs pos="0">
              <a:schemeClr val="accent5"/>
            </a:gs>
            <a:gs pos="100000">
              <a:schemeClr val="accent4"/>
            </a:gs>
          </a:gsLst>
          <a:lin ang="2700006" scaled="0"/>
        </a:gradFill>
        <a:effectLst/>
      </p:bgPr>
    </p:bg>
    <p:spTree>
      <p:nvGrpSpPr>
        <p:cNvPr id="1" name="Shape 121"/>
        <p:cNvGrpSpPr/>
        <p:nvPr/>
      </p:nvGrpSpPr>
      <p:grpSpPr>
        <a:xfrm>
          <a:off x="0" y="0"/>
          <a:ext cx="0" cy="0"/>
          <a:chOff x="0" y="0"/>
          <a:chExt cx="0" cy="0"/>
        </a:xfrm>
      </p:grpSpPr>
      <p:sp>
        <p:nvSpPr>
          <p:cNvPr id="122" name="Google Shape;122;p22"/>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24" name="Google Shape;124;p2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25" name="Google Shape;125;p22"/>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 purple">
  <p:cSld name="CAPTION_ONLY">
    <p:bg>
      <p:bgPr>
        <a:gradFill>
          <a:gsLst>
            <a:gs pos="0">
              <a:schemeClr val="accent1"/>
            </a:gs>
            <a:gs pos="100000">
              <a:schemeClr val="accent2"/>
            </a:gs>
          </a:gsLst>
          <a:lin ang="2698631" scaled="0"/>
        </a:gradFill>
        <a:effectLst/>
      </p:bgPr>
    </p:bg>
    <p:spTree>
      <p:nvGrpSpPr>
        <p:cNvPr id="1" name="Shape 126"/>
        <p:cNvGrpSpPr/>
        <p:nvPr/>
      </p:nvGrpSpPr>
      <p:grpSpPr>
        <a:xfrm>
          <a:off x="0" y="0"/>
          <a:ext cx="0" cy="0"/>
          <a:chOff x="0" y="0"/>
          <a:chExt cx="0" cy="0"/>
        </a:xfrm>
      </p:grpSpPr>
      <p:sp>
        <p:nvSpPr>
          <p:cNvPr id="127" name="Google Shape;127;p23"/>
          <p:cNvSpPr/>
          <p:nvPr/>
        </p:nvSpPr>
        <p:spPr>
          <a:xfrm>
            <a:off x="0" y="4721325"/>
            <a:ext cx="9144000" cy="4221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29" name="Google Shape;129;p2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 cold">
  <p:cSld name="CAPTION_ONLY_1_1">
    <p:bg>
      <p:bgPr>
        <a:gradFill>
          <a:gsLst>
            <a:gs pos="0">
              <a:schemeClr val="accent5"/>
            </a:gs>
            <a:gs pos="100000">
              <a:schemeClr val="accent4"/>
            </a:gs>
          </a:gsLst>
          <a:lin ang="2700006" scaled="0"/>
        </a:gradFill>
        <a:effectLst/>
      </p:bgPr>
    </p:bg>
    <p:spTree>
      <p:nvGrpSpPr>
        <p:cNvPr id="1" name="Shape 134"/>
        <p:cNvGrpSpPr/>
        <p:nvPr/>
      </p:nvGrpSpPr>
      <p:grpSpPr>
        <a:xfrm>
          <a:off x="0" y="0"/>
          <a:ext cx="0" cy="0"/>
          <a:chOff x="0" y="0"/>
          <a:chExt cx="0" cy="0"/>
        </a:xfrm>
      </p:grpSpPr>
      <p:sp>
        <p:nvSpPr>
          <p:cNvPr id="135" name="Google Shape;135;p25"/>
          <p:cNvSpPr/>
          <p:nvPr/>
        </p:nvSpPr>
        <p:spPr>
          <a:xfrm>
            <a:off x="0" y="4721325"/>
            <a:ext cx="9144000" cy="4221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txBox="1">
            <a:spLocks noGrp="1"/>
          </p:cNvSpPr>
          <p:nvPr>
            <p:ph type="title"/>
          </p:nvPr>
        </p:nvSpPr>
        <p:spPr>
          <a:xfrm>
            <a:off x="0" y="4685438"/>
            <a:ext cx="9144000" cy="37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37" name="Google Shape;137;p2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old">
  <p:cSld name="TITLE_2_1">
    <p:bg>
      <p:bgPr>
        <a:gradFill>
          <a:gsLst>
            <a:gs pos="0">
              <a:schemeClr val="accent5"/>
            </a:gs>
            <a:gs pos="100000">
              <a:schemeClr val="accent4"/>
            </a:gs>
          </a:gsLst>
          <a:lin ang="2700006" scaled="0"/>
        </a:gra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3143081"/>
            <a:ext cx="56568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48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
        <p:nvSpPr>
          <p:cNvPr id="17" name="Google Shape;17;p4"/>
          <p:cNvSpPr/>
          <p:nvPr/>
        </p:nvSpPr>
        <p:spPr>
          <a:xfrm>
            <a:off x="0" y="0"/>
            <a:ext cx="9144000" cy="29925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purple" type="blank">
  <p:cSld name="BLANK">
    <p:bg>
      <p:bgPr>
        <a:gradFill>
          <a:gsLst>
            <a:gs pos="0">
              <a:schemeClr val="accent1"/>
            </a:gs>
            <a:gs pos="100000">
              <a:schemeClr val="accent2"/>
            </a:gs>
          </a:gsLst>
          <a:lin ang="2698631" scaled="0"/>
        </a:gra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 purple">
  <p:cSld name="TITLE_1">
    <p:bg>
      <p:bgPr>
        <a:gradFill>
          <a:gsLst>
            <a:gs pos="0">
              <a:schemeClr val="accent1"/>
            </a:gs>
            <a:gs pos="100000">
              <a:schemeClr val="accent2"/>
            </a:gs>
          </a:gsLst>
          <a:lin ang="2698631" scaled="0"/>
        </a:gradFill>
        <a:effectLst/>
      </p:bgPr>
    </p:bg>
    <p:spTree>
      <p:nvGrpSpPr>
        <p:cNvPr id="1" name="Shape 18"/>
        <p:cNvGrpSpPr/>
        <p:nvPr/>
      </p:nvGrpSpPr>
      <p:grpSpPr>
        <a:xfrm>
          <a:off x="0" y="0"/>
          <a:ext cx="0" cy="0"/>
          <a:chOff x="0" y="0"/>
          <a:chExt cx="0" cy="0"/>
        </a:xfrm>
      </p:grpSpPr>
      <p:sp>
        <p:nvSpPr>
          <p:cNvPr id="19" name="Google Shape;19;p5"/>
          <p:cNvSpPr/>
          <p:nvPr/>
        </p:nvSpPr>
        <p:spPr>
          <a:xfrm>
            <a:off x="0" y="0"/>
            <a:ext cx="9144000" cy="12963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5"/>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2" name="Google Shape;22;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 hot">
  <p:cSld name="TITLE_1_2">
    <p:bg>
      <p:bgPr>
        <a:gradFill>
          <a:gsLst>
            <a:gs pos="0">
              <a:schemeClr val="accent6"/>
            </a:gs>
            <a:gs pos="100000">
              <a:schemeClr val="accent3"/>
            </a:gs>
          </a:gsLst>
          <a:lin ang="2700006" scaled="0"/>
        </a:gradFill>
        <a:effectLst/>
      </p:bgPr>
    </p:bg>
    <p:spTree>
      <p:nvGrpSpPr>
        <p:cNvPr id="1" name="Shape 23"/>
        <p:cNvGrpSpPr/>
        <p:nvPr/>
      </p:nvGrpSpPr>
      <p:grpSpPr>
        <a:xfrm>
          <a:off x="0" y="0"/>
          <a:ext cx="0" cy="0"/>
          <a:chOff x="0" y="0"/>
          <a:chExt cx="0" cy="0"/>
        </a:xfrm>
      </p:grpSpPr>
      <p:sp>
        <p:nvSpPr>
          <p:cNvPr id="24" name="Google Shape;24;p6"/>
          <p:cNvSpPr/>
          <p:nvPr/>
        </p:nvSpPr>
        <p:spPr>
          <a:xfrm>
            <a:off x="0" y="0"/>
            <a:ext cx="9144000" cy="12963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6"/>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6"/>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27" name="Google Shape;27;p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 cold">
  <p:cSld name="TITLE_1_2_1">
    <p:bg>
      <p:bgPr>
        <a:gradFill>
          <a:gsLst>
            <a:gs pos="0">
              <a:schemeClr val="accent5"/>
            </a:gs>
            <a:gs pos="100000">
              <a:schemeClr val="accent4"/>
            </a:gs>
          </a:gsLst>
          <a:lin ang="2700006" scaled="0"/>
        </a:gradFill>
        <a:effectLst/>
      </p:bgPr>
    </p:bg>
    <p:spTree>
      <p:nvGrpSpPr>
        <p:cNvPr id="1" name="Shape 28"/>
        <p:cNvGrpSpPr/>
        <p:nvPr/>
      </p:nvGrpSpPr>
      <p:grpSpPr>
        <a:xfrm>
          <a:off x="0" y="0"/>
          <a:ext cx="0" cy="0"/>
          <a:chOff x="0" y="0"/>
          <a:chExt cx="0" cy="0"/>
        </a:xfrm>
      </p:grpSpPr>
      <p:sp>
        <p:nvSpPr>
          <p:cNvPr id="29" name="Google Shape;29;p7"/>
          <p:cNvSpPr/>
          <p:nvPr/>
        </p:nvSpPr>
        <p:spPr>
          <a:xfrm>
            <a:off x="0" y="0"/>
            <a:ext cx="9144000" cy="12963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7"/>
          <p:cNvSpPr txBox="1">
            <a:spLocks noGrp="1"/>
          </p:cNvSpPr>
          <p:nvPr>
            <p:ph type="ctrTitle"/>
          </p:nvPr>
        </p:nvSpPr>
        <p:spPr>
          <a:xfrm>
            <a:off x="685800" y="897544"/>
            <a:ext cx="587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 name="Google Shape;31;p7"/>
          <p:cNvSpPr txBox="1">
            <a:spLocks noGrp="1"/>
          </p:cNvSpPr>
          <p:nvPr>
            <p:ph type="subTitle" idx="1"/>
          </p:nvPr>
        </p:nvSpPr>
        <p:spPr>
          <a:xfrm>
            <a:off x="685800" y="2039960"/>
            <a:ext cx="5878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Font typeface="Homemade Apple"/>
              <a:buNone/>
              <a:defRPr sz="1800">
                <a:solidFill>
                  <a:srgbClr val="FFFFFF"/>
                </a:solidFill>
                <a:latin typeface="Homemade Apple"/>
                <a:ea typeface="Homemade Apple"/>
                <a:cs typeface="Homemade Apple"/>
                <a:sym typeface="Homemade Apple"/>
              </a:defRPr>
            </a:lvl1pPr>
            <a:lvl2pPr lvl="1"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2pPr>
            <a:lvl3pPr lvl="2"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3pPr>
            <a:lvl4pPr lvl="3"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4pPr>
            <a:lvl5pPr lvl="4"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5pPr>
            <a:lvl6pPr lvl="5"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6pPr>
            <a:lvl7pPr lvl="6"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7pPr>
            <a:lvl8pPr lvl="7"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8pPr>
            <a:lvl9pPr lvl="8" algn="ctr" rtl="0">
              <a:spcBef>
                <a:spcPts val="0"/>
              </a:spcBef>
              <a:spcAft>
                <a:spcPts val="0"/>
              </a:spcAft>
              <a:buClr>
                <a:schemeClr val="dk2"/>
              </a:buClr>
              <a:buSzPts val="2400"/>
              <a:buFont typeface="Homemade Apple"/>
              <a:buNone/>
              <a:defRPr>
                <a:solidFill>
                  <a:schemeClr val="dk2"/>
                </a:solidFill>
                <a:latin typeface="Homemade Apple"/>
                <a:ea typeface="Homemade Apple"/>
                <a:cs typeface="Homemade Apple"/>
                <a:sym typeface="Homemade Apple"/>
              </a:defRPr>
            </a:lvl9pPr>
          </a:lstStyle>
          <a:p>
            <a:endParaRPr/>
          </a:p>
        </p:txBody>
      </p:sp>
      <p:sp>
        <p:nvSpPr>
          <p:cNvPr id="32" name="Google Shape;32;p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 purple">
  <p:cSld name="TITLE_1_1">
    <p:bg>
      <p:bgPr>
        <a:gradFill>
          <a:gsLst>
            <a:gs pos="0">
              <a:schemeClr val="accent1"/>
            </a:gs>
            <a:gs pos="100000">
              <a:schemeClr val="accent2"/>
            </a:gs>
          </a:gsLst>
          <a:lin ang="2698631" scaled="0"/>
        </a:gradFill>
        <a:effectLst/>
      </p:bgPr>
    </p:bg>
    <p:spTree>
      <p:nvGrpSpPr>
        <p:cNvPr id="1" name="Shape 33"/>
        <p:cNvGrpSpPr/>
        <p:nvPr/>
      </p:nvGrpSpPr>
      <p:grpSpPr>
        <a:xfrm>
          <a:off x="0" y="0"/>
          <a:ext cx="0" cy="0"/>
          <a:chOff x="0" y="0"/>
          <a:chExt cx="0" cy="0"/>
        </a:xfrm>
      </p:grpSpPr>
      <p:sp>
        <p:nvSpPr>
          <p:cNvPr id="34" name="Google Shape;34;p8"/>
          <p:cNvSpPr/>
          <p:nvPr/>
        </p:nvSpPr>
        <p:spPr>
          <a:xfrm>
            <a:off x="4005250" y="0"/>
            <a:ext cx="1133700" cy="19920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36" name="Google Shape;36;p8"/>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hot">
  <p:cSld name="TITLE_1_1_1">
    <p:bg>
      <p:bgPr>
        <a:gradFill>
          <a:gsLst>
            <a:gs pos="0">
              <a:schemeClr val="accent6"/>
            </a:gs>
            <a:gs pos="100000">
              <a:schemeClr val="accent3"/>
            </a:gs>
          </a:gsLst>
          <a:lin ang="2700006" scaled="0"/>
        </a:gra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1524450" y="2161800"/>
            <a:ext cx="60951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Font typeface="Homemade Apple"/>
              <a:buChar char="▹"/>
              <a:defRPr>
                <a:latin typeface="Homemade Apple"/>
                <a:ea typeface="Homemade Apple"/>
                <a:cs typeface="Homemade Apple"/>
                <a:sym typeface="Homemade Apple"/>
              </a:defRPr>
            </a:lvl1pPr>
            <a:lvl2pPr marL="914400" lvl="1" indent="-381000" algn="ctr" rtl="0">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spcBef>
                <a:spcPts val="0"/>
              </a:spcBef>
              <a:spcAft>
                <a:spcPts val="0"/>
              </a:spcAft>
              <a:buSzPts val="2400"/>
              <a:buFont typeface="Homemade Apple"/>
              <a:buChar char="●"/>
              <a:defRPr>
                <a:latin typeface="Homemade Apple"/>
                <a:ea typeface="Homemade Apple"/>
                <a:cs typeface="Homemade Apple"/>
                <a:sym typeface="Homemade Apple"/>
              </a:defRPr>
            </a:lvl4pPr>
            <a:lvl5pPr marL="2286000" lvl="4" indent="-381000" algn="ctr" rtl="0">
              <a:spcBef>
                <a:spcPts val="0"/>
              </a:spcBef>
              <a:spcAft>
                <a:spcPts val="0"/>
              </a:spcAft>
              <a:buSzPts val="2400"/>
              <a:buFont typeface="Homemade Apple"/>
              <a:buChar char="○"/>
              <a:defRPr>
                <a:latin typeface="Homemade Apple"/>
                <a:ea typeface="Homemade Apple"/>
                <a:cs typeface="Homemade Apple"/>
                <a:sym typeface="Homemade Apple"/>
              </a:defRPr>
            </a:lvl5pPr>
            <a:lvl6pPr marL="2743200" lvl="5" indent="-381000" algn="ctr" rtl="0">
              <a:spcBef>
                <a:spcPts val="0"/>
              </a:spcBef>
              <a:spcAft>
                <a:spcPts val="0"/>
              </a:spcAft>
              <a:buSzPts val="2400"/>
              <a:buFont typeface="Homemade Apple"/>
              <a:buChar char="■"/>
              <a:defRPr>
                <a:latin typeface="Homemade Apple"/>
                <a:ea typeface="Homemade Apple"/>
                <a:cs typeface="Homemade Apple"/>
                <a:sym typeface="Homemade Apple"/>
              </a:defRPr>
            </a:lvl6pPr>
            <a:lvl7pPr marL="3200400" lvl="6" indent="-381000" algn="ctr" rtl="0">
              <a:spcBef>
                <a:spcPts val="0"/>
              </a:spcBef>
              <a:spcAft>
                <a:spcPts val="0"/>
              </a:spcAft>
              <a:buSzPts val="2400"/>
              <a:buFont typeface="Homemade Apple"/>
              <a:buChar char="●"/>
              <a:defRPr>
                <a:latin typeface="Homemade Apple"/>
                <a:ea typeface="Homemade Apple"/>
                <a:cs typeface="Homemade Apple"/>
                <a:sym typeface="Homemade Apple"/>
              </a:defRPr>
            </a:lvl7pPr>
            <a:lvl8pPr marL="3657600" lvl="7" indent="-381000" algn="ctr" rtl="0">
              <a:spcBef>
                <a:spcPts val="0"/>
              </a:spcBef>
              <a:spcAft>
                <a:spcPts val="0"/>
              </a:spcAft>
              <a:buSzPts val="2400"/>
              <a:buFont typeface="Homemade Apple"/>
              <a:buChar char="○"/>
              <a:defRPr>
                <a:latin typeface="Homemade Apple"/>
                <a:ea typeface="Homemade Apple"/>
                <a:cs typeface="Homemade Apple"/>
                <a:sym typeface="Homemade Apple"/>
              </a:defRPr>
            </a:lvl8pPr>
            <a:lvl9pPr marL="4114800" lvl="8" indent="-381000" algn="ctr" rtl="0">
              <a:spcBef>
                <a:spcPts val="0"/>
              </a:spcBef>
              <a:spcAft>
                <a:spcPts val="0"/>
              </a:spcAft>
              <a:buSzPts val="2400"/>
              <a:buFont typeface="Homemade Apple"/>
              <a:buChar char="■"/>
              <a:defRPr>
                <a:latin typeface="Homemade Apple"/>
                <a:ea typeface="Homemade Apple"/>
                <a:cs typeface="Homemade Apple"/>
                <a:sym typeface="Homemade Apple"/>
              </a:defRPr>
            </a:lvl9pPr>
          </a:lstStyle>
          <a:p>
            <a:endParaRPr/>
          </a:p>
        </p:txBody>
      </p:sp>
      <p:sp>
        <p:nvSpPr>
          <p:cNvPr id="40" name="Google Shape;40;p9"/>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41" name="Google Shape;41;p9"/>
          <p:cNvSpPr/>
          <p:nvPr/>
        </p:nvSpPr>
        <p:spPr>
          <a:xfrm>
            <a:off x="4005250" y="0"/>
            <a:ext cx="1133700" cy="1992000"/>
          </a:xfrm>
          <a:prstGeom prst="rect">
            <a:avLst/>
          </a:prstGeom>
          <a:solidFill>
            <a:srgbClr val="4C1130">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p:nvPr/>
        </p:nvSpPr>
        <p:spPr>
          <a:xfrm>
            <a:off x="4375083" y="1317096"/>
            <a:ext cx="393843" cy="426456"/>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 cold">
  <p:cSld name="TITLE_AND_BODY_1_1">
    <p:bg>
      <p:bgPr>
        <a:gradFill>
          <a:gsLst>
            <a:gs pos="0">
              <a:schemeClr val="accent5"/>
            </a:gs>
            <a:gs pos="100000">
              <a:schemeClr val="accent4"/>
            </a:gs>
          </a:gsLst>
          <a:lin ang="2700006" scaled="0"/>
        </a:gra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802800"/>
          </a:xfrm>
          <a:prstGeom prst="rect">
            <a:avLst/>
          </a:prstGeom>
          <a:solidFill>
            <a:srgbClr val="1C4587">
              <a:alpha val="35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962850" y="321094"/>
            <a:ext cx="7571700" cy="379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600"/>
              <a:buNone/>
              <a:defRPr/>
            </a:lvl1pPr>
            <a:lvl2pPr lvl="1" algn="l" rtl="0">
              <a:spcBef>
                <a:spcPts val="0"/>
              </a:spcBef>
              <a:spcAft>
                <a:spcPts val="0"/>
              </a:spcAft>
              <a:buSzPts val="1600"/>
              <a:buNone/>
              <a:defRPr/>
            </a:lvl2pPr>
            <a:lvl3pPr lvl="2" algn="l" rtl="0">
              <a:spcBef>
                <a:spcPts val="0"/>
              </a:spcBef>
              <a:spcAft>
                <a:spcPts val="0"/>
              </a:spcAft>
              <a:buSzPts val="1600"/>
              <a:buNone/>
              <a:defRPr/>
            </a:lvl3pPr>
            <a:lvl4pPr lvl="3" algn="l" rtl="0">
              <a:spcBef>
                <a:spcPts val="0"/>
              </a:spcBef>
              <a:spcAft>
                <a:spcPts val="0"/>
              </a:spcAft>
              <a:buSzPts val="1600"/>
              <a:buNone/>
              <a:defRPr/>
            </a:lvl4pPr>
            <a:lvl5pPr lvl="4" algn="l" rtl="0">
              <a:spcBef>
                <a:spcPts val="0"/>
              </a:spcBef>
              <a:spcAft>
                <a:spcPts val="0"/>
              </a:spcAft>
              <a:buSzPts val="1600"/>
              <a:buNone/>
              <a:defRPr/>
            </a:lvl5pPr>
            <a:lvl6pPr lvl="5" algn="l" rtl="0">
              <a:spcBef>
                <a:spcPts val="0"/>
              </a:spcBef>
              <a:spcAft>
                <a:spcPts val="0"/>
              </a:spcAft>
              <a:buSzPts val="1600"/>
              <a:buNone/>
              <a:defRPr/>
            </a:lvl6pPr>
            <a:lvl7pPr lvl="6" algn="l" rtl="0">
              <a:spcBef>
                <a:spcPts val="0"/>
              </a:spcBef>
              <a:spcAft>
                <a:spcPts val="0"/>
              </a:spcAft>
              <a:buSzPts val="1600"/>
              <a:buNone/>
              <a:defRPr/>
            </a:lvl7pPr>
            <a:lvl8pPr lvl="7" algn="l" rtl="0">
              <a:spcBef>
                <a:spcPts val="0"/>
              </a:spcBef>
              <a:spcAft>
                <a:spcPts val="0"/>
              </a:spcAft>
              <a:buSzPts val="1600"/>
              <a:buNone/>
              <a:defRPr/>
            </a:lvl8pPr>
            <a:lvl9pPr lvl="8" algn="l" rtl="0">
              <a:spcBef>
                <a:spcPts val="0"/>
              </a:spcBef>
              <a:spcAft>
                <a:spcPts val="0"/>
              </a:spcAft>
              <a:buSzPts val="1600"/>
              <a:buNone/>
              <a:defRPr/>
            </a:lvl9pPr>
          </a:lstStyle>
          <a:p>
            <a:endParaRPr/>
          </a:p>
        </p:txBody>
      </p:sp>
      <p:sp>
        <p:nvSpPr>
          <p:cNvPr id="63" name="Google Shape;63;p13"/>
          <p:cNvSpPr txBox="1">
            <a:spLocks noGrp="1"/>
          </p:cNvSpPr>
          <p:nvPr>
            <p:ph type="body" idx="1"/>
          </p:nvPr>
        </p:nvSpPr>
        <p:spPr>
          <a:xfrm>
            <a:off x="962850" y="1236825"/>
            <a:ext cx="7494900" cy="35346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64" name="Google Shape;64;p13"/>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65" name="Google Shape;65;p13"/>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 purple" type="twoColTx">
  <p:cSld name="TITLE_AND_TWO_COLUMNS">
    <p:bg>
      <p:bgPr>
        <a:gradFill>
          <a:gsLst>
            <a:gs pos="0">
              <a:schemeClr val="accent1"/>
            </a:gs>
            <a:gs pos="100000">
              <a:schemeClr val="accent2"/>
            </a:gs>
          </a:gsLst>
          <a:lin ang="2698631" scaled="0"/>
        </a:gradFill>
        <a:effectLst/>
      </p:bgPr>
    </p:bg>
    <p:spTree>
      <p:nvGrpSpPr>
        <p:cNvPr id="1" name="Shape 66"/>
        <p:cNvGrpSpPr/>
        <p:nvPr/>
      </p:nvGrpSpPr>
      <p:grpSpPr>
        <a:xfrm>
          <a:off x="0" y="0"/>
          <a:ext cx="0" cy="0"/>
          <a:chOff x="0" y="0"/>
          <a:chExt cx="0" cy="0"/>
        </a:xfrm>
      </p:grpSpPr>
      <p:sp>
        <p:nvSpPr>
          <p:cNvPr id="67" name="Google Shape;67;p14"/>
          <p:cNvSpPr/>
          <p:nvPr/>
        </p:nvSpPr>
        <p:spPr>
          <a:xfrm>
            <a:off x="0" y="0"/>
            <a:ext cx="9144000" cy="802800"/>
          </a:xfrm>
          <a:prstGeom prst="rect">
            <a:avLst/>
          </a:prstGeom>
          <a:solidFill>
            <a:srgbClr val="20124D">
              <a:alpha val="2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9" name="Google Shape;69;p14"/>
          <p:cNvSpPr txBox="1">
            <a:spLocks noGrp="1"/>
          </p:cNvSpPr>
          <p:nvPr>
            <p:ph type="body" idx="1"/>
          </p:nvPr>
        </p:nvSpPr>
        <p:spPr>
          <a:xfrm>
            <a:off x="962700"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0" name="Google Shape;70;p14"/>
          <p:cNvSpPr txBox="1">
            <a:spLocks noGrp="1"/>
          </p:cNvSpPr>
          <p:nvPr>
            <p:ph type="body" idx="2"/>
          </p:nvPr>
        </p:nvSpPr>
        <p:spPr>
          <a:xfrm>
            <a:off x="4673042" y="1257300"/>
            <a:ext cx="3355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71" name="Google Shape;71;p14"/>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72" name="Google Shape;72;p14"/>
          <p:cNvSpPr/>
          <p:nvPr/>
        </p:nvSpPr>
        <p:spPr>
          <a:xfrm>
            <a:off x="694177" y="366125"/>
            <a:ext cx="290583" cy="252494"/>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2700" y="321094"/>
            <a:ext cx="7571700" cy="379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1pPr>
            <a:lvl2pPr lvl="1"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2pPr>
            <a:lvl3pPr lvl="2"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3pPr>
            <a:lvl4pPr lvl="3"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4pPr>
            <a:lvl5pPr lvl="4"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5pPr>
            <a:lvl6pPr lvl="5"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6pPr>
            <a:lvl7pPr lvl="6"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7pPr>
            <a:lvl8pPr lvl="7"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8pPr>
            <a:lvl9pPr lvl="8" algn="ctr">
              <a:spcBef>
                <a:spcPts val="0"/>
              </a:spcBef>
              <a:spcAft>
                <a:spcPts val="0"/>
              </a:spcAft>
              <a:buClr>
                <a:schemeClr val="lt1"/>
              </a:buClr>
              <a:buSzPts val="1600"/>
              <a:buFont typeface="Raleway"/>
              <a:buNone/>
              <a:defRPr sz="1600">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2700" y="1200150"/>
            <a:ext cx="7571700" cy="3562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Raleway"/>
                <a:ea typeface="Raleway"/>
                <a:cs typeface="Raleway"/>
                <a:sym typeface="Raleway"/>
              </a:defRPr>
            </a:lvl1pPr>
            <a:lvl2pPr lvl="1" algn="r">
              <a:buNone/>
              <a:defRPr sz="1300">
                <a:solidFill>
                  <a:schemeClr val="lt1"/>
                </a:solidFill>
                <a:latin typeface="Raleway"/>
                <a:ea typeface="Raleway"/>
                <a:cs typeface="Raleway"/>
                <a:sym typeface="Raleway"/>
              </a:defRPr>
            </a:lvl2pPr>
            <a:lvl3pPr lvl="2" algn="r">
              <a:buNone/>
              <a:defRPr sz="1300">
                <a:solidFill>
                  <a:schemeClr val="lt1"/>
                </a:solidFill>
                <a:latin typeface="Raleway"/>
                <a:ea typeface="Raleway"/>
                <a:cs typeface="Raleway"/>
                <a:sym typeface="Raleway"/>
              </a:defRPr>
            </a:lvl3pPr>
            <a:lvl4pPr lvl="3" algn="r">
              <a:buNone/>
              <a:defRPr sz="1300">
                <a:solidFill>
                  <a:schemeClr val="lt1"/>
                </a:solidFill>
                <a:latin typeface="Raleway"/>
                <a:ea typeface="Raleway"/>
                <a:cs typeface="Raleway"/>
                <a:sym typeface="Raleway"/>
              </a:defRPr>
            </a:lvl4pPr>
            <a:lvl5pPr lvl="4" algn="r">
              <a:buNone/>
              <a:defRPr sz="1300">
                <a:solidFill>
                  <a:schemeClr val="lt1"/>
                </a:solidFill>
                <a:latin typeface="Raleway"/>
                <a:ea typeface="Raleway"/>
                <a:cs typeface="Raleway"/>
                <a:sym typeface="Raleway"/>
              </a:defRPr>
            </a:lvl5pPr>
            <a:lvl6pPr lvl="5" algn="r">
              <a:buNone/>
              <a:defRPr sz="1300">
                <a:solidFill>
                  <a:schemeClr val="lt1"/>
                </a:solidFill>
                <a:latin typeface="Raleway"/>
                <a:ea typeface="Raleway"/>
                <a:cs typeface="Raleway"/>
                <a:sym typeface="Raleway"/>
              </a:defRPr>
            </a:lvl6pPr>
            <a:lvl7pPr lvl="6" algn="r">
              <a:buNone/>
              <a:defRPr sz="1300">
                <a:solidFill>
                  <a:schemeClr val="lt1"/>
                </a:solidFill>
                <a:latin typeface="Raleway"/>
                <a:ea typeface="Raleway"/>
                <a:cs typeface="Raleway"/>
                <a:sym typeface="Raleway"/>
              </a:defRPr>
            </a:lvl7pPr>
            <a:lvl8pPr lvl="7" algn="r">
              <a:buNone/>
              <a:defRPr sz="1300">
                <a:solidFill>
                  <a:schemeClr val="lt1"/>
                </a:solidFill>
                <a:latin typeface="Raleway"/>
                <a:ea typeface="Raleway"/>
                <a:cs typeface="Raleway"/>
                <a:sym typeface="Raleway"/>
              </a:defRPr>
            </a:lvl8pPr>
            <a:lvl9pPr lvl="8" algn="r">
              <a:buNone/>
              <a:defRPr sz="1300">
                <a:solidFill>
                  <a:schemeClr val="lt1"/>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1" r:id="rId19"/>
    <p:sldLayoutId id="2147483672" r:id="rId2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39"/>
          <p:cNvSpPr txBox="1">
            <a:spLocks noGrp="1"/>
          </p:cNvSpPr>
          <p:nvPr>
            <p:ph type="subTitle" idx="1"/>
          </p:nvPr>
        </p:nvSpPr>
        <p:spPr>
          <a:xfrm>
            <a:off x="1479014" y="198304"/>
            <a:ext cx="5878800" cy="1287134"/>
          </a:xfrm>
          <a:prstGeom prst="rect">
            <a:avLst/>
          </a:prstGeom>
          <a:solidFill>
            <a:srgbClr val="20124D">
              <a:alpha val="21540"/>
            </a:srgbClr>
          </a:solidFill>
        </p:spPr>
        <p:txBody>
          <a:bodyPr spcFirstLastPara="1" wrap="square" lIns="91425" tIns="91425" rIns="91425" bIns="91425" anchor="ctr" anchorCtr="0">
            <a:noAutofit/>
          </a:bodyPr>
          <a:lstStyle/>
          <a:p>
            <a:pPr marL="0" lvl="0" indent="0" algn="ctr">
              <a:spcBef>
                <a:spcPts val="600"/>
              </a:spcBef>
            </a:pPr>
            <a:r>
              <a:rPr lang="es-ES" sz="1400" dirty="0">
                <a:latin typeface="Times New Roman" panose="02020603050405020304" pitchFamily="18" charset="0"/>
                <a:cs typeface="Times New Roman" panose="02020603050405020304" pitchFamily="18" charset="0"/>
              </a:rPr>
              <a:t>UNIVERSIDAD NACIONAL EXPERIMENTAL </a:t>
            </a:r>
            <a:br>
              <a:rPr lang="es-ES" sz="1400" dirty="0">
                <a:latin typeface="Times New Roman" panose="02020603050405020304" pitchFamily="18" charset="0"/>
                <a:cs typeface="Times New Roman" panose="02020603050405020304" pitchFamily="18" charset="0"/>
              </a:rPr>
            </a:br>
            <a:r>
              <a:rPr lang="es-ES" sz="1400" dirty="0">
                <a:latin typeface="Times New Roman" panose="02020603050405020304" pitchFamily="18" charset="0"/>
                <a:cs typeface="Times New Roman" panose="02020603050405020304" pitchFamily="18" charset="0"/>
              </a:rPr>
              <a:t>DE LOS LLANOS OCCIDENTALES</a:t>
            </a:r>
            <a:br>
              <a:rPr lang="es-ES" sz="1400" dirty="0">
                <a:latin typeface="Times New Roman" panose="02020603050405020304" pitchFamily="18" charset="0"/>
                <a:cs typeface="Times New Roman" panose="02020603050405020304" pitchFamily="18" charset="0"/>
              </a:rPr>
            </a:br>
            <a:r>
              <a:rPr lang="es-ES" sz="1400" dirty="0">
                <a:latin typeface="Times New Roman" panose="02020603050405020304" pitchFamily="18" charset="0"/>
                <a:cs typeface="Times New Roman" panose="02020603050405020304" pitchFamily="18" charset="0"/>
              </a:rPr>
              <a:t>“EZEQUIEL ZAMORA”</a:t>
            </a:r>
            <a:br>
              <a:rPr lang="es-ES" sz="1400" dirty="0">
                <a:latin typeface="Times New Roman" panose="02020603050405020304" pitchFamily="18" charset="0"/>
                <a:cs typeface="Times New Roman" panose="02020603050405020304" pitchFamily="18" charset="0"/>
              </a:rPr>
            </a:br>
            <a:r>
              <a:rPr lang="es-ES" sz="1400" dirty="0">
                <a:latin typeface="Times New Roman" panose="02020603050405020304" pitchFamily="18" charset="0"/>
                <a:cs typeface="Times New Roman" panose="02020603050405020304" pitchFamily="18" charset="0"/>
              </a:rPr>
              <a:t>VICE-RECTORADO DE PLANIFICACIÓN Y DESARROLLO </a:t>
            </a:r>
            <a:r>
              <a:rPr lang="es-ES" sz="1400" dirty="0" smtClean="0">
                <a:latin typeface="Times New Roman" panose="02020603050405020304" pitchFamily="18" charset="0"/>
                <a:cs typeface="Times New Roman" panose="02020603050405020304" pitchFamily="18" charset="0"/>
              </a:rPr>
              <a:t>SOCIAL</a:t>
            </a:r>
            <a:r>
              <a:rPr lang="es-ES" sz="1400" dirty="0">
                <a:latin typeface="Times New Roman" panose="02020603050405020304" pitchFamily="18" charset="0"/>
                <a:cs typeface="Times New Roman" panose="02020603050405020304" pitchFamily="18" charset="0"/>
              </a:rPr>
              <a:t/>
            </a:r>
            <a:br>
              <a:rPr lang="es-ES" sz="1400" dirty="0">
                <a:latin typeface="Times New Roman" panose="02020603050405020304" pitchFamily="18" charset="0"/>
                <a:cs typeface="Times New Roman" panose="02020603050405020304" pitchFamily="18" charset="0"/>
              </a:rPr>
            </a:br>
            <a:r>
              <a:rPr lang="es-ES" sz="1400" dirty="0">
                <a:latin typeface="Times New Roman" panose="02020603050405020304" pitchFamily="18" charset="0"/>
                <a:cs typeface="Times New Roman" panose="02020603050405020304" pitchFamily="18" charset="0"/>
              </a:rPr>
              <a:t>PROGRAMA CIENCIAS SOCIALES Y </a:t>
            </a:r>
            <a:r>
              <a:rPr lang="es-ES" sz="1400" dirty="0" smtClean="0">
                <a:latin typeface="Times New Roman" panose="02020603050405020304" pitchFamily="18" charset="0"/>
                <a:cs typeface="Times New Roman" panose="02020603050405020304" pitchFamily="18" charset="0"/>
              </a:rPr>
              <a:t>JURIDICAS</a:t>
            </a:r>
            <a:r>
              <a:rPr lang="es-ES" sz="1400" dirty="0">
                <a:latin typeface="Times New Roman" panose="02020603050405020304" pitchFamily="18" charset="0"/>
                <a:cs typeface="Times New Roman" panose="02020603050405020304" pitchFamily="18" charset="0"/>
              </a:rPr>
              <a:t/>
            </a:r>
            <a:br>
              <a:rPr lang="es-ES" sz="1400" dirty="0">
                <a:latin typeface="Times New Roman" panose="02020603050405020304" pitchFamily="18" charset="0"/>
                <a:cs typeface="Times New Roman" panose="02020603050405020304" pitchFamily="18" charset="0"/>
              </a:rPr>
            </a:br>
            <a:r>
              <a:rPr lang="es-ES" sz="1400" dirty="0">
                <a:latin typeface="Times New Roman" panose="02020603050405020304" pitchFamily="18" charset="0"/>
                <a:cs typeface="Times New Roman" panose="02020603050405020304" pitchFamily="18" charset="0"/>
              </a:rPr>
              <a:t>SUBPROGRAMA INGENIERIA INFORMATICA</a:t>
            </a:r>
            <a:endParaRPr sz="1400" dirty="0">
              <a:latin typeface="Times New Roman" panose="02020603050405020304" pitchFamily="18" charset="0"/>
              <a:cs typeface="Times New Roman" panose="02020603050405020304" pitchFamily="18" charset="0"/>
              <a:sym typeface="Homemade Apple"/>
            </a:endParaRPr>
          </a:p>
        </p:txBody>
      </p:sp>
      <p:sp>
        <p:nvSpPr>
          <p:cNvPr id="229" name="Google Shape;229;p39"/>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1</a:t>
            </a:fld>
            <a:endParaRPr/>
          </a:p>
        </p:txBody>
      </p:sp>
      <p:sp>
        <p:nvSpPr>
          <p:cNvPr id="8" name="Google Shape;155;p30"/>
          <p:cNvSpPr txBox="1"/>
          <p:nvPr/>
        </p:nvSpPr>
        <p:spPr>
          <a:xfrm>
            <a:off x="2713251" y="990598"/>
            <a:ext cx="3583689" cy="1487278"/>
          </a:xfrm>
          <a:prstGeom prst="rect">
            <a:avLst/>
          </a:prstGeom>
          <a:noFill/>
          <a:ln>
            <a:noFill/>
          </a:ln>
        </p:spPr>
        <p:txBody>
          <a:bodyPr spcFirstLastPara="1" wrap="square" lIns="91425" tIns="91425" rIns="91425" bIns="91425" anchor="t" anchorCtr="0">
            <a:noAutofit/>
          </a:bodyPr>
          <a:lstStyle/>
          <a:p>
            <a:pPr lvl="0" algn="ctr">
              <a:spcBef>
                <a:spcPts val="600"/>
              </a:spcBef>
              <a:buClr>
                <a:schemeClr val="dk1"/>
              </a:buClr>
              <a:buSzPts val="1100"/>
            </a:pP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
            </a:r>
            <a:b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
            </a:r>
            <a:b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
            </a:r>
            <a:b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sz="1800" b="1" dirty="0" smtClean="0">
                <a:solidFill>
                  <a:srgbClr val="FFFFFF"/>
                </a:solidFill>
                <a:latin typeface="Times New Roman" panose="02020603050405020304" pitchFamily="18" charset="0"/>
                <a:ea typeface="Raleway"/>
                <a:cs typeface="Times New Roman" panose="02020603050405020304" pitchFamily="18" charset="0"/>
                <a:sym typeface="Raleway"/>
              </a:rPr>
              <a:t>Temas </a:t>
            </a:r>
            <a:r>
              <a:rPr lang="es-ES" sz="1800" b="1" dirty="0" err="1" smtClean="0">
                <a:solidFill>
                  <a:srgbClr val="FFFFFF"/>
                </a:solidFill>
                <a:latin typeface="Times New Roman" panose="02020603050405020304" pitchFamily="18" charset="0"/>
                <a:ea typeface="Raleway"/>
                <a:cs typeface="Times New Roman" panose="02020603050405020304" pitchFamily="18" charset="0"/>
                <a:sym typeface="Raleway"/>
              </a:rPr>
              <a:t>Selecciónados</a:t>
            </a:r>
            <a:r>
              <a:rPr lang="es-ES" sz="1800" b="1" dirty="0" smtClean="0">
                <a:solidFill>
                  <a:srgbClr val="FFFFFF"/>
                </a:solidFill>
                <a:latin typeface="Times New Roman" panose="02020603050405020304" pitchFamily="18" charset="0"/>
                <a:ea typeface="Raleway"/>
                <a:cs typeface="Times New Roman" panose="02020603050405020304" pitchFamily="18" charset="0"/>
                <a:sym typeface="Raleway"/>
              </a:rPr>
              <a:t>:</a:t>
            </a:r>
            <a:r>
              <a:rPr lang="es-ES" sz="1800" b="1" dirty="0">
                <a:solidFill>
                  <a:srgbClr val="FFFFFF"/>
                </a:solidFill>
                <a:latin typeface="Times New Roman" panose="02020603050405020304" pitchFamily="18" charset="0"/>
                <a:ea typeface="Raleway"/>
                <a:cs typeface="Times New Roman" panose="02020603050405020304" pitchFamily="18" charset="0"/>
                <a:sym typeface="Raleway"/>
              </a:rPr>
              <a:t/>
            </a:r>
            <a:br>
              <a:rPr lang="es-ES" sz="1800" b="1" dirty="0">
                <a:solidFill>
                  <a:srgbClr val="FFFFFF"/>
                </a:solidFill>
                <a:latin typeface="Times New Roman" panose="02020603050405020304" pitchFamily="18" charset="0"/>
                <a:ea typeface="Raleway"/>
                <a:cs typeface="Times New Roman" panose="02020603050405020304" pitchFamily="18" charset="0"/>
                <a:sym typeface="Raleway"/>
              </a:rPr>
            </a:b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Comportamiento </a:t>
            </a: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Organizacional</a:t>
            </a: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
            </a:r>
            <a:br>
              <a:rPr lang="es-ES" sz="1800" dirty="0">
                <a:solidFill>
                  <a:srgbClr val="FFFFFF"/>
                </a:solidFill>
                <a:latin typeface="Times New Roman" panose="02020603050405020304" pitchFamily="18" charset="0"/>
                <a:ea typeface="Raleway"/>
                <a:cs typeface="Times New Roman" panose="02020603050405020304" pitchFamily="18" charset="0"/>
                <a:sym typeface="Raleway"/>
              </a:rPr>
            </a:b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Transformación </a:t>
            </a: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digital,</a:t>
            </a: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 Big </a:t>
            </a: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data.</a:t>
            </a: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
            </a:r>
            <a:br>
              <a:rPr lang="es-ES" sz="1800" dirty="0">
                <a:solidFill>
                  <a:srgbClr val="FFFFFF"/>
                </a:solidFill>
                <a:latin typeface="Times New Roman" panose="02020603050405020304" pitchFamily="18" charset="0"/>
                <a:ea typeface="Raleway"/>
                <a:cs typeface="Times New Roman" panose="02020603050405020304" pitchFamily="18" charset="0"/>
                <a:sym typeface="Raleway"/>
              </a:rPr>
            </a:br>
            <a:r>
              <a:rPr lang="es-ES" sz="1800" dirty="0" smtClean="0">
                <a:solidFill>
                  <a:srgbClr val="FFFFFF"/>
                </a:solidFill>
                <a:latin typeface="Times New Roman" panose="02020603050405020304" pitchFamily="18" charset="0"/>
                <a:ea typeface="Raleway"/>
                <a:cs typeface="Times New Roman" panose="02020603050405020304" pitchFamily="18" charset="0"/>
                <a:sym typeface="Raleway"/>
              </a:rPr>
              <a:t>Auditoria</a:t>
            </a:r>
            <a:r>
              <a:rPr lang="es-ES" sz="1800" dirty="0">
                <a:solidFill>
                  <a:srgbClr val="FFFFFF"/>
                </a:solidFill>
                <a:latin typeface="Times New Roman" panose="02020603050405020304" pitchFamily="18" charset="0"/>
                <a:ea typeface="Raleway"/>
                <a:cs typeface="Times New Roman" panose="02020603050405020304" pitchFamily="18" charset="0"/>
                <a:sym typeface="Raleway"/>
              </a:rPr>
              <a:t>.</a:t>
            </a:r>
            <a:endParaRPr sz="1800"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10" name="Google Shape;156;p30"/>
          <p:cNvSpPr txBox="1"/>
          <p:nvPr/>
        </p:nvSpPr>
        <p:spPr>
          <a:xfrm>
            <a:off x="5552501" y="3483828"/>
            <a:ext cx="3272685" cy="1473762"/>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Alumnos: </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Jose</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Francisco </a:t>
            </a: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Gonzalez</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Vidal,</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C.I:26.890.175</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JeanCarlos</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Vergara, C.I:26.888.842</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Karleydis</a:t>
            </a:r>
            <a:r>
              <a:rPr lang="es-ES" dirty="0">
                <a:solidFill>
                  <a:srgbClr val="FFFFFF"/>
                </a:solidFill>
                <a:latin typeface="Times New Roman" panose="02020603050405020304" pitchFamily="18" charset="0"/>
                <a:ea typeface="Raleway"/>
                <a:cs typeface="Times New Roman" panose="02020603050405020304" pitchFamily="18" charset="0"/>
                <a:sym typeface="Raleway"/>
              </a:rPr>
              <a:t> </a:t>
            </a: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Barrrios</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C.I: 27.628.820</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11" name="Google Shape;156;p30"/>
          <p:cNvSpPr txBox="1"/>
          <p:nvPr/>
        </p:nvSpPr>
        <p:spPr>
          <a:xfrm>
            <a:off x="185005" y="3880436"/>
            <a:ext cx="2528246" cy="793215"/>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Profesora:</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err="1" smtClean="0">
                <a:solidFill>
                  <a:srgbClr val="FFFFFF"/>
                </a:solidFill>
                <a:latin typeface="Times New Roman" panose="02020603050405020304" pitchFamily="18" charset="0"/>
                <a:ea typeface="Raleway"/>
                <a:cs typeface="Times New Roman" panose="02020603050405020304" pitchFamily="18" charset="0"/>
                <a:sym typeface="Raleway"/>
              </a:rPr>
              <a:t>Dexy</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Azuaje</a:t>
            </a: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pic>
        <p:nvPicPr>
          <p:cNvPr id="5" name="Imagen 4"/>
          <p:cNvPicPr>
            <a:picLocks noChangeAspect="1"/>
          </p:cNvPicPr>
          <p:nvPr/>
        </p:nvPicPr>
        <p:blipFill>
          <a:blip r:embed="rId3">
            <a:clrChange>
              <a:clrFrom>
                <a:srgbClr val="FC6604"/>
              </a:clrFrom>
              <a:clrTo>
                <a:srgbClr val="FC6604">
                  <a:alpha val="0"/>
                </a:srgbClr>
              </a:clrTo>
            </a:clrChange>
            <a:extLst>
              <a:ext uri="{28A0092B-C50C-407E-A947-70E740481C1C}">
                <a14:useLocalDpi xmlns:a14="http://schemas.microsoft.com/office/drawing/2010/main" val="0"/>
              </a:ext>
            </a:extLst>
          </a:blip>
          <a:stretch>
            <a:fillRect/>
          </a:stretch>
        </p:blipFill>
        <p:spPr>
          <a:xfrm>
            <a:off x="214891" y="270837"/>
            <a:ext cx="829929" cy="829929"/>
          </a:xfrm>
          <a:prstGeom prst="rect">
            <a:avLst/>
          </a:prstGeom>
          <a:effectLst>
            <a:glow>
              <a:schemeClr val="tx2"/>
            </a:glow>
            <a:reflection endPos="3000" dist="50800" dir="5400000" sy="-100000" algn="bl" rotWithShape="0"/>
            <a:softEdge rad="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35"/>
          <p:cNvSpPr txBox="1">
            <a:spLocks noGrp="1"/>
          </p:cNvSpPr>
          <p:nvPr>
            <p:ph type="ctrTitle" idx="4294967295"/>
          </p:nvPr>
        </p:nvSpPr>
        <p:spPr>
          <a:xfrm>
            <a:off x="708184" y="316666"/>
            <a:ext cx="7772400" cy="7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2000" dirty="0" smtClean="0">
                <a:latin typeface="Times New Roman" panose="02020603050405020304" pitchFamily="18" charset="0"/>
                <a:ea typeface="Homemade Apple"/>
                <a:cs typeface="Times New Roman" panose="02020603050405020304" pitchFamily="18" charset="0"/>
                <a:sym typeface="Homemade Apple"/>
              </a:rPr>
              <a:t>Conclusión: </a:t>
            </a:r>
            <a:endParaRPr sz="2000" dirty="0">
              <a:latin typeface="Times New Roman" panose="02020603050405020304" pitchFamily="18" charset="0"/>
              <a:ea typeface="Homemade Apple"/>
              <a:cs typeface="Times New Roman" panose="02020603050405020304" pitchFamily="18" charset="0"/>
              <a:sym typeface="Homemade Apple"/>
            </a:endParaRPr>
          </a:p>
        </p:txBody>
      </p:sp>
      <p:sp>
        <p:nvSpPr>
          <p:cNvPr id="195" name="Google Shape;195;p35"/>
          <p:cNvSpPr txBox="1">
            <a:spLocks noGrp="1"/>
          </p:cNvSpPr>
          <p:nvPr>
            <p:ph type="subTitle" idx="4294967295"/>
          </p:nvPr>
        </p:nvSpPr>
        <p:spPr>
          <a:xfrm>
            <a:off x="524207" y="899570"/>
            <a:ext cx="7956377" cy="2559726"/>
          </a:xfrm>
          <a:prstGeom prst="rect">
            <a:avLst/>
          </a:prstGeom>
        </p:spPr>
        <p:txBody>
          <a:bodyPr spcFirstLastPara="1" wrap="square" lIns="91425" tIns="91425" rIns="91425" bIns="91425" anchor="t" anchorCtr="0">
            <a:noAutofit/>
          </a:bodyPr>
          <a:lstStyle/>
          <a:p>
            <a:pPr marL="0" lvl="0" indent="0" algn="ctr">
              <a:buNone/>
            </a:pPr>
            <a:r>
              <a:rPr lang="es-ES" sz="1400" dirty="0">
                <a:latin typeface="Times New Roman" panose="02020603050405020304" pitchFamily="18" charset="0"/>
                <a:cs typeface="Times New Roman" panose="02020603050405020304" pitchFamily="18" charset="0"/>
              </a:rPr>
              <a:t>En resumen, el comportamiento organizacional, la transformación digital, el Big Data y la auditoría constituyen una solución integral para mejorar los resultados en la gestión empresarial. Estos cuatro elementos están relacionados entre sí y tienen un impacto profundo en cómo las organizaciones se desarrollan. </a:t>
            </a:r>
            <a:r>
              <a:rPr lang="es-ES" sz="1400" dirty="0" smtClean="0">
                <a:latin typeface="Times New Roman" panose="02020603050405020304" pitchFamily="18" charset="0"/>
                <a:cs typeface="Times New Roman" panose="02020603050405020304" pitchFamily="18" charset="0"/>
              </a:rPr>
              <a:t>El </a:t>
            </a:r>
            <a:r>
              <a:rPr lang="es-ES" sz="1400" dirty="0">
                <a:latin typeface="Times New Roman" panose="02020603050405020304" pitchFamily="18" charset="0"/>
                <a:cs typeface="Times New Roman" panose="02020603050405020304" pitchFamily="18" charset="0"/>
              </a:rPr>
              <a:t>comportamiento organizacional contribuye a generar mejores resultados de trabajo al traer consciencia de lo que motiva a las personas y cómo influye en su rendimiento. La transformación digital ofrece una ventaja competitiva al permitirle a una empresa adaptarse con rapidez a situaciones del mercado dinámicas. El Big Data brinda información precisa para hacer decisiones estratégicas y la auditoría garantiza que el proceso sea conducido de manera eficiente. Al aplicar conjuntamente estos conceptos, se puede superar los desafíos organizacionales modernos y lograr los propósitos de negocio con respecto a sus metas globales.</a:t>
            </a:r>
            <a:endParaRPr sz="1400" dirty="0">
              <a:latin typeface="Times New Roman" panose="02020603050405020304" pitchFamily="18" charset="0"/>
              <a:cs typeface="Times New Roman" panose="02020603050405020304" pitchFamily="18" charset="0"/>
            </a:endParaRPr>
          </a:p>
        </p:txBody>
      </p:sp>
      <p:sp>
        <p:nvSpPr>
          <p:cNvPr id="196" name="Google Shape;196;p35"/>
          <p:cNvSpPr/>
          <p:nvPr/>
        </p:nvSpPr>
        <p:spPr>
          <a:xfrm>
            <a:off x="7472654" y="3774447"/>
            <a:ext cx="1191907" cy="109600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718150" y="321905"/>
            <a:ext cx="7571700" cy="37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Presentación:</a:t>
            </a:r>
            <a:endParaRPr dirty="0">
              <a:latin typeface="Homemade Apple"/>
              <a:ea typeface="Homemade Apple"/>
              <a:cs typeface="Homemade Apple"/>
              <a:sym typeface="Homemade Apple"/>
            </a:endParaRPr>
          </a:p>
        </p:txBody>
      </p:sp>
      <p:sp>
        <p:nvSpPr>
          <p:cNvPr id="155" name="Google Shape;155;p30"/>
          <p:cNvSpPr txBox="1"/>
          <p:nvPr/>
        </p:nvSpPr>
        <p:spPr>
          <a:xfrm>
            <a:off x="216005" y="898849"/>
            <a:ext cx="3980121" cy="2586515"/>
          </a:xfrm>
          <a:prstGeom prst="rect">
            <a:avLst/>
          </a:prstGeom>
          <a:noFill/>
          <a:ln>
            <a:noFill/>
          </a:ln>
        </p:spPr>
        <p:txBody>
          <a:bodyPr spcFirstLastPara="1" wrap="square" lIns="91425" tIns="91425" rIns="91425" bIns="91425" anchor="t" anchorCtr="0">
            <a:noAutofit/>
          </a:bodyPr>
          <a:lstStyle/>
          <a:p>
            <a:pPr lvl="0">
              <a:spcBef>
                <a:spcPts val="600"/>
              </a:spcBef>
            </a:pPr>
            <a:r>
              <a:rPr lang="es-ES" b="1" dirty="0">
                <a:solidFill>
                  <a:srgbClr val="FFFFFF"/>
                </a:solidFill>
                <a:latin typeface="Times New Roman" panose="02020603050405020304" pitchFamily="18" charset="0"/>
                <a:ea typeface="Raleway"/>
                <a:cs typeface="Times New Roman" panose="02020603050405020304" pitchFamily="18" charset="0"/>
                <a:sym typeface="Raleway"/>
              </a:rPr>
              <a:t>El Comportamiento Organizacional </a:t>
            </a:r>
            <a:r>
              <a:rPr lang="es-ES" dirty="0">
                <a:solidFill>
                  <a:srgbClr val="FFFFFF"/>
                </a:solidFill>
                <a:latin typeface="Times New Roman" panose="02020603050405020304" pitchFamily="18" charset="0"/>
                <a:ea typeface="Raleway"/>
                <a:cs typeface="Times New Roman" panose="02020603050405020304" pitchFamily="18" charset="0"/>
                <a:sym typeface="Raleway"/>
              </a:rPr>
              <a:t>(</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CO): Se </a:t>
            </a:r>
            <a:r>
              <a:rPr lang="es-ES" dirty="0">
                <a:solidFill>
                  <a:srgbClr val="FFFFFF"/>
                </a:solidFill>
                <a:latin typeface="Times New Roman" panose="02020603050405020304" pitchFamily="18" charset="0"/>
                <a:ea typeface="Raleway"/>
                <a:cs typeface="Times New Roman" panose="02020603050405020304" pitchFamily="18" charset="0"/>
                <a:sym typeface="Raleway"/>
              </a:rPr>
              <a:t>refiere a la forma en que las personas interaccionan dentro de una organización y cómo éstas influyen en el éxito de ésta. Se trata de entender y evaluar las motivaciones y comportamientos humanos para que los individuos se sientan motivados para cumplir objetivos e impulsen la productividad organizacional.</a:t>
            </a: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156" name="Google Shape;156;p30"/>
          <p:cNvSpPr txBox="1"/>
          <p:nvPr/>
        </p:nvSpPr>
        <p:spPr>
          <a:xfrm>
            <a:off x="4196126" y="898849"/>
            <a:ext cx="4558808" cy="2182477"/>
          </a:xfrm>
          <a:prstGeom prst="rect">
            <a:avLst/>
          </a:prstGeom>
          <a:noFill/>
          <a:ln>
            <a:noFill/>
          </a:ln>
        </p:spPr>
        <p:txBody>
          <a:bodyPr spcFirstLastPara="1" wrap="square" lIns="91425" tIns="91425" rIns="91425" bIns="91425" anchor="t" anchorCtr="0">
            <a:noAutofit/>
          </a:bodyPr>
          <a:lstStyle/>
          <a:p>
            <a:pPr lvl="0">
              <a:spcBef>
                <a:spcPts val="600"/>
              </a:spcBef>
            </a:pPr>
            <a:r>
              <a:rPr lang="es-ES" b="1" dirty="0">
                <a:solidFill>
                  <a:srgbClr val="FFFFFF"/>
                </a:solidFill>
                <a:latin typeface="Times New Roman" panose="02020603050405020304" pitchFamily="18" charset="0"/>
                <a:ea typeface="Raleway"/>
                <a:cs typeface="Times New Roman" panose="02020603050405020304" pitchFamily="18" charset="0"/>
                <a:sym typeface="Raleway"/>
              </a:rPr>
              <a:t>La Transformación </a:t>
            </a:r>
            <a:r>
              <a:rPr lang="es-ES" b="1" dirty="0" smtClean="0">
                <a:solidFill>
                  <a:srgbClr val="FFFFFF"/>
                </a:solidFill>
                <a:latin typeface="Times New Roman" panose="02020603050405020304" pitchFamily="18" charset="0"/>
                <a:ea typeface="Raleway"/>
                <a:cs typeface="Times New Roman" panose="02020603050405020304" pitchFamily="18" charset="0"/>
                <a:sym typeface="Raleway"/>
              </a:rPr>
              <a:t>Digital:</a:t>
            </a:r>
            <a:r>
              <a:rPr lang="es-ES" dirty="0">
                <a:solidFill>
                  <a:srgbClr val="FFFFFF"/>
                </a:solidFill>
                <a:latin typeface="Times New Roman" panose="02020603050405020304" pitchFamily="18" charset="0"/>
                <a:ea typeface="Raleway"/>
                <a:cs typeface="Times New Roman" panose="02020603050405020304" pitchFamily="18" charset="0"/>
                <a:sym typeface="Raleway"/>
              </a:rPr>
              <a:t> </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Es </a:t>
            </a:r>
            <a:r>
              <a:rPr lang="es-ES" dirty="0">
                <a:solidFill>
                  <a:srgbClr val="FFFFFF"/>
                </a:solidFill>
                <a:latin typeface="Times New Roman" panose="02020603050405020304" pitchFamily="18" charset="0"/>
                <a:ea typeface="Raleway"/>
                <a:cs typeface="Times New Roman" panose="02020603050405020304" pitchFamily="18" charset="0"/>
                <a:sym typeface="Raleway"/>
              </a:rPr>
              <a:t>el proceso por el cual una organización adopta herramientas digitales, tecnologías y procesos para mejorar la productividad y la eficiencia. Consiste en cambiar los activos tradicionales (físicos / analógicos) con otros digitales propios del medio tecnológico actual. Por otra parte, el Big Data es conjunto de técnicas para almacenar, análisis de datos en grandes volúmenes y tomar decisiones basadas en ellas, Está relacionado con el uso estratégico de datos masivos para encontrar soluciones innovadoras a problemas empresariales desde áreas como marketing o finanzas</a:t>
            </a: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157" name="Google Shape;157;p30"/>
          <p:cNvSpPr txBox="1"/>
          <p:nvPr/>
        </p:nvSpPr>
        <p:spPr>
          <a:xfrm>
            <a:off x="304800" y="3468520"/>
            <a:ext cx="8229600" cy="1110305"/>
          </a:xfrm>
          <a:prstGeom prst="rect">
            <a:avLst/>
          </a:prstGeom>
          <a:noFill/>
          <a:ln>
            <a:noFill/>
          </a:ln>
        </p:spPr>
        <p:txBody>
          <a:bodyPr spcFirstLastPara="1" wrap="square" lIns="91425" tIns="91425" rIns="91425" bIns="91425" anchor="t" anchorCtr="0">
            <a:noAutofit/>
          </a:bodyPr>
          <a:lstStyle/>
          <a:p>
            <a:pPr lvl="0">
              <a:spcBef>
                <a:spcPts val="1000"/>
              </a:spcBef>
            </a:pPr>
            <a:r>
              <a:rPr lang="es-ES" b="1" dirty="0" smtClean="0">
                <a:solidFill>
                  <a:srgbClr val="FFFFFF"/>
                </a:solidFill>
                <a:latin typeface="Times New Roman" panose="02020603050405020304" pitchFamily="18" charset="0"/>
                <a:ea typeface="Raleway"/>
                <a:cs typeface="Times New Roman" panose="02020603050405020304" pitchFamily="18" charset="0"/>
                <a:sym typeface="Raleway"/>
              </a:rPr>
              <a:t>En </a:t>
            </a:r>
            <a:r>
              <a:rPr lang="es-ES" b="1" dirty="0">
                <a:solidFill>
                  <a:srgbClr val="FFFFFF"/>
                </a:solidFill>
                <a:latin typeface="Times New Roman" panose="02020603050405020304" pitchFamily="18" charset="0"/>
                <a:ea typeface="Raleway"/>
                <a:cs typeface="Times New Roman" panose="02020603050405020304" pitchFamily="18" charset="0"/>
                <a:sym typeface="Raleway"/>
              </a:rPr>
              <a:t>cuanto a </a:t>
            </a:r>
            <a:r>
              <a:rPr lang="es-ES" b="1" dirty="0" smtClean="0">
                <a:solidFill>
                  <a:srgbClr val="FFFFFF"/>
                </a:solidFill>
                <a:latin typeface="Times New Roman" panose="02020603050405020304" pitchFamily="18" charset="0"/>
                <a:ea typeface="Raleway"/>
                <a:cs typeface="Times New Roman" panose="02020603050405020304" pitchFamily="18" charset="0"/>
                <a:sym typeface="Raleway"/>
              </a:rPr>
              <a:t>auditoría</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 </a:t>
            </a:r>
            <a:r>
              <a:rPr lang="es-ES" dirty="0">
                <a:solidFill>
                  <a:srgbClr val="FFFFFF"/>
                </a:solidFill>
                <a:latin typeface="Times New Roman" panose="02020603050405020304" pitchFamily="18" charset="0"/>
                <a:ea typeface="Raleway"/>
                <a:cs typeface="Times New Roman" panose="02020603050405020304" pitchFamily="18" charset="0"/>
                <a:sym typeface="Raleway"/>
              </a:rPr>
              <a:t>esta disciplina se centra en garantizar que los procedimientos regulares de una organización estén </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óptimamente </a:t>
            </a:r>
            <a:r>
              <a:rPr lang="es-ES" dirty="0">
                <a:solidFill>
                  <a:srgbClr val="FFFFFF"/>
                </a:solidFill>
                <a:latin typeface="Times New Roman" panose="02020603050405020304" pitchFamily="18" charset="0"/>
                <a:ea typeface="Raleway"/>
                <a:cs typeface="Times New Roman" panose="02020603050405020304" pitchFamily="18" charset="0"/>
                <a:sym typeface="Raleway"/>
              </a:rPr>
              <a:t>diseñados y mantenidos para cumplir los objetivos establecidos. </a:t>
            </a:r>
            <a:endParaRPr dirty="0">
              <a:solidFill>
                <a:srgbClr val="FFFFFF"/>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1000"/>
              </a:spcBef>
              <a:spcAft>
                <a:spcPts val="1000"/>
              </a:spcAft>
              <a:buNone/>
            </a:pPr>
            <a:endParaRPr sz="1200" dirty="0">
              <a:solidFill>
                <a:srgbClr val="FFFFFF"/>
              </a:solidFill>
              <a:latin typeface="Raleway"/>
              <a:ea typeface="Raleway"/>
              <a:cs typeface="Raleway"/>
              <a:sym typeface="Raleway"/>
            </a:endParaRPr>
          </a:p>
        </p:txBody>
      </p:sp>
      <p:sp>
        <p:nvSpPr>
          <p:cNvPr id="158" name="Google Shape;158;p3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ctrTitle"/>
          </p:nvPr>
        </p:nvSpPr>
        <p:spPr>
          <a:xfrm>
            <a:off x="1447118" y="246982"/>
            <a:ext cx="5878800" cy="746412"/>
          </a:xfrm>
          <a:prstGeom prst="rect">
            <a:avLst/>
          </a:prstGeom>
        </p:spPr>
        <p:txBody>
          <a:bodyPr spcFirstLastPara="1" wrap="square" lIns="91425" tIns="91425" rIns="91425" bIns="91425" anchor="b" anchorCtr="0">
            <a:noAutofit/>
          </a:bodyPr>
          <a:lstStyle/>
          <a:p>
            <a:pPr lvl="0" algn="ctr"/>
            <a:r>
              <a:rPr lang="es-ES" sz="1600" dirty="0" smtClean="0">
                <a:latin typeface="Times New Roman" panose="02020603050405020304" pitchFamily="18" charset="0"/>
                <a:cs typeface="Times New Roman" panose="02020603050405020304" pitchFamily="18" charset="0"/>
              </a:rPr>
              <a:t> </a:t>
            </a:r>
            <a:r>
              <a:rPr lang="es-ES" sz="1600" dirty="0">
                <a:latin typeface="Times New Roman" panose="02020603050405020304" pitchFamily="18" charset="0"/>
                <a:cs typeface="Times New Roman" panose="02020603050405020304" pitchFamily="18" charset="0"/>
              </a:rPr>
              <a:t>Comportamiento Organizacional (CO</a:t>
            </a:r>
            <a:r>
              <a:rPr lang="es-ES" sz="1600" dirty="0" smtClean="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sp>
        <p:nvSpPr>
          <p:cNvPr id="175" name="Google Shape;175;p32"/>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155;p30"/>
          <p:cNvSpPr txBox="1"/>
          <p:nvPr/>
        </p:nvSpPr>
        <p:spPr>
          <a:xfrm>
            <a:off x="406397" y="1515537"/>
            <a:ext cx="8622887" cy="2586515"/>
          </a:xfrm>
          <a:prstGeom prst="rect">
            <a:avLst/>
          </a:prstGeom>
          <a:noFill/>
          <a:ln>
            <a:noFill/>
          </a:ln>
        </p:spPr>
        <p:txBody>
          <a:bodyPr spcFirstLastPara="1" wrap="square" lIns="91425" tIns="91425" rIns="91425" bIns="91425" anchor="t" anchorCtr="0">
            <a:noAutofit/>
          </a:bodyPr>
          <a:lstStyle/>
          <a:p>
            <a:pPr lvl="0">
              <a:spcBef>
                <a:spcPts val="600"/>
              </a:spcBef>
            </a:pPr>
            <a:r>
              <a:rPr lang="es-ES" dirty="0">
                <a:solidFill>
                  <a:srgbClr val="FFFFFF"/>
                </a:solidFill>
                <a:latin typeface="Times New Roman" panose="02020603050405020304" pitchFamily="18" charset="0"/>
                <a:ea typeface="Raleway"/>
                <a:cs typeface="Times New Roman" panose="02020603050405020304" pitchFamily="18" charset="0"/>
                <a:sym typeface="Raleway"/>
              </a:rPr>
              <a:t>El comportamiento organizacional es el estudio de los individuos y grupos en el contexto de la organización, que incluye el estudio de la mezcla entre el comportamiento grupal y el individual, así como las influencias de la cultura organizacional, las formas de motivación, las formas en que se toman decisiones, etc</a:t>
            </a: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a:t>
            </a:r>
            <a:b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dirty="0">
                <a:solidFill>
                  <a:srgbClr val="FFFFFF"/>
                </a:solidFill>
                <a:latin typeface="Times New Roman" panose="02020603050405020304" pitchFamily="18" charset="0"/>
                <a:ea typeface="Raleway"/>
                <a:cs typeface="Times New Roman" panose="02020603050405020304" pitchFamily="18" charset="0"/>
                <a:sym typeface="Raleway"/>
              </a:rPr>
              <a:t/>
            </a:r>
            <a:br>
              <a:rPr lang="es-ES" dirty="0">
                <a:solidFill>
                  <a:srgbClr val="FFFFFF"/>
                </a:solidFill>
                <a:latin typeface="Times New Roman" panose="02020603050405020304" pitchFamily="18" charset="0"/>
                <a:ea typeface="Raleway"/>
                <a:cs typeface="Times New Roman" panose="02020603050405020304" pitchFamily="18" charset="0"/>
                <a:sym typeface="Raleway"/>
              </a:rPr>
            </a:br>
            <a:r>
              <a:rPr lang="es-ES" dirty="0" smtClean="0">
                <a:solidFill>
                  <a:srgbClr val="FFFFFF"/>
                </a:solidFill>
                <a:latin typeface="Times New Roman" panose="02020603050405020304" pitchFamily="18" charset="0"/>
                <a:ea typeface="Raleway"/>
                <a:cs typeface="Times New Roman" panose="02020603050405020304" pitchFamily="18" charset="0"/>
                <a:sym typeface="Raleway"/>
              </a:rPr>
              <a:t>Esta </a:t>
            </a:r>
            <a:r>
              <a:rPr lang="es-ES" dirty="0">
                <a:solidFill>
                  <a:srgbClr val="FFFFFF"/>
                </a:solidFill>
                <a:latin typeface="Times New Roman" panose="02020603050405020304" pitchFamily="18" charset="0"/>
                <a:ea typeface="Raleway"/>
                <a:cs typeface="Times New Roman" panose="02020603050405020304" pitchFamily="18" charset="0"/>
                <a:sym typeface="Raleway"/>
              </a:rPr>
              <a:t>investigación tiene como objetivo encontrar herramientas prácticas para mejorar el funcionamiento interno y externo de la empresa. Entender el comportamiento organizacional ayuda a los líderes a desarrollar equipos más productivos al diseñar incentivos adecuados para una mejor rentabilidad del negocio. Esta disciplina se centra en identificar patrones de comportamiento humanos dentro de la empresa, con el fin de mejorar la eficacia global a través del uso adecuado del capital humano.</a:t>
            </a:r>
          </a:p>
          <a:p>
            <a:pPr lvl="0">
              <a:spcBef>
                <a:spcPts val="600"/>
              </a:spcBef>
            </a:pP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5" name="Google Shape;718;p64"/>
          <p:cNvSpPr/>
          <p:nvPr/>
        </p:nvSpPr>
        <p:spPr>
          <a:xfrm>
            <a:off x="514822" y="4230477"/>
            <a:ext cx="686018" cy="59315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98;p64"/>
          <p:cNvSpPr/>
          <p:nvPr/>
        </p:nvSpPr>
        <p:spPr>
          <a:xfrm>
            <a:off x="8273667" y="242191"/>
            <a:ext cx="572267" cy="55176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ES" dirty="0">
                <a:latin typeface="Times New Roman" panose="02020603050405020304" pitchFamily="18" charset="0"/>
                <a:ea typeface="Homemade Apple"/>
                <a:cs typeface="Times New Roman" panose="02020603050405020304" pitchFamily="18" charset="0"/>
                <a:sym typeface="Homemade Apple"/>
              </a:rPr>
              <a:t>P</a:t>
            </a:r>
            <a:r>
              <a:rPr lang="es-ES" dirty="0" smtClean="0">
                <a:latin typeface="Times New Roman" panose="02020603050405020304" pitchFamily="18" charset="0"/>
                <a:ea typeface="Homemade Apple"/>
                <a:cs typeface="Times New Roman" panose="02020603050405020304" pitchFamily="18" charset="0"/>
                <a:sym typeface="Homemade Apple"/>
              </a:rPr>
              <a:t>untos </a:t>
            </a:r>
            <a:r>
              <a:rPr lang="es-ES" dirty="0">
                <a:latin typeface="Times New Roman" panose="02020603050405020304" pitchFamily="18" charset="0"/>
                <a:ea typeface="Homemade Apple"/>
                <a:cs typeface="Times New Roman" panose="02020603050405020304" pitchFamily="18" charset="0"/>
                <a:sym typeface="Homemade Apple"/>
              </a:rPr>
              <a:t>C</a:t>
            </a:r>
            <a:r>
              <a:rPr lang="es-ES" dirty="0" smtClean="0">
                <a:latin typeface="Times New Roman" panose="02020603050405020304" pitchFamily="18" charset="0"/>
                <a:ea typeface="Homemade Apple"/>
                <a:cs typeface="Times New Roman" panose="02020603050405020304" pitchFamily="18" charset="0"/>
                <a:sym typeface="Homemade Apple"/>
              </a:rPr>
              <a:t>lave en el comportamiento organizacional:</a:t>
            </a:r>
            <a:endParaRPr dirty="0">
              <a:latin typeface="Times New Roman" panose="02020603050405020304" pitchFamily="18" charset="0"/>
              <a:ea typeface="Homemade Apple"/>
              <a:cs typeface="Times New Roman" panose="02020603050405020304" pitchFamily="18" charset="0"/>
              <a:sym typeface="Homemade Apple"/>
            </a:endParaRPr>
          </a:p>
        </p:txBody>
      </p:sp>
      <p:sp>
        <p:nvSpPr>
          <p:cNvPr id="299" name="Google Shape;299;p46"/>
          <p:cNvSpPr txBox="1">
            <a:spLocks noGrp="1"/>
          </p:cNvSpPr>
          <p:nvPr>
            <p:ph type="body" idx="1"/>
          </p:nvPr>
        </p:nvSpPr>
        <p:spPr>
          <a:xfrm>
            <a:off x="469743" y="1460109"/>
            <a:ext cx="2762555" cy="1394700"/>
          </a:xfrm>
          <a:prstGeom prst="rect">
            <a:avLst/>
          </a:prstGeom>
        </p:spPr>
        <p:txBody>
          <a:bodyPr spcFirstLastPara="1" wrap="square" lIns="91425" tIns="91425" rIns="91425" bIns="91425" anchor="t" anchorCtr="0">
            <a:noAutofit/>
          </a:bodyPr>
          <a:lstStyle/>
          <a:p>
            <a:pPr marL="0" lvl="0" indent="0">
              <a:buNone/>
            </a:pPr>
            <a:r>
              <a:rPr lang="es-ES" sz="1400" dirty="0">
                <a:latin typeface="Times New Roman" panose="02020603050405020304" pitchFamily="18" charset="0"/>
                <a:cs typeface="Times New Roman" panose="02020603050405020304" pitchFamily="18" charset="0"/>
              </a:rPr>
              <a:t>La cultura organizacional es el elemento clave para fomentar la eficiencia y motivación de los trabajadores</a:t>
            </a:r>
            <a:endParaRPr sz="1400" dirty="0">
              <a:latin typeface="Times New Roman" panose="02020603050405020304" pitchFamily="18" charset="0"/>
              <a:cs typeface="Times New Roman" panose="02020603050405020304" pitchFamily="18" charset="0"/>
            </a:endParaRPr>
          </a:p>
        </p:txBody>
      </p:sp>
      <p:sp>
        <p:nvSpPr>
          <p:cNvPr id="300" name="Google Shape;300;p46"/>
          <p:cNvSpPr txBox="1">
            <a:spLocks noGrp="1"/>
          </p:cNvSpPr>
          <p:nvPr>
            <p:ph type="body" idx="2"/>
          </p:nvPr>
        </p:nvSpPr>
        <p:spPr>
          <a:xfrm>
            <a:off x="3506539" y="1409700"/>
            <a:ext cx="2419800" cy="1394700"/>
          </a:xfrm>
          <a:prstGeom prst="rect">
            <a:avLst/>
          </a:prstGeom>
        </p:spPr>
        <p:txBody>
          <a:bodyPr spcFirstLastPara="1" wrap="square" lIns="91425" tIns="91425" rIns="91425" bIns="91425" anchor="t" anchorCtr="0">
            <a:noAutofit/>
          </a:bodyPr>
          <a:lstStyle/>
          <a:p>
            <a:pPr marL="0" lvl="0" indent="0">
              <a:buNone/>
            </a:pPr>
            <a:r>
              <a:rPr lang="es-ES" sz="1400" dirty="0" smtClean="0">
                <a:latin typeface="Times New Roman" panose="02020603050405020304" pitchFamily="18" charset="0"/>
                <a:cs typeface="Times New Roman" panose="02020603050405020304" pitchFamily="18" charset="0"/>
              </a:rPr>
              <a:t>Es </a:t>
            </a:r>
            <a:r>
              <a:rPr lang="es-ES" sz="1400" dirty="0">
                <a:latin typeface="Times New Roman" panose="02020603050405020304" pitchFamily="18" charset="0"/>
                <a:cs typeface="Times New Roman" panose="02020603050405020304" pitchFamily="18" charset="0"/>
              </a:rPr>
              <a:t>esencial establecer un sistema de liderazgo que motive a los empleados a alcanzar sus objetivos y cumplir sus metas.</a:t>
            </a:r>
            <a:endParaRPr sz="1400" dirty="0">
              <a:latin typeface="Times New Roman" panose="02020603050405020304" pitchFamily="18" charset="0"/>
              <a:cs typeface="Times New Roman" panose="02020603050405020304" pitchFamily="18" charset="0"/>
            </a:endParaRPr>
          </a:p>
        </p:txBody>
      </p:sp>
      <p:sp>
        <p:nvSpPr>
          <p:cNvPr id="301" name="Google Shape;301;p46"/>
          <p:cNvSpPr txBox="1">
            <a:spLocks noGrp="1"/>
          </p:cNvSpPr>
          <p:nvPr>
            <p:ph type="body" idx="3"/>
          </p:nvPr>
        </p:nvSpPr>
        <p:spPr>
          <a:xfrm>
            <a:off x="6050378" y="1400253"/>
            <a:ext cx="2419800" cy="1394700"/>
          </a:xfrm>
          <a:prstGeom prst="rect">
            <a:avLst/>
          </a:prstGeom>
        </p:spPr>
        <p:txBody>
          <a:bodyPr spcFirstLastPara="1" wrap="square" lIns="91425" tIns="91425" rIns="91425" bIns="91425" anchor="t" anchorCtr="0">
            <a:noAutofit/>
          </a:bodyPr>
          <a:lstStyle/>
          <a:p>
            <a:pPr marL="0" lvl="0" indent="0">
              <a:buNone/>
            </a:pPr>
            <a:r>
              <a:rPr lang="es-ES" sz="1400" dirty="0" smtClean="0">
                <a:latin typeface="Times New Roman" panose="02020603050405020304" pitchFamily="18" charset="0"/>
                <a:cs typeface="Times New Roman" panose="02020603050405020304" pitchFamily="18" charset="0"/>
              </a:rPr>
              <a:t>Los </a:t>
            </a:r>
            <a:r>
              <a:rPr lang="es-ES" sz="1400" dirty="0">
                <a:latin typeface="Times New Roman" panose="02020603050405020304" pitchFamily="18" charset="0"/>
                <a:cs typeface="Times New Roman" panose="02020603050405020304" pitchFamily="18" charset="0"/>
              </a:rPr>
              <a:t>líderes son responsables no sólo de la dirección del equipo, sino también de fomentar la comunicación y el trabajo en equipo.</a:t>
            </a:r>
            <a:endParaRPr sz="1400" dirty="0">
              <a:latin typeface="Times New Roman" panose="02020603050405020304" pitchFamily="18" charset="0"/>
              <a:cs typeface="Times New Roman" panose="02020603050405020304" pitchFamily="18" charset="0"/>
            </a:endParaRPr>
          </a:p>
        </p:txBody>
      </p:sp>
      <p:sp>
        <p:nvSpPr>
          <p:cNvPr id="302" name="Google Shape;302;p46"/>
          <p:cNvSpPr/>
          <p:nvPr/>
        </p:nvSpPr>
        <p:spPr>
          <a:xfrm>
            <a:off x="549962" y="1239780"/>
            <a:ext cx="310059" cy="275188"/>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559439" y="2954643"/>
            <a:ext cx="291103" cy="291757"/>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6"/>
          <p:cNvSpPr/>
          <p:nvPr/>
        </p:nvSpPr>
        <p:spPr>
          <a:xfrm>
            <a:off x="3596564" y="2948007"/>
            <a:ext cx="319091" cy="26043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6"/>
          <p:cNvSpPr/>
          <p:nvPr/>
        </p:nvSpPr>
        <p:spPr>
          <a:xfrm>
            <a:off x="3578054" y="1205475"/>
            <a:ext cx="356112" cy="31706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6"/>
          <p:cNvSpPr/>
          <p:nvPr/>
        </p:nvSpPr>
        <p:spPr>
          <a:xfrm>
            <a:off x="6068437" y="1176055"/>
            <a:ext cx="347525" cy="29911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09" name="Google Shape;309;p46"/>
          <p:cNvSpPr txBox="1">
            <a:spLocks noGrp="1"/>
          </p:cNvSpPr>
          <p:nvPr>
            <p:ph type="body" idx="1"/>
          </p:nvPr>
        </p:nvSpPr>
        <p:spPr>
          <a:xfrm>
            <a:off x="493554" y="3125256"/>
            <a:ext cx="2832538" cy="1394700"/>
          </a:xfrm>
          <a:prstGeom prst="rect">
            <a:avLst/>
          </a:prstGeom>
        </p:spPr>
        <p:txBody>
          <a:bodyPr spcFirstLastPara="1" wrap="square" lIns="91425" tIns="91425" rIns="91425" bIns="91425" anchor="t" anchorCtr="0">
            <a:noAutofit/>
          </a:bodyPr>
          <a:lstStyle/>
          <a:p>
            <a:pPr marL="0" lvl="0" indent="0">
              <a:buNone/>
            </a:pPr>
            <a:r>
              <a:rPr lang="es-ES" sz="1400" dirty="0">
                <a:latin typeface="Times New Roman" panose="02020603050405020304" pitchFamily="18" charset="0"/>
                <a:cs typeface="Times New Roman" panose="02020603050405020304" pitchFamily="18" charset="0"/>
              </a:rPr>
              <a:t>Las decisiones deben tomarse como resultado del consenso entre los miembros del equipo o del grupo de trabajo en general, tomando en cuenta la experiencia colectiva así como los intereses individuales.</a:t>
            </a:r>
            <a:endParaRPr sz="1400" dirty="0">
              <a:latin typeface="Times New Roman" panose="02020603050405020304" pitchFamily="18" charset="0"/>
              <a:cs typeface="Times New Roman" panose="02020603050405020304" pitchFamily="18" charset="0"/>
            </a:endParaRPr>
          </a:p>
        </p:txBody>
      </p:sp>
      <p:sp>
        <p:nvSpPr>
          <p:cNvPr id="310" name="Google Shape;310;p46"/>
          <p:cNvSpPr txBox="1">
            <a:spLocks noGrp="1"/>
          </p:cNvSpPr>
          <p:nvPr>
            <p:ph type="body" idx="2"/>
          </p:nvPr>
        </p:nvSpPr>
        <p:spPr>
          <a:xfrm>
            <a:off x="3506539" y="3246400"/>
            <a:ext cx="3011219" cy="1394700"/>
          </a:xfrm>
          <a:prstGeom prst="rect">
            <a:avLst/>
          </a:prstGeom>
        </p:spPr>
        <p:txBody>
          <a:bodyPr spcFirstLastPara="1" wrap="square" lIns="91425" tIns="91425" rIns="91425" bIns="91425" anchor="t" anchorCtr="0">
            <a:noAutofit/>
          </a:bodyPr>
          <a:lstStyle/>
          <a:p>
            <a:pPr marL="0" lvl="0" indent="0">
              <a:buNone/>
            </a:pPr>
            <a:r>
              <a:rPr lang="es-ES" sz="1400" dirty="0">
                <a:latin typeface="Times New Roman" panose="02020603050405020304" pitchFamily="18" charset="0"/>
                <a:cs typeface="Times New Roman" panose="02020603050405020304" pitchFamily="18" charset="0"/>
              </a:rPr>
              <a:t> El desarrollo personal y profesional es clave para mantener una fuerza laboral motivada, satisfecha y productiva en la empresa.</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lvl="0"/>
            <a:r>
              <a:rPr lang="es-ES" dirty="0">
                <a:latin typeface="Times New Roman" panose="02020603050405020304" pitchFamily="18" charset="0"/>
                <a:cs typeface="Times New Roman" panose="02020603050405020304" pitchFamily="18" charset="0"/>
              </a:rPr>
              <a:t>Transformación </a:t>
            </a:r>
            <a:r>
              <a:rPr lang="es-ES" dirty="0" smtClean="0">
                <a:latin typeface="Times New Roman" panose="02020603050405020304" pitchFamily="18" charset="0"/>
                <a:cs typeface="Times New Roman" panose="02020603050405020304" pitchFamily="18" charset="0"/>
              </a:rPr>
              <a:t>digital, </a:t>
            </a:r>
            <a:r>
              <a:rPr lang="es-ES" dirty="0">
                <a:latin typeface="Times New Roman" panose="02020603050405020304" pitchFamily="18" charset="0"/>
                <a:cs typeface="Times New Roman" panose="02020603050405020304" pitchFamily="18" charset="0"/>
              </a:rPr>
              <a:t>Big data.</a:t>
            </a:r>
            <a:endParaRPr dirty="0">
              <a:latin typeface="Times New Roman" panose="02020603050405020304" pitchFamily="18" charset="0"/>
              <a:cs typeface="Times New Roman" panose="02020603050405020304" pitchFamily="18" charset="0"/>
            </a:endParaRPr>
          </a:p>
        </p:txBody>
      </p:sp>
      <p:sp>
        <p:nvSpPr>
          <p:cNvPr id="211" name="Google Shape;211;p37"/>
          <p:cNvSpPr txBox="1">
            <a:spLocks noGrp="1"/>
          </p:cNvSpPr>
          <p:nvPr>
            <p:ph type="body" idx="1"/>
          </p:nvPr>
        </p:nvSpPr>
        <p:spPr>
          <a:xfrm>
            <a:off x="441705" y="1023383"/>
            <a:ext cx="7926118" cy="3725700"/>
          </a:xfrm>
          <a:prstGeom prst="rect">
            <a:avLst/>
          </a:prstGeom>
        </p:spPr>
        <p:txBody>
          <a:bodyPr spcFirstLastPara="1" wrap="square" lIns="91425" tIns="91425" rIns="91425" bIns="91425" anchor="t" anchorCtr="0">
            <a:noAutofit/>
          </a:bodyPr>
          <a:lstStyle/>
          <a:p>
            <a:pPr marL="0" lvl="0" indent="0">
              <a:buNone/>
            </a:pPr>
            <a:r>
              <a:rPr lang="es-ES" sz="1400" dirty="0" smtClean="0">
                <a:latin typeface="Times New Roman" panose="02020603050405020304" pitchFamily="18" charset="0"/>
                <a:cs typeface="Times New Roman" panose="02020603050405020304" pitchFamily="18" charset="0"/>
              </a:rPr>
              <a:t>La </a:t>
            </a:r>
            <a:r>
              <a:rPr lang="es-ES" sz="1400" dirty="0">
                <a:latin typeface="Times New Roman" panose="02020603050405020304" pitchFamily="18" charset="0"/>
                <a:cs typeface="Times New Roman" panose="02020603050405020304" pitchFamily="18" charset="0"/>
              </a:rPr>
              <a:t>transformación digital es el proceso de adaptarse y reaccionar rápidamente a cambios en el escenario tecnológico. Implica la adopción de nuevas soluciones de TI para mejorar los procesos internos y externos de una organización. La transformación digital a través del Big Data obtiene, analiza y optimiza grandes volúmenes de datos para ayudar a las empresas a descubrir tendencias ocultas y obtener ideas de valor añadido. El Big Data también ayuda a tomar mejores decisiones sobre productos, mercado y estrategia empresarial mediante simulaciones basadas en datos y predicciones confiables. Esto, por su parte, resulta en mayores ganancias para las empresas.</a:t>
            </a:r>
            <a:endParaRPr sz="1400" dirty="0">
              <a:latin typeface="Times New Roman" panose="02020603050405020304" pitchFamily="18" charset="0"/>
              <a:cs typeface="Times New Roman" panose="02020603050405020304" pitchFamily="18" charset="0"/>
            </a:endParaRPr>
          </a:p>
        </p:txBody>
      </p:sp>
      <p:sp>
        <p:nvSpPr>
          <p:cNvPr id="214" name="Google Shape;214;p37"/>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733;p64"/>
          <p:cNvSpPr/>
          <p:nvPr/>
        </p:nvSpPr>
        <p:spPr>
          <a:xfrm>
            <a:off x="5709685" y="3057502"/>
            <a:ext cx="2275368" cy="161614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94" name="Google Shape;494;p58"/>
          <p:cNvSpPr/>
          <p:nvPr/>
        </p:nvSpPr>
        <p:spPr>
          <a:xfrm>
            <a:off x="487600" y="1289200"/>
            <a:ext cx="4009500" cy="1676232"/>
          </a:xfrm>
          <a:prstGeom prst="rect">
            <a:avLst/>
          </a:prstGeom>
          <a:solidFill>
            <a:srgbClr val="20124D">
              <a:alpha val="21540"/>
            </a:srgbClr>
          </a:solidFill>
          <a:ln>
            <a:noFill/>
          </a:ln>
        </p:spPr>
        <p:txBody>
          <a:bodyPr spcFirstLastPara="1" wrap="square" lIns="91425" tIns="91425" rIns="1371600" bIns="91425" anchor="t" anchorCtr="0">
            <a:noAutofit/>
          </a:bodyPr>
          <a:lstStyle/>
          <a:p>
            <a:pPr lvl="0"/>
            <a:r>
              <a:rPr lang="es-ES" sz="1200" dirty="0">
                <a:solidFill>
                  <a:schemeClr val="lt1"/>
                </a:solidFill>
                <a:latin typeface="Times New Roman" panose="02020603050405020304" pitchFamily="18" charset="0"/>
                <a:ea typeface="Raleway"/>
                <a:cs typeface="Times New Roman" panose="02020603050405020304" pitchFamily="18" charset="0"/>
                <a:sym typeface="Raleway"/>
              </a:rPr>
              <a:t>Los análisis generados con Big Data ayudan a generar estudios predictivos y optimizar decisiones comerciales para crecer el negocio incrementando así su productividad apoyado por la Transformación </a:t>
            </a:r>
            <a:r>
              <a:rPr lang="es-ES" sz="1200" dirty="0" smtClean="0">
                <a:solidFill>
                  <a:schemeClr val="lt1"/>
                </a:solidFill>
                <a:latin typeface="Times New Roman" panose="02020603050405020304" pitchFamily="18" charset="0"/>
                <a:ea typeface="Raleway"/>
                <a:cs typeface="Times New Roman" panose="02020603050405020304" pitchFamily="18" charset="0"/>
                <a:sym typeface="Raleway"/>
              </a:rPr>
              <a:t>Digital</a:t>
            </a:r>
            <a:r>
              <a:rPr lang="es-ES" dirty="0" smtClean="0">
                <a:solidFill>
                  <a:schemeClr val="lt1"/>
                </a:solidFill>
                <a:latin typeface="Times New Roman" panose="02020603050405020304" pitchFamily="18" charset="0"/>
                <a:ea typeface="Raleway"/>
                <a:cs typeface="Times New Roman" panose="02020603050405020304" pitchFamily="18" charset="0"/>
                <a:sym typeface="Raleway"/>
              </a:rPr>
              <a:t/>
            </a:r>
            <a:br>
              <a:rPr lang="es-ES" dirty="0" smtClean="0">
                <a:solidFill>
                  <a:schemeClr val="lt1"/>
                </a:solidFill>
                <a:latin typeface="Times New Roman" panose="02020603050405020304" pitchFamily="18" charset="0"/>
                <a:ea typeface="Raleway"/>
                <a:cs typeface="Times New Roman" panose="02020603050405020304" pitchFamily="18" charset="0"/>
                <a:sym typeface="Raleway"/>
              </a:rPr>
            </a:br>
            <a:endParaRPr dirty="0">
              <a:solidFill>
                <a:schemeClr val="lt1"/>
              </a:solidFill>
              <a:latin typeface="Times New Roman" panose="02020603050405020304" pitchFamily="18" charset="0"/>
              <a:ea typeface="Raleway"/>
              <a:cs typeface="Times New Roman" panose="02020603050405020304" pitchFamily="18" charset="0"/>
              <a:sym typeface="Raleway"/>
            </a:endParaRPr>
          </a:p>
        </p:txBody>
      </p:sp>
      <p:sp>
        <p:nvSpPr>
          <p:cNvPr id="495" name="Google Shape;495;p58"/>
          <p:cNvSpPr/>
          <p:nvPr/>
        </p:nvSpPr>
        <p:spPr>
          <a:xfrm>
            <a:off x="4663005" y="1289200"/>
            <a:ext cx="4009500" cy="1510500"/>
          </a:xfrm>
          <a:prstGeom prst="rect">
            <a:avLst/>
          </a:prstGeom>
          <a:solidFill>
            <a:srgbClr val="20124D">
              <a:alpha val="21540"/>
            </a:srgbClr>
          </a:solidFill>
          <a:ln>
            <a:noFill/>
          </a:ln>
        </p:spPr>
        <p:txBody>
          <a:bodyPr spcFirstLastPara="1" wrap="square" lIns="1371600" tIns="91425" rIns="91425" bIns="91425" anchor="t" anchorCtr="0">
            <a:noAutofit/>
          </a:bodyPr>
          <a:lstStyle/>
          <a:p>
            <a:pPr lvl="0" algn="r">
              <a:buClr>
                <a:schemeClr val="dk1"/>
              </a:buClr>
              <a:buSzPts val="1100"/>
            </a:pPr>
            <a:r>
              <a:rPr lang="es-ES" sz="1200" dirty="0" smtClean="0">
                <a:solidFill>
                  <a:schemeClr val="lt1"/>
                </a:solidFill>
                <a:latin typeface="Times New Roman" panose="02020603050405020304" pitchFamily="18" charset="0"/>
                <a:ea typeface="Raleway"/>
                <a:cs typeface="Times New Roman" panose="02020603050405020304" pitchFamily="18" charset="0"/>
                <a:sym typeface="Raleway"/>
              </a:rPr>
              <a:t>Big </a:t>
            </a:r>
            <a:r>
              <a:rPr lang="es-ES" sz="1200" dirty="0">
                <a:solidFill>
                  <a:schemeClr val="lt1"/>
                </a:solidFill>
                <a:latin typeface="Times New Roman" panose="02020603050405020304" pitchFamily="18" charset="0"/>
                <a:ea typeface="Raleway"/>
                <a:cs typeface="Times New Roman" panose="02020603050405020304" pitchFamily="18" charset="0"/>
                <a:sym typeface="Raleway"/>
              </a:rPr>
              <a:t>Data consiste en un conjunto de datos muy grandes y complejos que no pueden procesarse por los medios convencionales y requieren herramientas y tecnologías avanzadas para su reunión, organización y analítica. </a:t>
            </a:r>
            <a:endParaRPr sz="1200" dirty="0">
              <a:solidFill>
                <a:schemeClr val="lt1"/>
              </a:solidFill>
              <a:latin typeface="Times New Roman" panose="02020603050405020304" pitchFamily="18" charset="0"/>
              <a:ea typeface="Raleway"/>
              <a:cs typeface="Times New Roman" panose="02020603050405020304" pitchFamily="18" charset="0"/>
              <a:sym typeface="Raleway"/>
            </a:endParaRPr>
          </a:p>
        </p:txBody>
      </p:sp>
      <p:sp>
        <p:nvSpPr>
          <p:cNvPr id="496" name="Google Shape;496;p58"/>
          <p:cNvSpPr/>
          <p:nvPr/>
        </p:nvSpPr>
        <p:spPr>
          <a:xfrm>
            <a:off x="487600" y="2944166"/>
            <a:ext cx="4009500" cy="1510500"/>
          </a:xfrm>
          <a:prstGeom prst="rect">
            <a:avLst/>
          </a:prstGeom>
          <a:solidFill>
            <a:srgbClr val="20124D">
              <a:alpha val="21540"/>
            </a:srgbClr>
          </a:solidFill>
          <a:ln>
            <a:noFill/>
          </a:ln>
        </p:spPr>
        <p:txBody>
          <a:bodyPr spcFirstLastPara="1" wrap="square" lIns="91425" tIns="91425" rIns="1371600" bIns="91425" anchor="b" anchorCtr="0">
            <a:noAutofit/>
          </a:bodyPr>
          <a:lstStyle/>
          <a:p>
            <a:pPr lvl="0">
              <a:buClr>
                <a:schemeClr val="dk1"/>
              </a:buClr>
              <a:buSzPts val="1100"/>
            </a:pPr>
            <a:r>
              <a:rPr lang="es-ES" sz="1200" dirty="0">
                <a:solidFill>
                  <a:schemeClr val="lt1"/>
                </a:solidFill>
                <a:latin typeface="Times New Roman" panose="02020603050405020304" pitchFamily="18" charset="0"/>
                <a:ea typeface="Raleway"/>
                <a:cs typeface="Times New Roman" panose="02020603050405020304" pitchFamily="18" charset="0"/>
                <a:sym typeface="Raleway"/>
              </a:rPr>
              <a:t/>
            </a:r>
            <a:br>
              <a:rPr lang="es-ES" sz="1200" dirty="0">
                <a:solidFill>
                  <a:schemeClr val="lt1"/>
                </a:solidFill>
                <a:latin typeface="Times New Roman" panose="02020603050405020304" pitchFamily="18" charset="0"/>
                <a:ea typeface="Raleway"/>
                <a:cs typeface="Times New Roman" panose="02020603050405020304" pitchFamily="18" charset="0"/>
                <a:sym typeface="Raleway"/>
              </a:rPr>
            </a:br>
            <a:r>
              <a:rPr lang="es-ES" sz="1200" dirty="0">
                <a:solidFill>
                  <a:schemeClr val="lt1"/>
                </a:solidFill>
                <a:latin typeface="Times New Roman" panose="02020603050405020304" pitchFamily="18" charset="0"/>
                <a:ea typeface="Raleway"/>
                <a:cs typeface="Times New Roman" panose="02020603050405020304" pitchFamily="18" charset="0"/>
                <a:sym typeface="Raleway"/>
              </a:rPr>
              <a:t> El uso de la Transformación Digital ayuda a las empresas a convertir los datos obtenidos del Big Data en información valiosa que puede activar nuevos descubrimientos e iniciativas de negocio significativamente rentables.</a:t>
            </a:r>
            <a:endParaRPr sz="1200" dirty="0">
              <a:solidFill>
                <a:schemeClr val="lt1"/>
              </a:solidFill>
              <a:latin typeface="Times New Roman" panose="02020603050405020304" pitchFamily="18" charset="0"/>
              <a:ea typeface="Raleway"/>
              <a:cs typeface="Times New Roman" panose="02020603050405020304" pitchFamily="18" charset="0"/>
              <a:sym typeface="Raleway"/>
            </a:endParaRPr>
          </a:p>
        </p:txBody>
      </p:sp>
      <p:sp>
        <p:nvSpPr>
          <p:cNvPr id="497" name="Google Shape;497;p58"/>
          <p:cNvSpPr/>
          <p:nvPr/>
        </p:nvSpPr>
        <p:spPr>
          <a:xfrm>
            <a:off x="4663005" y="2965432"/>
            <a:ext cx="4009500" cy="1510500"/>
          </a:xfrm>
          <a:prstGeom prst="rect">
            <a:avLst/>
          </a:prstGeom>
          <a:solidFill>
            <a:srgbClr val="20124D">
              <a:alpha val="21540"/>
            </a:srgbClr>
          </a:solidFill>
          <a:ln>
            <a:noFill/>
          </a:ln>
        </p:spPr>
        <p:txBody>
          <a:bodyPr spcFirstLastPara="1" wrap="square" lIns="1371600" tIns="91425" rIns="91425" bIns="91425" anchor="b" anchorCtr="0">
            <a:noAutofit/>
          </a:bodyPr>
          <a:lstStyle/>
          <a:p>
            <a:pPr lvl="0" algn="r">
              <a:buClr>
                <a:schemeClr val="dk1"/>
              </a:buClr>
              <a:buSzPts val="1100"/>
            </a:pPr>
            <a:r>
              <a:rPr lang="es-ES" sz="1200" dirty="0">
                <a:solidFill>
                  <a:schemeClr val="lt1"/>
                </a:solidFill>
                <a:latin typeface="Times New Roman" panose="02020603050405020304" pitchFamily="18" charset="0"/>
                <a:ea typeface="Raleway"/>
                <a:cs typeface="Times New Roman" panose="02020603050405020304" pitchFamily="18" charset="0"/>
                <a:sym typeface="Raleway"/>
              </a:rPr>
              <a:t>La transformación digital se refiere al cambio pivotante desde los modelos de negocios tradicionales hacia las tecnologías digitales, facilitando grandes mejoras en una amplia variedad de áreas como innovación, acceso a datos, escalabilidad y rapidez. </a:t>
            </a:r>
            <a:endParaRPr sz="1200" dirty="0">
              <a:solidFill>
                <a:schemeClr val="lt1"/>
              </a:solidFill>
              <a:latin typeface="Times New Roman" panose="02020603050405020304" pitchFamily="18" charset="0"/>
              <a:ea typeface="Raleway"/>
              <a:cs typeface="Times New Roman" panose="02020603050405020304" pitchFamily="18" charset="0"/>
              <a:sym typeface="Raleway"/>
            </a:endParaRPr>
          </a:p>
        </p:txBody>
      </p:sp>
      <p:sp>
        <p:nvSpPr>
          <p:cNvPr id="498" name="Google Shape;498;p58"/>
          <p:cNvSpPr/>
          <p:nvPr/>
        </p:nvSpPr>
        <p:spPr>
          <a:xfrm>
            <a:off x="3346175" y="1646646"/>
            <a:ext cx="2304000" cy="2304000"/>
          </a:xfrm>
          <a:prstGeom prst="pie">
            <a:avLst>
              <a:gd name="adj1" fmla="val 10788866"/>
              <a:gd name="adj2" fmla="val 16200000"/>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8"/>
          <p:cNvSpPr/>
          <p:nvPr/>
        </p:nvSpPr>
        <p:spPr>
          <a:xfrm rot="5400000">
            <a:off x="3512314" y="1646646"/>
            <a:ext cx="2304000" cy="23040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8"/>
          <p:cNvSpPr/>
          <p:nvPr/>
        </p:nvSpPr>
        <p:spPr>
          <a:xfrm rot="10800000">
            <a:off x="3512314" y="1814068"/>
            <a:ext cx="2304000" cy="23040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8"/>
          <p:cNvSpPr/>
          <p:nvPr/>
        </p:nvSpPr>
        <p:spPr>
          <a:xfrm rot="-5400000">
            <a:off x="3346175" y="1814068"/>
            <a:ext cx="2304000" cy="23040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8"/>
          <p:cNvSpPr/>
          <p:nvPr/>
        </p:nvSpPr>
        <p:spPr>
          <a:xfrm>
            <a:off x="3892845" y="2127247"/>
            <a:ext cx="330273" cy="425636"/>
          </a:xfrm>
          <a:prstGeom prst="rect">
            <a:avLst/>
          </a:prstGeom>
        </p:spPr>
        <p:txBody>
          <a:bodyPr>
            <a:prstTxWarp prst="textPlain">
              <a:avLst/>
            </a:prstTxWarp>
          </a:bodyPr>
          <a:lstStyle/>
          <a:p>
            <a:pPr lvl="0" algn="ctr"/>
            <a:r>
              <a:rPr b="1" i="0">
                <a:ln>
                  <a:noFill/>
                </a:ln>
                <a:solidFill>
                  <a:schemeClr val="lt1"/>
                </a:solidFill>
                <a:latin typeface="Raleway"/>
              </a:rPr>
              <a:t>S</a:t>
            </a:r>
          </a:p>
        </p:txBody>
      </p:sp>
      <p:sp>
        <p:nvSpPr>
          <p:cNvPr id="503" name="Google Shape;503;p58"/>
          <p:cNvSpPr/>
          <p:nvPr/>
        </p:nvSpPr>
        <p:spPr>
          <a:xfrm>
            <a:off x="4860959" y="2134605"/>
            <a:ext cx="620514" cy="417982"/>
          </a:xfrm>
          <a:prstGeom prst="rect">
            <a:avLst/>
          </a:prstGeom>
        </p:spPr>
        <p:txBody>
          <a:bodyPr>
            <a:prstTxWarp prst="textPlain">
              <a:avLst/>
            </a:prstTxWarp>
          </a:bodyPr>
          <a:lstStyle/>
          <a:p>
            <a:pPr lvl="0" algn="ctr"/>
            <a:r>
              <a:rPr b="1" i="0">
                <a:ln>
                  <a:noFill/>
                </a:ln>
                <a:solidFill>
                  <a:schemeClr val="lt1"/>
                </a:solidFill>
                <a:latin typeface="Raleway"/>
              </a:rPr>
              <a:t>W</a:t>
            </a:r>
          </a:p>
        </p:txBody>
      </p:sp>
      <p:sp>
        <p:nvSpPr>
          <p:cNvPr id="504" name="Google Shape;504;p58"/>
          <p:cNvSpPr/>
          <p:nvPr/>
        </p:nvSpPr>
        <p:spPr>
          <a:xfrm>
            <a:off x="3859877" y="3181862"/>
            <a:ext cx="407985" cy="423869"/>
          </a:xfrm>
          <a:prstGeom prst="rect">
            <a:avLst/>
          </a:prstGeom>
        </p:spPr>
        <p:txBody>
          <a:bodyPr>
            <a:prstTxWarp prst="textPlain">
              <a:avLst/>
            </a:prstTxWarp>
          </a:bodyPr>
          <a:lstStyle/>
          <a:p>
            <a:pPr lvl="0" algn="ctr"/>
            <a:r>
              <a:rPr b="1" i="0">
                <a:ln>
                  <a:noFill/>
                </a:ln>
                <a:solidFill>
                  <a:schemeClr val="lt1"/>
                </a:solidFill>
                <a:latin typeface="Raleway"/>
              </a:rPr>
              <a:t>O</a:t>
            </a:r>
          </a:p>
        </p:txBody>
      </p:sp>
      <p:sp>
        <p:nvSpPr>
          <p:cNvPr id="505" name="Google Shape;505;p58"/>
          <p:cNvSpPr/>
          <p:nvPr/>
        </p:nvSpPr>
        <p:spPr>
          <a:xfrm>
            <a:off x="4969872" y="3189221"/>
            <a:ext cx="347935" cy="417982"/>
          </a:xfrm>
          <a:prstGeom prst="rect">
            <a:avLst/>
          </a:prstGeom>
        </p:spPr>
        <p:txBody>
          <a:bodyPr>
            <a:prstTxWarp prst="textPlain">
              <a:avLst/>
            </a:prstTxWarp>
          </a:bodyPr>
          <a:lstStyle/>
          <a:p>
            <a:pPr lvl="0" algn="ctr"/>
            <a:r>
              <a:rPr b="1" i="0">
                <a:ln>
                  <a:noFill/>
                </a:ln>
                <a:solidFill>
                  <a:schemeClr val="lt1"/>
                </a:solidFill>
                <a:latin typeface="Raleway"/>
              </a:rPr>
              <a:t>T</a:t>
            </a:r>
          </a:p>
        </p:txBody>
      </p:sp>
      <p:sp>
        <p:nvSpPr>
          <p:cNvPr id="506" name="Google Shape;506;p58"/>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lvl="0"/>
            <a:r>
              <a:rPr lang="es-ES" dirty="0" smtClean="0">
                <a:latin typeface="Times New Roman" panose="02020603050405020304" pitchFamily="18" charset="0"/>
                <a:ea typeface="Homemade Apple"/>
                <a:cs typeface="Times New Roman" panose="02020603050405020304" pitchFamily="18" charset="0"/>
                <a:sym typeface="Homemade Apple"/>
              </a:rPr>
              <a:t>Puntos </a:t>
            </a:r>
            <a:r>
              <a:rPr lang="es-ES" dirty="0">
                <a:latin typeface="Times New Roman" panose="02020603050405020304" pitchFamily="18" charset="0"/>
                <a:ea typeface="Homemade Apple"/>
                <a:cs typeface="Times New Roman" panose="02020603050405020304" pitchFamily="18" charset="0"/>
                <a:sym typeface="Homemade Apple"/>
              </a:rPr>
              <a:t>claves sobre: Transformación digital, Big data.</a:t>
            </a:r>
            <a:endParaRPr dirty="0">
              <a:latin typeface="Times New Roman" panose="02020603050405020304" pitchFamily="18" charset="0"/>
              <a:ea typeface="Homemade Apple"/>
              <a:cs typeface="Times New Roman" panose="02020603050405020304" pitchFamily="18" charset="0"/>
              <a:sym typeface="Homemade App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6"/>
          <p:cNvSpPr txBox="1">
            <a:spLocks noGrp="1"/>
          </p:cNvSpPr>
          <p:nvPr>
            <p:ph type="body" idx="1"/>
          </p:nvPr>
        </p:nvSpPr>
        <p:spPr>
          <a:xfrm>
            <a:off x="494868" y="947951"/>
            <a:ext cx="8340788" cy="3071156"/>
          </a:xfrm>
          <a:prstGeom prst="rect">
            <a:avLst/>
          </a:prstGeom>
        </p:spPr>
        <p:txBody>
          <a:bodyPr spcFirstLastPara="1" wrap="square" lIns="91425" tIns="91425" rIns="91425" bIns="91425" anchor="t" anchorCtr="0">
            <a:noAutofit/>
          </a:bodyPr>
          <a:lstStyle/>
          <a:p>
            <a:pPr marL="0" lvl="0" indent="0">
              <a:buNone/>
            </a:pPr>
            <a:r>
              <a:rPr lang="es-ES" sz="1400" dirty="0">
                <a:latin typeface="Times New Roman" panose="02020603050405020304" pitchFamily="18" charset="0"/>
                <a:cs typeface="Times New Roman" panose="02020603050405020304" pitchFamily="18" charset="0"/>
              </a:rPr>
              <a:t>La auditoría de la </a:t>
            </a:r>
            <a:r>
              <a:rPr lang="es-ES" sz="1400" dirty="0" smtClean="0">
                <a:latin typeface="Times New Roman" panose="02020603050405020304" pitchFamily="18" charset="0"/>
                <a:cs typeface="Times New Roman" panose="02020603050405020304" pitchFamily="18" charset="0"/>
              </a:rPr>
              <a:t>gerencia, </a:t>
            </a:r>
            <a:r>
              <a:rPr lang="es-ES" sz="1400" dirty="0">
                <a:latin typeface="Times New Roman" panose="02020603050405020304" pitchFamily="18" charset="0"/>
                <a:cs typeface="Times New Roman" panose="02020603050405020304" pitchFamily="18" charset="0"/>
              </a:rPr>
              <a:t>es una evaluación </a:t>
            </a:r>
            <a:r>
              <a:rPr lang="es-ES" sz="1400" dirty="0" smtClean="0">
                <a:latin typeface="Times New Roman" panose="02020603050405020304" pitchFamily="18" charset="0"/>
                <a:cs typeface="Times New Roman" panose="02020603050405020304" pitchFamily="18" charset="0"/>
              </a:rPr>
              <a:t>recta que </a:t>
            </a:r>
            <a:r>
              <a:rPr lang="es-ES" sz="1400" dirty="0">
                <a:latin typeface="Times New Roman" panose="02020603050405020304" pitchFamily="18" charset="0"/>
                <a:cs typeface="Times New Roman" panose="02020603050405020304" pitchFamily="18" charset="0"/>
              </a:rPr>
              <a:t>identifica, analiza y mejora los aspectos clave de la estrategia de </a:t>
            </a:r>
            <a:r>
              <a:rPr lang="es-ES" sz="1400" dirty="0" smtClean="0">
                <a:latin typeface="Times New Roman" panose="02020603050405020304" pitchFamily="18" charset="0"/>
                <a:cs typeface="Times New Roman" panose="02020603050405020304" pitchFamily="18" charset="0"/>
              </a:rPr>
              <a:t>mercadotecnia para </a:t>
            </a:r>
            <a:r>
              <a:rPr lang="es-ES" sz="1400" dirty="0">
                <a:latin typeface="Times New Roman" panose="02020603050405020304" pitchFamily="18" charset="0"/>
                <a:cs typeface="Times New Roman" panose="02020603050405020304" pitchFamily="18" charset="0"/>
              </a:rPr>
              <a:t>ayudar a las organizaciones a mejorar los resultados. Las principales áreas auditadas incluyen el presupuesto, el marketing mix, el diseño de producto, el </a:t>
            </a:r>
            <a:r>
              <a:rPr lang="es-ES" sz="1400" dirty="0" err="1">
                <a:latin typeface="Times New Roman" panose="02020603050405020304" pitchFamily="18" charset="0"/>
                <a:cs typeface="Times New Roman" panose="02020603050405020304" pitchFamily="18" charset="0"/>
              </a:rPr>
              <a:t>branding</a:t>
            </a:r>
            <a:r>
              <a:rPr lang="es-ES" sz="1400" dirty="0">
                <a:latin typeface="Times New Roman" panose="02020603050405020304" pitchFamily="18" charset="0"/>
                <a:cs typeface="Times New Roman" panose="02020603050405020304" pitchFamily="18" charset="0"/>
              </a:rPr>
              <a:t>, la investigación de mercado, la gestión del canal y la comunicación con clientes. </a:t>
            </a:r>
            <a:r>
              <a:rPr lang="es-ES" sz="1400" dirty="0" smtClean="0">
                <a:latin typeface="Times New Roman" panose="02020603050405020304" pitchFamily="18" charset="0"/>
                <a:cs typeface="Times New Roman" panose="02020603050405020304" pitchFamily="18" charset="0"/>
              </a:rPr>
              <a:t/>
            </a:r>
            <a:br>
              <a:rPr lang="es-ES" sz="1400" dirty="0" smtClean="0">
                <a:latin typeface="Times New Roman" panose="02020603050405020304" pitchFamily="18" charset="0"/>
                <a:cs typeface="Times New Roman" panose="02020603050405020304" pitchFamily="18" charset="0"/>
              </a:rPr>
            </a:br>
            <a:r>
              <a:rPr lang="es-ES" sz="1400" dirty="0" smtClean="0">
                <a:latin typeface="Times New Roman" panose="02020603050405020304" pitchFamily="18" charset="0"/>
                <a:cs typeface="Times New Roman" panose="02020603050405020304" pitchFamily="18" charset="0"/>
              </a:rPr>
              <a:t/>
            </a:r>
            <a:br>
              <a:rPr lang="es-ES" sz="1400" dirty="0" smtClean="0">
                <a:latin typeface="Times New Roman" panose="02020603050405020304" pitchFamily="18" charset="0"/>
                <a:cs typeface="Times New Roman" panose="02020603050405020304" pitchFamily="18" charset="0"/>
              </a:rPr>
            </a:br>
            <a:r>
              <a:rPr lang="es-ES" sz="1400" dirty="0" smtClean="0">
                <a:latin typeface="Times New Roman" panose="02020603050405020304" pitchFamily="18" charset="0"/>
                <a:cs typeface="Times New Roman" panose="02020603050405020304" pitchFamily="18" charset="0"/>
              </a:rPr>
              <a:t>El </a:t>
            </a:r>
            <a:r>
              <a:rPr lang="es-ES" sz="1400" dirty="0">
                <a:latin typeface="Times New Roman" panose="02020603050405020304" pitchFamily="18" charset="0"/>
                <a:cs typeface="Times New Roman" panose="02020603050405020304" pitchFamily="18" charset="0"/>
              </a:rPr>
              <a:t>objetivo general es ayudar a mejorar el retorno sobre la inversión en marketing y maximizar el rendimiento a largo plazo. Esta auditoría se lleva a cabo mediante recopilación y análisis exhaustivos de información relevante (financiera, operativa o comercial). Esto puede incluir encuestas, pruebas A/B, estudios de seguimiento y observaciones directas del comportamiento del cliente. El equipo auditado ofrece consejos sobre qué acciones son necesarias para corregir errores o potenciar los buenos resultados obtenidos. La auditoría también examina las áreas vulnerables para mitigar cualquier riesgo potencial en los proyectos futuros. Al identificar problemas e implementar planes de acción adecuados para </a:t>
            </a:r>
            <a:r>
              <a:rPr lang="es-ES" sz="1400" dirty="0" smtClean="0">
                <a:latin typeface="Times New Roman" panose="02020603050405020304" pitchFamily="18" charset="0"/>
                <a:cs typeface="Times New Roman" panose="02020603050405020304" pitchFamily="18" charset="0"/>
              </a:rPr>
              <a:t>abordarlos exitosamente, </a:t>
            </a:r>
            <a:r>
              <a:rPr lang="es-ES" sz="1400" dirty="0">
                <a:latin typeface="Times New Roman" panose="02020603050405020304" pitchFamily="18" charset="0"/>
                <a:cs typeface="Times New Roman" panose="02020603050405020304" pitchFamily="18" charset="0"/>
              </a:rPr>
              <a:t>las auditorías pueden ayudar a los profesionales de marketing a lograr sus objetivos comerciales.</a:t>
            </a:r>
            <a:endParaRPr sz="1400" dirty="0">
              <a:latin typeface="Times New Roman" panose="02020603050405020304" pitchFamily="18" charset="0"/>
              <a:cs typeface="Times New Roman" panose="02020603050405020304" pitchFamily="18" charset="0"/>
            </a:endParaRPr>
          </a:p>
        </p:txBody>
      </p:sp>
      <p:sp>
        <p:nvSpPr>
          <p:cNvPr id="203" name="Google Shape;203;p36"/>
          <p:cNvSpPr txBox="1">
            <a:spLocks noGrp="1"/>
          </p:cNvSpPr>
          <p:nvPr>
            <p:ph type="title"/>
          </p:nvPr>
        </p:nvSpPr>
        <p:spPr>
          <a:xfrm>
            <a:off x="962700" y="321094"/>
            <a:ext cx="7571700" cy="37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Auditoria En La Gerencia</a:t>
            </a:r>
            <a:endParaRPr dirty="0">
              <a:latin typeface="Homemade Apple"/>
              <a:ea typeface="Homemade Apple"/>
              <a:cs typeface="Homemade Apple"/>
              <a:sym typeface="Homemade Apple"/>
            </a:endParaRPr>
          </a:p>
        </p:txBody>
      </p:sp>
      <p:sp>
        <p:nvSpPr>
          <p:cNvPr id="205" name="Google Shape;205;p36"/>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5" name="Google Shape;697;p64"/>
          <p:cNvSpPr/>
          <p:nvPr/>
        </p:nvSpPr>
        <p:spPr>
          <a:xfrm>
            <a:off x="388102" y="4373696"/>
            <a:ext cx="574597" cy="495655"/>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4;p64"/>
          <p:cNvSpPr/>
          <p:nvPr/>
        </p:nvSpPr>
        <p:spPr>
          <a:xfrm>
            <a:off x="8075365" y="4266464"/>
            <a:ext cx="589490" cy="583203"/>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0"/>
          <p:cNvSpPr/>
          <p:nvPr/>
        </p:nvSpPr>
        <p:spPr>
          <a:xfrm>
            <a:off x="2843853" y="1327127"/>
            <a:ext cx="2873901" cy="2663532"/>
          </a:xfrm>
          <a:prstGeom prst="ellipse">
            <a:avLst/>
          </a:prstGeom>
          <a:solidFill>
            <a:srgbClr val="1C4587">
              <a:alpha val="35380"/>
            </a:srgbClr>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Proceso Operacional:</a:t>
            </a:r>
            <a:b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b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Se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refiere a inversiones potencialmente únicas hechas por la empresa para mejorar su desempeño general. </a:t>
            </a:r>
            <a:endParaRPr sz="1200"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235" name="Google Shape;235;p40"/>
          <p:cNvSpPr/>
          <p:nvPr/>
        </p:nvSpPr>
        <p:spPr>
          <a:xfrm>
            <a:off x="227241" y="1381434"/>
            <a:ext cx="2759831" cy="2663532"/>
          </a:xfrm>
          <a:prstGeom prst="ellipse">
            <a:avLst/>
          </a:prstGeom>
          <a:solidFill>
            <a:srgbClr val="1C4587">
              <a:alpha val="35380"/>
            </a:srgbClr>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C</a:t>
            </a: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ontrol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I</a:t>
            </a: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nterno:</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
            </a:r>
            <a:br>
              <a:rPr lang="es-ES" sz="1200" dirty="0">
                <a:solidFill>
                  <a:srgbClr val="FFFFFF"/>
                </a:solidFill>
                <a:latin typeface="Times New Roman" panose="02020603050405020304" pitchFamily="18" charset="0"/>
                <a:ea typeface="Raleway"/>
                <a:cs typeface="Times New Roman" panose="02020603050405020304" pitchFamily="18" charset="0"/>
                <a:sym typeface="Raleway"/>
              </a:rPr>
            </a:b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Se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refiere a todos los mecanismos que se crean dentro de la estructura empresarial para asegurar que las actividades financieras relacionadas con la auditoria de gerencia se realicen adecuadamente. </a:t>
            </a:r>
            <a:endParaRPr sz="1200"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236" name="Google Shape;236;p40"/>
          <p:cNvSpPr/>
          <p:nvPr/>
        </p:nvSpPr>
        <p:spPr>
          <a:xfrm>
            <a:off x="5280614" y="1381433"/>
            <a:ext cx="2893902" cy="2609225"/>
          </a:xfrm>
          <a:prstGeom prst="ellipse">
            <a:avLst/>
          </a:prstGeom>
          <a:solidFill>
            <a:srgbClr val="1C4587">
              <a:alpha val="35380"/>
            </a:srgbClr>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 Resultados Denotes:</a:t>
            </a:r>
            <a:br>
              <a:rPr lang="es-ES" sz="1200" dirty="0">
                <a:solidFill>
                  <a:srgbClr val="FFFFFF"/>
                </a:solidFill>
                <a:latin typeface="Times New Roman" panose="02020603050405020304" pitchFamily="18" charset="0"/>
                <a:ea typeface="Raleway"/>
                <a:cs typeface="Times New Roman" panose="02020603050405020304" pitchFamily="18" charset="0"/>
                <a:sym typeface="Raleway"/>
              </a:rPr>
            </a:b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 Esta evaluación generalmente requiere la comprensión profunda de varios indicadores entre ellos </a:t>
            </a: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volumen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y revisión del trabajo auditable; tendencias en los registros </a:t>
            </a: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históricos,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flexibilidad ante cambios </a:t>
            </a:r>
            <a:r>
              <a:rPr lang="es-ES" sz="1200" dirty="0" smtClean="0">
                <a:solidFill>
                  <a:srgbClr val="FFFFFF"/>
                </a:solidFill>
                <a:latin typeface="Times New Roman" panose="02020603050405020304" pitchFamily="18" charset="0"/>
                <a:ea typeface="Raleway"/>
                <a:cs typeface="Times New Roman" panose="02020603050405020304" pitchFamily="18" charset="0"/>
                <a:sym typeface="Raleway"/>
              </a:rPr>
              <a:t>regulatorios, </a:t>
            </a:r>
            <a:r>
              <a:rPr lang="es-ES" sz="1200" dirty="0">
                <a:solidFill>
                  <a:srgbClr val="FFFFFF"/>
                </a:solidFill>
                <a:latin typeface="Times New Roman" panose="02020603050405020304" pitchFamily="18" charset="0"/>
                <a:ea typeface="Raleway"/>
                <a:cs typeface="Times New Roman" panose="02020603050405020304" pitchFamily="18" charset="0"/>
                <a:sym typeface="Raleway"/>
              </a:rPr>
              <a:t>entre otros más. </a:t>
            </a:r>
          </a:p>
          <a:p>
            <a:pPr lvl="0" algn="ctr"/>
            <a:endParaRPr dirty="0">
              <a:solidFill>
                <a:srgbClr val="FFFFFF"/>
              </a:solidFill>
              <a:latin typeface="Times New Roman" panose="02020603050405020304" pitchFamily="18" charset="0"/>
              <a:ea typeface="Raleway"/>
              <a:cs typeface="Times New Roman" panose="02020603050405020304" pitchFamily="18" charset="0"/>
              <a:sym typeface="Raleway"/>
            </a:endParaRPr>
          </a:p>
        </p:txBody>
      </p:sp>
      <p:sp>
        <p:nvSpPr>
          <p:cNvPr id="237" name="Google Shape;237;p40"/>
          <p:cNvSpPr txBox="1">
            <a:spLocks noGrp="1"/>
          </p:cNvSpPr>
          <p:nvPr>
            <p:ph type="title"/>
          </p:nvPr>
        </p:nvSpPr>
        <p:spPr>
          <a:xfrm>
            <a:off x="764397" y="168955"/>
            <a:ext cx="7571700" cy="379500"/>
          </a:xfrm>
          <a:prstGeom prst="rect">
            <a:avLst/>
          </a:prstGeom>
        </p:spPr>
        <p:txBody>
          <a:bodyPr spcFirstLastPara="1" wrap="square" lIns="91425" tIns="91425" rIns="91425" bIns="91425" anchor="b" anchorCtr="0">
            <a:noAutofit/>
          </a:bodyPr>
          <a:lstStyle/>
          <a:p>
            <a:pPr lvl="0" algn="ctr"/>
            <a:r>
              <a:rPr lang="es-ES" sz="1400" dirty="0" smtClean="0">
                <a:latin typeface="Times New Roman" panose="02020603050405020304" pitchFamily="18" charset="0"/>
                <a:ea typeface="Homemade Apple"/>
                <a:cs typeface="Times New Roman" panose="02020603050405020304" pitchFamily="18" charset="0"/>
                <a:sym typeface="Homemade Apple"/>
              </a:rPr>
              <a:t>Circulo Estadístico De La Auditoria En La Gerencia</a:t>
            </a:r>
            <a:endParaRPr sz="1400" dirty="0">
              <a:latin typeface="Times New Roman" panose="02020603050405020304" pitchFamily="18" charset="0"/>
              <a:ea typeface="Homemade Apple"/>
              <a:cs typeface="Times New Roman" panose="02020603050405020304" pitchFamily="18" charset="0"/>
              <a:sym typeface="Homemade Apple"/>
            </a:endParaRPr>
          </a:p>
        </p:txBody>
      </p:sp>
      <p:sp>
        <p:nvSpPr>
          <p:cNvPr id="238" name="Google Shape;238;p40"/>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aphicFrame>
        <p:nvGraphicFramePr>
          <p:cNvPr id="243" name="Google Shape;243;p41"/>
          <p:cNvGraphicFramePr/>
          <p:nvPr>
            <p:extLst>
              <p:ext uri="{D42A27DB-BD31-4B8C-83A1-F6EECF244321}">
                <p14:modId xmlns:p14="http://schemas.microsoft.com/office/powerpoint/2010/main" val="2799965285"/>
              </p:ext>
            </p:extLst>
          </p:nvPr>
        </p:nvGraphicFramePr>
        <p:xfrm>
          <a:off x="952500" y="1850231"/>
          <a:ext cx="7239000" cy="2280305"/>
        </p:xfrm>
        <a:graphic>
          <a:graphicData uri="http://schemas.openxmlformats.org/drawingml/2006/table">
            <a:tbl>
              <a:tblPr>
                <a:noFill/>
                <a:tableStyleId>{9D3B9FCE-7F85-4297-8281-8F72B2253A7B}</a:tableStyleId>
              </a:tblPr>
              <a:tblGrid>
                <a:gridCol w="1809750"/>
                <a:gridCol w="1809750"/>
                <a:gridCol w="1809750"/>
                <a:gridCol w="1809750"/>
              </a:tblGrid>
              <a:tr h="501025">
                <a:tc>
                  <a:txBody>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s-ES" sz="1400" dirty="0" smtClean="0">
                          <a:solidFill>
                            <a:srgbClr val="FFFFFF"/>
                          </a:solidFill>
                          <a:latin typeface="Times New Roman" panose="02020603050405020304" pitchFamily="18" charset="0"/>
                          <a:ea typeface="Homemade Apple"/>
                          <a:cs typeface="Times New Roman" panose="02020603050405020304" pitchFamily="18" charset="0"/>
                          <a:sym typeface="Homemade Apple"/>
                        </a:rPr>
                        <a:t>Comportamiento Organizacional</a:t>
                      </a:r>
                      <a:endParaRPr sz="1400" dirty="0">
                        <a:solidFill>
                          <a:srgbClr val="FFFFFF"/>
                        </a:solidFill>
                        <a:latin typeface="Times New Roman" panose="02020603050405020304" pitchFamily="18" charset="0"/>
                        <a:ea typeface="Homemade Apple"/>
                        <a:cs typeface="Times New Roman" panose="02020603050405020304" pitchFamily="18" charset="0"/>
                        <a:sym typeface="Homemade Apple"/>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400" dirty="0" smtClean="0">
                          <a:solidFill>
                            <a:srgbClr val="FFFFFF"/>
                          </a:solidFill>
                          <a:latin typeface="Times New Roman" panose="02020603050405020304" pitchFamily="18" charset="0"/>
                          <a:ea typeface="Homemade Apple"/>
                          <a:cs typeface="Times New Roman" panose="02020603050405020304" pitchFamily="18" charset="0"/>
                          <a:sym typeface="Homemade Apple"/>
                        </a:rPr>
                        <a:t>Conductores Que Usan</a:t>
                      </a:r>
                      <a:br>
                        <a:rPr lang="en" sz="1400" dirty="0" smtClean="0">
                          <a:solidFill>
                            <a:srgbClr val="FFFFFF"/>
                          </a:solidFill>
                          <a:latin typeface="Times New Roman" panose="02020603050405020304" pitchFamily="18" charset="0"/>
                          <a:ea typeface="Homemade Apple"/>
                          <a:cs typeface="Times New Roman" panose="02020603050405020304" pitchFamily="18" charset="0"/>
                          <a:sym typeface="Homemade Apple"/>
                        </a:rPr>
                      </a:br>
                      <a:r>
                        <a:rPr lang="en" sz="1400" dirty="0" smtClean="0">
                          <a:solidFill>
                            <a:srgbClr val="FFFFFF"/>
                          </a:solidFill>
                          <a:latin typeface="Times New Roman" panose="02020603050405020304" pitchFamily="18" charset="0"/>
                          <a:ea typeface="Homemade Apple"/>
                          <a:cs typeface="Times New Roman" panose="02020603050405020304" pitchFamily="18" charset="0"/>
                          <a:sym typeface="Homemade Apple"/>
                        </a:rPr>
                        <a:t>Dispositivos</a:t>
                      </a:r>
                      <a:endParaRPr sz="1400" dirty="0">
                        <a:solidFill>
                          <a:srgbClr val="FFFFFF"/>
                        </a:solidFill>
                        <a:latin typeface="Times New Roman" panose="02020603050405020304" pitchFamily="18" charset="0"/>
                        <a:ea typeface="Homemade Apple"/>
                        <a:cs typeface="Times New Roman" panose="02020603050405020304" pitchFamily="18" charset="0"/>
                        <a:sym typeface="Homemade Apple"/>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400" dirty="0" smtClean="0">
                          <a:solidFill>
                            <a:srgbClr val="FFFFFF"/>
                          </a:solidFill>
                          <a:latin typeface="Times New Roman" panose="02020603050405020304" pitchFamily="18" charset="0"/>
                          <a:ea typeface="Homemade Apple"/>
                          <a:cs typeface="Times New Roman" panose="02020603050405020304" pitchFamily="18" charset="0"/>
                          <a:sym typeface="Homemade Apple"/>
                        </a:rPr>
                        <a:t>Auditoria</a:t>
                      </a:r>
                      <a:endParaRPr sz="1400" dirty="0">
                        <a:solidFill>
                          <a:srgbClr val="FFFFFF"/>
                        </a:solidFill>
                        <a:latin typeface="Times New Roman" panose="02020603050405020304" pitchFamily="18" charset="0"/>
                        <a:ea typeface="Homemade Apple"/>
                        <a:cs typeface="Times New Roman" panose="02020603050405020304" pitchFamily="18" charset="0"/>
                        <a:sym typeface="Homemade Apple"/>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r>
              <a:tr h="501025">
                <a:tc>
                  <a:txBody>
                    <a:bodyPr/>
                    <a:lstStyle/>
                    <a:p>
                      <a:pPr marL="0" lvl="0" indent="0" algn="r" rtl="0">
                        <a:spcBef>
                          <a:spcPts val="0"/>
                        </a:spcBef>
                        <a:spcAft>
                          <a:spcPts val="0"/>
                        </a:spcAft>
                        <a:buNone/>
                      </a:pPr>
                      <a:r>
                        <a:rPr lang="es-ES" sz="1100" dirty="0" smtClean="0">
                          <a:solidFill>
                            <a:srgbClr val="FFFFFF"/>
                          </a:solidFill>
                          <a:latin typeface="Raleway"/>
                          <a:ea typeface="Raleway"/>
                          <a:cs typeface="Raleway"/>
                          <a:sym typeface="Raleway"/>
                        </a:rPr>
                        <a:t>Satisfacción De Empleo</a:t>
                      </a:r>
                      <a:endParaRPr sz="1100"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85%</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s-ES" sz="1800" b="1" dirty="0" smtClean="0">
                          <a:solidFill>
                            <a:srgbClr val="FFFFFF"/>
                          </a:solidFill>
                          <a:latin typeface="Raleway"/>
                          <a:ea typeface="Raleway"/>
                          <a:cs typeface="Raleway"/>
                          <a:sym typeface="Raleway"/>
                        </a:rPr>
                        <a:t>51%</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90%</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r>
              <a:tr h="501025">
                <a:tc>
                  <a:txBody>
                    <a:bodyPr/>
                    <a:lstStyle/>
                    <a:p>
                      <a:pPr marL="0" lvl="0" indent="0" algn="r" rtl="0">
                        <a:spcBef>
                          <a:spcPts val="0"/>
                        </a:spcBef>
                        <a:spcAft>
                          <a:spcPts val="0"/>
                        </a:spcAft>
                        <a:buNone/>
                      </a:pPr>
                      <a:r>
                        <a:rPr lang="es-ES" sz="1100" dirty="0" smtClean="0">
                          <a:solidFill>
                            <a:srgbClr val="FFFFFF"/>
                          </a:solidFill>
                          <a:latin typeface="Raleway"/>
                          <a:ea typeface="Raleway"/>
                          <a:cs typeface="Raleway"/>
                          <a:sym typeface="Raleway"/>
                        </a:rPr>
                        <a:t>Tasa De Rotación Personal</a:t>
                      </a:r>
                      <a:endParaRPr sz="1100"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13%</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72%</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30%</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4C1130">
                        <a:alpha val="17690"/>
                      </a:srgbClr>
                    </a:solidFill>
                  </a:tcPr>
                </a:tc>
              </a:tr>
              <a:tr h="501025">
                <a:tc>
                  <a:txBody>
                    <a:bodyPr/>
                    <a:lstStyle/>
                    <a:p>
                      <a:pPr marL="0" lvl="0" indent="0" algn="r" rtl="0">
                        <a:spcBef>
                          <a:spcPts val="0"/>
                        </a:spcBef>
                        <a:spcAft>
                          <a:spcPts val="0"/>
                        </a:spcAft>
                        <a:buNone/>
                      </a:pPr>
                      <a:r>
                        <a:rPr lang="es-ES" sz="1100" dirty="0" smtClean="0">
                          <a:solidFill>
                            <a:srgbClr val="FFFFFF"/>
                          </a:solidFill>
                          <a:latin typeface="Raleway"/>
                          <a:ea typeface="Raleway"/>
                          <a:cs typeface="Raleway"/>
                          <a:sym typeface="Raleway"/>
                        </a:rPr>
                        <a:t>Big Data</a:t>
                      </a:r>
                      <a:endParaRPr sz="1100"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60%</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n" sz="1800" b="1" dirty="0" smtClean="0">
                          <a:solidFill>
                            <a:srgbClr val="FFFFFF"/>
                          </a:solidFill>
                          <a:latin typeface="Raleway"/>
                          <a:ea typeface="Raleway"/>
                          <a:cs typeface="Raleway"/>
                          <a:sym typeface="Raleway"/>
                        </a:rPr>
                        <a:t>80%</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1130">
                        <a:alpha val="17690"/>
                      </a:srgbClr>
                    </a:solidFill>
                  </a:tcPr>
                </a:tc>
                <a:tc>
                  <a:txBody>
                    <a:bodyPr/>
                    <a:lstStyle/>
                    <a:p>
                      <a:pPr marL="0" lvl="0" indent="0" algn="ctr" rtl="0">
                        <a:spcBef>
                          <a:spcPts val="0"/>
                        </a:spcBef>
                        <a:spcAft>
                          <a:spcPts val="0"/>
                        </a:spcAft>
                        <a:buNone/>
                      </a:pPr>
                      <a:r>
                        <a:rPr lang="es-ES" sz="1800" b="1" dirty="0" smtClean="0">
                          <a:solidFill>
                            <a:srgbClr val="FFFFFF"/>
                          </a:solidFill>
                          <a:latin typeface="Raleway"/>
                          <a:ea typeface="Raleway"/>
                          <a:cs typeface="Raleway"/>
                          <a:sym typeface="Raleway"/>
                        </a:rPr>
                        <a:t>70%</a:t>
                      </a:r>
                      <a:endParaRPr sz="1800" b="1" dirty="0">
                        <a:solidFill>
                          <a:srgbClr val="FFFFFF"/>
                        </a:solidFill>
                        <a:latin typeface="Raleway"/>
                        <a:ea typeface="Raleway"/>
                        <a:cs typeface="Raleway"/>
                        <a:sym typeface="Raleway"/>
                      </a:endParaRPr>
                    </a:p>
                  </a:txBody>
                  <a:tcPr marL="91425" marR="91425" marT="68575" marB="68575"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4C1130">
                        <a:alpha val="17690"/>
                      </a:srgbClr>
                    </a:solidFill>
                  </a:tcPr>
                </a:tc>
              </a:tr>
            </a:tbl>
          </a:graphicData>
        </a:graphic>
      </p:graphicFrame>
      <p:sp>
        <p:nvSpPr>
          <p:cNvPr id="244" name="Google Shape;244;p41"/>
          <p:cNvSpPr txBox="1">
            <a:spLocks noGrp="1"/>
          </p:cNvSpPr>
          <p:nvPr>
            <p:ph type="title"/>
          </p:nvPr>
        </p:nvSpPr>
        <p:spPr>
          <a:xfrm>
            <a:off x="760164" y="143220"/>
            <a:ext cx="7575932" cy="572876"/>
          </a:xfrm>
          <a:prstGeom prst="rect">
            <a:avLst/>
          </a:prstGeom>
        </p:spPr>
        <p:txBody>
          <a:bodyPr spcFirstLastPara="1" wrap="square" lIns="91425" tIns="91425" rIns="91425" bIns="91425" anchor="b" anchorCtr="0">
            <a:noAutofit/>
          </a:bodyPr>
          <a:lstStyle/>
          <a:p>
            <a:pPr lvl="0" algn="ctr"/>
            <a:r>
              <a:rPr lang="en" sz="1800" dirty="0">
                <a:latin typeface="Times New Roman" panose="02020603050405020304" pitchFamily="18" charset="0"/>
                <a:ea typeface="Tahoma" panose="020B0604030504040204" pitchFamily="34" charset="0"/>
                <a:cs typeface="Times New Roman" panose="02020603050405020304" pitchFamily="18" charset="0"/>
              </a:rPr>
              <a:t> </a:t>
            </a:r>
            <a:r>
              <a:rPr lang="es-ES" sz="1800" dirty="0" smtClean="0">
                <a:latin typeface="Times New Roman" panose="02020603050405020304" pitchFamily="18" charset="0"/>
                <a:ea typeface="Tahoma" panose="020B0604030504040204" pitchFamily="34" charset="0"/>
                <a:cs typeface="Times New Roman" panose="02020603050405020304" pitchFamily="18" charset="0"/>
              </a:rPr>
              <a:t>Números estadísticos de</a:t>
            </a:r>
            <a:r>
              <a:rPr lang="es-ES" sz="1800" dirty="0">
                <a:latin typeface="Times New Roman" panose="02020603050405020304" pitchFamily="18" charset="0"/>
                <a:ea typeface="Tahoma" panose="020B0604030504040204" pitchFamily="34" charset="0"/>
                <a:cs typeface="Times New Roman" panose="02020603050405020304" pitchFamily="18" charset="0"/>
              </a:rPr>
              <a:t> </a:t>
            </a:r>
            <a:r>
              <a:rPr lang="es-ES" sz="1800" dirty="0" smtClean="0">
                <a:latin typeface="Times New Roman" panose="02020603050405020304" pitchFamily="18" charset="0"/>
                <a:ea typeface="Tahoma" panose="020B0604030504040204" pitchFamily="34" charset="0"/>
                <a:cs typeface="Times New Roman" panose="02020603050405020304" pitchFamily="18" charset="0"/>
              </a:rPr>
              <a:t>Cada Tema Seleccionado </a:t>
            </a:r>
            <a:endParaRPr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45" name="Google Shape;245;p41"/>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Lear template">
  <a:themeElements>
    <a:clrScheme name="Custom 347">
      <a:dk1>
        <a:srgbClr val="000000"/>
      </a:dk1>
      <a:lt1>
        <a:srgbClr val="FFFFFF"/>
      </a:lt1>
      <a:dk2>
        <a:srgbClr val="434343"/>
      </a:dk2>
      <a:lt2>
        <a:srgbClr val="DDE1E9"/>
      </a:lt2>
      <a:accent1>
        <a:srgbClr val="AD249E"/>
      </a:accent1>
      <a:accent2>
        <a:srgbClr val="57029B"/>
      </a:accent2>
      <a:accent3>
        <a:srgbClr val="D3135E"/>
      </a:accent3>
      <a:accent4>
        <a:srgbClr val="0340A5"/>
      </a:accent4>
      <a:accent5>
        <a:srgbClr val="00CBD6"/>
      </a:accent5>
      <a:accent6>
        <a:srgbClr val="FF8A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896</Words>
  <Application>Microsoft Office PowerPoint</Application>
  <PresentationFormat>Presentación en pantalla (16:9)</PresentationFormat>
  <Paragraphs>61</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Tahoma</vt:lpstr>
      <vt:lpstr>Raleway</vt:lpstr>
      <vt:lpstr>Times New Roman</vt:lpstr>
      <vt:lpstr>Homemade Apple</vt:lpstr>
      <vt:lpstr>Arial</vt:lpstr>
      <vt:lpstr>Lear template</vt:lpstr>
      <vt:lpstr>Presentación de PowerPoint</vt:lpstr>
      <vt:lpstr>Presentación:</vt:lpstr>
      <vt:lpstr> Comportamiento Organizacional (CO):</vt:lpstr>
      <vt:lpstr>Puntos Clave en el comportamiento organizacional:</vt:lpstr>
      <vt:lpstr>Transformación digital, Big data.</vt:lpstr>
      <vt:lpstr>Puntos claves sobre: Transformación digital, Big data.</vt:lpstr>
      <vt:lpstr>Auditoria En La Gerencia</vt:lpstr>
      <vt:lpstr>Circulo Estadístico De La Auditoria En La Gerencia</vt:lpstr>
      <vt:lpstr> Números estadísticos de Cada Tema Seleccionado </vt:lpstr>
      <vt:lpstr>Conclusión: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fran</cp:lastModifiedBy>
  <cp:revision>53</cp:revision>
  <dcterms:modified xsi:type="dcterms:W3CDTF">2023-01-22T00:42:13Z</dcterms:modified>
</cp:coreProperties>
</file>