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F9A06-6A51-2043-A609-C7909FC014C7}" v="66" dt="2019-11-24T12:40:29.077"/>
    <p1510:client id="{70EF559A-6C0A-3D4F-9EB5-4F2E3C993253}" v="6" dt="2019-11-24T12:33:08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3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C82A6-1CDC-4669-A510-7788299B7D5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4168F-65C5-4A84-9159-056A9E0507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4168F-65C5-4A84-9159-056A9E0507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4168F-65C5-4A84-9159-056A9E0507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4168F-65C5-4A84-9159-056A9E0507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6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svg"/><Relationship Id="rId9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B1D6-BC70-3441-A723-242AAAD3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59792"/>
            <a:ext cx="8676222" cy="1152524"/>
          </a:xfrm>
        </p:spPr>
        <p:txBody>
          <a:bodyPr anchor="ctr"/>
          <a:lstStyle/>
          <a:p>
            <a:r>
              <a:rPr lang="de-DE" dirty="0" err="1"/>
              <a:t>Fridge</a:t>
            </a:r>
            <a:r>
              <a:rPr lang="de-DE" dirty="0"/>
              <a:t>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C24F6-5CAB-E844-895A-3AE4D1A0F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5186752"/>
            <a:ext cx="8676222" cy="1362710"/>
          </a:xfrm>
        </p:spPr>
        <p:txBody>
          <a:bodyPr/>
          <a:lstStyle/>
          <a:p>
            <a:r>
              <a:rPr lang="de-DE" dirty="0"/>
              <a:t>Java Projekt :</a:t>
            </a:r>
          </a:p>
          <a:p>
            <a:r>
              <a:rPr lang="de-DE" dirty="0"/>
              <a:t>Herr Hamza Harti. </a:t>
            </a:r>
          </a:p>
          <a:p>
            <a:r>
              <a:rPr lang="de-DE" dirty="0"/>
              <a:t>Herr Mahmoud Matar.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CD871-747A-7E4E-92AB-BE8EEB1F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70" y="-71754"/>
            <a:ext cx="4088130" cy="1362710"/>
          </a:xfrm>
          <a:prstGeom prst="rect">
            <a:avLst/>
          </a:prstGeom>
        </p:spPr>
      </p:pic>
      <p:pic>
        <p:nvPicPr>
          <p:cNvPr id="6" name="Grafik 5" descr="Ein Bild, das Kühlschrank enthält.&#10;&#10;Automatisch generierte Beschreibung">
            <a:extLst>
              <a:ext uri="{FF2B5EF4-FFF2-40B4-BE49-F238E27FC236}">
                <a16:creationId xmlns:a16="http://schemas.microsoft.com/office/drawing/2014/main" id="{F774A2AA-D55D-48C0-B8E4-6DB428ED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51" y="1908951"/>
            <a:ext cx="3040097" cy="30400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5B8B2EF-F969-4FA9-9BAB-9BA87E948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29" y="3172972"/>
            <a:ext cx="1264021" cy="12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8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E8255-06B0-4FE6-93DC-A8FB8BC5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299411"/>
          </a:xfrm>
        </p:spPr>
        <p:txBody>
          <a:bodyPr/>
          <a:lstStyle/>
          <a:p>
            <a:pPr lvl="0"/>
            <a:r>
              <a:rPr lang="de-DE" dirty="0">
                <a:effectLst/>
              </a:rPr>
              <a:t>Benutzer verwalten</a:t>
            </a:r>
            <a:endParaRPr lang="en-US" dirty="0">
              <a:effectLst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FEDF40-5226-4A97-93DE-867ACACC68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130341" y="2801353"/>
            <a:ext cx="1138988" cy="1138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6F6F37-089D-4FD7-8FB5-E6D64E5AD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125" y="2354781"/>
            <a:ext cx="768818" cy="7688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9B7DD60-5176-476E-8090-4AAF430EB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819" y="2948772"/>
            <a:ext cx="768818" cy="76881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707E975-F63E-4991-859E-4F518308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819" y="3621673"/>
            <a:ext cx="768818" cy="7688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6AC60C9-E6E6-4E5B-B130-9418DCD54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486" y="1698639"/>
            <a:ext cx="366136" cy="1102714"/>
          </a:xfrm>
          <a:prstGeom prst="rect">
            <a:avLst/>
          </a:prstGeom>
        </p:spPr>
      </p:pic>
      <p:pic>
        <p:nvPicPr>
          <p:cNvPr id="14" name="Grafik 13" descr="Ein Bild, das Hemd enthält.&#10;&#10;Automatisch generierte Beschreibung">
            <a:extLst>
              <a:ext uri="{FF2B5EF4-FFF2-40B4-BE49-F238E27FC236}">
                <a16:creationId xmlns:a16="http://schemas.microsoft.com/office/drawing/2014/main" id="{45F7BEBE-5BDA-4770-808B-69A9AC211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110" y="3746336"/>
            <a:ext cx="372860" cy="745720"/>
          </a:xfrm>
          <a:prstGeom prst="rect">
            <a:avLst/>
          </a:prstGeom>
        </p:spPr>
      </p:pic>
      <p:pic>
        <p:nvPicPr>
          <p:cNvPr id="16" name="Grafik 15" descr="Ein Bild, das Hemd enthält.&#10;&#10;Automatisch generierte Beschreibung">
            <a:extLst>
              <a:ext uri="{FF2B5EF4-FFF2-40B4-BE49-F238E27FC236}">
                <a16:creationId xmlns:a16="http://schemas.microsoft.com/office/drawing/2014/main" id="{047BC5AA-F1CD-44F1-8A30-03FFC70B3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110" y="2735212"/>
            <a:ext cx="335725" cy="101112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0F681D0-3D37-40AD-AF47-15DA93547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2520" y="2297083"/>
            <a:ext cx="438129" cy="438129"/>
          </a:xfrm>
          <a:prstGeom prst="rect">
            <a:avLst/>
          </a:prstGeom>
        </p:spPr>
      </p:pic>
      <p:pic>
        <p:nvPicPr>
          <p:cNvPr id="28" name="Grafik 27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77E3803E-D502-4FC5-A2B9-9C02F04AC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9345" y="2297083"/>
            <a:ext cx="438129" cy="438129"/>
          </a:xfrm>
          <a:prstGeom prst="rect">
            <a:avLst/>
          </a:prstGeom>
        </p:spPr>
      </p:pic>
      <p:pic>
        <p:nvPicPr>
          <p:cNvPr id="30" name="Grafik 29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366163A6-BB3A-416F-8E14-175AD85CD2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8213" y="3167981"/>
            <a:ext cx="522037" cy="522037"/>
          </a:xfrm>
          <a:prstGeom prst="rect">
            <a:avLst/>
          </a:prstGeom>
        </p:spPr>
      </p:pic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7BDDECE-0E60-4293-A0B1-73B0596C5251}"/>
              </a:ext>
            </a:extLst>
          </p:cNvPr>
          <p:cNvSpPr/>
          <p:nvPr/>
        </p:nvSpPr>
        <p:spPr>
          <a:xfrm>
            <a:off x="5426374" y="2697914"/>
            <a:ext cx="525083" cy="11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54D5F3D5-D369-4C92-BC70-A5A3BBA7D99D}"/>
              </a:ext>
            </a:extLst>
          </p:cNvPr>
          <p:cNvSpPr/>
          <p:nvPr/>
        </p:nvSpPr>
        <p:spPr>
          <a:xfrm>
            <a:off x="5422889" y="3293845"/>
            <a:ext cx="525083" cy="11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C8E0BCF8-0967-4FE5-9590-9E671CA20126}"/>
              </a:ext>
            </a:extLst>
          </p:cNvPr>
          <p:cNvSpPr/>
          <p:nvPr/>
        </p:nvSpPr>
        <p:spPr>
          <a:xfrm>
            <a:off x="5401262" y="3947929"/>
            <a:ext cx="525083" cy="11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45896F44-8BA0-4748-BC3C-1E5CDADEAE36}"/>
              </a:ext>
            </a:extLst>
          </p:cNvPr>
          <p:cNvSpPr/>
          <p:nvPr/>
        </p:nvSpPr>
        <p:spPr>
          <a:xfrm>
            <a:off x="6857936" y="2498753"/>
            <a:ext cx="309817" cy="1796519"/>
          </a:xfrm>
          <a:prstGeom prst="rightBrace">
            <a:avLst>
              <a:gd name="adj1" fmla="val 133941"/>
              <a:gd name="adj2" fmla="val 50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BA5CFBE8-56D3-43F7-B7F0-BF591F6FA4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89756" y="1628315"/>
            <a:ext cx="1719583" cy="2863741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05113477-211B-439E-8E05-F4F9FF9A0B26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5" y="2585767"/>
            <a:ext cx="2375636" cy="1570159"/>
          </a:xfrm>
          <a:prstGeom prst="rect">
            <a:avLst/>
          </a:prstGeom>
          <a:ln w="12700" cap="sq">
            <a:solidFill>
              <a:schemeClr val="accent1"/>
            </a:solidFill>
            <a:prstDash val="dashDot"/>
            <a:miter lim="800000"/>
          </a:ln>
          <a:effectLst/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AAF97BBB-6DD2-49C2-8765-E7ADD2E13671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420" y="2520149"/>
            <a:ext cx="2634762" cy="1775123"/>
          </a:xfrm>
          <a:prstGeom prst="rect">
            <a:avLst/>
          </a:prstGeom>
          <a:ln w="12700" cap="sq">
            <a:solidFill>
              <a:schemeClr val="accent1"/>
            </a:solidFill>
            <a:prstDash val="dashDot"/>
            <a:miter lim="800000"/>
          </a:ln>
          <a:effectLst/>
        </p:spPr>
      </p:pic>
      <p:sp>
        <p:nvSpPr>
          <p:cNvPr id="39" name="Pfeil: 180-Grad 38">
            <a:extLst>
              <a:ext uri="{FF2B5EF4-FFF2-40B4-BE49-F238E27FC236}">
                <a16:creationId xmlns:a16="http://schemas.microsoft.com/office/drawing/2014/main" id="{76098152-C428-4FE5-B10D-164EC879FAD0}"/>
              </a:ext>
            </a:extLst>
          </p:cNvPr>
          <p:cNvSpPr/>
          <p:nvPr/>
        </p:nvSpPr>
        <p:spPr>
          <a:xfrm rot="10800000" flipH="1">
            <a:off x="2130365" y="4387949"/>
            <a:ext cx="4235364" cy="637874"/>
          </a:xfrm>
          <a:prstGeom prst="uturnArrow">
            <a:avLst>
              <a:gd name="adj1" fmla="val 14547"/>
              <a:gd name="adj2" fmla="val 25000"/>
              <a:gd name="adj3" fmla="val 38512"/>
              <a:gd name="adj4" fmla="val 61488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Pfeil: 180-Grad 40">
            <a:extLst>
              <a:ext uri="{FF2B5EF4-FFF2-40B4-BE49-F238E27FC236}">
                <a16:creationId xmlns:a16="http://schemas.microsoft.com/office/drawing/2014/main" id="{B8EF4422-06C4-4C68-91E5-1B43027E4317}"/>
              </a:ext>
            </a:extLst>
          </p:cNvPr>
          <p:cNvSpPr/>
          <p:nvPr/>
        </p:nvSpPr>
        <p:spPr>
          <a:xfrm rot="10800000">
            <a:off x="8418409" y="4390491"/>
            <a:ext cx="1866900" cy="608796"/>
          </a:xfrm>
          <a:prstGeom prst="uturnArrow">
            <a:avLst>
              <a:gd name="adj1" fmla="val 14547"/>
              <a:gd name="adj2" fmla="val 25000"/>
              <a:gd name="adj3" fmla="val 38512"/>
              <a:gd name="adj4" fmla="val 61488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FA301764-5F49-4E7E-8AE3-F5D38C9C99D3}"/>
              </a:ext>
            </a:extLst>
          </p:cNvPr>
          <p:cNvSpPr/>
          <p:nvPr/>
        </p:nvSpPr>
        <p:spPr>
          <a:xfrm>
            <a:off x="4544219" y="3020025"/>
            <a:ext cx="301518" cy="13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A7119-1800-4EEA-9857-12B4186C7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Vielen dank für die Aufmerksamkeit</a:t>
            </a:r>
            <a:endParaRPr lang="en-US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C50ADF-8763-48E8-A397-93406C0FE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95A4-D9CA-B041-9ED4-0E334ABA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 Beschreibung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ED6C-8882-5B4A-BC14-A8559A14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12669"/>
            <a:ext cx="9905998" cy="3124201"/>
          </a:xfrm>
        </p:spPr>
        <p:txBody>
          <a:bodyPr/>
          <a:lstStyle/>
          <a:p>
            <a:pPr algn="just"/>
            <a:r>
              <a:rPr lang="de-DE" b="1" dirty="0" err="1"/>
              <a:t>Fridge</a:t>
            </a:r>
            <a:r>
              <a:rPr lang="de-DE" b="1" dirty="0"/>
              <a:t>-Insight </a:t>
            </a:r>
            <a:r>
              <a:rPr lang="de-DE" dirty="0"/>
              <a:t>ist eine Software, mit der Sie Ihren Kühlschrank besser verwalten können. Es enthält viele gut programmierte Funktionen, um ein optimales Verwaltungssystem zu gewährleisten.</a:t>
            </a:r>
          </a:p>
        </p:txBody>
      </p:sp>
    </p:spTree>
    <p:extLst>
      <p:ext uri="{BB962C8B-B14F-4D97-AF65-F5344CB8AC3E}">
        <p14:creationId xmlns:p14="http://schemas.microsoft.com/office/powerpoint/2010/main" val="164231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6999-79BF-B547-91FA-30DD1E2A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4484"/>
            <a:ext cx="8740524" cy="930442"/>
          </a:xfrm>
        </p:spPr>
        <p:txBody>
          <a:bodyPr/>
          <a:lstStyle/>
          <a:p>
            <a:r>
              <a:rPr lang="de-DE" dirty="0"/>
              <a:t>Muss-Kriterien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6637-393A-EE4C-A2F3-8FCA21814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6062"/>
            <a:ext cx="5066882" cy="620829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Benutzer verwalten.</a:t>
            </a:r>
            <a:endParaRPr lang="en-US" sz="2400" dirty="0">
              <a:effectLst/>
            </a:endParaRPr>
          </a:p>
          <a:p>
            <a:pPr lvl="1"/>
            <a:r>
              <a:rPr lang="de-DE" dirty="0">
                <a:effectLst/>
              </a:rPr>
              <a:t>Konto addieren</a:t>
            </a:r>
            <a:endParaRPr lang="en-US" sz="2400" dirty="0">
              <a:effectLst/>
            </a:endParaRPr>
          </a:p>
          <a:p>
            <a:pPr lvl="1"/>
            <a:r>
              <a:rPr lang="de-DE" dirty="0">
                <a:effectLst/>
              </a:rPr>
              <a:t>Konto bearbeiten</a:t>
            </a:r>
            <a:endParaRPr lang="en-US" sz="2400" dirty="0">
              <a:effectLst/>
            </a:endParaRPr>
          </a:p>
          <a:p>
            <a:pPr lvl="1"/>
            <a:r>
              <a:rPr lang="de-DE" dirty="0">
                <a:effectLst/>
              </a:rPr>
              <a:t>Konto entfernen</a:t>
            </a:r>
          </a:p>
          <a:p>
            <a:pPr marL="457200" lvl="1" indent="0">
              <a:buNone/>
            </a:pPr>
            <a:endParaRPr lang="en-US" sz="2800" dirty="0"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Benachrichtigungen konfigurieren</a:t>
            </a:r>
            <a:endParaRPr lang="en-US" sz="2400" dirty="0">
              <a:effectLst/>
            </a:endParaRPr>
          </a:p>
          <a:p>
            <a:pPr lvl="1"/>
            <a:r>
              <a:rPr lang="de-DE" dirty="0">
                <a:effectLst/>
              </a:rPr>
              <a:t>Benachrichtigungen erstellen</a:t>
            </a:r>
            <a:endParaRPr lang="en-US" sz="2400" dirty="0">
              <a:effectLst/>
            </a:endParaRPr>
          </a:p>
          <a:p>
            <a:pPr lvl="1"/>
            <a:r>
              <a:rPr lang="de-DE" dirty="0">
                <a:effectLst/>
              </a:rPr>
              <a:t>Benachrichtigungen bearbeiten</a:t>
            </a:r>
            <a:endParaRPr lang="en-US" sz="2400" dirty="0">
              <a:effectLst/>
            </a:endParaRPr>
          </a:p>
          <a:p>
            <a:pPr lvl="1"/>
            <a:r>
              <a:rPr lang="de-DE" dirty="0">
                <a:effectLst/>
              </a:rPr>
              <a:t>Benachrichtigungen entfernen</a:t>
            </a:r>
            <a:endParaRPr lang="en-US" sz="2800" dirty="0"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21D07-26A9-4385-9B58-07D4B26B395D}"/>
              </a:ext>
            </a:extLst>
          </p:cNvPr>
          <p:cNvSpPr txBox="1">
            <a:spLocks/>
          </p:cNvSpPr>
          <p:nvPr/>
        </p:nvSpPr>
        <p:spPr>
          <a:xfrm>
            <a:off x="7125118" y="465221"/>
            <a:ext cx="5066882" cy="62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effectLst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Einkauf Liste verwalten</a:t>
            </a:r>
            <a:endParaRPr lang="en-US" sz="2400" dirty="0">
              <a:effectLst/>
            </a:endParaRPr>
          </a:p>
          <a:p>
            <a:pPr lvl="1"/>
            <a:r>
              <a:rPr lang="de-DE" dirty="0">
                <a:effectLst/>
              </a:rPr>
              <a:t>Einkaufskorb erstellen</a:t>
            </a:r>
            <a:endParaRPr lang="en-US" sz="2000" dirty="0">
              <a:effectLst/>
            </a:endParaRPr>
          </a:p>
          <a:p>
            <a:pPr lvl="1"/>
            <a:r>
              <a:rPr lang="de-DE" dirty="0">
                <a:effectLst/>
              </a:rPr>
              <a:t>Element zum Einkaufskorb hinzufügen</a:t>
            </a:r>
            <a:endParaRPr lang="en-US" sz="2000" dirty="0">
              <a:effectLst/>
            </a:endParaRPr>
          </a:p>
          <a:p>
            <a:pPr lvl="1"/>
            <a:r>
              <a:rPr lang="de-DE" dirty="0">
                <a:effectLst/>
              </a:rPr>
              <a:t>Element vom Einkaufskorb entfernen</a:t>
            </a:r>
          </a:p>
          <a:p>
            <a:pPr marL="457200" lvl="1" indent="0">
              <a:buNone/>
            </a:pPr>
            <a:endParaRPr lang="en-US" sz="2000" dirty="0">
              <a:effectLst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Hinzufügen/Entfernen eines Elements</a:t>
            </a:r>
            <a:endParaRPr lang="en-US" sz="2400" dirty="0">
              <a:effectLst/>
            </a:endParaRPr>
          </a:p>
          <a:p>
            <a:pPr lvl="1"/>
            <a:r>
              <a:rPr lang="de-DE" dirty="0">
                <a:effectLst/>
              </a:rPr>
              <a:t>Produkt addieren</a:t>
            </a:r>
            <a:endParaRPr lang="en-US" sz="2000" dirty="0">
              <a:effectLst/>
            </a:endParaRPr>
          </a:p>
          <a:p>
            <a:pPr lvl="1"/>
            <a:r>
              <a:rPr lang="de-DE" dirty="0">
                <a:effectLst/>
              </a:rPr>
              <a:t>Produkt bearbeiten</a:t>
            </a:r>
            <a:endParaRPr lang="en-US" sz="2000" dirty="0">
              <a:effectLst/>
            </a:endParaRPr>
          </a:p>
          <a:p>
            <a:pPr lvl="1"/>
            <a:r>
              <a:rPr lang="de-DE" dirty="0">
                <a:effectLst/>
              </a:rPr>
              <a:t>Produkt entfernen</a:t>
            </a:r>
            <a:endParaRPr lang="en-US" sz="2000" dirty="0">
              <a:effectLst/>
            </a:endParaRPr>
          </a:p>
          <a:p>
            <a:pPr marL="0" indent="0">
              <a:buFont typeface="Arial"/>
              <a:buNone/>
            </a:pPr>
            <a:endParaRPr lang="de-DE" dirty="0"/>
          </a:p>
        </p:txBody>
      </p:sp>
      <p:pic>
        <p:nvPicPr>
          <p:cNvPr id="6" name="Grafik 5" descr="Ein Bild, das Rad enthält.&#10;&#10;Automatisch generierte Beschreibung">
            <a:extLst>
              <a:ext uri="{FF2B5EF4-FFF2-40B4-BE49-F238E27FC236}">
                <a16:creationId xmlns:a16="http://schemas.microsoft.com/office/drawing/2014/main" id="{9B4439B2-452F-47AC-9F84-DD09A085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04" y="2008547"/>
            <a:ext cx="1479134" cy="1201378"/>
          </a:xfrm>
          <a:prstGeom prst="rect">
            <a:avLst/>
          </a:prstGeom>
        </p:spPr>
      </p:pic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A23A4D0-4F72-4F5F-91F8-260470CE1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45" y="2350920"/>
            <a:ext cx="930442" cy="930442"/>
          </a:xfrm>
          <a:prstGeom prst="rect">
            <a:avLst/>
          </a:prstGeom>
        </p:spPr>
      </p:pic>
      <p:pic>
        <p:nvPicPr>
          <p:cNvPr id="22" name="Grafik 2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E0AE77C-55FB-40E9-AFBB-7C11F24FA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8" y="4636920"/>
            <a:ext cx="930442" cy="930442"/>
          </a:xfrm>
          <a:prstGeom prst="rect">
            <a:avLst/>
          </a:prstGeom>
        </p:spPr>
      </p:pic>
      <p:pic>
        <p:nvPicPr>
          <p:cNvPr id="24" name="Grafik 23" descr="Ein Bild, das Zeichnung, Uhr enthält.&#10;&#10;Automatisch generierte Beschreibung">
            <a:extLst>
              <a:ext uri="{FF2B5EF4-FFF2-40B4-BE49-F238E27FC236}">
                <a16:creationId xmlns:a16="http://schemas.microsoft.com/office/drawing/2014/main" id="{875081D5-3DFB-4A04-87D5-6AE680471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0345" y="4332120"/>
            <a:ext cx="609600" cy="609600"/>
          </a:xfrm>
          <a:prstGeom prst="rect">
            <a:avLst/>
          </a:prstGeom>
        </p:spPr>
      </p:pic>
      <p:pic>
        <p:nvPicPr>
          <p:cNvPr id="26" name="Grafik 25" descr="Ein Bild, das Objekt, Zeichnung, Tisch, Uhr enthält.&#10;&#10;Automatisch generierte Beschreibung">
            <a:extLst>
              <a:ext uri="{FF2B5EF4-FFF2-40B4-BE49-F238E27FC236}">
                <a16:creationId xmlns:a16="http://schemas.microsoft.com/office/drawing/2014/main" id="{0E110C56-3D64-4F1B-8117-21C4442F8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483" y="4878549"/>
            <a:ext cx="688813" cy="6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1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8968-CC59-42B8-BBC9-D824F111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Wunsch-</a:t>
            </a:r>
            <a:r>
              <a:rPr lang="en-US" dirty="0" err="1"/>
              <a:t>Kriterien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1208B-6C56-4295-9F1E-0464CBCD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Die Menge der Lebensmittel sollte automatisch aktualisiert werden.</a:t>
            </a:r>
            <a:endParaRPr lang="en-US" dirty="0">
              <a:effectLst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Die Benachrichtigungen sollen bei Lebensmittelknappheit automatisch erstellt werden.</a:t>
            </a:r>
            <a:endParaRPr lang="en-US" dirty="0">
              <a:effectLst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Jeder Benutzer hat die Möglichkeit, ein Profil zu erstellen, in dem er Lieblingsessen und andere Funktionen ablegen kann.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42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F5C90-0AA5-455C-A0E5-CA00875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Abgrenzungs-Kriterien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C2754-26C3-4980-B3C4-C444569F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Nur der "</a:t>
            </a:r>
            <a:r>
              <a:rPr lang="de-DE" dirty="0" err="1">
                <a:effectLst/>
              </a:rPr>
              <a:t>SuperUser</a:t>
            </a:r>
            <a:r>
              <a:rPr lang="de-DE" dirty="0">
                <a:effectLst/>
              </a:rPr>
              <a:t>" hat die Berechtigung, ein Konto hinzuzufügen, zu ändern oder zu entfernen.</a:t>
            </a:r>
            <a:endParaRPr lang="en-US" dirty="0">
              <a:effectLst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Nur ein "</a:t>
            </a:r>
            <a:r>
              <a:rPr lang="de-DE" dirty="0" err="1">
                <a:effectLst/>
              </a:rPr>
              <a:t>SuperUser</a:t>
            </a:r>
            <a:r>
              <a:rPr lang="de-DE" dirty="0">
                <a:effectLst/>
              </a:rPr>
              <a:t>" kann ein Produkt hinzufügen, ändern oder löschen</a:t>
            </a:r>
            <a:endParaRPr lang="en-US" dirty="0">
              <a:effectLst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dirty="0">
                <a:effectLst/>
              </a:rPr>
              <a:t>Nur ein "</a:t>
            </a:r>
            <a:r>
              <a:rPr lang="de-DE" dirty="0" err="1">
                <a:effectLst/>
              </a:rPr>
              <a:t>SuperUser</a:t>
            </a:r>
            <a:r>
              <a:rPr lang="de-DE" dirty="0">
                <a:effectLst/>
              </a:rPr>
              <a:t>" kann ein anderes Konto als "</a:t>
            </a:r>
            <a:r>
              <a:rPr lang="de-DE" dirty="0" err="1">
                <a:effectLst/>
              </a:rPr>
              <a:t>SuperUser</a:t>
            </a:r>
            <a:r>
              <a:rPr lang="de-DE" dirty="0">
                <a:effectLst/>
              </a:rPr>
              <a:t>" kennzeichnen.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7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0D4A7-38CD-42E3-9192-7510D2C7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</a:rPr>
              <a:t>Akteure: Berechtigungen und Begrenzungen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45CFA5D-BF25-42D9-A3EC-3D2EE99EC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275633"/>
              </p:ext>
            </p:extLst>
          </p:nvPr>
        </p:nvGraphicFramePr>
        <p:xfrm>
          <a:off x="465222" y="2509580"/>
          <a:ext cx="11438020" cy="2940278"/>
        </p:xfrm>
        <a:graphic>
          <a:graphicData uri="http://schemas.openxmlformats.org/drawingml/2006/table">
            <a:tbl>
              <a:tblPr firstRow="1" firstCol="1" bandRow="1"/>
              <a:tblGrid>
                <a:gridCol w="2446262">
                  <a:extLst>
                    <a:ext uri="{9D8B030D-6E8A-4147-A177-3AD203B41FA5}">
                      <a16:colId xmlns:a16="http://schemas.microsoft.com/office/drawing/2014/main" val="362177024"/>
                    </a:ext>
                  </a:extLst>
                </a:gridCol>
                <a:gridCol w="3030445">
                  <a:extLst>
                    <a:ext uri="{9D8B030D-6E8A-4147-A177-3AD203B41FA5}">
                      <a16:colId xmlns:a16="http://schemas.microsoft.com/office/drawing/2014/main" val="3610123917"/>
                    </a:ext>
                  </a:extLst>
                </a:gridCol>
                <a:gridCol w="2892144">
                  <a:extLst>
                    <a:ext uri="{9D8B030D-6E8A-4147-A177-3AD203B41FA5}">
                      <a16:colId xmlns:a16="http://schemas.microsoft.com/office/drawing/2014/main" val="2765006924"/>
                    </a:ext>
                  </a:extLst>
                </a:gridCol>
                <a:gridCol w="3069169">
                  <a:extLst>
                    <a:ext uri="{9D8B030D-6E8A-4147-A177-3AD203B41FA5}">
                      <a16:colId xmlns:a16="http://schemas.microsoft.com/office/drawing/2014/main" val="1698939730"/>
                    </a:ext>
                  </a:extLst>
                </a:gridCol>
              </a:tblGrid>
              <a:tr h="3648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Rolle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Beschreibung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Vertreter(Bsp.)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Bemerkungen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453295"/>
                  </a:ext>
                </a:extLst>
              </a:tr>
              <a:tr h="1152347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Super User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Der Superuser kann auf alle Funktionen des Programms zugreifen.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Vater/Mütter</a:t>
                      </a:r>
                      <a:endParaRPr lang="de-DE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5852"/>
                  </a:ext>
                </a:extLst>
              </a:tr>
              <a:tr h="1423043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Der User kann auf alle grundlegenden Funktionen zugreifen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Kinder/Freunde</a:t>
                      </a:r>
                      <a:endParaRPr lang="de-DE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Vertreter kann Super User werden, aber er braucht die Erlaubnis eines der Super Users</a:t>
                      </a:r>
                      <a:endParaRPr lang="de-DE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7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3487" marR="103487" marT="1437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8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81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B571-F105-9042-9CAF-95FB5EB0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8" y="447675"/>
            <a:ext cx="3830637" cy="1047750"/>
          </a:xfrm>
        </p:spPr>
        <p:txBody>
          <a:bodyPr>
            <a:normAutofit fontScale="90000"/>
          </a:bodyPr>
          <a:lstStyle/>
          <a:p>
            <a:r>
              <a:rPr lang="de-DE">
                <a:effectLst/>
              </a:rPr>
              <a:t>Funktionale Anforderungen </a:t>
            </a:r>
            <a:endParaRPr lang="de-DE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B8B4A7-CF1A-954A-B01D-B08A84D573E3}"/>
              </a:ext>
            </a:extLst>
          </p:cNvPr>
          <p:cNvSpPr/>
          <p:nvPr/>
        </p:nvSpPr>
        <p:spPr>
          <a:xfrm>
            <a:off x="4207514" y="54029"/>
            <a:ext cx="7749540" cy="66636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07423F-4731-D347-8982-44710FEB5D46}"/>
              </a:ext>
            </a:extLst>
          </p:cNvPr>
          <p:cNvSpPr/>
          <p:nvPr/>
        </p:nvSpPr>
        <p:spPr>
          <a:xfrm>
            <a:off x="4777740" y="468630"/>
            <a:ext cx="1645920" cy="5029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rgbClr val="FF0000"/>
                </a:solidFill>
              </a:rPr>
              <a:t>FI-SYS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557901-C768-264E-AF70-B2A31FE8DC33}"/>
              </a:ext>
            </a:extLst>
          </p:cNvPr>
          <p:cNvSpPr/>
          <p:nvPr/>
        </p:nvSpPr>
        <p:spPr>
          <a:xfrm>
            <a:off x="5474970" y="1343025"/>
            <a:ext cx="5478780" cy="9086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Einkauf Liste verwalten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FEADC6-80DA-1243-BB06-68EDE53B2A0D}"/>
              </a:ext>
            </a:extLst>
          </p:cNvPr>
          <p:cNvSpPr/>
          <p:nvPr/>
        </p:nvSpPr>
        <p:spPr>
          <a:xfrm>
            <a:off x="5474970" y="2611755"/>
            <a:ext cx="5478780" cy="9086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Benachrichtigungen konfigurieren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5EEFA14-953A-CC46-B20D-8B1BBB49F049}"/>
              </a:ext>
            </a:extLst>
          </p:cNvPr>
          <p:cNvSpPr/>
          <p:nvPr/>
        </p:nvSpPr>
        <p:spPr>
          <a:xfrm>
            <a:off x="5474970" y="3903345"/>
            <a:ext cx="5478780" cy="9086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C00000"/>
                </a:solidFill>
              </a:rPr>
              <a:t>Hinzufügen/Entfernen eines Elements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9EF476-0374-8244-9D47-351E71F874E7}"/>
              </a:ext>
            </a:extLst>
          </p:cNvPr>
          <p:cNvSpPr/>
          <p:nvPr/>
        </p:nvSpPr>
        <p:spPr>
          <a:xfrm>
            <a:off x="5474970" y="5177790"/>
            <a:ext cx="5478780" cy="9086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C00000"/>
                </a:solidFill>
              </a:rPr>
              <a:t>Benutzer verwalten</a:t>
            </a:r>
          </a:p>
        </p:txBody>
      </p:sp>
      <p:pic>
        <p:nvPicPr>
          <p:cNvPr id="15" name="Graphic 14" descr="Man">
            <a:extLst>
              <a:ext uri="{FF2B5EF4-FFF2-40B4-BE49-F238E27FC236}">
                <a16:creationId xmlns:a16="http://schemas.microsoft.com/office/drawing/2014/main" id="{F70B287C-EE7B-2B46-B81C-59A160702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606" y="1495425"/>
            <a:ext cx="1373506" cy="1373506"/>
          </a:xfrm>
          <a:prstGeom prst="rect">
            <a:avLst/>
          </a:prstGeom>
        </p:spPr>
      </p:pic>
      <p:pic>
        <p:nvPicPr>
          <p:cNvPr id="17" name="Graphic 16" descr="Woman">
            <a:extLst>
              <a:ext uri="{FF2B5EF4-FFF2-40B4-BE49-F238E27FC236}">
                <a16:creationId xmlns:a16="http://schemas.microsoft.com/office/drawing/2014/main" id="{76E5BA26-D05B-2C4E-989F-568B159F3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6606" y="3216115"/>
            <a:ext cx="1373506" cy="1373506"/>
          </a:xfrm>
          <a:prstGeom prst="rect">
            <a:avLst/>
          </a:prstGeom>
        </p:spPr>
      </p:pic>
      <p:pic>
        <p:nvPicPr>
          <p:cNvPr id="19" name="Graphic 18" descr="Children">
            <a:extLst>
              <a:ext uri="{FF2B5EF4-FFF2-40B4-BE49-F238E27FC236}">
                <a16:creationId xmlns:a16="http://schemas.microsoft.com/office/drawing/2014/main" id="{A14DDD76-249D-0C40-9937-6D69BAAB7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0412" y="4945619"/>
            <a:ext cx="1373506" cy="13735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FF2D79-32E7-6348-89D9-3F3D4806D6B4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3430112" y="1797368"/>
            <a:ext cx="2044858" cy="384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598E8-F2C7-404C-9699-6790D2AA6F8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430112" y="2182178"/>
            <a:ext cx="2044858" cy="919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A35939-8AF7-9343-BD0F-173244BBD809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3430112" y="2182178"/>
            <a:ext cx="2044858" cy="2175510"/>
          </a:xfrm>
          <a:prstGeom prst="straightConnector1">
            <a:avLst/>
          </a:prstGeom>
          <a:ln w="28575">
            <a:solidFill>
              <a:srgbClr val="E90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E27B52-4EF9-FC41-AABC-53925A1F4E38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3430112" y="2182178"/>
            <a:ext cx="2044858" cy="3449955"/>
          </a:xfrm>
          <a:prstGeom prst="straightConnector1">
            <a:avLst/>
          </a:prstGeom>
          <a:ln w="28575">
            <a:solidFill>
              <a:srgbClr val="E90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87C354-7809-7C46-9C48-BE04CEB31BB6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3430112" y="1797368"/>
            <a:ext cx="2044858" cy="2105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614F30-2C46-AC4D-AEC4-6CED12F3809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30112" y="3084910"/>
            <a:ext cx="2030967" cy="817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226304-9470-ED49-83E5-FCE802AEA0F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23166" y="3898107"/>
            <a:ext cx="2051804" cy="1734026"/>
          </a:xfrm>
          <a:prstGeom prst="straightConnector1">
            <a:avLst/>
          </a:prstGeom>
          <a:ln w="28575">
            <a:solidFill>
              <a:srgbClr val="E90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8AAC20-04BF-EE48-8F26-6AB4C0EAFD7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444003" y="3896201"/>
            <a:ext cx="2030967" cy="461487"/>
          </a:xfrm>
          <a:prstGeom prst="straightConnector1">
            <a:avLst/>
          </a:prstGeom>
          <a:ln w="28575">
            <a:solidFill>
              <a:srgbClr val="E90E1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7280AA-F789-7E4F-A58E-F9013B7C0D44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3403918" y="1797368"/>
            <a:ext cx="2071052" cy="3835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616E47-145A-374E-87EC-57EC7958E9D2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3403918" y="3066098"/>
            <a:ext cx="2071052" cy="2566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E6EE85-F548-B745-8C0F-0EC5D8E5F3A8}"/>
              </a:ext>
            </a:extLst>
          </p:cNvPr>
          <p:cNvSpPr txBox="1"/>
          <p:nvPr/>
        </p:nvSpPr>
        <p:spPr>
          <a:xfrm>
            <a:off x="1490819" y="3152001"/>
            <a:ext cx="1373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baseline="-25000" err="1">
                <a:solidFill>
                  <a:srgbClr val="C00000"/>
                </a:solidFill>
              </a:rPr>
              <a:t>SuperUser</a:t>
            </a:r>
            <a:endParaRPr lang="de-DE" b="1" baseline="-2500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C4F06A-0A5D-4E40-BC87-2715D3936492}"/>
              </a:ext>
            </a:extLst>
          </p:cNvPr>
          <p:cNvSpPr txBox="1"/>
          <p:nvPr/>
        </p:nvSpPr>
        <p:spPr>
          <a:xfrm>
            <a:off x="1490819" y="1455509"/>
            <a:ext cx="1373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baseline="-25000" err="1">
                <a:solidFill>
                  <a:srgbClr val="C00000"/>
                </a:solidFill>
              </a:rPr>
              <a:t>SuperUser</a:t>
            </a:r>
            <a:endParaRPr lang="de-DE" b="1" baseline="-25000">
              <a:solidFill>
                <a:srgbClr val="C0000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039845-9A55-4741-A7A5-B6ED7ED4E63B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 flipV="1">
            <a:off x="3430112" y="2215728"/>
            <a:ext cx="5435315" cy="1687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C99865-9993-CA4F-89B2-580207FEF1B6}"/>
              </a:ext>
            </a:extLst>
          </p:cNvPr>
          <p:cNvGrpSpPr/>
          <p:nvPr/>
        </p:nvGrpSpPr>
        <p:grpSpPr>
          <a:xfrm>
            <a:off x="4247707" y="62244"/>
            <a:ext cx="7749540" cy="6663690"/>
            <a:chOff x="4240530" y="97155"/>
            <a:chExt cx="7749540" cy="666369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1EF03A2-0EE8-0C4B-ABEA-1FD27EACC1EC}"/>
                </a:ext>
              </a:extLst>
            </p:cNvPr>
            <p:cNvGrpSpPr/>
            <p:nvPr/>
          </p:nvGrpSpPr>
          <p:grpSpPr>
            <a:xfrm>
              <a:off x="4240530" y="97155"/>
              <a:ext cx="7749540" cy="6663690"/>
              <a:chOff x="2380297" y="97155"/>
              <a:chExt cx="7749540" cy="6663690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6F34BEC8-D8A1-C34C-8DCB-A008DCE5771B}"/>
                  </a:ext>
                </a:extLst>
              </p:cNvPr>
              <p:cNvSpPr/>
              <p:nvPr/>
            </p:nvSpPr>
            <p:spPr>
              <a:xfrm>
                <a:off x="2380297" y="97155"/>
                <a:ext cx="7749540" cy="666369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782AAF32-BA56-2543-8210-E976ED66B984}"/>
                  </a:ext>
                </a:extLst>
              </p:cNvPr>
              <p:cNvSpPr/>
              <p:nvPr/>
            </p:nvSpPr>
            <p:spPr>
              <a:xfrm>
                <a:off x="3356610" y="4247674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Element zum Einkaufskorb hinzufügen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3D0C8A45-937C-1E47-99E8-0FA004BBABF2}"/>
                  </a:ext>
                </a:extLst>
              </p:cNvPr>
              <p:cNvSpPr/>
              <p:nvPr/>
            </p:nvSpPr>
            <p:spPr>
              <a:xfrm>
                <a:off x="3356610" y="5496400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Element vom Einkaufskorb Entfernen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DCA30BF1-233E-4944-B1E1-F266B6785797}"/>
                  </a:ext>
                </a:extLst>
              </p:cNvPr>
              <p:cNvSpPr/>
              <p:nvPr/>
            </p:nvSpPr>
            <p:spPr>
              <a:xfrm>
                <a:off x="3489960" y="432911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Einkaufskorb erstellen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0A41C523-9A15-AE40-8179-92BAC13A8180}"/>
                  </a:ext>
                </a:extLst>
              </p:cNvPr>
              <p:cNvSpPr/>
              <p:nvPr/>
            </p:nvSpPr>
            <p:spPr>
              <a:xfrm>
                <a:off x="6998017" y="1886664"/>
                <a:ext cx="2839403" cy="72795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Supermarkt auswählen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9A34A31C-48F5-8140-B0C4-BBB6FA9D37AF}"/>
                  </a:ext>
                </a:extLst>
              </p:cNvPr>
              <p:cNvSpPr/>
              <p:nvPr/>
            </p:nvSpPr>
            <p:spPr>
              <a:xfrm>
                <a:off x="4950142" y="2954655"/>
                <a:ext cx="2839403" cy="72795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Eine Erinnerung setzen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ADABD55-8D92-9A48-8D94-FC80270B5DB4}"/>
                  </a:ext>
                </a:extLst>
              </p:cNvPr>
              <p:cNvCxnSpPr>
                <a:cxnSpLocks/>
                <a:stCxn id="60" idx="0"/>
                <a:endCxn id="51" idx="2"/>
              </p:cNvCxnSpPr>
              <p:nvPr/>
            </p:nvCxnSpPr>
            <p:spPr>
              <a:xfrm flipV="1">
                <a:off x="4065746" y="1341596"/>
                <a:ext cx="2163604" cy="530423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E5CFDB5-BEE6-724F-8EDB-1FEFA31E11AB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>
                <a:off x="6229350" y="1341596"/>
                <a:ext cx="2188368" cy="553999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90D21D3-5E2A-4341-A6BE-FCD7134875DC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6229350" y="1341596"/>
                <a:ext cx="140494" cy="1613059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0C6973-32BE-EA47-B15A-847950A3061D}"/>
                  </a:ext>
                </a:extLst>
              </p:cNvPr>
              <p:cNvSpPr txBox="1"/>
              <p:nvPr/>
            </p:nvSpPr>
            <p:spPr>
              <a:xfrm>
                <a:off x="4950142" y="2643989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ACAD59-F3DB-2947-AA99-F94004FD489C}"/>
                  </a:ext>
                </a:extLst>
              </p:cNvPr>
              <p:cNvSpPr txBox="1"/>
              <p:nvPr/>
            </p:nvSpPr>
            <p:spPr>
              <a:xfrm>
                <a:off x="3541157" y="1450241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5317C2-BA53-E34F-94FE-AD007ABEB27C}"/>
                  </a:ext>
                </a:extLst>
              </p:cNvPr>
              <p:cNvSpPr txBox="1"/>
              <p:nvPr/>
            </p:nvSpPr>
            <p:spPr>
              <a:xfrm>
                <a:off x="7798593" y="1450240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</p:grp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F7E161D-D2A1-694F-ACA3-3D192E06D046}"/>
                </a:ext>
              </a:extLst>
            </p:cNvPr>
            <p:cNvSpPr/>
            <p:nvPr/>
          </p:nvSpPr>
          <p:spPr>
            <a:xfrm>
              <a:off x="4506277" y="1872019"/>
              <a:ext cx="2839403" cy="72795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Datum des Einkaufs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8710237-2C2E-FB47-B0E0-54B621DB188D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 flipV="1">
            <a:off x="3430112" y="852343"/>
            <a:ext cx="1927258" cy="305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798C01-2739-9142-8FD3-214549B80B4F}"/>
              </a:ext>
            </a:extLst>
          </p:cNvPr>
          <p:cNvCxnSpPr>
            <a:cxnSpLocks/>
            <a:stCxn id="17" idx="3"/>
            <a:endCxn id="116" idx="2"/>
          </p:cNvCxnSpPr>
          <p:nvPr/>
        </p:nvCxnSpPr>
        <p:spPr>
          <a:xfrm flipV="1">
            <a:off x="3430112" y="2563273"/>
            <a:ext cx="2624012" cy="133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D6690D-853F-2A45-B5B0-64D1DE26E4C9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3430112" y="3283719"/>
            <a:ext cx="3387440" cy="61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E047372-1B22-7147-A3FC-09B0E5B629F8}"/>
              </a:ext>
            </a:extLst>
          </p:cNvPr>
          <p:cNvCxnSpPr>
            <a:cxnSpLocks/>
            <a:stCxn id="17" idx="3"/>
            <a:endCxn id="49" idx="1"/>
          </p:cNvCxnSpPr>
          <p:nvPr/>
        </p:nvCxnSpPr>
        <p:spPr>
          <a:xfrm>
            <a:off x="3430112" y="3902868"/>
            <a:ext cx="1793908" cy="764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776527-737A-DA41-8231-8EF5192EF47A}"/>
              </a:ext>
            </a:extLst>
          </p:cNvPr>
          <p:cNvCxnSpPr>
            <a:cxnSpLocks/>
            <a:stCxn id="17" idx="3"/>
            <a:endCxn id="50" idx="1"/>
          </p:cNvCxnSpPr>
          <p:nvPr/>
        </p:nvCxnSpPr>
        <p:spPr>
          <a:xfrm>
            <a:off x="3430112" y="3902868"/>
            <a:ext cx="1793908" cy="2012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81">
            <a:extLst>
              <a:ext uri="{FF2B5EF4-FFF2-40B4-BE49-F238E27FC236}">
                <a16:creationId xmlns:a16="http://schemas.microsoft.com/office/drawing/2014/main" id="{2DB245F3-D1B3-EB4D-B25E-17BBD775F8B8}"/>
              </a:ext>
            </a:extLst>
          </p:cNvPr>
          <p:cNvSpPr/>
          <p:nvPr/>
        </p:nvSpPr>
        <p:spPr>
          <a:xfrm>
            <a:off x="1022752" y="6227205"/>
            <a:ext cx="500219" cy="355760"/>
          </a:xfrm>
          <a:prstGeom prst="rightArrow">
            <a:avLst/>
          </a:prstGeom>
          <a:solidFill>
            <a:srgbClr val="E90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FC4DC39-19DF-1941-B1C7-22CD907A59FF}"/>
              </a:ext>
            </a:extLst>
          </p:cNvPr>
          <p:cNvGrpSpPr/>
          <p:nvPr/>
        </p:nvGrpSpPr>
        <p:grpSpPr>
          <a:xfrm>
            <a:off x="4237115" y="62244"/>
            <a:ext cx="7749540" cy="6663690"/>
            <a:chOff x="4208239" y="110252"/>
            <a:chExt cx="7749540" cy="66636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0617239-E0EB-954F-A39D-74028520C2D1}"/>
                </a:ext>
              </a:extLst>
            </p:cNvPr>
            <p:cNvGrpSpPr/>
            <p:nvPr/>
          </p:nvGrpSpPr>
          <p:grpSpPr>
            <a:xfrm>
              <a:off x="4208239" y="110252"/>
              <a:ext cx="7749540" cy="6663690"/>
              <a:chOff x="2391346" y="97155"/>
              <a:chExt cx="7749540" cy="6663690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2168170E-111D-8648-9F65-0FD5B898F0B5}"/>
                  </a:ext>
                </a:extLst>
              </p:cNvPr>
              <p:cNvSpPr/>
              <p:nvPr/>
            </p:nvSpPr>
            <p:spPr>
              <a:xfrm>
                <a:off x="2391346" y="97155"/>
                <a:ext cx="7749540" cy="666369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B86ACF1F-809B-EA4E-8992-4E127FF47CD2}"/>
                  </a:ext>
                </a:extLst>
              </p:cNvPr>
              <p:cNvSpPr/>
              <p:nvPr/>
            </p:nvSpPr>
            <p:spPr>
              <a:xfrm>
                <a:off x="3356610" y="4247674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 Benachrichtigungen bearbeiten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2E856B9E-048B-6E47-9334-52EDCFE0624D}"/>
                  </a:ext>
                </a:extLst>
              </p:cNvPr>
              <p:cNvSpPr/>
              <p:nvPr/>
            </p:nvSpPr>
            <p:spPr>
              <a:xfrm>
                <a:off x="3356610" y="5496400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Benachrichtigungen Entfernen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EAEA96F6-EEBD-3742-B6FF-75B59632FE8E}"/>
                  </a:ext>
                </a:extLst>
              </p:cNvPr>
              <p:cNvSpPr/>
              <p:nvPr/>
            </p:nvSpPr>
            <p:spPr>
              <a:xfrm>
                <a:off x="3489960" y="432911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Benachrichtigungen erstellen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2F4FBB64-D378-E44A-9AD4-B2473AEC66AA}"/>
                  </a:ext>
                </a:extLst>
              </p:cNvPr>
              <p:cNvSpPr/>
              <p:nvPr/>
            </p:nvSpPr>
            <p:spPr>
              <a:xfrm>
                <a:off x="6998017" y="1886664"/>
                <a:ext cx="2839403" cy="72795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Verfallsdatum angeben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448CCEA6-BFC2-A144-9555-10CA373AB398}"/>
                  </a:ext>
                </a:extLst>
              </p:cNvPr>
              <p:cNvSpPr/>
              <p:nvPr/>
            </p:nvSpPr>
            <p:spPr>
              <a:xfrm>
                <a:off x="4950142" y="2954655"/>
                <a:ext cx="2839403" cy="72795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Produkt auswählen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2C5F2E7-9776-614A-8465-57BB8016A79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4186714" y="1341596"/>
                <a:ext cx="2042636" cy="545068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F929C4B-7859-3E42-8BCE-150A88B59185}"/>
                  </a:ext>
                </a:extLst>
              </p:cNvPr>
              <p:cNvCxnSpPr>
                <a:cxnSpLocks/>
                <a:stCxn id="87" idx="2"/>
              </p:cNvCxnSpPr>
              <p:nvPr/>
            </p:nvCxnSpPr>
            <p:spPr>
              <a:xfrm>
                <a:off x="6229350" y="1341596"/>
                <a:ext cx="2188368" cy="553999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E09680A-B0FE-0543-AB8A-76E7E421B839}"/>
                  </a:ext>
                </a:extLst>
              </p:cNvPr>
              <p:cNvCxnSpPr>
                <a:cxnSpLocks/>
                <a:stCxn id="89" idx="0"/>
                <a:endCxn id="87" idx="2"/>
              </p:cNvCxnSpPr>
              <p:nvPr/>
            </p:nvCxnSpPr>
            <p:spPr>
              <a:xfrm flipH="1" flipV="1">
                <a:off x="6229350" y="1341596"/>
                <a:ext cx="140494" cy="1613059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42DB51-4139-2145-A81A-F66EA32D619D}"/>
                  </a:ext>
                </a:extLst>
              </p:cNvPr>
              <p:cNvSpPr txBox="1"/>
              <p:nvPr/>
            </p:nvSpPr>
            <p:spPr>
              <a:xfrm>
                <a:off x="4950142" y="2643989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20D01E-4391-8B4D-B210-57EFD85D4E58}"/>
                  </a:ext>
                </a:extLst>
              </p:cNvPr>
              <p:cNvSpPr txBox="1"/>
              <p:nvPr/>
            </p:nvSpPr>
            <p:spPr>
              <a:xfrm>
                <a:off x="3541157" y="1450241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8927896-6EB9-394F-905C-32CC1351CD94}"/>
                  </a:ext>
                </a:extLst>
              </p:cNvPr>
              <p:cNvSpPr txBox="1"/>
              <p:nvPr/>
            </p:nvSpPr>
            <p:spPr>
              <a:xfrm>
                <a:off x="7798593" y="1450240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</p:grp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859F2BA-9461-AD47-8217-CFE3263211C5}"/>
                </a:ext>
              </a:extLst>
            </p:cNvPr>
            <p:cNvSpPr/>
            <p:nvPr/>
          </p:nvSpPr>
          <p:spPr>
            <a:xfrm>
              <a:off x="4469443" y="1874281"/>
              <a:ext cx="2839403" cy="72795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Min. Menge spezifizieren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9762C3-BFCA-3146-9394-827B17F925E3}"/>
              </a:ext>
            </a:extLst>
          </p:cNvPr>
          <p:cNvGrpSpPr/>
          <p:nvPr/>
        </p:nvGrpSpPr>
        <p:grpSpPr>
          <a:xfrm>
            <a:off x="4230418" y="97155"/>
            <a:ext cx="7749540" cy="6663690"/>
            <a:chOff x="2380297" y="97155"/>
            <a:chExt cx="7749540" cy="6663690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09216896-89CA-CC44-B7E7-98B65950069B}"/>
                </a:ext>
              </a:extLst>
            </p:cNvPr>
            <p:cNvSpPr/>
            <p:nvPr/>
          </p:nvSpPr>
          <p:spPr>
            <a:xfrm>
              <a:off x="2767012" y="1886664"/>
              <a:ext cx="2839403" cy="72795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 Menge spezifizieren 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6B4EBC-733B-F14C-A3DC-555956BEA4F3}"/>
                </a:ext>
              </a:extLst>
            </p:cNvPr>
            <p:cNvGrpSpPr/>
            <p:nvPr/>
          </p:nvGrpSpPr>
          <p:grpSpPr>
            <a:xfrm>
              <a:off x="2380297" y="97155"/>
              <a:ext cx="7749540" cy="6663690"/>
              <a:chOff x="2380297" y="97155"/>
              <a:chExt cx="7749540" cy="6663690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2878040E-214C-5A48-9EEF-F0B1BDB67490}"/>
                  </a:ext>
                </a:extLst>
              </p:cNvPr>
              <p:cNvSpPr/>
              <p:nvPr/>
            </p:nvSpPr>
            <p:spPr>
              <a:xfrm>
                <a:off x="2380297" y="97155"/>
                <a:ext cx="7749540" cy="666369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BC97957F-D4BA-D945-A421-D7887FF40F86}"/>
                  </a:ext>
                </a:extLst>
              </p:cNvPr>
              <p:cNvSpPr/>
              <p:nvPr/>
            </p:nvSpPr>
            <p:spPr>
              <a:xfrm>
                <a:off x="3356610" y="4247674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 Produkt bearbeiten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EBA767D6-F056-004B-8F82-CE83BDE682CB}"/>
                  </a:ext>
                </a:extLst>
              </p:cNvPr>
              <p:cNvSpPr/>
              <p:nvPr/>
            </p:nvSpPr>
            <p:spPr>
              <a:xfrm>
                <a:off x="3356610" y="5496400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Produkt Entfernen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9BA8CFCD-78CF-B644-82B3-1B529EA5314E}"/>
                  </a:ext>
                </a:extLst>
              </p:cNvPr>
              <p:cNvSpPr/>
              <p:nvPr/>
            </p:nvSpPr>
            <p:spPr>
              <a:xfrm>
                <a:off x="3489960" y="432911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Produkt addieren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0D4DF29D-783A-8E46-9BE8-D2BF708125BA}"/>
                  </a:ext>
                </a:extLst>
              </p:cNvPr>
              <p:cNvSpPr/>
              <p:nvPr/>
            </p:nvSpPr>
            <p:spPr>
              <a:xfrm>
                <a:off x="6998017" y="1886664"/>
                <a:ext cx="2839403" cy="72795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Name eingeben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06C7BDF3-CBFE-DF4B-8DF4-BDCAAB66C79C}"/>
                  </a:ext>
                </a:extLst>
              </p:cNvPr>
              <p:cNvSpPr/>
              <p:nvPr/>
            </p:nvSpPr>
            <p:spPr>
              <a:xfrm>
                <a:off x="4950142" y="2954655"/>
                <a:ext cx="2839403" cy="72795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Kategorie angeben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6DE09E5-6F91-4041-A4BA-7E40F48E5682}"/>
                  </a:ext>
                </a:extLst>
              </p:cNvPr>
              <p:cNvCxnSpPr>
                <a:cxnSpLocks/>
                <a:stCxn id="99" idx="0"/>
                <a:endCxn id="104" idx="2"/>
              </p:cNvCxnSpPr>
              <p:nvPr/>
            </p:nvCxnSpPr>
            <p:spPr>
              <a:xfrm flipV="1">
                <a:off x="4186714" y="1341596"/>
                <a:ext cx="2042636" cy="545068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F769F6B-018C-A14E-A945-41CE6A0A2755}"/>
                  </a:ext>
                </a:extLst>
              </p:cNvPr>
              <p:cNvCxnSpPr>
                <a:cxnSpLocks/>
                <a:stCxn id="104" idx="2"/>
              </p:cNvCxnSpPr>
              <p:nvPr/>
            </p:nvCxnSpPr>
            <p:spPr>
              <a:xfrm>
                <a:off x="6229350" y="1341596"/>
                <a:ext cx="2188368" cy="553999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0D7BC6C-745A-F041-80FC-556C5E27A6D0}"/>
                  </a:ext>
                </a:extLst>
              </p:cNvPr>
              <p:cNvCxnSpPr>
                <a:cxnSpLocks/>
                <a:stCxn id="106" idx="0"/>
                <a:endCxn id="104" idx="2"/>
              </p:cNvCxnSpPr>
              <p:nvPr/>
            </p:nvCxnSpPr>
            <p:spPr>
              <a:xfrm flipH="1" flipV="1">
                <a:off x="6229350" y="1341596"/>
                <a:ext cx="140494" cy="1613059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842B49-8CF7-5843-B699-AA9EA413D13F}"/>
                  </a:ext>
                </a:extLst>
              </p:cNvPr>
              <p:cNvSpPr txBox="1"/>
              <p:nvPr/>
            </p:nvSpPr>
            <p:spPr>
              <a:xfrm>
                <a:off x="4950142" y="2643989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AE78BE7-7027-7C4E-BC81-3D7DFB9DFEC9}"/>
                  </a:ext>
                </a:extLst>
              </p:cNvPr>
              <p:cNvSpPr txBox="1"/>
              <p:nvPr/>
            </p:nvSpPr>
            <p:spPr>
              <a:xfrm>
                <a:off x="3541157" y="1450241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E74519D-9B31-CA41-A7C6-A33C2B1CAB1C}"/>
                  </a:ext>
                </a:extLst>
              </p:cNvPr>
              <p:cNvSpPr txBox="1"/>
              <p:nvPr/>
            </p:nvSpPr>
            <p:spPr>
              <a:xfrm>
                <a:off x="7798593" y="1450240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</p:grpSp>
      </p:grp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6DF36CA6-CF8B-A644-8F0F-7026FA64AAA4}"/>
              </a:ext>
            </a:extLst>
          </p:cNvPr>
          <p:cNvSpPr/>
          <p:nvPr/>
        </p:nvSpPr>
        <p:spPr>
          <a:xfrm>
            <a:off x="1022752" y="6227205"/>
            <a:ext cx="500219" cy="355760"/>
          </a:xfrm>
          <a:prstGeom prst="rightArrow">
            <a:avLst/>
          </a:prstGeom>
          <a:solidFill>
            <a:srgbClr val="E90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9B77A06-E69C-E249-8EB8-684BF4A1403E}"/>
              </a:ext>
            </a:extLst>
          </p:cNvPr>
          <p:cNvGrpSpPr/>
          <p:nvPr/>
        </p:nvGrpSpPr>
        <p:grpSpPr>
          <a:xfrm>
            <a:off x="4247707" y="45814"/>
            <a:ext cx="7749540" cy="6663690"/>
            <a:chOff x="2380297" y="97155"/>
            <a:chExt cx="7749540" cy="66636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55C1E965-CF14-DA4B-B592-4ED7886F04CD}"/>
                </a:ext>
              </a:extLst>
            </p:cNvPr>
            <p:cNvSpPr/>
            <p:nvPr/>
          </p:nvSpPr>
          <p:spPr>
            <a:xfrm>
              <a:off x="2767012" y="1886664"/>
              <a:ext cx="2839403" cy="72795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Beschränkungen definieren  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B4C444-9516-E941-BF10-7DABF7C7928F}"/>
                </a:ext>
              </a:extLst>
            </p:cNvPr>
            <p:cNvGrpSpPr/>
            <p:nvPr/>
          </p:nvGrpSpPr>
          <p:grpSpPr>
            <a:xfrm>
              <a:off x="2380297" y="97155"/>
              <a:ext cx="7749540" cy="6663690"/>
              <a:chOff x="2380297" y="97155"/>
              <a:chExt cx="7749540" cy="6663690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9076405B-921F-BC4C-8876-5FA5B6967C5E}"/>
                  </a:ext>
                </a:extLst>
              </p:cNvPr>
              <p:cNvSpPr/>
              <p:nvPr/>
            </p:nvSpPr>
            <p:spPr>
              <a:xfrm>
                <a:off x="2380297" y="97155"/>
                <a:ext cx="7749540" cy="666369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1B852392-4E57-6D47-B198-F2B025E028EB}"/>
                  </a:ext>
                </a:extLst>
              </p:cNvPr>
              <p:cNvSpPr/>
              <p:nvPr/>
            </p:nvSpPr>
            <p:spPr>
              <a:xfrm>
                <a:off x="3356610" y="4247674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 Konto bearbeiten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1052D05D-6B09-364B-B79E-AA1CBBAC7254}"/>
                  </a:ext>
                </a:extLst>
              </p:cNvPr>
              <p:cNvSpPr/>
              <p:nvPr/>
            </p:nvSpPr>
            <p:spPr>
              <a:xfrm>
                <a:off x="3356610" y="5496400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Konto Entfernen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EF657DC0-20FD-714A-ACFE-AA1A8A95B362}"/>
                  </a:ext>
                </a:extLst>
              </p:cNvPr>
              <p:cNvSpPr/>
              <p:nvPr/>
            </p:nvSpPr>
            <p:spPr>
              <a:xfrm>
                <a:off x="3489960" y="432911"/>
                <a:ext cx="5478780" cy="908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Konto addieren</a:t>
                </a: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DFDC0392-E6DC-C747-88AF-886EED49DC60}"/>
                  </a:ext>
                </a:extLst>
              </p:cNvPr>
              <p:cNvSpPr/>
              <p:nvPr/>
            </p:nvSpPr>
            <p:spPr>
              <a:xfrm>
                <a:off x="6998017" y="1886664"/>
                <a:ext cx="2839403" cy="72795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Name eingeben</a:t>
                </a: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DA90CC67-1FD7-0A4E-A185-C680C13111E8}"/>
                  </a:ext>
                </a:extLst>
              </p:cNvPr>
              <p:cNvSpPr/>
              <p:nvPr/>
            </p:nvSpPr>
            <p:spPr>
              <a:xfrm>
                <a:off x="4950142" y="2954655"/>
                <a:ext cx="2839403" cy="72795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tx1"/>
                    </a:solidFill>
                  </a:rPr>
                  <a:t>Password setzen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C044109-E7D1-5145-897A-34EEE5AA433F}"/>
                  </a:ext>
                </a:extLst>
              </p:cNvPr>
              <p:cNvCxnSpPr>
                <a:cxnSpLocks/>
                <a:stCxn id="116" idx="0"/>
                <a:endCxn id="121" idx="2"/>
              </p:cNvCxnSpPr>
              <p:nvPr/>
            </p:nvCxnSpPr>
            <p:spPr>
              <a:xfrm flipV="1">
                <a:off x="4186714" y="1341596"/>
                <a:ext cx="2042636" cy="545068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59C0F97-EAEE-5E44-8250-C127F4CA44A1}"/>
                  </a:ext>
                </a:extLst>
              </p:cNvPr>
              <p:cNvCxnSpPr>
                <a:cxnSpLocks/>
                <a:stCxn id="121" idx="2"/>
              </p:cNvCxnSpPr>
              <p:nvPr/>
            </p:nvCxnSpPr>
            <p:spPr>
              <a:xfrm>
                <a:off x="6229350" y="1341596"/>
                <a:ext cx="2188368" cy="553999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C04DD48-8066-1845-8766-F10D6CD3013E}"/>
                  </a:ext>
                </a:extLst>
              </p:cNvPr>
              <p:cNvCxnSpPr>
                <a:cxnSpLocks/>
                <a:stCxn id="123" idx="0"/>
                <a:endCxn id="121" idx="2"/>
              </p:cNvCxnSpPr>
              <p:nvPr/>
            </p:nvCxnSpPr>
            <p:spPr>
              <a:xfrm flipH="1" flipV="1">
                <a:off x="6229350" y="1341596"/>
                <a:ext cx="140494" cy="1613059"/>
              </a:xfrm>
              <a:prstGeom prst="line">
                <a:avLst/>
              </a:prstGeom>
              <a:ln w="28575">
                <a:solidFill>
                  <a:srgbClr val="E90E1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81CBA79-529C-A042-9763-53BFDE2ECD61}"/>
                  </a:ext>
                </a:extLst>
              </p:cNvPr>
              <p:cNvSpPr txBox="1"/>
              <p:nvPr/>
            </p:nvSpPr>
            <p:spPr>
              <a:xfrm>
                <a:off x="4950142" y="2643989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3A3CB39-0EC0-3A4F-A818-62FEA7765DA7}"/>
                  </a:ext>
                </a:extLst>
              </p:cNvPr>
              <p:cNvSpPr txBox="1"/>
              <p:nvPr/>
            </p:nvSpPr>
            <p:spPr>
              <a:xfrm>
                <a:off x="3541157" y="1450241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531436A-2528-A746-8763-63B706BBADA0}"/>
                  </a:ext>
                </a:extLst>
              </p:cNvPr>
              <p:cNvSpPr txBox="1"/>
              <p:nvPr/>
            </p:nvSpPr>
            <p:spPr>
              <a:xfrm>
                <a:off x="7798593" y="1450240"/>
                <a:ext cx="1419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>
                    <a:solidFill>
                      <a:srgbClr val="C00000"/>
                    </a:solidFill>
                  </a:rPr>
                  <a:t>einschließen</a:t>
                </a:r>
              </a:p>
            </p:txBody>
          </p:sp>
        </p:grpSp>
      </p:grp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DBAD0699-938E-BA4D-8A11-FDACD7212D89}"/>
              </a:ext>
            </a:extLst>
          </p:cNvPr>
          <p:cNvSpPr/>
          <p:nvPr/>
        </p:nvSpPr>
        <p:spPr>
          <a:xfrm>
            <a:off x="1021315" y="6212560"/>
            <a:ext cx="500219" cy="355760"/>
          </a:xfrm>
          <a:prstGeom prst="rightArrow">
            <a:avLst/>
          </a:prstGeom>
          <a:solidFill>
            <a:srgbClr val="E90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2B964AF-8BDB-FC41-94B2-BD4305EE8AB1}"/>
              </a:ext>
            </a:extLst>
          </p:cNvPr>
          <p:cNvSpPr txBox="1"/>
          <p:nvPr/>
        </p:nvSpPr>
        <p:spPr>
          <a:xfrm>
            <a:off x="73517" y="5879913"/>
            <a:ext cx="2733560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400" b="1"/>
              <a:t>Benachrichtigung verwalten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BB2122B-568C-6841-9CAE-CBC2196C187E}"/>
              </a:ext>
            </a:extLst>
          </p:cNvPr>
          <p:cNvSpPr txBox="1"/>
          <p:nvPr/>
        </p:nvSpPr>
        <p:spPr>
          <a:xfrm>
            <a:off x="136609" y="1562916"/>
            <a:ext cx="274248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C00000"/>
                </a:solidFill>
              </a:rPr>
              <a:t>Einkaufsliste verwalten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54EAB6D-A102-AC4E-A20B-195C7BE3C136}"/>
              </a:ext>
            </a:extLst>
          </p:cNvPr>
          <p:cNvSpPr txBox="1"/>
          <p:nvPr/>
        </p:nvSpPr>
        <p:spPr>
          <a:xfrm>
            <a:off x="150139" y="1566295"/>
            <a:ext cx="368986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C00000"/>
                </a:solidFill>
              </a:rPr>
              <a:t>Benachrichtigung verwalten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708D2A2-2E40-124F-AF4E-0A7770E4D9CE}"/>
              </a:ext>
            </a:extLst>
          </p:cNvPr>
          <p:cNvSpPr txBox="1"/>
          <p:nvPr/>
        </p:nvSpPr>
        <p:spPr>
          <a:xfrm>
            <a:off x="73517" y="5879912"/>
            <a:ext cx="3387306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400" b="1"/>
              <a:t>Hinzufügen/Entfernen eines Elements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4FC334D-5FB7-3A4A-A276-4137A085E498}"/>
              </a:ext>
            </a:extLst>
          </p:cNvPr>
          <p:cNvSpPr txBox="1"/>
          <p:nvPr/>
        </p:nvSpPr>
        <p:spPr>
          <a:xfrm>
            <a:off x="138666" y="1593694"/>
            <a:ext cx="3800832" cy="3385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Hinzufügen/Entfernen eines Elements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C1B7260-489A-F04E-A8A3-7FD247F5D853}"/>
              </a:ext>
            </a:extLst>
          </p:cNvPr>
          <p:cNvSpPr txBox="1"/>
          <p:nvPr/>
        </p:nvSpPr>
        <p:spPr>
          <a:xfrm>
            <a:off x="108918" y="5879911"/>
            <a:ext cx="3387306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400" b="1"/>
              <a:t>Benutzer verwalten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6937113-4153-144D-96F1-ECAACF541238}"/>
              </a:ext>
            </a:extLst>
          </p:cNvPr>
          <p:cNvSpPr txBox="1"/>
          <p:nvPr/>
        </p:nvSpPr>
        <p:spPr>
          <a:xfrm>
            <a:off x="139978" y="1582989"/>
            <a:ext cx="3800832" cy="3385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Benutzer verwalten</a:t>
            </a:r>
          </a:p>
        </p:txBody>
      </p:sp>
    </p:spTree>
    <p:extLst>
      <p:ext uri="{BB962C8B-B14F-4D97-AF65-F5344CB8AC3E}">
        <p14:creationId xmlns:p14="http://schemas.microsoft.com/office/powerpoint/2010/main" val="18876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48148E-6 L -0.06732 -0.0009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-4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2.77556E-17 0.2509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252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16055 -0.2488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1653 -0.02384 L 0.00312 -0.05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1319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208 L 0.07721 0.1953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9653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45" grpId="0"/>
      <p:bldP spid="45" grpId="1"/>
      <p:bldP spid="45" grpId="2"/>
      <p:bldP spid="45" grpId="3"/>
      <p:bldP spid="46" grpId="0"/>
      <p:bldP spid="46" grpId="1"/>
      <p:bldP spid="46" grpId="2"/>
      <p:bldP spid="46" grpId="3"/>
      <p:bldP spid="82" grpId="0" animBg="1"/>
      <p:bldP spid="82" grpId="1" animBg="1"/>
      <p:bldP spid="113" grpId="0" animBg="1"/>
      <p:bldP spid="113" grpId="1" animBg="1"/>
      <p:bldP spid="130" grpId="0" animBg="1"/>
      <p:bldP spid="130" grpId="1" animBg="1"/>
      <p:bldP spid="167" grpId="0" animBg="1"/>
      <p:bldP spid="167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E8255-06B0-4FE6-93DC-A8FB8BC5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8" y="0"/>
            <a:ext cx="9905998" cy="1299411"/>
          </a:xfrm>
        </p:spPr>
        <p:txBody>
          <a:bodyPr/>
          <a:lstStyle/>
          <a:p>
            <a:r>
              <a:rPr lang="de-DE" dirty="0"/>
              <a:t>Einkaufskorb </a:t>
            </a:r>
            <a:r>
              <a:rPr lang="de-DE" dirty="0" err="1"/>
              <a:t>verwaltung</a:t>
            </a:r>
            <a:endParaRPr lang="en-US" dirty="0"/>
          </a:p>
        </p:txBody>
      </p:sp>
      <p:pic>
        <p:nvPicPr>
          <p:cNvPr id="10" name="Grafik 9" descr="Checkliste RNL">
            <a:extLst>
              <a:ext uri="{FF2B5EF4-FFF2-40B4-BE49-F238E27FC236}">
                <a16:creationId xmlns:a16="http://schemas.microsoft.com/office/drawing/2014/main" id="{8E994CCD-B56D-4259-949B-AD22B9DA3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6676" y="2759242"/>
            <a:ext cx="914400" cy="914400"/>
          </a:xfrm>
          <a:prstGeom prst="rect">
            <a:avLst/>
          </a:prstGeom>
        </p:spPr>
      </p:pic>
      <p:pic>
        <p:nvPicPr>
          <p:cNvPr id="11" name="Grafik 10" descr="Checkliste RNL">
            <a:extLst>
              <a:ext uri="{FF2B5EF4-FFF2-40B4-BE49-F238E27FC236}">
                <a16:creationId xmlns:a16="http://schemas.microsoft.com/office/drawing/2014/main" id="{28279BF0-C0CC-41A0-ABC3-362A3E7BC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676" y="1844842"/>
            <a:ext cx="914400" cy="914400"/>
          </a:xfrm>
          <a:prstGeom prst="rect">
            <a:avLst/>
          </a:prstGeom>
        </p:spPr>
      </p:pic>
      <p:pic>
        <p:nvPicPr>
          <p:cNvPr id="12" name="Grafik 11" descr="Checkliste RNL">
            <a:extLst>
              <a:ext uri="{FF2B5EF4-FFF2-40B4-BE49-F238E27FC236}">
                <a16:creationId xmlns:a16="http://schemas.microsoft.com/office/drawing/2014/main" id="{2807F899-2CAA-4DF0-BA14-3333AE397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676" y="3673642"/>
            <a:ext cx="914400" cy="914400"/>
          </a:xfrm>
          <a:prstGeom prst="rect">
            <a:avLst/>
          </a:prstGeom>
        </p:spPr>
      </p:pic>
      <p:pic>
        <p:nvPicPr>
          <p:cNvPr id="14" name="Grafik 13" descr="Einkaufskorb">
            <a:extLst>
              <a:ext uri="{FF2B5EF4-FFF2-40B4-BE49-F238E27FC236}">
                <a16:creationId xmlns:a16="http://schemas.microsoft.com/office/drawing/2014/main" id="{9EAA48FB-C8E4-4E0C-98C0-4B15C3F47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5495" y="2506579"/>
            <a:ext cx="1419726" cy="1419726"/>
          </a:xfrm>
          <a:prstGeom prst="rect">
            <a:avLst/>
          </a:prstGeom>
        </p:spPr>
      </p:pic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ACDFCC1D-61E9-4CBD-998F-55B7EACAB042}"/>
              </a:ext>
            </a:extLst>
          </p:cNvPr>
          <p:cNvSpPr/>
          <p:nvPr/>
        </p:nvSpPr>
        <p:spPr>
          <a:xfrm>
            <a:off x="4061076" y="1844842"/>
            <a:ext cx="783639" cy="2743200"/>
          </a:xfrm>
          <a:prstGeom prst="rightBrace">
            <a:avLst>
              <a:gd name="adj1" fmla="val 83421"/>
              <a:gd name="adj2" fmla="val 5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94CCEF5-1753-4834-BC7F-D3EC17D1666C}"/>
              </a:ext>
            </a:extLst>
          </p:cNvPr>
          <p:cNvSpPr/>
          <p:nvPr/>
        </p:nvSpPr>
        <p:spPr>
          <a:xfrm>
            <a:off x="5113420" y="3011906"/>
            <a:ext cx="1283369" cy="41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5BD01F5-CFD2-4552-AF7C-877EA8716F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3012" y="2417128"/>
            <a:ext cx="3818021" cy="2096821"/>
          </a:xfrm>
          <a:prstGeom prst="rect">
            <a:avLst/>
          </a:prstGeom>
        </p:spPr>
      </p:pic>
      <p:sp>
        <p:nvSpPr>
          <p:cNvPr id="23" name="Pfeil: 180-Grad 22">
            <a:extLst>
              <a:ext uri="{FF2B5EF4-FFF2-40B4-BE49-F238E27FC236}">
                <a16:creationId xmlns:a16="http://schemas.microsoft.com/office/drawing/2014/main" id="{C85D4D8D-D975-4C3F-B3F7-1F808CD515F5}"/>
              </a:ext>
            </a:extLst>
          </p:cNvPr>
          <p:cNvSpPr/>
          <p:nvPr/>
        </p:nvSpPr>
        <p:spPr>
          <a:xfrm rot="10800000" flipV="1">
            <a:off x="7162805" y="1714600"/>
            <a:ext cx="2640512" cy="629452"/>
          </a:xfrm>
          <a:prstGeom prst="uturnArrow">
            <a:avLst>
              <a:gd name="adj1" fmla="val 25000"/>
              <a:gd name="adj2" fmla="val 25000"/>
              <a:gd name="adj3" fmla="val 35526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feil: 180-Grad 23">
            <a:extLst>
              <a:ext uri="{FF2B5EF4-FFF2-40B4-BE49-F238E27FC236}">
                <a16:creationId xmlns:a16="http://schemas.microsoft.com/office/drawing/2014/main" id="{71AEF38E-3BEC-4077-A8CA-BA34637B1924}"/>
              </a:ext>
            </a:extLst>
          </p:cNvPr>
          <p:cNvSpPr/>
          <p:nvPr/>
        </p:nvSpPr>
        <p:spPr>
          <a:xfrm rot="10800000" flipH="1">
            <a:off x="1926681" y="4913479"/>
            <a:ext cx="1902578" cy="637874"/>
          </a:xfrm>
          <a:prstGeom prst="uturnArrow">
            <a:avLst>
              <a:gd name="adj1" fmla="val 25000"/>
              <a:gd name="adj2" fmla="val 25000"/>
              <a:gd name="adj3" fmla="val 35526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6527A14-FDE5-4DF3-94C5-9F909DB46D4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652" r="152"/>
          <a:stretch/>
        </p:blipFill>
        <p:spPr>
          <a:xfrm>
            <a:off x="521786" y="1944521"/>
            <a:ext cx="2624890" cy="2629234"/>
          </a:xfrm>
          <a:prstGeom prst="rect">
            <a:avLst/>
          </a:prstGeom>
          <a:ln w="12700">
            <a:solidFill>
              <a:srgbClr val="0070C0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131388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E8255-06B0-4FE6-93DC-A8FB8BC5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299411"/>
          </a:xfrm>
        </p:spPr>
        <p:txBody>
          <a:bodyPr/>
          <a:lstStyle/>
          <a:p>
            <a:r>
              <a:rPr lang="de-DE" dirty="0">
                <a:effectLst/>
              </a:rPr>
              <a:t>Benachrichtigungen konfigurieren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C01A8A-9175-433B-A8BB-CB91D1BE9C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729464" y="1422381"/>
            <a:ext cx="1220340" cy="1220340"/>
          </a:xfrm>
          <a:prstGeom prst="rect">
            <a:avLst/>
          </a:prstGeom>
          <a:ln>
            <a:noFill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924DF09-0C0D-455E-9920-05B869DBD3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749557" y="2405745"/>
            <a:ext cx="1220340" cy="1220340"/>
          </a:xfrm>
          <a:prstGeom prst="rect">
            <a:avLst/>
          </a:prstGeom>
          <a:ln>
            <a:noFill/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E2E9393-CD7E-4181-9BBD-45A960614B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729465" y="3430961"/>
            <a:ext cx="1220339" cy="1220339"/>
          </a:xfrm>
          <a:prstGeom prst="rect">
            <a:avLst/>
          </a:prstGeom>
          <a:ln>
            <a:noFill/>
          </a:ln>
        </p:spPr>
      </p:pic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7EA3389D-8AEF-4BBC-B700-4DB53879ED3E}"/>
              </a:ext>
            </a:extLst>
          </p:cNvPr>
          <p:cNvSpPr/>
          <p:nvPr/>
        </p:nvSpPr>
        <p:spPr>
          <a:xfrm>
            <a:off x="3760287" y="1554684"/>
            <a:ext cx="783639" cy="2893492"/>
          </a:xfrm>
          <a:prstGeom prst="rightBrace">
            <a:avLst>
              <a:gd name="adj1" fmla="val 83421"/>
              <a:gd name="adj2" fmla="val 5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C2BD6A8C-FEC1-47F1-ABA4-AB701BB2003F}"/>
              </a:ext>
            </a:extLst>
          </p:cNvPr>
          <p:cNvSpPr/>
          <p:nvPr/>
        </p:nvSpPr>
        <p:spPr>
          <a:xfrm>
            <a:off x="4812631" y="2776681"/>
            <a:ext cx="1283369" cy="52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336847-6041-4E61-BC49-5F5F1B6F66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496027" y="2429008"/>
            <a:ext cx="1238118" cy="123811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Pfeil: 180-Grad 25">
            <a:extLst>
              <a:ext uri="{FF2B5EF4-FFF2-40B4-BE49-F238E27FC236}">
                <a16:creationId xmlns:a16="http://schemas.microsoft.com/office/drawing/2014/main" id="{F3F5DC3F-0F73-48BD-9D5C-E572F838540E}"/>
              </a:ext>
            </a:extLst>
          </p:cNvPr>
          <p:cNvSpPr/>
          <p:nvPr/>
        </p:nvSpPr>
        <p:spPr>
          <a:xfrm rot="10800000" flipH="1">
            <a:off x="1437057" y="4774270"/>
            <a:ext cx="1902578" cy="637874"/>
          </a:xfrm>
          <a:prstGeom prst="uturnArrow">
            <a:avLst>
              <a:gd name="adj1" fmla="val 25000"/>
              <a:gd name="adj2" fmla="val 25000"/>
              <a:gd name="adj3" fmla="val 35526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feil: 180-Grad 26">
            <a:extLst>
              <a:ext uri="{FF2B5EF4-FFF2-40B4-BE49-F238E27FC236}">
                <a16:creationId xmlns:a16="http://schemas.microsoft.com/office/drawing/2014/main" id="{77D1E939-3041-4E32-8EA9-1D9F5199AC1C}"/>
              </a:ext>
            </a:extLst>
          </p:cNvPr>
          <p:cNvSpPr/>
          <p:nvPr/>
        </p:nvSpPr>
        <p:spPr>
          <a:xfrm rot="10800000" flipV="1">
            <a:off x="7115086" y="1299411"/>
            <a:ext cx="2105031" cy="578722"/>
          </a:xfrm>
          <a:prstGeom prst="uturnArrow">
            <a:avLst>
              <a:gd name="adj1" fmla="val 25000"/>
              <a:gd name="adj2" fmla="val 25000"/>
              <a:gd name="adj3" fmla="val 35526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7278654-710B-4065-8EC9-8597FBC2F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85" y="1675594"/>
            <a:ext cx="2019300" cy="2724150"/>
          </a:xfrm>
          <a:prstGeom prst="rect">
            <a:avLst/>
          </a:prstGeom>
          <a:ln w="12700">
            <a:solidFill>
              <a:srgbClr val="0070C0"/>
            </a:solidFill>
            <a:prstDash val="dashDot"/>
          </a:ln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4441A76-99CA-450C-B6BF-10CA29768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660" y="2032551"/>
            <a:ext cx="3333750" cy="2143125"/>
          </a:xfrm>
          <a:prstGeom prst="rect">
            <a:avLst/>
          </a:prstGeom>
          <a:ln w="12700">
            <a:solidFill>
              <a:srgbClr val="0070C0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3023831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Breitbild</PresentationFormat>
  <Paragraphs>108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Mesh</vt:lpstr>
      <vt:lpstr>Fridge Insight</vt:lpstr>
      <vt:lpstr>Projekt Beschreibung </vt:lpstr>
      <vt:lpstr>Muss-Kriterien</vt:lpstr>
      <vt:lpstr>Wunsch-Kriterien</vt:lpstr>
      <vt:lpstr>Abgrenzungs-Kriterien</vt:lpstr>
      <vt:lpstr>Akteure: Berechtigungen und Begrenzungen</vt:lpstr>
      <vt:lpstr>Funktionale Anforderungen </vt:lpstr>
      <vt:lpstr>Einkaufskorb verwaltung</vt:lpstr>
      <vt:lpstr>Benachrichtigungen konfigurieren</vt:lpstr>
      <vt:lpstr>Benutzer verwalten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 Insight</dc:title>
  <dc:creator>hamza.harti</dc:creator>
  <cp:lastModifiedBy>hamza.harti</cp:lastModifiedBy>
  <cp:revision>13</cp:revision>
  <dcterms:created xsi:type="dcterms:W3CDTF">2020-02-01T17:26:25Z</dcterms:created>
  <dcterms:modified xsi:type="dcterms:W3CDTF">2020-02-02T16:17:16Z</dcterms:modified>
</cp:coreProperties>
</file>