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43" r:id="rId1"/>
  </p:sldMasterIdLst>
  <p:notesMasterIdLst>
    <p:notesMasterId r:id="rId11"/>
  </p:notesMasterIdLst>
  <p:sldIdLst>
    <p:sldId id="265" r:id="rId2"/>
    <p:sldId id="264" r:id="rId3"/>
    <p:sldId id="266" r:id="rId4"/>
    <p:sldId id="263" r:id="rId5"/>
    <p:sldId id="267" r:id="rId6"/>
    <p:sldId id="260" r:id="rId7"/>
    <p:sldId id="262" r:id="rId8"/>
    <p:sldId id="261" r:id="rId9"/>
    <p:sldId id="268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C0CE25-EBC6-93DF-0F1F-36C047B3FABB}" v="73" dt="2020-08-06T12:49:33.111"/>
    <p1510:client id="{0E7FBA72-DF6D-4156-B67D-8803288E9534}" v="2781" dt="2020-08-06T15:41:44.212"/>
    <p1510:client id="{1EF014D9-25AD-8E92-0342-2F4E18563731}" v="6" dt="2020-08-06T13:13:32.205"/>
    <p1510:client id="{3BAE2E65-F15B-4C6D-98C4-CF2480E50FCB}" v="1" dt="2020-08-06T13:23:28.191"/>
    <p1510:client id="{7CCC3184-0462-43C6-479D-D8D4AA953306}" v="4" dt="2020-08-06T13:30:44.731"/>
    <p1510:client id="{868D5A93-4ED4-79BA-278E-F74CFAB5FAC9}" v="4" dt="2020-08-06T13:55:34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CA9B3-F14B-4131-802D-4FE5BE451B5D}" type="datetimeFigureOut">
              <a:rPr lang="de-DE" smtClean="0"/>
              <a:t>06.08.2020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1911E-3429-4105-9754-805B1C6E51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6519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47443-C3B6-4B92-8420-7B3B3F83B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F922DAC-8397-4140-9A80-4027D4BE2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6607FE-77E8-47EA-8621-2CA4A16D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1350A-031F-4F2E-B245-8DB9F31ED7F6}" type="datetime1">
              <a:rPr lang="en-US" smtClean="0"/>
              <a:t>8/6/2020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942FD2-1497-42A5-B387-265216DE3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2 | Alnaani, Bespalov, Hopp, Käppler | 07.08.2020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B1127F-CF0A-4AB4-A6E9-37C7642A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2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F0C70-CFC1-45DB-A769-D48D1CCC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D53106-177C-434D-96BC-6ECFE4776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0F93EF-EB41-41FE-8254-C925C07B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8213-5A7B-45B4-B85C-3F1E37E3BA83}" type="datetime1">
              <a:rPr lang="en-US" smtClean="0"/>
              <a:t>8/6/2020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2989D0-DCD0-40EB-98B2-DB472F3E2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2 | Alnaani, Bespalov, Hopp, Käppler | 07.08.2020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6321BF-1ADF-4652-A04F-87CF8CA5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2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988768C-A53B-46C7-8650-B834C3125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417074-FA47-4619-895C-A1AB86DA9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ECFD0D-0365-4B20-8669-1A65A3FDE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2D6-4F81-4E52-8111-5BF15AE29B43}" type="datetime1">
              <a:rPr lang="en-US" smtClean="0"/>
              <a:t>8/6/2020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B6D7E7-EEC1-4FEF-9C6A-9CFCB9BE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2 | Alnaani, Bespalov, Hopp, Käppler | 07.08.2020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894215-8F8E-48A6-A12C-5C2043F12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D5747-8462-4120-8BC8-38A6776DB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2880DC-239D-41F9-AD6B-483CDC572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309E1D-53B4-4BFC-8B63-1953C7A08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B2EB-243B-43E5-B3AC-A36D8FB0FF15}" type="datetime1">
              <a:rPr lang="en-US" smtClean="0"/>
              <a:t>8/6/2020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15D4F8-6A62-425D-B430-804B126D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2 | Alnaani, Bespalov, Hopp, Käppler | 07.08.2020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A5A903-14B7-4789-865D-D4345CFD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45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4A858-9EF6-4203-A91E-D41E74F01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A3236F-6E69-4798-A656-DAC323B3B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BEB2CE-6E07-439F-B376-FEB508F43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DC06-35E9-4FB5-919C-14A3FD83F79B}" type="datetime1">
              <a:rPr lang="en-US" smtClean="0"/>
              <a:t>8/6/2020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1F6CE7-1891-42DD-81CA-C66402C4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2 | Alnaani, Bespalov, Hopp, Käppler | 07.08.2020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4DA6F9-D88D-4190-A768-AA3CB24B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0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0B9CD-872C-4486-B3AA-ABFEAE702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8448E1-0871-4AC9-8F68-7D5A2B0E76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09C948D-12CA-431D-A429-BB48C30D0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C241AE-5ABE-4FB9-B567-61D2E4076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2448-261E-45E7-A010-007538F2FEF0}" type="datetime1">
              <a:rPr lang="en-US" smtClean="0"/>
              <a:t>8/6/2020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BA588F-FE77-4633-9896-19D4B8FD7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2 | Alnaani, Bespalov, Hopp, Käppler | 07.08.2020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FD711B-C08E-4537-8C17-EC3C58AE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1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911FB5-723C-4D8F-9ED3-D22F4F5D8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CEA8EB-2538-449C-B22C-71A866185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FA4084-A79E-4F7E-84D3-0AFFBCD11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7A4463-ADD9-492D-B88B-04A2F053C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286B3E1-B1D2-4C43-8B25-131FC66F6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C3190AA-0A2F-44B0-A48A-D0BB44C2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C3D37-76D5-488E-B708-F77E9C7EE5EC}" type="datetime1">
              <a:rPr lang="en-US" smtClean="0"/>
              <a:t>8/6/2020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97F14CD-7616-4835-8DD8-A4E5FFED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2 | Alnaani, Bespalov, Hopp, Käppler | 07.08.2020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A05CBD6-ECEB-418D-AA1C-9CE0875D1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99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25D1E5-199B-40C7-A6EA-43A715531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E72D804-0870-4F27-B3B1-4FFC7882C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317D-8BE5-4816-85AF-86CBAE67BE32}" type="datetime1">
              <a:rPr lang="en-US" smtClean="0"/>
              <a:t>8/6/2020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B7DA72-7782-488B-910C-410D1736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2 | Alnaani, Bespalov, Hopp, Käppler | 07.08.2020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400239-F7FB-45CD-B4B4-4C1C129A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3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92B4C3B-F1E2-465B-835D-AEF90BED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A358-3B02-40E8-A085-80700501708F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0B266C2-A744-4588-9B87-1719E6FAD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2 | Alnaani, Bespalov, Hopp, Käppler | 07.08.2020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BBF157-0831-4F16-913B-F4CAC7A5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5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60D8FB-5ABC-4E4A-B1EC-629C3447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E6ACBE-14AA-4FF7-A6C0-90D07D0FD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4C274A-C021-423E-B602-A797097A2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0FFD88-DD54-46EE-8135-0BC49A5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660B-9ACD-4116-A387-43DEFD78174E}" type="datetime1">
              <a:rPr lang="en-US" smtClean="0"/>
              <a:t>8/6/2020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819A1E-E593-4A12-9046-09A8F3B94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2 | Alnaani, Bespalov, Hopp, Käppler | 07.08.2020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0E8CBB-75BF-493E-829E-B1ACAC24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31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94DC07-A964-4777-B157-797B6A19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BCB1A0F-7F9A-45BF-B33A-80C27324C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B3EC92-183B-456F-A5C7-9DCA0AB9E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6CB57D-DB0F-4C38-819C-5A7F92471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E666-52BF-4320-9A70-4CF99DA440B5}" type="datetime1">
              <a:rPr lang="en-US" smtClean="0"/>
              <a:t>8/6/2020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319C66-3F93-4DC6-A4E2-E71DFE7B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2 | Alnaani, Bespalov, Hopp, Käppler | 07.08.2020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B14494-AF81-4D56-81C0-FD21B0447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8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04F5FB1-4B7E-4598-B3DE-C80B2DB47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C39B6A-9AFC-4785-A3DC-83D7374DD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8C99BB-590C-4E21-914B-6EA109FED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FF0AB-F0E9-4B95-AE17-4473D7F9FED1}" type="datetime1">
              <a:rPr lang="en-US" smtClean="0"/>
              <a:t>8/6/2020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1AD2CF-07BD-4F03-B464-C8164EC1E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Java 2 | Alnaani, Bespalov, Hopp, Käppler | 07.08.2020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FF6BBE-2B05-4146-A4FC-95D347935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4461516-3BF2-44F0-AED1-3A00B6B0A6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9545" b="4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6710988-1C14-409A-8276-EEA7DFA9D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1" y="5977064"/>
            <a:ext cx="4788120" cy="479552"/>
          </a:xfrm>
        </p:spPr>
        <p:txBody>
          <a:bodyPr>
            <a:noAutofit/>
          </a:bodyPr>
          <a:lstStyle/>
          <a:p>
            <a:pPr algn="r"/>
            <a:r>
              <a:rPr lang="de-DE">
                <a:solidFill>
                  <a:srgbClr val="A5A5A5"/>
                </a:solidFill>
              </a:rPr>
              <a:t>Michael Hopp </a:t>
            </a:r>
            <a:r>
              <a:rPr lang="de-DE">
                <a:solidFill>
                  <a:schemeClr val="accent2"/>
                </a:solidFill>
              </a:rPr>
              <a:t>|</a:t>
            </a:r>
            <a:r>
              <a:rPr lang="de-DE">
                <a:solidFill>
                  <a:srgbClr val="A5A5A5"/>
                </a:solidFill>
              </a:rPr>
              <a:t> Tom </a:t>
            </a:r>
            <a:r>
              <a:rPr lang="de-DE" err="1">
                <a:solidFill>
                  <a:srgbClr val="A5A5A5"/>
                </a:solidFill>
              </a:rPr>
              <a:t>Käppler</a:t>
            </a:r>
            <a:endParaRPr lang="de-DE">
              <a:solidFill>
                <a:srgbClr val="A5A5A5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sp>
        <p:nvSpPr>
          <p:cNvPr id="24" name="Untertitel 2">
            <a:extLst>
              <a:ext uri="{FF2B5EF4-FFF2-40B4-BE49-F238E27FC236}">
                <a16:creationId xmlns:a16="http://schemas.microsoft.com/office/drawing/2014/main" id="{DC76C79E-8CB7-498A-9287-D7BF790D8F5D}"/>
              </a:ext>
            </a:extLst>
          </p:cNvPr>
          <p:cNvSpPr txBox="1">
            <a:spLocks/>
          </p:cNvSpPr>
          <p:nvPr/>
        </p:nvSpPr>
        <p:spPr>
          <a:xfrm>
            <a:off x="1307870" y="5977064"/>
            <a:ext cx="4788120" cy="479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>
                <a:solidFill>
                  <a:srgbClr val="A5A5A5"/>
                </a:solidFill>
              </a:rPr>
              <a:t>Bilal </a:t>
            </a:r>
            <a:r>
              <a:rPr lang="de-DE" err="1">
                <a:solidFill>
                  <a:srgbClr val="A5A5A5"/>
                </a:solidFill>
              </a:rPr>
              <a:t>Alnaani</a:t>
            </a:r>
            <a:r>
              <a:rPr lang="de-DE">
                <a:solidFill>
                  <a:srgbClr val="A5A5A5"/>
                </a:solidFill>
              </a:rPr>
              <a:t> </a:t>
            </a:r>
            <a:r>
              <a:rPr lang="de-DE">
                <a:solidFill>
                  <a:schemeClr val="accent2"/>
                </a:solidFill>
              </a:rPr>
              <a:t>|</a:t>
            </a:r>
            <a:r>
              <a:rPr lang="de-DE">
                <a:solidFill>
                  <a:srgbClr val="A5A5A5"/>
                </a:solidFill>
              </a:rPr>
              <a:t> Anton </a:t>
            </a:r>
            <a:r>
              <a:rPr lang="de-DE" err="1">
                <a:solidFill>
                  <a:srgbClr val="A5A5A5"/>
                </a:solidFill>
              </a:rPr>
              <a:t>Bespalov</a:t>
            </a:r>
            <a:r>
              <a:rPr lang="de-DE">
                <a:solidFill>
                  <a:srgbClr val="A5A5A5"/>
                </a:solidFill>
              </a:rPr>
              <a:t> 				</a:t>
            </a:r>
          </a:p>
        </p:txBody>
      </p:sp>
    </p:spTree>
    <p:extLst>
      <p:ext uri="{BB962C8B-B14F-4D97-AF65-F5344CB8AC3E}">
        <p14:creationId xmlns:p14="http://schemas.microsoft.com/office/powerpoint/2010/main" val="3371681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13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2B3B3BA-0691-4DF4-A4CA-9147A0DF87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0" t="9091" r="26313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55" name="Rectangle 15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05DDFAA-8787-43C2-BEB4-21E951B3E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4011126" cy="1124712"/>
          </a:xfrm>
        </p:spPr>
        <p:txBody>
          <a:bodyPr anchor="b">
            <a:noAutofit/>
          </a:bodyPr>
          <a:lstStyle/>
          <a:p>
            <a:r>
              <a:rPr lang="de-DE" sz="4800"/>
              <a:t>Grundlegendes</a:t>
            </a:r>
          </a:p>
        </p:txBody>
      </p:sp>
      <p:sp>
        <p:nvSpPr>
          <p:cNvPr id="56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D3384C-A69B-4186-A41B-F64677214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5409220" cy="3207258"/>
          </a:xfrm>
        </p:spPr>
        <p:txBody>
          <a:bodyPr anchor="t">
            <a:noAutofit/>
          </a:bodyPr>
          <a:lstStyle/>
          <a:p>
            <a:r>
              <a:rPr lang="de-DE" sz="2000"/>
              <a:t>Watch </a:t>
            </a:r>
            <a:r>
              <a:rPr lang="de-DE" sz="2000" err="1"/>
              <a:t>My</a:t>
            </a:r>
            <a:r>
              <a:rPr lang="de-DE" sz="2000"/>
              <a:t> Watch = Armbanduhren Web-Shop (Website)</a:t>
            </a:r>
          </a:p>
          <a:p>
            <a:r>
              <a:rPr lang="de-DE" sz="2000" err="1"/>
              <a:t>Uhrenkonfigurator</a:t>
            </a:r>
            <a:endParaRPr lang="de-DE" sz="2000"/>
          </a:p>
          <a:p>
            <a:endParaRPr lang="de-DE" sz="2000"/>
          </a:p>
          <a:p>
            <a:endParaRPr lang="de-DE" sz="2000"/>
          </a:p>
          <a:p>
            <a:pPr marL="0" indent="0">
              <a:buNone/>
            </a:pPr>
            <a:endParaRPr lang="de-DE" sz="2000"/>
          </a:p>
          <a:p>
            <a:r>
              <a:rPr lang="de-DE" sz="2000" err="1"/>
              <a:t>Github</a:t>
            </a:r>
            <a:r>
              <a:rPr lang="de-DE" sz="2000"/>
              <a:t>: </a:t>
            </a:r>
            <a:r>
              <a:rPr lang="de-DE" sz="2000" u="sng"/>
              <a:t>github.com/</a:t>
            </a:r>
            <a:r>
              <a:rPr lang="de-DE" sz="2000" u="sng" err="1"/>
              <a:t>fh</a:t>
            </a:r>
            <a:r>
              <a:rPr lang="de-DE" sz="2000" u="sng"/>
              <a:t>-erfurt/</a:t>
            </a:r>
            <a:r>
              <a:rPr lang="de-DE" sz="2000" u="sng" err="1"/>
              <a:t>WatchMyWatch</a:t>
            </a:r>
            <a:endParaRPr lang="de-DE" sz="2000" u="sng"/>
          </a:p>
          <a:p>
            <a:r>
              <a:rPr lang="de-DE" sz="2000" err="1"/>
              <a:t>Heroku</a:t>
            </a:r>
            <a:r>
              <a:rPr lang="de-DE" sz="2000"/>
              <a:t>: </a:t>
            </a:r>
            <a:r>
              <a:rPr lang="de-DE" sz="2000" u="sng"/>
              <a:t>watchmywatch2.herokuapp.com/</a:t>
            </a:r>
          </a:p>
          <a:p>
            <a:endParaRPr lang="de-DE" sz="2000"/>
          </a:p>
          <a:p>
            <a:endParaRPr lang="de-DE" sz="2000"/>
          </a:p>
        </p:txBody>
      </p:sp>
      <p:sp>
        <p:nvSpPr>
          <p:cNvPr id="53" name="Foliennummernplatzhalter 52">
            <a:extLst>
              <a:ext uri="{FF2B5EF4-FFF2-40B4-BE49-F238E27FC236}">
                <a16:creationId xmlns:a16="http://schemas.microsoft.com/office/drawing/2014/main" id="{E627465E-A797-4168-A60E-9016DA78B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63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6466DC0-DE44-49CD-9CF8-4D9C46B219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0" t="9091" r="26313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05DDFAA-8787-43C2-BEB4-21E951B3E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de-DE" sz="4800"/>
              <a:t>Utilities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D3384C-A69B-4186-A41B-F64677214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5096055" cy="3207258"/>
          </a:xfrm>
        </p:spPr>
        <p:txBody>
          <a:bodyPr anchor="t">
            <a:normAutofit/>
          </a:bodyPr>
          <a:lstStyle/>
          <a:p>
            <a:r>
              <a:rPr lang="de-DE" sz="2000"/>
              <a:t>XAMPP (MySQL)</a:t>
            </a:r>
          </a:p>
          <a:p>
            <a:r>
              <a:rPr lang="de-DE" sz="2000"/>
              <a:t>Spring</a:t>
            </a:r>
          </a:p>
          <a:p>
            <a:r>
              <a:rPr lang="de-DE" sz="2000" err="1"/>
              <a:t>Thymeleaf</a:t>
            </a:r>
            <a:endParaRPr lang="de-DE" sz="2000"/>
          </a:p>
          <a:p>
            <a:r>
              <a:rPr lang="de-DE" sz="2000" err="1"/>
              <a:t>WebJars</a:t>
            </a:r>
            <a:r>
              <a:rPr lang="de-DE" sz="2000"/>
              <a:t> (Bootstrap, </a:t>
            </a:r>
            <a:r>
              <a:rPr lang="de-DE" sz="2000" err="1"/>
              <a:t>JQuery</a:t>
            </a:r>
            <a:r>
              <a:rPr lang="de-DE" sz="2000"/>
              <a:t>)</a:t>
            </a:r>
          </a:p>
          <a:p>
            <a:r>
              <a:rPr lang="de-DE" sz="2000" err="1"/>
              <a:t>Swagger</a:t>
            </a:r>
            <a:r>
              <a:rPr lang="de-DE" sz="2000"/>
              <a:t> | </a:t>
            </a:r>
            <a:r>
              <a:rPr lang="de-DE" sz="2000" err="1"/>
              <a:t>Swagger</a:t>
            </a:r>
            <a:r>
              <a:rPr lang="de-DE" sz="2000"/>
              <a:t>-ui</a:t>
            </a:r>
          </a:p>
          <a:p>
            <a:r>
              <a:rPr lang="de-DE" sz="2000"/>
              <a:t>Postman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CEE9A1B8-D3AF-4E71-BE4B-D36B62A8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40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0E63B73-7244-489A-A6B9-B40D20FCDE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0" t="9091" r="26313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05DDFAA-8787-43C2-BEB4-21E951B3E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1" y="1161288"/>
            <a:ext cx="6918229" cy="1124712"/>
          </a:xfrm>
        </p:spPr>
        <p:txBody>
          <a:bodyPr anchor="b">
            <a:noAutofit/>
          </a:bodyPr>
          <a:lstStyle/>
          <a:p>
            <a:r>
              <a:rPr lang="de-DE" sz="4800"/>
              <a:t>Was ist dazu gekommen?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D3384C-A69B-4186-A41B-F64677214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4783611" cy="3207258"/>
          </a:xfrm>
        </p:spPr>
        <p:txBody>
          <a:bodyPr anchor="t">
            <a:noAutofit/>
          </a:bodyPr>
          <a:lstStyle/>
          <a:p>
            <a:r>
              <a:rPr lang="de-DE" sz="2000" b="0" i="0">
                <a:effectLst/>
                <a:latin typeface="Whitney"/>
              </a:rPr>
              <a:t>Webseite (Spring + </a:t>
            </a:r>
            <a:r>
              <a:rPr lang="de-DE" sz="2000" b="0" i="0" err="1">
                <a:effectLst/>
                <a:latin typeface="Whitney"/>
              </a:rPr>
              <a:t>Thymeleaf</a:t>
            </a:r>
            <a:r>
              <a:rPr lang="de-DE" sz="2000" b="0" i="0">
                <a:effectLst/>
                <a:latin typeface="Whitney"/>
              </a:rPr>
              <a:t> + Bootstrap)</a:t>
            </a:r>
          </a:p>
          <a:p>
            <a:endParaRPr lang="de-DE" sz="2000" b="0" i="0">
              <a:effectLst/>
              <a:latin typeface="Whitney"/>
            </a:endParaRPr>
          </a:p>
          <a:p>
            <a:r>
              <a:rPr lang="de-DE" sz="2000" b="0" i="0">
                <a:effectLst/>
                <a:latin typeface="Whitney"/>
              </a:rPr>
              <a:t>Datenbank (</a:t>
            </a:r>
            <a:r>
              <a:rPr lang="de-DE" sz="2000" b="0" i="0" err="1">
                <a:effectLst/>
                <a:latin typeface="Whitney"/>
              </a:rPr>
              <a:t>MySql</a:t>
            </a:r>
            <a:r>
              <a:rPr lang="de-DE" sz="2000" b="0" i="0">
                <a:effectLst/>
                <a:latin typeface="Whitney"/>
              </a:rPr>
              <a:t>)</a:t>
            </a:r>
          </a:p>
          <a:p>
            <a:endParaRPr lang="de-DE" sz="2000" b="0" i="0">
              <a:effectLst/>
              <a:latin typeface="Whitney"/>
            </a:endParaRPr>
          </a:p>
          <a:p>
            <a:r>
              <a:rPr lang="de-DE" sz="2000" b="0" i="0">
                <a:effectLst/>
                <a:latin typeface="Whitney"/>
              </a:rPr>
              <a:t>API-Schnittstellen + Dokumentation + Tests</a:t>
            </a:r>
          </a:p>
          <a:p>
            <a:endParaRPr lang="de-DE" sz="2000" b="0" i="0">
              <a:effectLst/>
              <a:latin typeface="Whitney"/>
            </a:endParaRPr>
          </a:p>
          <a:p>
            <a:r>
              <a:rPr lang="de-DE" sz="2000" b="0" i="0" err="1">
                <a:effectLst/>
                <a:latin typeface="Whitney"/>
              </a:rPr>
              <a:t>Heroku</a:t>
            </a:r>
            <a:r>
              <a:rPr lang="de-DE" sz="2000" b="0" i="0">
                <a:effectLst/>
                <a:latin typeface="Whitney"/>
              </a:rPr>
              <a:t> Live </a:t>
            </a:r>
            <a:r>
              <a:rPr lang="de-DE" sz="2000">
                <a:latin typeface="Whitney"/>
              </a:rPr>
              <a:t>Release</a:t>
            </a:r>
          </a:p>
          <a:p>
            <a:endParaRPr lang="de-DE" sz="2000">
              <a:latin typeface="Whitney"/>
            </a:endParaRP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6D6D78B2-E835-4E22-B469-83048BE5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7FF55AC-3CAD-4976-A034-9D71C527D0E5}"/>
              </a:ext>
            </a:extLst>
          </p:cNvPr>
          <p:cNvSpPr txBox="1"/>
          <p:nvPr/>
        </p:nvSpPr>
        <p:spPr>
          <a:xfrm>
            <a:off x="424815" y="2536449"/>
            <a:ext cx="95737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600" b="0" i="0">
                <a:effectLst/>
                <a:latin typeface="Whitney"/>
              </a:rPr>
              <a:t>Bilal</a:t>
            </a:r>
          </a:p>
        </p:txBody>
      </p:sp>
    </p:spTree>
    <p:extLst>
      <p:ext uri="{BB962C8B-B14F-4D97-AF65-F5344CB8AC3E}">
        <p14:creationId xmlns:p14="http://schemas.microsoft.com/office/powerpoint/2010/main" val="1277693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0E63B73-7244-489A-A6B9-B40D20FCDE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0" t="9091" r="26313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05DDFAA-8787-43C2-BEB4-21E951B3E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1" y="1161288"/>
            <a:ext cx="6918229" cy="1124712"/>
          </a:xfrm>
        </p:spPr>
        <p:txBody>
          <a:bodyPr anchor="b">
            <a:noAutofit/>
          </a:bodyPr>
          <a:lstStyle/>
          <a:p>
            <a:r>
              <a:rPr lang="de-DE" sz="4800"/>
              <a:t>Was wurde verändert?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D3384C-A69B-4186-A41B-F64677214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4783611" cy="3207258"/>
          </a:xfrm>
        </p:spPr>
        <p:txBody>
          <a:bodyPr anchor="t">
            <a:noAutofit/>
          </a:bodyPr>
          <a:lstStyle/>
          <a:p>
            <a:r>
              <a:rPr lang="de-DE" sz="2000">
                <a:latin typeface="Whitney"/>
              </a:rPr>
              <a:t>Java Klassen: 	Customer + Person ⇒ User</a:t>
            </a:r>
          </a:p>
          <a:p>
            <a:endParaRPr lang="de-DE" sz="2000">
              <a:latin typeface="Whitney"/>
            </a:endParaRPr>
          </a:p>
          <a:p>
            <a:r>
              <a:rPr lang="de-DE" sz="2000">
                <a:latin typeface="Whitney"/>
              </a:rPr>
              <a:t>Tests überarbeitet</a:t>
            </a:r>
          </a:p>
          <a:p>
            <a:endParaRPr lang="de-DE" sz="2000">
              <a:latin typeface="Whitney"/>
            </a:endParaRPr>
          </a:p>
          <a:p>
            <a:r>
              <a:rPr lang="de-DE" sz="2000">
                <a:latin typeface="Whitney"/>
              </a:rPr>
              <a:t>Datenbankumstellungen</a:t>
            </a:r>
          </a:p>
          <a:p>
            <a:endParaRPr lang="de-DE" sz="2000">
              <a:latin typeface="Whitney"/>
            </a:endParaRP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6D6D78B2-E835-4E22-B469-83048BE5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26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6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5C18FBF-A70D-4BD8-B035-016341C42A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0" t="9091" r="26313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5" name="Rectangle 18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05DDFAA-8787-43C2-BEB4-21E951B3E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de-DE" sz="4800"/>
              <a:t>API</a:t>
            </a:r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D3384C-A69B-4186-A41B-F64677214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5211559" cy="3207258"/>
          </a:xfrm>
        </p:spPr>
        <p:txBody>
          <a:bodyPr anchor="t">
            <a:normAutofit/>
          </a:bodyPr>
          <a:lstStyle/>
          <a:p>
            <a:r>
              <a:rPr lang="de-DE" sz="2000"/>
              <a:t>Schnittstellen</a:t>
            </a:r>
          </a:p>
          <a:p>
            <a:endParaRPr lang="de-DE" sz="2000"/>
          </a:p>
          <a:p>
            <a:r>
              <a:rPr lang="de-DE" sz="2000"/>
              <a:t>Unit-Tests | Integrations-Test (rest-</a:t>
            </a:r>
            <a:r>
              <a:rPr lang="de-DE" sz="2000" err="1"/>
              <a:t>assured</a:t>
            </a:r>
            <a:r>
              <a:rPr lang="de-DE" sz="2000"/>
              <a:t>)</a:t>
            </a:r>
          </a:p>
          <a:p>
            <a:endParaRPr lang="de-DE" sz="2000"/>
          </a:p>
          <a:p>
            <a:r>
              <a:rPr lang="de-DE" sz="2000"/>
              <a:t>Herausforderungen dabei</a:t>
            </a:r>
          </a:p>
          <a:p>
            <a:endParaRPr lang="de-DE" sz="2000"/>
          </a:p>
          <a:p>
            <a:pPr marL="0" indent="0">
              <a:buNone/>
            </a:pPr>
            <a:endParaRPr lang="de-DE" sz="2000"/>
          </a:p>
        </p:txBody>
      </p:sp>
      <p:sp>
        <p:nvSpPr>
          <p:cNvPr id="29" name="Foliennummernplatzhalter 28">
            <a:extLst>
              <a:ext uri="{FF2B5EF4-FFF2-40B4-BE49-F238E27FC236}">
                <a16:creationId xmlns:a16="http://schemas.microsoft.com/office/drawing/2014/main" id="{5C74E1BB-801C-43EE-BA30-FD4FBBCE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90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05B4169-8C4C-4E17-ACF3-E275AC6DC4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9545" b="4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05DDFAA-8787-43C2-BEB4-21E951B3E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Website-TOUR</a:t>
            </a:r>
          </a:p>
        </p:txBody>
      </p:sp>
      <p:sp>
        <p:nvSpPr>
          <p:cNvPr id="29" name="Foliennummernplatzhalter 28">
            <a:extLst>
              <a:ext uri="{FF2B5EF4-FFF2-40B4-BE49-F238E27FC236}">
                <a16:creationId xmlns:a16="http://schemas.microsoft.com/office/drawing/2014/main" id="{4A9A9261-2C92-460A-9CAE-5DFF3D1BF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C6976EF-D89E-4E25-8C8F-419FC432764C}"/>
              </a:ext>
            </a:extLst>
          </p:cNvPr>
          <p:cNvSpPr txBox="1"/>
          <p:nvPr/>
        </p:nvSpPr>
        <p:spPr>
          <a:xfrm>
            <a:off x="9780471" y="6454273"/>
            <a:ext cx="44661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/>
              <a:t>© Not </a:t>
            </a:r>
            <a:r>
              <a:rPr lang="de-DE" sz="800" err="1"/>
              <a:t>designed</a:t>
            </a:r>
            <a:r>
              <a:rPr lang="de-DE" sz="800"/>
              <a:t> </a:t>
            </a:r>
            <a:r>
              <a:rPr lang="de-DE" sz="800" err="1"/>
              <a:t>by</a:t>
            </a:r>
            <a:r>
              <a:rPr lang="de-DE" sz="800"/>
              <a:t> </a:t>
            </a:r>
            <a:r>
              <a:rPr lang="de-DE" sz="500"/>
              <a:t>KSP-Solutions®</a:t>
            </a:r>
          </a:p>
        </p:txBody>
      </p:sp>
    </p:spTree>
    <p:extLst>
      <p:ext uri="{BB962C8B-B14F-4D97-AF65-F5344CB8AC3E}">
        <p14:creationId xmlns:p14="http://schemas.microsoft.com/office/powerpoint/2010/main" val="3127456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3549703-93FB-4F5E-B1C0-3657C95A23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0" t="9091" r="26313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05DDFAA-8787-43C2-BEB4-21E951B3E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6305751" cy="1124712"/>
          </a:xfrm>
        </p:spPr>
        <p:txBody>
          <a:bodyPr anchor="b">
            <a:noAutofit/>
          </a:bodyPr>
          <a:lstStyle/>
          <a:p>
            <a:r>
              <a:rPr lang="de-DE" sz="4800"/>
              <a:t>Herausforderungen und </a:t>
            </a:r>
            <a:br>
              <a:rPr lang="de-DE" sz="4800"/>
            </a:br>
            <a:r>
              <a:rPr lang="de-DE" sz="4800" err="1"/>
              <a:t>Lessons</a:t>
            </a:r>
            <a:r>
              <a:rPr lang="de-DE" sz="4800"/>
              <a:t> </a:t>
            </a:r>
            <a:r>
              <a:rPr lang="de-DE" sz="4800" err="1"/>
              <a:t>Learned</a:t>
            </a:r>
            <a:endParaRPr lang="de-DE" sz="4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D3384C-A69B-4186-A41B-F64677214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3"/>
            <a:ext cx="6482093" cy="3769373"/>
          </a:xfrm>
        </p:spPr>
        <p:txBody>
          <a:bodyPr anchor="t">
            <a:normAutofit/>
          </a:bodyPr>
          <a:lstStyle/>
          <a:p>
            <a:r>
              <a:rPr lang="de-DE" sz="2000"/>
              <a:t>Erstkontakt mit Frameworks</a:t>
            </a:r>
          </a:p>
          <a:p>
            <a:r>
              <a:rPr lang="de-DE" sz="2000"/>
              <a:t>Bootstrap Styling ist genial</a:t>
            </a:r>
          </a:p>
          <a:p>
            <a:r>
              <a:rPr lang="de-DE" sz="2000"/>
              <a:t>Bootstrap Update mittendrin</a:t>
            </a:r>
          </a:p>
          <a:p>
            <a:r>
              <a:rPr lang="de-DE" sz="2000"/>
              <a:t>Verbindung von Java-Klassen zu Datenbank muss durchdacht sein (</a:t>
            </a:r>
            <a:r>
              <a:rPr lang="de-DE" sz="2000" err="1"/>
              <a:t>Hibernates</a:t>
            </a:r>
            <a:r>
              <a:rPr lang="de-DE" sz="2000"/>
              <a:t> Eigenheiten)</a:t>
            </a:r>
          </a:p>
          <a:p>
            <a:r>
              <a:rPr lang="de-DE" sz="2000"/>
              <a:t>↯ </a:t>
            </a:r>
            <a:r>
              <a:rPr lang="de-DE" sz="2000" err="1"/>
              <a:t>th:field</a:t>
            </a:r>
            <a:r>
              <a:rPr lang="de-DE" sz="2000"/>
              <a:t> ↯</a:t>
            </a:r>
          </a:p>
          <a:p>
            <a:pPr marL="0" indent="0">
              <a:buNone/>
            </a:pPr>
            <a:endParaRPr lang="de-DE" sz="2000"/>
          </a:p>
          <a:p>
            <a:r>
              <a:rPr lang="de-DE" sz="2000"/>
              <a:t>Positive Arbeitsatmosphäre erreicht (Hilfestellungen, Arbeitsteilung)</a:t>
            </a:r>
          </a:p>
          <a:p>
            <a:r>
              <a:rPr lang="de-DE" sz="2000"/>
              <a:t>GitHub Desktop voraussetzen!</a:t>
            </a:r>
          </a:p>
          <a:p>
            <a:pPr marL="0" indent="0">
              <a:buNone/>
            </a:pPr>
            <a:endParaRPr lang="de-DE" sz="2000"/>
          </a:p>
          <a:p>
            <a:endParaRPr lang="de-DE" sz="200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3979ACB-FCAA-46CD-B7CE-002ECA37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55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4461516-3BF2-44F0-AED1-3A00B6B0A6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9545" b="4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6710988-1C14-409A-8276-EEA7DFA9D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1" y="5977064"/>
            <a:ext cx="4788120" cy="479552"/>
          </a:xfrm>
        </p:spPr>
        <p:txBody>
          <a:bodyPr>
            <a:noAutofit/>
          </a:bodyPr>
          <a:lstStyle/>
          <a:p>
            <a:pPr algn="r"/>
            <a:r>
              <a:rPr lang="de-DE">
                <a:solidFill>
                  <a:srgbClr val="A5A5A5"/>
                </a:solidFill>
              </a:rPr>
              <a:t>Michael Hopp </a:t>
            </a:r>
            <a:r>
              <a:rPr lang="de-DE">
                <a:solidFill>
                  <a:schemeClr val="accent2"/>
                </a:solidFill>
              </a:rPr>
              <a:t>|</a:t>
            </a:r>
            <a:r>
              <a:rPr lang="de-DE">
                <a:solidFill>
                  <a:srgbClr val="A5A5A5"/>
                </a:solidFill>
              </a:rPr>
              <a:t> Tom </a:t>
            </a:r>
            <a:r>
              <a:rPr lang="de-DE" err="1">
                <a:solidFill>
                  <a:srgbClr val="A5A5A5"/>
                </a:solidFill>
              </a:rPr>
              <a:t>Käppler</a:t>
            </a:r>
            <a:endParaRPr lang="de-DE">
              <a:solidFill>
                <a:srgbClr val="A5A5A5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sp>
        <p:nvSpPr>
          <p:cNvPr id="24" name="Untertitel 2">
            <a:extLst>
              <a:ext uri="{FF2B5EF4-FFF2-40B4-BE49-F238E27FC236}">
                <a16:creationId xmlns:a16="http://schemas.microsoft.com/office/drawing/2014/main" id="{DC76C79E-8CB7-498A-9287-D7BF790D8F5D}"/>
              </a:ext>
            </a:extLst>
          </p:cNvPr>
          <p:cNvSpPr txBox="1">
            <a:spLocks/>
          </p:cNvSpPr>
          <p:nvPr/>
        </p:nvSpPr>
        <p:spPr>
          <a:xfrm>
            <a:off x="1307870" y="5977064"/>
            <a:ext cx="4788120" cy="479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>
                <a:solidFill>
                  <a:srgbClr val="A5A5A5"/>
                </a:solidFill>
              </a:rPr>
              <a:t>Bilal </a:t>
            </a:r>
            <a:r>
              <a:rPr lang="de-DE" err="1">
                <a:solidFill>
                  <a:srgbClr val="A5A5A5"/>
                </a:solidFill>
              </a:rPr>
              <a:t>Alnaani</a:t>
            </a:r>
            <a:r>
              <a:rPr lang="de-DE">
                <a:solidFill>
                  <a:srgbClr val="A5A5A5"/>
                </a:solidFill>
              </a:rPr>
              <a:t> </a:t>
            </a:r>
            <a:r>
              <a:rPr lang="de-DE">
                <a:solidFill>
                  <a:schemeClr val="accent2"/>
                </a:solidFill>
              </a:rPr>
              <a:t>|</a:t>
            </a:r>
            <a:r>
              <a:rPr lang="de-DE">
                <a:solidFill>
                  <a:srgbClr val="A5A5A5"/>
                </a:solidFill>
              </a:rPr>
              <a:t> Anton </a:t>
            </a:r>
            <a:r>
              <a:rPr lang="de-DE" err="1">
                <a:solidFill>
                  <a:srgbClr val="A5A5A5"/>
                </a:solidFill>
              </a:rPr>
              <a:t>Bespalov</a:t>
            </a:r>
            <a:r>
              <a:rPr lang="de-DE">
                <a:solidFill>
                  <a:srgbClr val="A5A5A5"/>
                </a:solidFill>
              </a:rPr>
              <a:t> 				</a:t>
            </a:r>
          </a:p>
        </p:txBody>
      </p:sp>
    </p:spTree>
    <p:extLst>
      <p:ext uri="{BB962C8B-B14F-4D97-AF65-F5344CB8AC3E}">
        <p14:creationId xmlns:p14="http://schemas.microsoft.com/office/powerpoint/2010/main" val="3738443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Breitbild</PresentationFormat>
  <Slides>9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Office</vt:lpstr>
      <vt:lpstr>PowerPoint-Präsentation</vt:lpstr>
      <vt:lpstr>Grundlegendes</vt:lpstr>
      <vt:lpstr>Utilities</vt:lpstr>
      <vt:lpstr>Was ist dazu gekommen?</vt:lpstr>
      <vt:lpstr>Was wurde verändert?</vt:lpstr>
      <vt:lpstr>API</vt:lpstr>
      <vt:lpstr>Website-TOUR</vt:lpstr>
      <vt:lpstr>Herausforderungen und  Lessons Learned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Hopp</dc:creator>
  <cp:revision>4</cp:revision>
  <dcterms:created xsi:type="dcterms:W3CDTF">2020-08-06T13:52:02Z</dcterms:created>
  <dcterms:modified xsi:type="dcterms:W3CDTF">2020-08-06T15:45:02Z</dcterms:modified>
</cp:coreProperties>
</file>