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310" r:id="rId3"/>
    <p:sldId id="311" r:id="rId4"/>
    <p:sldId id="356" r:id="rId5"/>
    <p:sldId id="359" r:id="rId6"/>
    <p:sldId id="358" r:id="rId7"/>
    <p:sldId id="360" r:id="rId8"/>
    <p:sldId id="312" r:id="rId9"/>
    <p:sldId id="364" r:id="rId10"/>
    <p:sldId id="365" r:id="rId11"/>
    <p:sldId id="366" r:id="rId12"/>
    <p:sldId id="367" r:id="rId13"/>
    <p:sldId id="371" r:id="rId14"/>
    <p:sldId id="374" r:id="rId15"/>
    <p:sldId id="372" r:id="rId16"/>
    <p:sldId id="363" r:id="rId17"/>
    <p:sldId id="362" r:id="rId18"/>
    <p:sldId id="323" r:id="rId19"/>
    <p:sldId id="368" r:id="rId20"/>
    <p:sldId id="369" r:id="rId21"/>
    <p:sldId id="370" r:id="rId22"/>
    <p:sldId id="35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76782" autoAdjust="0"/>
  </p:normalViewPr>
  <p:slideViewPr>
    <p:cSldViewPr showGuides="1">
      <p:cViewPr varScale="1">
        <p:scale>
          <a:sx n="56" d="100"/>
          <a:sy n="56" d="100"/>
        </p:scale>
        <p:origin x="2010" y="7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25.02.2016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78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Momentan nicht nötig, aber</a:t>
            </a:r>
            <a:r>
              <a:rPr lang="de-DE" baseline="0" dirty="0" smtClean="0"/>
              <a:t> bei sehr vielen Worker-Prozessen auf einer Maschine unabdingbar, da Begrenzung durch RAM-Größe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*Evtl.*</a:t>
            </a:r>
            <a:r>
              <a:rPr lang="de-DE" baseline="0" dirty="0" smtClean="0"/>
              <a:t> hier live die Dateien im HDFS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09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 smtClean="0"/>
              <a:t>Live</a:t>
            </a:r>
            <a:r>
              <a:rPr lang="de-DE" baseline="0" dirty="0" smtClean="0"/>
              <a:t> Demo </a:t>
            </a:r>
            <a:r>
              <a:rPr lang="de-DE" baseline="0" dirty="0" err="1" smtClean="0"/>
              <a:t>Hive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der Tabellen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Live</a:t>
            </a:r>
            <a:r>
              <a:rPr lang="de-DE" baseline="0" dirty="0" smtClean="0"/>
              <a:t> Demo </a:t>
            </a:r>
            <a:r>
              <a:rPr lang="de-DE" baseline="0" dirty="0" err="1" smtClean="0"/>
              <a:t>Hive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der Tabellen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5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Live</a:t>
            </a:r>
            <a:r>
              <a:rPr lang="de-DE" baseline="0" dirty="0" smtClean="0"/>
              <a:t> Demo </a:t>
            </a:r>
            <a:r>
              <a:rPr lang="de-DE" baseline="0" dirty="0" err="1" smtClean="0"/>
              <a:t>Hive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der Tabellen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56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Schema.xml neues Feld angelegt</a:t>
            </a:r>
          </a:p>
          <a:p>
            <a:pPr marL="0" indent="0">
              <a:buNone/>
            </a:pPr>
            <a:r>
              <a:rPr lang="de-DE" dirty="0" smtClean="0"/>
              <a:t>Im Feld wird ein </a:t>
            </a:r>
            <a:r>
              <a:rPr lang="de-DE" dirty="0" err="1" smtClean="0"/>
              <a:t>Tokenizer</a:t>
            </a:r>
            <a:r>
              <a:rPr lang="de-DE" dirty="0" smtClean="0"/>
              <a:t> festgelegt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NGramTokenizerFactory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EdgeTokenizerFactory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23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78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Spark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pushed</a:t>
            </a:r>
            <a:r>
              <a:rPr lang="de-DE" baseline="0" dirty="0" smtClean="0"/>
              <a:t> die Daten in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und legt Solr.csv an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err="1" smtClean="0"/>
              <a:t>Solr</a:t>
            </a:r>
            <a:r>
              <a:rPr lang="de-DE" baseline="0" dirty="0" smtClean="0"/>
              <a:t> Index generieren = erzeugt auf Basis der CSV-Datei den </a:t>
            </a:r>
            <a:r>
              <a:rPr lang="de-DE" baseline="0" dirty="0" err="1" smtClean="0"/>
              <a:t>Solr</a:t>
            </a:r>
            <a:r>
              <a:rPr lang="de-DE" baseline="0" dirty="0" smtClean="0"/>
              <a:t> Index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Spark Pattern </a:t>
            </a:r>
            <a:r>
              <a:rPr lang="de-DE" baseline="0" dirty="0" err="1" smtClean="0"/>
              <a:t>Detector</a:t>
            </a:r>
            <a:r>
              <a:rPr lang="de-DE" baseline="0" dirty="0" smtClean="0"/>
              <a:t> = berechnet für alle Songs die Ähnlichkeitsmaße aus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09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Ambari</a:t>
            </a:r>
            <a:r>
              <a:rPr lang="de-DE" baseline="0" dirty="0" smtClean="0"/>
              <a:t> einfach in der Bedienung, aber ressourcenschonender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40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Christian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75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Christian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1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03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UI zeigen</a:t>
            </a:r>
          </a:p>
          <a:p>
            <a:r>
              <a:rPr lang="de-DE" dirty="0" smtClean="0"/>
              <a:t>Eingabe:</a:t>
            </a:r>
            <a:r>
              <a:rPr lang="de-DE" baseline="0" dirty="0" smtClean="0"/>
              <a:t> Künstler: The</a:t>
            </a:r>
          </a:p>
          <a:p>
            <a:r>
              <a:rPr lang="de-DE" baseline="0" dirty="0" err="1" smtClean="0"/>
              <a:t>Autocomplete</a:t>
            </a:r>
            <a:r>
              <a:rPr lang="de-DE" baseline="0" dirty="0" smtClean="0"/>
              <a:t> zeigen</a:t>
            </a:r>
          </a:p>
          <a:p>
            <a:r>
              <a:rPr lang="de-DE" baseline="0" dirty="0" smtClean="0"/>
              <a:t>„</a:t>
            </a:r>
            <a:r>
              <a:rPr lang="de-DE" baseline="0" dirty="0" err="1" smtClean="0"/>
              <a:t>Walk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Moon“ auswählen</a:t>
            </a:r>
          </a:p>
          <a:p>
            <a:endParaRPr lang="de-DE" baseline="0" dirty="0" smtClean="0"/>
          </a:p>
          <a:p>
            <a:r>
              <a:rPr lang="de-DE" dirty="0" smtClean="0"/>
              <a:t>HDP</a:t>
            </a:r>
          </a:p>
          <a:p>
            <a:r>
              <a:rPr lang="de-DE" dirty="0" smtClean="0"/>
              <a:t>VM läuft im Cluster, nicht lokal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8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UI zeigen</a:t>
            </a:r>
          </a:p>
          <a:p>
            <a:r>
              <a:rPr lang="de-DE" dirty="0" smtClean="0"/>
              <a:t>Eingabe:</a:t>
            </a:r>
            <a:r>
              <a:rPr lang="de-DE" baseline="0" dirty="0" smtClean="0"/>
              <a:t> Künstler: The</a:t>
            </a:r>
          </a:p>
          <a:p>
            <a:r>
              <a:rPr lang="de-DE" baseline="0" dirty="0" err="1" smtClean="0"/>
              <a:t>Autocomplete</a:t>
            </a:r>
            <a:r>
              <a:rPr lang="de-DE" baseline="0" dirty="0" smtClean="0"/>
              <a:t> zeigen</a:t>
            </a:r>
          </a:p>
          <a:p>
            <a:r>
              <a:rPr lang="de-DE" baseline="0" dirty="0" smtClean="0"/>
              <a:t>„</a:t>
            </a:r>
            <a:r>
              <a:rPr lang="de-DE" baseline="0" dirty="0" err="1" smtClean="0"/>
              <a:t>Walk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Moon“ auswählen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35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UI zeigen</a:t>
            </a:r>
          </a:p>
          <a:p>
            <a:r>
              <a:rPr lang="de-DE" dirty="0" smtClean="0"/>
              <a:t>Eingabe:</a:t>
            </a:r>
            <a:r>
              <a:rPr lang="de-DE" baseline="0" dirty="0" smtClean="0"/>
              <a:t> Künstler: The</a:t>
            </a:r>
          </a:p>
          <a:p>
            <a:r>
              <a:rPr lang="de-DE" baseline="0" dirty="0" err="1" smtClean="0"/>
              <a:t>Autocomplete</a:t>
            </a:r>
            <a:r>
              <a:rPr lang="de-DE" baseline="0" dirty="0" smtClean="0"/>
              <a:t> zeigen</a:t>
            </a:r>
          </a:p>
          <a:p>
            <a:r>
              <a:rPr lang="de-DE" baseline="0" dirty="0" smtClean="0"/>
              <a:t>„</a:t>
            </a:r>
            <a:r>
              <a:rPr lang="de-DE" baseline="0" dirty="0" err="1" smtClean="0"/>
              <a:t>Walk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Moon“ auswählen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75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Theresa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03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Theresa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4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Klassische APIs: Deswegen kein</a:t>
            </a:r>
            <a:r>
              <a:rPr lang="de-DE" baseline="0" dirty="0" smtClean="0"/>
              <a:t> Flume und Spark Streaming sinnvoll einsetzbar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Ablauf</a:t>
            </a:r>
            <a:r>
              <a:rPr lang="de-DE" baseline="0" dirty="0" smtClean="0"/>
              <a:t> erklären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2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7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504"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Vorname Name  Titel der Präsentation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   00.00.2015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 smtClean="0"/>
              <a:t> von 21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4" y="6312715"/>
            <a:ext cx="598694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54" r:id="rId20"/>
    <p:sldLayoutId id="2147483670" r:id="rId21"/>
    <p:sldLayoutId id="2147483655" r:id="rId22"/>
    <p:sldLayoutId id="2147483669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Big Data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 </a:t>
            </a:r>
            <a:r>
              <a:rPr lang="de-DE" baseline="30000" dirty="0" smtClean="0"/>
              <a:t>1</a:t>
            </a:r>
          </a:p>
          <a:p>
            <a:r>
              <a:rPr lang="de-DE" dirty="0" smtClean="0"/>
              <a:t>Tim </a:t>
            </a:r>
            <a:r>
              <a:rPr lang="de-DE" dirty="0" err="1" smtClean="0"/>
              <a:t>Mühlsteff</a:t>
            </a:r>
            <a:r>
              <a:rPr lang="de-DE" dirty="0" smtClean="0"/>
              <a:t> </a:t>
            </a:r>
            <a:r>
              <a:rPr lang="de-DE" baseline="30000" dirty="0" smtClean="0"/>
              <a:t>2</a:t>
            </a:r>
          </a:p>
          <a:p>
            <a:r>
              <a:rPr lang="de-DE" dirty="0" smtClean="0"/>
              <a:t>Christian </a:t>
            </a:r>
            <a:r>
              <a:rPr lang="de-DE" dirty="0" err="1" smtClean="0"/>
              <a:t>Tophinke</a:t>
            </a:r>
            <a:r>
              <a:rPr lang="de-DE" dirty="0" smtClean="0"/>
              <a:t> </a:t>
            </a:r>
            <a:r>
              <a:rPr lang="de-DE" baseline="30000" dirty="0" smtClean="0"/>
              <a:t>3</a:t>
            </a:r>
          </a:p>
          <a:p>
            <a:endParaRPr lang="de-DE" baseline="30000" dirty="0"/>
          </a:p>
          <a:p>
            <a:endParaRPr lang="de-DE" baseline="3000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 Matrikel-Nr.: 66 26 13, E-Mail: theresa.bettmann@fh-muenster.de</a:t>
            </a:r>
          </a:p>
          <a:p>
            <a:r>
              <a:rPr lang="de-DE" dirty="0" smtClean="0"/>
              <a:t>2 </a:t>
            </a:r>
            <a:r>
              <a:rPr lang="de-DE" dirty="0"/>
              <a:t>Matrikel-Nr.: 66 23 </a:t>
            </a:r>
            <a:r>
              <a:rPr lang="de-DE" dirty="0" smtClean="0"/>
              <a:t>09, E-Mail: muehlsteff@fh-muenster.de</a:t>
            </a:r>
          </a:p>
          <a:p>
            <a:r>
              <a:rPr lang="de-DE" dirty="0" smtClean="0"/>
              <a:t>3 Matrikel-Nr</a:t>
            </a:r>
            <a:r>
              <a:rPr lang="de-DE" dirty="0"/>
              <a:t>.: </a:t>
            </a:r>
            <a:r>
              <a:rPr lang="de-DE" dirty="0" smtClean="0"/>
              <a:t>65 92 10</a:t>
            </a:r>
            <a:r>
              <a:rPr lang="de-DE" dirty="0"/>
              <a:t>, </a:t>
            </a:r>
            <a:r>
              <a:rPr lang="de-DE" dirty="0" smtClean="0"/>
              <a:t>E-Mail: christian.tophinke@fh-muenster.de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Chord</a:t>
            </a:r>
            <a:r>
              <a:rPr lang="de-DE" dirty="0" smtClean="0"/>
              <a:t> Project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48078" t="3458" r="1568"/>
          <a:stretch/>
        </p:blipFill>
        <p:spPr>
          <a:xfrm>
            <a:off x="5191690" y="2575603"/>
            <a:ext cx="3988822" cy="43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Preparation</a:t>
            </a:r>
            <a:r>
              <a:rPr lang="de-DE" dirty="0" smtClean="0"/>
              <a:t> &amp;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755576" y="4227473"/>
            <a:ext cx="2016224" cy="136815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err="1" smtClean="0">
                <a:solidFill>
                  <a:schemeClr val="tx1"/>
                </a:solidFill>
              </a:rPr>
              <a:t>MusicGraph</a:t>
            </a:r>
            <a:r>
              <a:rPr lang="de-DE" sz="1900" dirty="0" smtClean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5940152" y="2838838"/>
            <a:ext cx="2376264" cy="134988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56254" y="4454349"/>
            <a:ext cx="194421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chemeClr val="tx1"/>
                </a:solidFill>
              </a:rPr>
              <a:t>f</a:t>
            </a:r>
            <a:r>
              <a:rPr lang="de-DE" sz="1900" dirty="0" smtClean="0">
                <a:solidFill>
                  <a:schemeClr val="tx1"/>
                </a:solidFill>
              </a:rPr>
              <a:t>etcher.jar</a:t>
            </a:r>
          </a:p>
        </p:txBody>
      </p:sp>
      <p:cxnSp>
        <p:nvCxnSpPr>
          <p:cNvPr id="13" name="Gerade Verbindung mit Pfeil 12"/>
          <p:cNvCxnSpPr>
            <a:stCxn id="6" idx="4"/>
            <a:endCxn id="11" idx="1"/>
          </p:cNvCxnSpPr>
          <p:nvPr/>
        </p:nvCxnSpPr>
        <p:spPr>
          <a:xfrm>
            <a:off x="2771800" y="4911549"/>
            <a:ext cx="684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11" idx="0"/>
          </p:cNvCxnSpPr>
          <p:nvPr/>
        </p:nvCxnSpPr>
        <p:spPr>
          <a:xfrm flipH="1">
            <a:off x="4428362" y="4188727"/>
            <a:ext cx="2699922" cy="26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3"/>
            <a:endCxn id="7" idx="3"/>
          </p:cNvCxnSpPr>
          <p:nvPr/>
        </p:nvCxnSpPr>
        <p:spPr>
          <a:xfrm flipV="1">
            <a:off x="5400470" y="4188727"/>
            <a:ext cx="1727814" cy="72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456470" y="1945669"/>
            <a:ext cx="1944000" cy="925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tx1"/>
                </a:solidFill>
              </a:rPr>
              <a:t>getCharts.sh</a:t>
            </a:r>
          </a:p>
        </p:txBody>
      </p:sp>
      <p:cxnSp>
        <p:nvCxnSpPr>
          <p:cNvPr id="35" name="Gerade Verbindung mit Pfeil 34"/>
          <p:cNvCxnSpPr>
            <a:stCxn id="31" idx="3"/>
            <a:endCxn id="7" idx="1"/>
          </p:cNvCxnSpPr>
          <p:nvPr/>
        </p:nvCxnSpPr>
        <p:spPr>
          <a:xfrm>
            <a:off x="5400470" y="2408641"/>
            <a:ext cx="1727814" cy="43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Magnetplattenspeicher 40"/>
          <p:cNvSpPr/>
          <p:nvPr/>
        </p:nvSpPr>
        <p:spPr>
          <a:xfrm>
            <a:off x="755800" y="1703521"/>
            <a:ext cx="2016000" cy="13649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err="1" smtClean="0">
                <a:solidFill>
                  <a:schemeClr val="tx1"/>
                </a:solidFill>
              </a:rPr>
              <a:t>Audioscrobbler</a:t>
            </a:r>
            <a:r>
              <a:rPr lang="de-DE" sz="1900" dirty="0" smtClean="0">
                <a:solidFill>
                  <a:schemeClr val="tx1"/>
                </a:solidFill>
              </a:rPr>
              <a:t> (Last.FM)</a:t>
            </a:r>
          </a:p>
        </p:txBody>
      </p:sp>
      <p:cxnSp>
        <p:nvCxnSpPr>
          <p:cNvPr id="43" name="Gerade Verbindung mit Pfeil 42"/>
          <p:cNvCxnSpPr>
            <a:stCxn id="41" idx="4"/>
            <a:endCxn id="31" idx="1"/>
          </p:cNvCxnSpPr>
          <p:nvPr/>
        </p:nvCxnSpPr>
        <p:spPr>
          <a:xfrm>
            <a:off x="2771800" y="2386011"/>
            <a:ext cx="684670" cy="22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084925" y="2087634"/>
            <a:ext cx="1496062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c</a:t>
            </a:r>
            <a:r>
              <a:rPr lang="de-DE" sz="1900" dirty="0" smtClean="0"/>
              <a:t>harts.xml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588863" y="3929238"/>
            <a:ext cx="1496062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c</a:t>
            </a:r>
            <a:r>
              <a:rPr lang="de-DE" sz="1900" dirty="0" smtClean="0"/>
              <a:t>harts.xml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227045" y="4523205"/>
            <a:ext cx="1496062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o</a:t>
            </a:r>
            <a:r>
              <a:rPr lang="de-DE" sz="1900" dirty="0" err="1" smtClean="0"/>
              <a:t>ut.json</a:t>
            </a:r>
            <a:endParaRPr lang="de-DE" sz="1900" dirty="0" smtClean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Preparation</a:t>
            </a:r>
            <a:r>
              <a:rPr lang="de-DE" dirty="0" smtClean="0"/>
              <a:t> &amp;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Verarbeitung läuft für Prototyp bisher nur mit einer </a:t>
            </a:r>
            <a:r>
              <a:rPr lang="de-DE" dirty="0" err="1" smtClean="0"/>
              <a:t>Fetcher</a:t>
            </a:r>
            <a:r>
              <a:rPr lang="de-DE" dirty="0" smtClean="0"/>
              <a:t>-Instanz</a:t>
            </a:r>
          </a:p>
          <a:p>
            <a:pPr lvl="1"/>
            <a:r>
              <a:rPr lang="de-DE" dirty="0" smtClean="0"/>
              <a:t>Kann grundsätzlich auch mehrmals instanziiert und verteilt werden</a:t>
            </a:r>
          </a:p>
          <a:p>
            <a:pPr lvl="1"/>
            <a:r>
              <a:rPr lang="de-DE" dirty="0" smtClean="0"/>
              <a:t>Aufteilung in Datenblöcke für Charts erforderlich</a:t>
            </a:r>
          </a:p>
          <a:p>
            <a:pPr lvl="1"/>
            <a:r>
              <a:rPr lang="de-DE" dirty="0" smtClean="0"/>
              <a:t>Jeder Java-Worker bearbeitet einen Teilabschnitt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Fetcher</a:t>
            </a:r>
            <a:r>
              <a:rPr lang="de-DE" dirty="0" smtClean="0"/>
              <a:t> muss bisher künstlich verlangsamt werden, da </a:t>
            </a:r>
            <a:r>
              <a:rPr lang="de-DE" dirty="0" err="1" smtClean="0"/>
              <a:t>MusicGraph</a:t>
            </a:r>
            <a:r>
              <a:rPr lang="de-DE" dirty="0" smtClean="0"/>
              <a:t>-APIs Beschränkungen unterliegen (</a:t>
            </a:r>
            <a:r>
              <a:rPr lang="de-DE" dirty="0" err="1" smtClean="0"/>
              <a:t>Thread.sleep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58775" y="1700808"/>
            <a:ext cx="8426450" cy="4019748"/>
          </a:xfrm>
        </p:spPr>
        <p:txBody>
          <a:bodyPr/>
          <a:lstStyle/>
          <a:p>
            <a:r>
              <a:rPr lang="de-DE" dirty="0" smtClean="0"/>
              <a:t>Informationsarchitektur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incoming</a:t>
            </a:r>
            <a:r>
              <a:rPr lang="de-DE" dirty="0" smtClean="0"/>
              <a:t> (XML-Datei mit den Charts)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complete</a:t>
            </a:r>
            <a:r>
              <a:rPr lang="de-DE" dirty="0" smtClean="0"/>
              <a:t> (vollständige Daten im JSON-Format) 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failed</a:t>
            </a:r>
            <a:r>
              <a:rPr lang="de-DE" dirty="0" smtClean="0"/>
              <a:t> (Songs ohne Akkord-Intervalle im JSON-Format)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-Verzeichnis „momentan“ nicht nötig, weil Daten im RAM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Dateiformat je Song</a:t>
            </a:r>
          </a:p>
          <a:p>
            <a:pPr lvl="1"/>
            <a:r>
              <a:rPr lang="de-DE" dirty="0"/>
              <a:t>{ "title": "</a:t>
            </a:r>
            <a:r>
              <a:rPr lang="de-DE" b="1" dirty="0"/>
              <a:t>Musiktitel</a:t>
            </a:r>
            <a:r>
              <a:rPr lang="de-DE" dirty="0"/>
              <a:t>", "</a:t>
            </a:r>
            <a:r>
              <a:rPr lang="de-DE" dirty="0" err="1"/>
              <a:t>intervals</a:t>
            </a:r>
            <a:r>
              <a:rPr lang="de-DE" dirty="0"/>
              <a:t>": [ </a:t>
            </a:r>
            <a:r>
              <a:rPr lang="de-DE" b="1" dirty="0"/>
              <a:t>Integer-Array</a:t>
            </a:r>
            <a:r>
              <a:rPr lang="de-DE" dirty="0"/>
              <a:t> ], "</a:t>
            </a:r>
            <a:r>
              <a:rPr lang="de-DE" dirty="0" err="1"/>
              <a:t>key</a:t>
            </a:r>
            <a:r>
              <a:rPr lang="de-DE" dirty="0"/>
              <a:t>": "</a:t>
            </a:r>
            <a:r>
              <a:rPr lang="de-DE" b="1" dirty="0"/>
              <a:t>Grundtonart</a:t>
            </a:r>
            <a:r>
              <a:rPr lang="de-DE" dirty="0"/>
              <a:t>", "</a:t>
            </a:r>
            <a:r>
              <a:rPr lang="de-DE" dirty="0" err="1"/>
              <a:t>mode</a:t>
            </a:r>
            <a:r>
              <a:rPr lang="de-DE" dirty="0"/>
              <a:t>": </a:t>
            </a:r>
            <a:r>
              <a:rPr lang="de-DE" b="1" dirty="0"/>
              <a:t>Moll </a:t>
            </a:r>
            <a:r>
              <a:rPr lang="de-DE" b="1" dirty="0" smtClean="0"/>
              <a:t>o. Dur </a:t>
            </a:r>
            <a:r>
              <a:rPr lang="de-DE" b="1" dirty="0"/>
              <a:t>(Integer)</a:t>
            </a:r>
            <a:r>
              <a:rPr lang="de-DE" dirty="0"/>
              <a:t>, "</a:t>
            </a:r>
            <a:r>
              <a:rPr lang="de-DE" dirty="0" err="1"/>
              <a:t>artist</a:t>
            </a:r>
            <a:r>
              <a:rPr lang="de-DE" dirty="0"/>
              <a:t>": "</a:t>
            </a:r>
            <a:r>
              <a:rPr lang="de-DE" b="1" dirty="0"/>
              <a:t>Künstler</a:t>
            </a:r>
            <a:r>
              <a:rPr lang="de-DE" dirty="0"/>
              <a:t>" </a:t>
            </a:r>
            <a:r>
              <a:rPr lang="de-DE" dirty="0" smtClean="0"/>
              <a:t>}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JSON: Sehr kompakt, einfacher zu verarbeiten als XML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0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pPr lvl="1"/>
            <a:r>
              <a:rPr lang="de-DE" dirty="0" smtClean="0"/>
              <a:t>JSON-Rohdaten aus HDFS in </a:t>
            </a:r>
            <a:r>
              <a:rPr lang="de-DE" dirty="0" err="1" smtClean="0"/>
              <a:t>HBase</a:t>
            </a:r>
            <a:r>
              <a:rPr lang="de-DE" dirty="0" smtClean="0"/>
              <a:t> übernehmen</a:t>
            </a:r>
          </a:p>
          <a:p>
            <a:pPr lvl="1"/>
            <a:r>
              <a:rPr lang="de-DE" dirty="0" smtClean="0"/>
              <a:t>CSV-Datei für </a:t>
            </a:r>
            <a:r>
              <a:rPr lang="de-DE" dirty="0" err="1" smtClean="0"/>
              <a:t>Solr</a:t>
            </a:r>
            <a:r>
              <a:rPr lang="de-DE" dirty="0" smtClean="0"/>
              <a:t>-Index erzeugen</a:t>
            </a:r>
          </a:p>
          <a:p>
            <a:pPr lvl="1"/>
            <a:endParaRPr lang="de-DE" dirty="0"/>
          </a:p>
          <a:p>
            <a:r>
              <a:rPr lang="de-DE" b="1" dirty="0" smtClean="0"/>
              <a:t>Tools</a:t>
            </a:r>
          </a:p>
          <a:p>
            <a:pPr lvl="1"/>
            <a:r>
              <a:rPr lang="de-DE" dirty="0" smtClean="0"/>
              <a:t>Apache Spark (Spark Core, Spark SQL)</a:t>
            </a:r>
          </a:p>
          <a:p>
            <a:pPr lvl="1"/>
            <a:r>
              <a:rPr lang="de-DE" dirty="0" err="1" smtClean="0"/>
              <a:t>HBase</a:t>
            </a:r>
            <a:r>
              <a:rPr lang="de-DE" dirty="0" smtClean="0"/>
              <a:t> (Anbindung per nativer Java API)</a:t>
            </a:r>
          </a:p>
          <a:p>
            <a:pPr lvl="1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Spark Data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  <p:pic>
        <p:nvPicPr>
          <p:cNvPr id="6" name="Picture 4" descr="http://perrohunter.com/wp-content/uploads/2015/11/hbase_logo-470x1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3532219" cy="10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s.computerwoche.de/images/computerwoche/bdb/2578118/522x29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6759" r="20346" b="24384"/>
          <a:stretch/>
        </p:blipFill>
        <p:spPr bwMode="auto">
          <a:xfrm>
            <a:off x="1372816" y="4613654"/>
            <a:ext cx="2132354" cy="11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einer </a:t>
            </a:r>
            <a:r>
              <a:rPr lang="de-DE" b="1" dirty="0" err="1" smtClean="0"/>
              <a:t>Solr</a:t>
            </a:r>
            <a:r>
              <a:rPr lang="de-DE" b="1" dirty="0" smtClean="0"/>
              <a:t>-Index CSV-Datei</a:t>
            </a:r>
          </a:p>
          <a:p>
            <a:endParaRPr lang="de-DE" b="1" dirty="0"/>
          </a:p>
          <a:p>
            <a:pPr lvl="1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Spark Data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492896"/>
            <a:ext cx="8424936" cy="1930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id,artist,title</a:t>
            </a:r>
            <a:endParaRPr lang="de-DE" sz="145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200000"/>
              </a:lnSpc>
            </a:pP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66b6efe92ca316f2d5b760d999f1605d,Major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Lazer,Lean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(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MØ &amp; DJ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200000"/>
              </a:lnSpc>
            </a:pP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c4cadec3f02c64db78efe4a9ec5015dc,Calvin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Harris,How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sz="145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love</a:t>
            </a:r>
            <a:endParaRPr lang="de-DE" sz="145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200000"/>
              </a:lnSpc>
            </a:pPr>
            <a:r>
              <a:rPr lang="de-DE" sz="145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sz="145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errohunter.com/wp-content/uploads/2015/11/hbase_logo-470x1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"/>
          <a:stretch/>
        </p:blipFill>
        <p:spPr bwMode="auto">
          <a:xfrm>
            <a:off x="5580112" y="5161857"/>
            <a:ext cx="3280699" cy="10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pPr lvl="1"/>
            <a:r>
              <a:rPr lang="de-DE" dirty="0" smtClean="0"/>
              <a:t>Daten aus </a:t>
            </a:r>
            <a:r>
              <a:rPr lang="de-DE" dirty="0" err="1" smtClean="0"/>
              <a:t>HBase</a:t>
            </a:r>
            <a:r>
              <a:rPr lang="de-DE" dirty="0" smtClean="0"/>
              <a:t> einlesen und in Apache Spark Datentypen (</a:t>
            </a:r>
            <a:r>
              <a:rPr lang="de-DE" dirty="0" err="1" smtClean="0"/>
              <a:t>DataFrame</a:t>
            </a:r>
            <a:r>
              <a:rPr lang="de-DE" dirty="0" smtClean="0"/>
              <a:t>) überführen</a:t>
            </a:r>
          </a:p>
          <a:p>
            <a:pPr lvl="1"/>
            <a:r>
              <a:rPr lang="de-DE" dirty="0"/>
              <a:t>Akkordmuster </a:t>
            </a:r>
            <a:r>
              <a:rPr lang="de-DE" dirty="0" smtClean="0"/>
              <a:t>identifizieren, Übereinstimmungen zwischen Songs ermitteln und Score-Wert berechnen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dirty="0" smtClean="0"/>
              <a:t>Spark ML: N-Gramm Algorithmus</a:t>
            </a:r>
          </a:p>
          <a:p>
            <a:pPr lvl="1"/>
            <a:r>
              <a:rPr lang="de-DE" dirty="0" smtClean="0"/>
              <a:t>Ergebnisse in </a:t>
            </a:r>
            <a:r>
              <a:rPr lang="de-DE" dirty="0" err="1" smtClean="0"/>
              <a:t>HBase</a:t>
            </a:r>
            <a:r>
              <a:rPr lang="de-DE" dirty="0" smtClean="0"/>
              <a:t> übernehmen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b="1" dirty="0" smtClean="0"/>
              <a:t>Tools</a:t>
            </a:r>
          </a:p>
          <a:p>
            <a:pPr lvl="1"/>
            <a:r>
              <a:rPr lang="de-DE" dirty="0" smtClean="0"/>
              <a:t>Apache Spark (</a:t>
            </a:r>
            <a:r>
              <a:rPr lang="de-DE" dirty="0"/>
              <a:t>Spark Core, Spark </a:t>
            </a:r>
            <a:r>
              <a:rPr lang="de-DE" dirty="0" smtClean="0"/>
              <a:t>SQL, Spark ML)</a:t>
            </a:r>
          </a:p>
          <a:p>
            <a:pPr lvl="1"/>
            <a:r>
              <a:rPr lang="de-DE" dirty="0" err="1" smtClean="0"/>
              <a:t>HBase</a:t>
            </a:r>
            <a:r>
              <a:rPr lang="de-DE" dirty="0" smtClean="0"/>
              <a:t> (Anbindung </a:t>
            </a:r>
            <a:r>
              <a:rPr lang="de-DE" dirty="0"/>
              <a:t>per nativer Java API)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Spark Pattern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  <p:pic>
        <p:nvPicPr>
          <p:cNvPr id="8" name="Picture 6" descr="http://images.computerwoche.de/images/computerwoche/bdb/2578118/522x29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6759" r="20346" b="24384"/>
          <a:stretch/>
        </p:blipFill>
        <p:spPr bwMode="auto">
          <a:xfrm>
            <a:off x="6588224" y="3472532"/>
            <a:ext cx="2132354" cy="11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8" r="66926"/>
          <a:stretch/>
        </p:blipFill>
        <p:spPr>
          <a:xfrm>
            <a:off x="370632" y="1024555"/>
            <a:ext cx="4176463" cy="3083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lussdiagramm: Magnetplattenspeicher 2"/>
          <p:cNvSpPr/>
          <p:nvPr/>
        </p:nvSpPr>
        <p:spPr>
          <a:xfrm>
            <a:off x="6886179" y="1556792"/>
            <a:ext cx="1656184" cy="1728192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err="1" smtClean="0">
                <a:solidFill>
                  <a:schemeClr val="tx1"/>
                </a:solidFill>
              </a:rPr>
              <a:t>Solr</a:t>
            </a:r>
            <a:endParaRPr lang="de-DE" sz="190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3608" y="1988840"/>
            <a:ext cx="56886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2" idx="3"/>
          </p:cNvCxnSpPr>
          <p:nvPr/>
        </p:nvCxnSpPr>
        <p:spPr>
          <a:xfrm flipH="1">
            <a:off x="4547095" y="2566236"/>
            <a:ext cx="2185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39552" y="2154769"/>
            <a:ext cx="3888432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2783" r="18889" b="1209"/>
          <a:stretch/>
        </p:blipFill>
        <p:spPr>
          <a:xfrm>
            <a:off x="358775" y="4187747"/>
            <a:ext cx="7200800" cy="25922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Gerade Verbindung mit Pfeil 9"/>
          <p:cNvCxnSpPr/>
          <p:nvPr/>
        </p:nvCxnSpPr>
        <p:spPr>
          <a:xfrm flipV="1">
            <a:off x="6732240" y="3407087"/>
            <a:ext cx="521680" cy="1318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092280" y="3429000"/>
            <a:ext cx="792089" cy="2032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70631" y="5605993"/>
            <a:ext cx="7188943" cy="1135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536617" y="1531745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5536617" y="2646067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2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633040" y="3598331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3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866410" y="3598331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4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</a:t>
            </a:r>
            <a:endParaRPr lang="de-DE" dirty="0"/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7269369" y="5241075"/>
            <a:ext cx="1229998" cy="936104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err="1" smtClean="0">
                <a:solidFill>
                  <a:schemeClr val="tx1"/>
                </a:solidFill>
              </a:rPr>
              <a:t>HBase</a:t>
            </a:r>
            <a:endParaRPr lang="de-DE" sz="1900" dirty="0" smtClean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66119" r="18889" b="1209"/>
          <a:stretch/>
        </p:blipFill>
        <p:spPr>
          <a:xfrm>
            <a:off x="358774" y="1124744"/>
            <a:ext cx="8229485" cy="17281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Gerade Verbindung mit Pfeil 12"/>
          <p:cNvCxnSpPr/>
          <p:nvPr/>
        </p:nvCxnSpPr>
        <p:spPr>
          <a:xfrm>
            <a:off x="7884368" y="2924944"/>
            <a:ext cx="0" cy="983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380312" y="2492897"/>
            <a:ext cx="9361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8450" r="15851" b="21650"/>
          <a:stretch/>
        </p:blipFill>
        <p:spPr>
          <a:xfrm>
            <a:off x="358774" y="3352534"/>
            <a:ext cx="6373466" cy="25807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6764254" y="4221088"/>
            <a:ext cx="472042" cy="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360634" y="3933056"/>
            <a:ext cx="6371606" cy="2024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125353" y="3908927"/>
            <a:ext cx="1518030" cy="81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err="1" smtClean="0">
                <a:solidFill>
                  <a:schemeClr val="tx1"/>
                </a:solidFill>
              </a:rPr>
              <a:t>Restful</a:t>
            </a:r>
            <a:endParaRPr lang="de-DE" sz="19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tx1"/>
                </a:solidFill>
              </a:rPr>
              <a:t>Webservice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7668344" y="4749084"/>
            <a:ext cx="0" cy="491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8100392" y="4749084"/>
            <a:ext cx="0" cy="455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956376" y="3164908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5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6876256" y="3757825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8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8244409" y="4815059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5" name="Ellipse 44"/>
          <p:cNvSpPr/>
          <p:nvPr/>
        </p:nvSpPr>
        <p:spPr>
          <a:xfrm>
            <a:off x="7200292" y="4797057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>
                <a:solidFill>
                  <a:srgbClr val="FF0000"/>
                </a:solidFill>
              </a:rPr>
              <a:t>6</a:t>
            </a:r>
            <a:endParaRPr lang="de-DE" sz="1900" dirty="0" smtClean="0">
              <a:solidFill>
                <a:srgbClr val="FF0000"/>
              </a:solidFill>
            </a:endParaRPr>
          </a:p>
        </p:txBody>
      </p:sp>
      <p:sp>
        <p:nvSpPr>
          <p:cNvPr id="4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Automation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811569"/>
            <a:ext cx="8426450" cy="1968287"/>
          </a:xfrm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Oozie</a:t>
            </a:r>
            <a:r>
              <a:rPr lang="de-DE" dirty="0" smtClean="0"/>
              <a:t> Data Pipeline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1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Hortonworks</a:t>
            </a:r>
            <a:r>
              <a:rPr lang="de-DE" dirty="0" smtClean="0"/>
              <a:t> HDP</a:t>
            </a:r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-Distribution ähnlich </a:t>
            </a:r>
            <a:r>
              <a:rPr lang="de-DE" dirty="0" err="1" smtClean="0"/>
              <a:t>Cloudera</a:t>
            </a:r>
            <a:r>
              <a:rPr lang="de-DE" dirty="0" smtClean="0"/>
              <a:t> CDH</a:t>
            </a:r>
          </a:p>
          <a:p>
            <a:pPr lvl="1"/>
            <a:r>
              <a:rPr lang="de-DE" dirty="0"/>
              <a:t>Erprobung einer </a:t>
            </a:r>
            <a:r>
              <a:rPr lang="de-DE" dirty="0" err="1"/>
              <a:t>Cloudera</a:t>
            </a:r>
            <a:r>
              <a:rPr lang="de-DE" dirty="0"/>
              <a:t> </a:t>
            </a:r>
            <a:r>
              <a:rPr lang="de-DE" dirty="0" smtClean="0"/>
              <a:t>Alternative</a:t>
            </a:r>
          </a:p>
          <a:p>
            <a:pPr lvl="1"/>
            <a:r>
              <a:rPr lang="de-DE" dirty="0" smtClean="0"/>
              <a:t>Anderes Cluster-Management-Werkzeug „</a:t>
            </a:r>
            <a:r>
              <a:rPr lang="de-DE" dirty="0" err="1" smtClean="0"/>
              <a:t>Ambari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Gute Dokumentation, verbreitete Community, einfache Bedienung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Continous</a:t>
            </a:r>
            <a:r>
              <a:rPr lang="de-DE" dirty="0" smtClean="0"/>
              <a:t> Integration Plattform</a:t>
            </a:r>
          </a:p>
          <a:p>
            <a:pPr lvl="1"/>
            <a:r>
              <a:rPr lang="de-DE" dirty="0" smtClean="0"/>
              <a:t>Kontinuierlicher </a:t>
            </a:r>
            <a:r>
              <a:rPr lang="de-DE" dirty="0" err="1" smtClean="0"/>
              <a:t>Build</a:t>
            </a:r>
            <a:r>
              <a:rPr lang="de-DE" dirty="0" smtClean="0"/>
              <a:t> der </a:t>
            </a:r>
            <a:r>
              <a:rPr lang="de-DE" dirty="0" err="1" smtClean="0"/>
              <a:t>Maven</a:t>
            </a:r>
            <a:r>
              <a:rPr lang="de-DE" dirty="0" smtClean="0"/>
              <a:t>-Projekte</a:t>
            </a:r>
          </a:p>
          <a:p>
            <a:pPr lvl="1"/>
            <a:r>
              <a:rPr lang="de-DE" dirty="0" smtClean="0"/>
              <a:t>Installation &amp; Konfiguration von Jenkins CI</a:t>
            </a:r>
          </a:p>
          <a:p>
            <a:pPr lvl="1"/>
            <a:r>
              <a:rPr lang="de-DE" dirty="0" smtClean="0"/>
              <a:t>Verbindungsprobleme über Proxy mit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0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94744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8775" y="2276872"/>
            <a:ext cx="4942307" cy="4392488"/>
          </a:xfrm>
        </p:spPr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Idee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Toolkette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Phasen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Skalierbarkeit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48078" t="3458" r="1568"/>
          <a:stretch/>
        </p:blipFill>
        <p:spPr>
          <a:xfrm>
            <a:off x="5191690" y="2575603"/>
            <a:ext cx="3988822" cy="43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Einsatz von </a:t>
            </a:r>
            <a:r>
              <a:rPr lang="de-DE" dirty="0" err="1" smtClean="0"/>
              <a:t>Hadoop</a:t>
            </a:r>
            <a:r>
              <a:rPr lang="de-DE" dirty="0" smtClean="0"/>
              <a:t>-Komponenten grundlegend skalierbar</a:t>
            </a:r>
          </a:p>
          <a:p>
            <a:endParaRPr lang="de-DE" dirty="0" smtClean="0"/>
          </a:p>
          <a:p>
            <a:pPr marL="628650" lvl="1" indent="0">
              <a:buNone/>
            </a:pPr>
            <a:r>
              <a:rPr lang="de-DE" dirty="0" smtClean="0"/>
              <a:t>	 </a:t>
            </a:r>
            <a:r>
              <a:rPr lang="de-DE" dirty="0" err="1" smtClean="0"/>
              <a:t>HBase</a:t>
            </a:r>
            <a:r>
              <a:rPr lang="de-DE" dirty="0" smtClean="0"/>
              <a:t> und Spark skalieren schon im Prototypen</a:t>
            </a:r>
          </a:p>
          <a:p>
            <a:pPr marL="628650" lvl="1" indent="0">
              <a:buNone/>
            </a:pPr>
            <a:endParaRPr lang="de-DE" dirty="0"/>
          </a:p>
          <a:p>
            <a:pPr marL="628650" lvl="1" indent="0">
              <a:buNone/>
            </a:pPr>
            <a:r>
              <a:rPr lang="de-DE" dirty="0" smtClean="0"/>
              <a:t>	 </a:t>
            </a:r>
            <a:r>
              <a:rPr lang="de-DE" dirty="0" err="1" smtClean="0"/>
              <a:t>Solr</a:t>
            </a:r>
            <a:r>
              <a:rPr lang="de-DE" dirty="0" smtClean="0"/>
              <a:t> </a:t>
            </a:r>
            <a:r>
              <a:rPr lang="de-DE" dirty="0"/>
              <a:t>Cloud mit mehreren Cores betreiben</a:t>
            </a:r>
          </a:p>
          <a:p>
            <a:pPr marL="628650" lvl="1" indent="0">
              <a:buNone/>
            </a:pPr>
            <a:endParaRPr lang="de-DE" dirty="0" smtClean="0"/>
          </a:p>
          <a:p>
            <a:pPr marL="628650" lvl="1" indent="0">
              <a:buNone/>
            </a:pPr>
            <a:r>
              <a:rPr lang="de-DE" dirty="0"/>
              <a:t>	</a:t>
            </a:r>
            <a:r>
              <a:rPr lang="de-DE" dirty="0" smtClean="0"/>
              <a:t> </a:t>
            </a:r>
            <a:r>
              <a:rPr lang="de-DE" dirty="0" err="1" smtClean="0"/>
              <a:t>Ingest</a:t>
            </a:r>
            <a:r>
              <a:rPr lang="de-DE" dirty="0" smtClean="0"/>
              <a:t>-Tool: Verteilung auf mehrere Worker muss noch umgesetzt  </a:t>
            </a:r>
          </a:p>
          <a:p>
            <a:pPr marL="628650" lvl="1" indent="0">
              <a:buNone/>
            </a:pPr>
            <a:r>
              <a:rPr lang="de-DE" dirty="0" smtClean="0"/>
              <a:t>	 werden, ggf. andere API</a:t>
            </a:r>
          </a:p>
          <a:p>
            <a:pPr marL="628650" lvl="1" indent="0">
              <a:buNone/>
            </a:pPr>
            <a:endParaRPr lang="de-DE" dirty="0" smtClean="0"/>
          </a:p>
          <a:p>
            <a:pPr marL="628650" lvl="1" indent="0">
              <a:buNone/>
            </a:pPr>
            <a:r>
              <a:rPr lang="de-DE" dirty="0"/>
              <a:t>	</a:t>
            </a:r>
            <a:r>
              <a:rPr lang="de-DE" dirty="0" smtClean="0"/>
              <a:t> Komprimierung um Netzwerkauslastung bei großer Datenmenge zu   </a:t>
            </a:r>
          </a:p>
          <a:p>
            <a:pPr marL="628650" lvl="1" indent="0">
              <a:buNone/>
            </a:pPr>
            <a:r>
              <a:rPr lang="de-DE" dirty="0"/>
              <a:t>	</a:t>
            </a:r>
            <a:r>
              <a:rPr lang="de-DE" dirty="0" smtClean="0"/>
              <a:t> reduzieren, z.B. </a:t>
            </a:r>
            <a:r>
              <a:rPr lang="de-DE" dirty="0" err="1" smtClean="0"/>
              <a:t>Snappy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7021537" cy="504540"/>
          </a:xfrm>
        </p:spPr>
        <p:txBody>
          <a:bodyPr/>
          <a:lstStyle/>
          <a:p>
            <a:r>
              <a:rPr lang="de-DE" dirty="0" smtClean="0"/>
              <a:t>Was passiert, wenn das System skaliert?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4" y="2402959"/>
            <a:ext cx="362744" cy="46638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" y="3197337"/>
            <a:ext cx="364606" cy="34137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" y="3891227"/>
            <a:ext cx="364606" cy="341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" y="4902705"/>
            <a:ext cx="364606" cy="341374"/>
          </a:xfrm>
          <a:prstGeom prst="rect">
            <a:avLst/>
          </a:prstGeom>
        </p:spPr>
      </p:pic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5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Prototypische Big Data-Toolkette zur Eingabe, Verarbeitung und Auswertung von Akkordstufenschritten für Musikstücke</a:t>
            </a:r>
          </a:p>
          <a:p>
            <a:endParaRPr lang="de-DE" dirty="0"/>
          </a:p>
          <a:p>
            <a:r>
              <a:rPr lang="de-DE" dirty="0" err="1" smtClean="0"/>
              <a:t>MusicGraph</a:t>
            </a:r>
            <a:r>
              <a:rPr lang="de-DE" dirty="0" smtClean="0"/>
              <a:t> Datenbestand teilweise unvollständig</a:t>
            </a:r>
          </a:p>
          <a:p>
            <a:r>
              <a:rPr lang="de-DE" dirty="0" err="1" smtClean="0"/>
              <a:t>HBase</a:t>
            </a:r>
            <a:r>
              <a:rPr lang="de-DE" dirty="0" smtClean="0"/>
              <a:t> stürzt unvorhersehbar ab</a:t>
            </a:r>
          </a:p>
          <a:p>
            <a:r>
              <a:rPr lang="de-DE" dirty="0" err="1" smtClean="0"/>
              <a:t>Ooozie</a:t>
            </a:r>
            <a:r>
              <a:rPr lang="de-DE" dirty="0" smtClean="0"/>
              <a:t> erkennt nicht inhaltlich vollständige Bearbeitung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Gesamtheitlich verteilte Ausführung in Datapipeline, auch für </a:t>
            </a:r>
            <a:r>
              <a:rPr lang="de-DE" dirty="0" err="1" smtClean="0"/>
              <a:t>Ingest</a:t>
            </a:r>
            <a:r>
              <a:rPr lang="de-DE" dirty="0" smtClean="0"/>
              <a:t> und </a:t>
            </a:r>
            <a:r>
              <a:rPr lang="de-DE" dirty="0" err="1" smtClean="0"/>
              <a:t>Solr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Herausforderungen &amp; Ausblick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6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Übereinstimmung zwischen Songs finden</a:t>
            </a:r>
          </a:p>
          <a:p>
            <a:r>
              <a:rPr lang="de-DE" dirty="0" smtClean="0"/>
              <a:t>Akkordfolgen populärer Songs vergleichen</a:t>
            </a:r>
          </a:p>
          <a:p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Song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Akkordmuster identifizieren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Muster mit Mustern anderer Songs vergleichen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Übereinstimmung angeben (Score-Wert)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Chord</a:t>
            </a:r>
            <a:r>
              <a:rPr lang="de-DE" dirty="0" smtClean="0"/>
              <a:t> Project</a:t>
            </a:r>
            <a:endParaRPr lang="de-DE" dirty="0"/>
          </a:p>
        </p:txBody>
      </p:sp>
      <p:pic>
        <p:nvPicPr>
          <p:cNvPr id="1026" name="Picture 2" descr="https://subwayfold.files.wordpress.com/2014/12/music-159870_1280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8" b="3402"/>
          <a:stretch/>
        </p:blipFill>
        <p:spPr bwMode="auto">
          <a:xfrm>
            <a:off x="5652121" y="2996952"/>
            <a:ext cx="352839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 (Backup)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" y="1785938"/>
            <a:ext cx="7941062" cy="401955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 (Backup)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4"/>
          <a:stretch/>
        </p:blipFill>
        <p:spPr>
          <a:xfrm>
            <a:off x="675655" y="1196752"/>
            <a:ext cx="7792690" cy="4939815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9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Tools</a:t>
            </a:r>
            <a:endParaRPr lang="de-DE" dirty="0"/>
          </a:p>
        </p:txBody>
      </p:sp>
      <p:pic>
        <p:nvPicPr>
          <p:cNvPr id="1026" name="Picture 2" descr="http://wpsolr.com/wp-content/uploads/2014/02/sol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19" y="2537967"/>
            <a:ext cx="2077592" cy="10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rrohunter.com/wp-content/uploads/2015/11/hbase_logo-47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2" y="1229308"/>
            <a:ext cx="3532219" cy="10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omputerwoche.de/images/computerwoche/bdb/2578118/522x29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6759" r="20346" b="24384"/>
          <a:stretch/>
        </p:blipFill>
        <p:spPr bwMode="auto">
          <a:xfrm>
            <a:off x="4743902" y="3904393"/>
            <a:ext cx="2132354" cy="11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ortonworks.com/wp-content/uploads/2013/05/oozi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1" y="4132616"/>
            <a:ext cx="3277121" cy="7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jenkins-ci.org/images/header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37" y="5287818"/>
            <a:ext cx="2952328" cy="9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ethue.com/wp-content/uploads/2014/03/hue_logo_reti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9" y="5467289"/>
            <a:ext cx="23622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emantikoz.com/blog/free-hive-book/images/hiv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1734074"/>
            <a:ext cx="1529381" cy="14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apr.com/sites/default/files/zookeeper-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901953"/>
            <a:ext cx="1952619" cy="23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ddf912383141a8d7bbe4-e053e711fc85de3290f121ef0f0e3a1f.r87.cf1.rackcdn.com/hortonworks.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16" y="1367125"/>
            <a:ext cx="2391280" cy="9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  <p:pic>
        <p:nvPicPr>
          <p:cNvPr id="1048" name="Picture 24" descr="https://upload.wikimedia.org/wikipedia/commons/thumb/0/0e/Hadoop_logo.svg/664px-Hadoop_logo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3929426" cy="10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Toolkette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258833"/>
            <a:ext cx="8426450" cy="3073760"/>
          </a:xfrm>
        </p:spPr>
      </p:pic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Preparation</a:t>
            </a:r>
            <a:r>
              <a:rPr lang="de-DE" dirty="0" smtClean="0"/>
              <a:t> &amp;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Audioscrobbler</a:t>
            </a:r>
            <a:r>
              <a:rPr lang="de-DE" dirty="0" smtClean="0"/>
              <a:t> (Last.FM)</a:t>
            </a:r>
          </a:p>
          <a:p>
            <a:pPr lvl="1"/>
            <a:r>
              <a:rPr lang="de-DE" dirty="0" smtClean="0"/>
              <a:t>Aktuelle Charts abrufen (XML)</a:t>
            </a:r>
          </a:p>
          <a:p>
            <a:endParaRPr lang="de-DE" dirty="0"/>
          </a:p>
          <a:p>
            <a:r>
              <a:rPr lang="de-DE" dirty="0" err="1" smtClean="0"/>
              <a:t>MusicGraph</a:t>
            </a:r>
            <a:r>
              <a:rPr lang="de-DE" dirty="0" smtClean="0"/>
              <a:t> API</a:t>
            </a:r>
          </a:p>
          <a:p>
            <a:pPr lvl="1"/>
            <a:r>
              <a:rPr lang="de-DE" dirty="0" smtClean="0"/>
              <a:t>Akkord-Intervalle zu Songs laden (JSON)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Klassische APIs („Pull-Prinzip</a:t>
            </a:r>
            <a:r>
              <a:rPr lang="de-DE" dirty="0" smtClean="0"/>
              <a:t>“)</a:t>
            </a:r>
          </a:p>
          <a:p>
            <a:pPr marL="0" indent="0">
              <a:buNone/>
            </a:pPr>
            <a:r>
              <a:rPr lang="de-DE" dirty="0" smtClean="0"/>
              <a:t>Beide frei zugänglich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u="sng" dirty="0"/>
              <a:t>B</a:t>
            </a:r>
            <a:r>
              <a:rPr lang="de-DE" u="sng" dirty="0" smtClean="0"/>
              <a:t>eschränkungen</a:t>
            </a:r>
            <a:r>
              <a:rPr lang="de-DE" dirty="0" smtClean="0"/>
              <a:t>: Max. Anzahl Anfragen, Max. 1000 Songs pro Anfrage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Datenquellen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377888" y="6312715"/>
            <a:ext cx="6794512" cy="296072"/>
          </a:xfrm>
        </p:spPr>
        <p:txBody>
          <a:bodyPr/>
          <a:lstStyle/>
          <a:p>
            <a:r>
              <a:rPr lang="de-DE" dirty="0" smtClean="0"/>
              <a:t>Theresa </a:t>
            </a:r>
            <a:r>
              <a:rPr lang="de-DE" dirty="0" err="1" smtClean="0"/>
              <a:t>Bettmann</a:t>
            </a:r>
            <a:r>
              <a:rPr lang="de-DE" dirty="0" smtClean="0"/>
              <a:t>, Tim </a:t>
            </a:r>
            <a:r>
              <a:rPr lang="de-DE" dirty="0" err="1" smtClean="0"/>
              <a:t>Mühlsteff</a:t>
            </a:r>
            <a:r>
              <a:rPr lang="de-DE" dirty="0" smtClean="0"/>
              <a:t>, Christian </a:t>
            </a:r>
            <a:r>
              <a:rPr lang="de-DE" dirty="0" err="1" smtClean="0"/>
              <a:t>Tophinke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1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M_PowerPoint_4x3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</Template>
  <TotalTime>0</TotalTime>
  <Words>865</Words>
  <Application>Microsoft Office PowerPoint</Application>
  <PresentationFormat>Bildschirmpräsentation (4:3)</PresentationFormat>
  <Paragraphs>221</Paragraphs>
  <Slides>22</Slides>
  <Notes>19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FHM_PowerPoint_4x3</vt:lpstr>
      <vt:lpstr>Big Data</vt:lpstr>
      <vt:lpstr>Agenda</vt:lpstr>
      <vt:lpstr>Idea</vt:lpstr>
      <vt:lpstr>Live Demo</vt:lpstr>
      <vt:lpstr>Live Demo (Backup)</vt:lpstr>
      <vt:lpstr>Live Demo (Backup)</vt:lpstr>
      <vt:lpstr>Eingesetzte Tools</vt:lpstr>
      <vt:lpstr>Toolkette</vt:lpstr>
      <vt:lpstr>Preparation &amp; Ingest</vt:lpstr>
      <vt:lpstr>Preparation &amp; Ingest</vt:lpstr>
      <vt:lpstr>Preparation &amp; Ingest</vt:lpstr>
      <vt:lpstr>Staging</vt:lpstr>
      <vt:lpstr>Processing</vt:lpstr>
      <vt:lpstr>Processing</vt:lpstr>
      <vt:lpstr>Processing</vt:lpstr>
      <vt:lpstr>Access</vt:lpstr>
      <vt:lpstr>Access</vt:lpstr>
      <vt:lpstr>Automation</vt:lpstr>
      <vt:lpstr>Production</vt:lpstr>
      <vt:lpstr>Skalierbarkeit</vt:lpstr>
      <vt:lpstr>Zusammenfassung</vt:lpstr>
      <vt:lpstr>Vielen Dank für Ihre Aufmerksamkeit! 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Katharina Kipp</dc:creator>
  <cp:lastModifiedBy>Tim</cp:lastModifiedBy>
  <cp:revision>63</cp:revision>
  <dcterms:created xsi:type="dcterms:W3CDTF">2015-10-20T11:11:58Z</dcterms:created>
  <dcterms:modified xsi:type="dcterms:W3CDTF">2016-02-25T07:33:22Z</dcterms:modified>
</cp:coreProperties>
</file>