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Release</a:t>
            </a:r>
            <a:r>
              <a:rPr lang="de-DE" baseline="0"/>
              <a:t> Burndown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4.4928550597841933E-2"/>
          <c:y val="0.13511839708561019"/>
          <c:w val="0.87405293088363967"/>
          <c:h val="0.6387490498113965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Planned Burndown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Tabelle1!$A$2:$A$19</c:f>
              <c:numCache>
                <c:formatCode>h:mm</c:formatCode>
                <c:ptCount val="18"/>
                <c:pt idx="0">
                  <c:v>0.40625</c:v>
                </c:pt>
                <c:pt idx="1">
                  <c:v>0.41666666666666669</c:v>
                </c:pt>
                <c:pt idx="2">
                  <c:v>0.42708333333333331</c:v>
                </c:pt>
                <c:pt idx="3">
                  <c:v>0.4375</c:v>
                </c:pt>
                <c:pt idx="4">
                  <c:v>0.44791666666666669</c:v>
                </c:pt>
                <c:pt idx="5">
                  <c:v>0.45833333333333331</c:v>
                </c:pt>
                <c:pt idx="6">
                  <c:v>0.46875</c:v>
                </c:pt>
                <c:pt idx="7">
                  <c:v>0.47916666666666669</c:v>
                </c:pt>
                <c:pt idx="8">
                  <c:v>0.48958333333333331</c:v>
                </c:pt>
                <c:pt idx="9">
                  <c:v>0.52083333333333337</c:v>
                </c:pt>
                <c:pt idx="10">
                  <c:v>0.53125</c:v>
                </c:pt>
                <c:pt idx="11">
                  <c:v>0.54166666666666663</c:v>
                </c:pt>
                <c:pt idx="12">
                  <c:v>0.55208333333333337</c:v>
                </c:pt>
                <c:pt idx="13">
                  <c:v>0.5625</c:v>
                </c:pt>
                <c:pt idx="14">
                  <c:v>0.57291666666666663</c:v>
                </c:pt>
                <c:pt idx="15">
                  <c:v>0.58333333333333337</c:v>
                </c:pt>
                <c:pt idx="16">
                  <c:v>0.59375</c:v>
                </c:pt>
                <c:pt idx="17">
                  <c:v>0.60416666666666663</c:v>
                </c:pt>
              </c:numCache>
            </c:numRef>
          </c:cat>
          <c:val>
            <c:numRef>
              <c:f>Tabelle1!$B$2:$B$19</c:f>
              <c:numCache>
                <c:formatCode>General</c:formatCode>
                <c:ptCount val="18"/>
                <c:pt idx="0">
                  <c:v>61</c:v>
                </c:pt>
                <c:pt idx="1">
                  <c:v>57.411764705882298</c:v>
                </c:pt>
                <c:pt idx="2">
                  <c:v>53.823529411764603</c:v>
                </c:pt>
                <c:pt idx="3">
                  <c:v>50.235294117646902</c:v>
                </c:pt>
                <c:pt idx="4">
                  <c:v>46.6470588235292</c:v>
                </c:pt>
                <c:pt idx="5">
                  <c:v>43.058823529411498</c:v>
                </c:pt>
                <c:pt idx="6">
                  <c:v>39.470588235293803</c:v>
                </c:pt>
                <c:pt idx="7">
                  <c:v>35.882352941176102</c:v>
                </c:pt>
                <c:pt idx="8">
                  <c:v>32.2941176470584</c:v>
                </c:pt>
                <c:pt idx="9">
                  <c:v>28.705882352940701</c:v>
                </c:pt>
                <c:pt idx="10">
                  <c:v>25.117647058823</c:v>
                </c:pt>
                <c:pt idx="11">
                  <c:v>21.529411764705301</c:v>
                </c:pt>
                <c:pt idx="12">
                  <c:v>17.9411764705876</c:v>
                </c:pt>
                <c:pt idx="13">
                  <c:v>14.3529411764699</c:v>
                </c:pt>
                <c:pt idx="14">
                  <c:v>10.764705882352199</c:v>
                </c:pt>
                <c:pt idx="15">
                  <c:v>7.1764705882345003</c:v>
                </c:pt>
                <c:pt idx="16">
                  <c:v>3.5882352941167999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AD-4F9A-83D4-CE3920FBD78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Real Burndown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Tabelle1!$A$2:$A$19</c:f>
              <c:numCache>
                <c:formatCode>h:mm</c:formatCode>
                <c:ptCount val="18"/>
                <c:pt idx="0">
                  <c:v>0.40625</c:v>
                </c:pt>
                <c:pt idx="1">
                  <c:v>0.41666666666666669</c:v>
                </c:pt>
                <c:pt idx="2">
                  <c:v>0.42708333333333331</c:v>
                </c:pt>
                <c:pt idx="3">
                  <c:v>0.4375</c:v>
                </c:pt>
                <c:pt idx="4">
                  <c:v>0.44791666666666669</c:v>
                </c:pt>
                <c:pt idx="5">
                  <c:v>0.45833333333333331</c:v>
                </c:pt>
                <c:pt idx="6">
                  <c:v>0.46875</c:v>
                </c:pt>
                <c:pt idx="7">
                  <c:v>0.47916666666666669</c:v>
                </c:pt>
                <c:pt idx="8">
                  <c:v>0.48958333333333331</c:v>
                </c:pt>
                <c:pt idx="9">
                  <c:v>0.52083333333333337</c:v>
                </c:pt>
                <c:pt idx="10">
                  <c:v>0.53125</c:v>
                </c:pt>
                <c:pt idx="11">
                  <c:v>0.54166666666666663</c:v>
                </c:pt>
                <c:pt idx="12">
                  <c:v>0.55208333333333337</c:v>
                </c:pt>
                <c:pt idx="13">
                  <c:v>0.5625</c:v>
                </c:pt>
                <c:pt idx="14">
                  <c:v>0.57291666666666663</c:v>
                </c:pt>
                <c:pt idx="15">
                  <c:v>0.58333333333333337</c:v>
                </c:pt>
                <c:pt idx="16">
                  <c:v>0.59375</c:v>
                </c:pt>
                <c:pt idx="17">
                  <c:v>0.60416666666666663</c:v>
                </c:pt>
              </c:numCache>
            </c:numRef>
          </c:cat>
          <c:val>
            <c:numRef>
              <c:f>Tabelle1!$C$2:$C$19</c:f>
              <c:numCache>
                <c:formatCode>General</c:formatCode>
                <c:ptCount val="18"/>
                <c:pt idx="0">
                  <c:v>61</c:v>
                </c:pt>
                <c:pt idx="1">
                  <c:v>57.8</c:v>
                </c:pt>
                <c:pt idx="2">
                  <c:v>55</c:v>
                </c:pt>
                <c:pt idx="3">
                  <c:v>53</c:v>
                </c:pt>
                <c:pt idx="4">
                  <c:v>49</c:v>
                </c:pt>
                <c:pt idx="5">
                  <c:v>46.5</c:v>
                </c:pt>
                <c:pt idx="6">
                  <c:v>44</c:v>
                </c:pt>
                <c:pt idx="7">
                  <c:v>39.4</c:v>
                </c:pt>
                <c:pt idx="8">
                  <c:v>37</c:v>
                </c:pt>
                <c:pt idx="9">
                  <c:v>34</c:v>
                </c:pt>
                <c:pt idx="10">
                  <c:v>30</c:v>
                </c:pt>
                <c:pt idx="11">
                  <c:v>29</c:v>
                </c:pt>
                <c:pt idx="12">
                  <c:v>23</c:v>
                </c:pt>
                <c:pt idx="13">
                  <c:v>18</c:v>
                </c:pt>
                <c:pt idx="14">
                  <c:v>13</c:v>
                </c:pt>
                <c:pt idx="15">
                  <c:v>6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AD-4F9A-83D4-CE3920FBD78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Remaining Tasks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Tabelle1!$A$2:$A$19</c:f>
              <c:numCache>
                <c:formatCode>h:mm</c:formatCode>
                <c:ptCount val="18"/>
                <c:pt idx="0">
                  <c:v>0.40625</c:v>
                </c:pt>
                <c:pt idx="1">
                  <c:v>0.41666666666666669</c:v>
                </c:pt>
                <c:pt idx="2">
                  <c:v>0.42708333333333331</c:v>
                </c:pt>
                <c:pt idx="3">
                  <c:v>0.4375</c:v>
                </c:pt>
                <c:pt idx="4">
                  <c:v>0.44791666666666669</c:v>
                </c:pt>
                <c:pt idx="5">
                  <c:v>0.45833333333333331</c:v>
                </c:pt>
                <c:pt idx="6">
                  <c:v>0.46875</c:v>
                </c:pt>
                <c:pt idx="7">
                  <c:v>0.47916666666666669</c:v>
                </c:pt>
                <c:pt idx="8">
                  <c:v>0.48958333333333331</c:v>
                </c:pt>
                <c:pt idx="9">
                  <c:v>0.52083333333333337</c:v>
                </c:pt>
                <c:pt idx="10">
                  <c:v>0.53125</c:v>
                </c:pt>
                <c:pt idx="11">
                  <c:v>0.54166666666666663</c:v>
                </c:pt>
                <c:pt idx="12">
                  <c:v>0.55208333333333337</c:v>
                </c:pt>
                <c:pt idx="13">
                  <c:v>0.5625</c:v>
                </c:pt>
                <c:pt idx="14">
                  <c:v>0.57291666666666663</c:v>
                </c:pt>
                <c:pt idx="15">
                  <c:v>0.58333333333333337</c:v>
                </c:pt>
                <c:pt idx="16">
                  <c:v>0.59375</c:v>
                </c:pt>
                <c:pt idx="17">
                  <c:v>0.60416666666666663</c:v>
                </c:pt>
              </c:numCache>
            </c:numRef>
          </c:cat>
          <c:val>
            <c:numRef>
              <c:f>Tabelle1!$D$2:$D$19</c:f>
              <c:numCache>
                <c:formatCode>General</c:formatCode>
                <c:ptCount val="18"/>
                <c:pt idx="0">
                  <c:v>25</c:v>
                </c:pt>
                <c:pt idx="1">
                  <c:v>24</c:v>
                </c:pt>
                <c:pt idx="2">
                  <c:v>23</c:v>
                </c:pt>
                <c:pt idx="3">
                  <c:v>22</c:v>
                </c:pt>
                <c:pt idx="4">
                  <c:v>21</c:v>
                </c:pt>
                <c:pt idx="5">
                  <c:v>20</c:v>
                </c:pt>
                <c:pt idx="6">
                  <c:v>19</c:v>
                </c:pt>
                <c:pt idx="7">
                  <c:v>17</c:v>
                </c:pt>
                <c:pt idx="8">
                  <c:v>15</c:v>
                </c:pt>
                <c:pt idx="9">
                  <c:v>14</c:v>
                </c:pt>
                <c:pt idx="10">
                  <c:v>12</c:v>
                </c:pt>
                <c:pt idx="11">
                  <c:v>11</c:v>
                </c:pt>
                <c:pt idx="12">
                  <c:v>9</c:v>
                </c:pt>
                <c:pt idx="13">
                  <c:v>6</c:v>
                </c:pt>
                <c:pt idx="14">
                  <c:v>3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AD-4F9A-83D4-CE3920FBD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027872"/>
        <c:axId val="422020656"/>
      </c:lineChart>
      <c:catAx>
        <c:axId val="422027872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2020656"/>
        <c:crosses val="autoZero"/>
        <c:auto val="1"/>
        <c:lblAlgn val="ctr"/>
        <c:lblOffset val="100"/>
        <c:noMultiLvlLbl val="0"/>
      </c:catAx>
      <c:valAx>
        <c:axId val="42202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202787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67D-0588-4377-BE68-34751B2D3FA1}" type="datetimeFigureOut">
              <a:rPr lang="de-AT" smtClean="0"/>
              <a:t>04.02.2017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C5AE-A1EF-425E-AEB4-CB7822A3133C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32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67D-0588-4377-BE68-34751B2D3FA1}" type="datetimeFigureOut">
              <a:rPr lang="de-AT" smtClean="0"/>
              <a:t>04.02.2017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C5AE-A1EF-425E-AEB4-CB7822A3133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765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67D-0588-4377-BE68-34751B2D3FA1}" type="datetimeFigureOut">
              <a:rPr lang="de-AT" smtClean="0"/>
              <a:t>04.02.2017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C5AE-A1EF-425E-AEB4-CB7822A3133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807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67D-0588-4377-BE68-34751B2D3FA1}" type="datetimeFigureOut">
              <a:rPr lang="de-AT" smtClean="0"/>
              <a:t>04.02.2017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C5AE-A1EF-425E-AEB4-CB7822A3133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61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67D-0588-4377-BE68-34751B2D3FA1}" type="datetimeFigureOut">
              <a:rPr lang="de-AT" smtClean="0"/>
              <a:t>04.02.2017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C5AE-A1EF-425E-AEB4-CB7822A3133C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67D-0588-4377-BE68-34751B2D3FA1}" type="datetimeFigureOut">
              <a:rPr lang="de-AT" smtClean="0"/>
              <a:t>04.02.2017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C5AE-A1EF-425E-AEB4-CB7822A3133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63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67D-0588-4377-BE68-34751B2D3FA1}" type="datetimeFigureOut">
              <a:rPr lang="de-AT" smtClean="0"/>
              <a:t>04.02.2017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C5AE-A1EF-425E-AEB4-CB7822A3133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683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67D-0588-4377-BE68-34751B2D3FA1}" type="datetimeFigureOut">
              <a:rPr lang="de-AT" smtClean="0"/>
              <a:t>04.02.2017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C5AE-A1EF-425E-AEB4-CB7822A3133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21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67D-0588-4377-BE68-34751B2D3FA1}" type="datetimeFigureOut">
              <a:rPr lang="de-AT" smtClean="0"/>
              <a:t>04.02.2017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C5AE-A1EF-425E-AEB4-CB7822A3133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7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08AC67D-0588-4377-BE68-34751B2D3FA1}" type="datetimeFigureOut">
              <a:rPr lang="de-AT" smtClean="0"/>
              <a:t>04.02.2017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EC5AE-A1EF-425E-AEB4-CB7822A3133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38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67D-0588-4377-BE68-34751B2D3FA1}" type="datetimeFigureOut">
              <a:rPr lang="de-AT" smtClean="0"/>
              <a:t>04.02.2017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C5AE-A1EF-425E-AEB4-CB7822A3133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35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8AC67D-0588-4377-BE68-34751B2D3FA1}" type="datetimeFigureOut">
              <a:rPr lang="de-AT" smtClean="0"/>
              <a:t>04.02.2017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BC1EC5AE-A1EF-425E-AEB4-CB7822A3133C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1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SWE Projekttag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364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Unterstützung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de-DE" dirty="0"/>
              <a:t>Sprint </a:t>
            </a:r>
            <a:r>
              <a:rPr lang="de-DE" dirty="0" err="1"/>
              <a:t>Planning</a:t>
            </a:r>
            <a:endParaRPr lang="de-DE" dirty="0"/>
          </a:p>
          <a:p>
            <a:pPr marL="749789" lvl="1" indent="-457189"/>
            <a:r>
              <a:rPr lang="de-DE" dirty="0"/>
              <a:t>Erster Plan</a:t>
            </a:r>
          </a:p>
          <a:p>
            <a:pPr marL="749789" lvl="1" indent="-457189"/>
            <a:r>
              <a:rPr lang="de-DE" dirty="0"/>
              <a:t>Aufwandseinschätzung</a:t>
            </a:r>
          </a:p>
          <a:p>
            <a:pPr marL="457189" indent="-457189">
              <a:buFont typeface="+mj-lt"/>
              <a:buAutoNum type="arabicPeriod"/>
            </a:pPr>
            <a:r>
              <a:rPr lang="de-DE" dirty="0"/>
              <a:t>Daily</a:t>
            </a:r>
          </a:p>
          <a:p>
            <a:pPr marL="457189" indent="-457189">
              <a:buFont typeface="+mj-lt"/>
              <a:buAutoNum type="arabicPeriod"/>
            </a:pPr>
            <a:r>
              <a:rPr lang="de-DE" dirty="0"/>
              <a:t>Retro</a:t>
            </a:r>
          </a:p>
          <a:p>
            <a:pPr marL="749789" lvl="1" indent="-457189"/>
            <a:r>
              <a:rPr lang="de-DE" dirty="0"/>
              <a:t>Aufarbeitung und bessere neue Planung</a:t>
            </a:r>
          </a:p>
          <a:p>
            <a:pPr marL="457189" indent="-457189">
              <a:buFont typeface="+mj-lt"/>
              <a:buAutoNum type="arabicPeriod"/>
            </a:pPr>
            <a:r>
              <a:rPr lang="de-DE" dirty="0" err="1"/>
              <a:t>Burn</a:t>
            </a:r>
            <a:r>
              <a:rPr lang="de-DE" dirty="0"/>
              <a:t> Down Chart</a:t>
            </a:r>
          </a:p>
          <a:p>
            <a:pPr marL="749789" lvl="1" indent="-457189"/>
            <a:r>
              <a:rPr lang="de-DE" dirty="0"/>
              <a:t>Grafische Unterstützung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082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560018"/>
              </p:ext>
            </p:extLst>
          </p:nvPr>
        </p:nvGraphicFramePr>
        <p:xfrm>
          <a:off x="1241537" y="443346"/>
          <a:ext cx="10118130" cy="5722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5762432" imgH="3259432" progId="Word.Document.12">
                  <p:embed/>
                </p:oleObj>
              </mc:Choice>
              <mc:Fallback>
                <p:oleObj name="Document" r:id="rId3" imgW="5762432" imgH="32594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1537" y="443346"/>
                        <a:ext cx="10118130" cy="5722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03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72" y="387928"/>
            <a:ext cx="8099497" cy="587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4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16615728"/>
              </p:ext>
            </p:extLst>
          </p:nvPr>
        </p:nvGraphicFramePr>
        <p:xfrm>
          <a:off x="862140" y="1019695"/>
          <a:ext cx="10173094" cy="493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5766396" imgH="2798324" progId="Word.Document.12">
                  <p:embed/>
                </p:oleObj>
              </mc:Choice>
              <mc:Fallback>
                <p:oleObj name="Document" r:id="rId3" imgW="5766396" imgH="2798324" progId="Word.Document.12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140" y="1019695"/>
                        <a:ext cx="10173094" cy="493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22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</a:t>
            </a:r>
            <a:r>
              <a:rPr lang="de-DE" dirty="0"/>
              <a:t> Down Chart gesamt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096963" y="1846264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365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785310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31</Words>
  <Application>Microsoft Office PowerPoint</Application>
  <PresentationFormat>Breitbild</PresentationFormat>
  <Paragraphs>14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Rückblick</vt:lpstr>
      <vt:lpstr>Document</vt:lpstr>
      <vt:lpstr>SWE Projekttag</vt:lpstr>
      <vt:lpstr>Unterstützung</vt:lpstr>
      <vt:lpstr>PowerPoint-Präsentation</vt:lpstr>
      <vt:lpstr>PowerPoint-Präsentation</vt:lpstr>
      <vt:lpstr>PowerPoint-Präsentation</vt:lpstr>
      <vt:lpstr>Burn Down Chart gesamt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Projekttag</dc:title>
  <dc:creator>Matthias Seidl</dc:creator>
  <cp:lastModifiedBy>Matthias Seidl</cp:lastModifiedBy>
  <cp:revision>8</cp:revision>
  <dcterms:created xsi:type="dcterms:W3CDTF">2017-02-04T12:50:30Z</dcterms:created>
  <dcterms:modified xsi:type="dcterms:W3CDTF">2017-02-04T14:15:57Z</dcterms:modified>
</cp:coreProperties>
</file>