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86" r:id="rId5"/>
    <p:sldId id="259" r:id="rId6"/>
    <p:sldId id="297" r:id="rId7"/>
    <p:sldId id="278" r:id="rId8"/>
    <p:sldId id="279" r:id="rId9"/>
    <p:sldId id="315" r:id="rId10"/>
    <p:sldId id="258" r:id="rId11"/>
    <p:sldId id="298" r:id="rId12"/>
    <p:sldId id="261" r:id="rId13"/>
    <p:sldId id="270" r:id="rId14"/>
    <p:sldId id="304" r:id="rId15"/>
    <p:sldId id="265" r:id="rId16"/>
    <p:sldId id="266" r:id="rId17"/>
    <p:sldId id="268" r:id="rId18"/>
    <p:sldId id="269" r:id="rId19"/>
    <p:sldId id="273" r:id="rId20"/>
    <p:sldId id="277" r:id="rId21"/>
    <p:sldId id="306" r:id="rId22"/>
    <p:sldId id="314" r:id="rId23"/>
    <p:sldId id="260" r:id="rId24"/>
    <p:sldId id="316" r:id="rId25"/>
    <p:sldId id="305" r:id="rId26"/>
    <p:sldId id="317" r:id="rId27"/>
    <p:sldId id="31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3625" autoAdjust="0"/>
  </p:normalViewPr>
  <p:slideViewPr>
    <p:cSldViewPr snapToGrid="0">
      <p:cViewPr varScale="1">
        <p:scale>
          <a:sx n="70" d="100"/>
          <a:sy n="70" d="100"/>
        </p:scale>
        <p:origin x="12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B3A22-6E5F-4AAA-92BD-BA4D27ECB02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6B41A-D940-4189-B49C-C63E470DB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2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2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真正的竞争对手，是传统机构，而不是线上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5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3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7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5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5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3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7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6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6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41A-D940-4189-B49C-C63E470DBF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0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6064-4F86-4EE2-9A20-8D107D68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F8D22-C1EB-42E9-9871-B4B730E2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BCCDD-72AE-4003-9F23-36B65BF6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9AC9-66B1-46B5-A875-0A88D94E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381A6-4D47-49AC-B7A5-E80B7BB2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F937-EEDF-410F-B734-DA4EAE7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17C26-254E-445C-8FC9-52422911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6ECDA-A0DE-4A86-888F-2E0CA26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8A283-A420-4B26-AE33-00F65EB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FC6C5-0E12-46B0-B11C-3CD49981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9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B43C30-10AA-4F56-8309-95807EDCD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02DA8-5F6D-4454-A602-8D2FC126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0E378-7DEB-40BE-A0B0-66939EF8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13A50-6607-4307-A1B8-E99CA01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7DFE6-B3AE-4F6D-8C5B-195FC0C8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5B459-89A8-4EB3-944E-D21211C3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E959F-0EFB-4943-BD91-24D8D4E1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C6416-F29A-48C0-A9D4-922B716E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D2BDC-B7CF-4C94-A4E6-BE2C7EF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B3167-77A5-4D30-A9A2-68141C17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9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2894-C6C7-420B-AEF6-04F2D1FD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4776-B3AB-4D2C-AD09-CB76C47A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5EC58-E645-49DD-BDAA-CC802C5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C537B-48F6-4705-B5EE-FF4E85DB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9227-9E80-4C99-AEC2-EF10241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D270A-D37A-46A1-AFD3-A0C9B6DF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6B31-64DA-4E41-B6B9-B15AD2EA2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EFA37-8854-4C82-802D-04F035C7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48647-8A28-482D-8F49-23F4FD7E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75E8F-A5A5-40F7-9432-EEFD2962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C044D-C240-41D6-AA8C-EDFB77C0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A6E3-D5D2-4A55-82F6-0748683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A1675-FEEF-4CC2-AFAC-8AA63F8C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B2A6B-D521-4ECE-8E6A-3E4A97B3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12664-C3FF-4F20-8E3C-B776C52F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111916-3169-4D57-ADBD-E87F191F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95E406-E7C5-446F-82BF-9E368FA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5CC3B-0B59-497D-A761-D43D111B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93D60F-951C-48AD-A7A5-CDF612FF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EBCE5-9A1B-4A8F-9B5F-4FD5F4F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274B78-5409-4AA9-82E9-FE1733B0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E0DA96-C26B-40B4-BA93-66DC05EF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901AD-F070-48BD-BD6D-611F9F53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A38AFF-69CB-4939-BF24-D3C3591C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0D893-FDD0-467B-B256-98A51F1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A81CA-7BBD-4B22-A040-1420D6DD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B1D0-B53A-4106-9857-334F107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2A4A1-79AF-4371-B807-F60FD721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42E82-B8B2-4EA3-9C1A-4D5C2FB5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18659-0FDD-4655-82E2-BF5465A4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9864D-EC8A-4C73-9B81-55CBF29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FDDBE-65BC-4E8A-8523-E83E1710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8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0D867-D681-46AD-A157-D9664820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90967-9228-41C0-82F0-B23EBD13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65059-8266-4C6F-A72D-20278CF1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7008D-23C5-42D2-8068-64D71AC1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CD8D8-7722-4D7C-9978-1CF3DDF1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E0951-8EF3-4826-AF18-7545C99D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9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CB742-FFD8-4F92-9878-E3612915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605D4-CB12-4E7F-B303-ED73E0B3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3FCFF-FBB0-4F8A-8FB8-E3B569B83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27D2-3E8E-4374-8F88-68BC40A731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EEFC2-DEBB-4377-BE51-C0C4B1A0E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D1F3-E409-4037-9CBA-42739EF09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29C6-5DC6-4E56-BB11-FA34E03B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293A-1086-4F58-A182-DE1B521DE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XX</a:t>
            </a:r>
            <a:r>
              <a:rPr lang="zh-CN" altLang="en-US" b="1" dirty="0">
                <a:solidFill>
                  <a:srgbClr val="0070C0"/>
                </a:solidFill>
              </a:rPr>
              <a:t>项目立项报告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AE7042-4880-40AB-A816-0E6EF33F8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XXXX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2020</a:t>
            </a:r>
            <a:r>
              <a:rPr lang="zh-CN" altLang="en-US" sz="2000" dirty="0" smtClean="0">
                <a:solidFill>
                  <a:srgbClr val="0070C0"/>
                </a:solidFill>
              </a:rPr>
              <a:t>年</a:t>
            </a:r>
            <a:r>
              <a:rPr lang="en-US" altLang="zh-CN" sz="2000" dirty="0">
                <a:solidFill>
                  <a:srgbClr val="0070C0"/>
                </a:solidFill>
              </a:rPr>
              <a:t>XX</a:t>
            </a:r>
            <a:r>
              <a:rPr lang="zh-CN" altLang="en-US" sz="2000" dirty="0">
                <a:solidFill>
                  <a:srgbClr val="0070C0"/>
                </a:solidFill>
              </a:rPr>
              <a:t>月</a:t>
            </a:r>
            <a:r>
              <a:rPr lang="en-US" altLang="zh-CN" sz="2000" dirty="0">
                <a:solidFill>
                  <a:srgbClr val="0070C0"/>
                </a:solidFill>
              </a:rPr>
              <a:t>XX</a:t>
            </a:r>
            <a:r>
              <a:rPr lang="zh-CN" altLang="en-US" sz="2000" dirty="0">
                <a:solidFill>
                  <a:srgbClr val="0070C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531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三、公司概况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公司名称：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主营业务：</a:t>
            </a:r>
          </a:p>
          <a:p>
            <a:r>
              <a:rPr lang="zh-CN" altLang="en-US" sz="2400" dirty="0"/>
              <a:t> 法人代表：</a:t>
            </a:r>
          </a:p>
          <a:p>
            <a:r>
              <a:rPr lang="zh-CN" altLang="en-US" sz="2400" dirty="0"/>
              <a:t> 成立时间：</a:t>
            </a:r>
            <a:r>
              <a:rPr lang="en-US" altLang="zh-CN" sz="2400" dirty="0"/>
              <a:t>xx</a:t>
            </a:r>
            <a:r>
              <a:rPr lang="zh-CN" altLang="en-US" sz="2400" dirty="0"/>
              <a:t>年</a:t>
            </a:r>
            <a:r>
              <a:rPr lang="en-US" altLang="zh-CN" sz="2400" dirty="0"/>
              <a:t>xx</a:t>
            </a:r>
            <a:r>
              <a:rPr lang="zh-CN" altLang="en-US" sz="2400" dirty="0"/>
              <a:t>月</a:t>
            </a:r>
            <a:r>
              <a:rPr lang="en-US" altLang="zh-CN" sz="2400" dirty="0"/>
              <a:t>xx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r>
              <a:rPr lang="zh-CN" altLang="en-US" sz="2400" dirty="0"/>
              <a:t> 注册资金：万元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员工人数：人</a:t>
            </a:r>
          </a:p>
        </p:txBody>
      </p:sp>
    </p:spTree>
    <p:extLst>
      <p:ext uri="{BB962C8B-B14F-4D97-AF65-F5344CB8AC3E}">
        <p14:creationId xmlns:p14="http://schemas.microsoft.com/office/powerpoint/2010/main" val="318498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3A07CE-6F39-443A-B87B-016A9108962C}"/>
              </a:ext>
            </a:extLst>
          </p:cNvPr>
          <p:cNvGrpSpPr/>
          <p:nvPr/>
        </p:nvGrpSpPr>
        <p:grpSpPr>
          <a:xfrm>
            <a:off x="315535" y="3245329"/>
            <a:ext cx="5966162" cy="2823886"/>
            <a:chOff x="5660532" y="3429000"/>
            <a:chExt cx="5966162" cy="282388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2C3C2E0-B13A-4965-A7ED-7CD08AEF79EA}"/>
                </a:ext>
              </a:extLst>
            </p:cNvPr>
            <p:cNvSpPr/>
            <p:nvPr/>
          </p:nvSpPr>
          <p:spPr>
            <a:xfrm>
              <a:off x="7294231" y="4647415"/>
              <a:ext cx="2875448" cy="55659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A9DDA3-6265-4B39-AC8C-154ADFE5189E}"/>
                </a:ext>
              </a:extLst>
            </p:cNvPr>
            <p:cNvSpPr/>
            <p:nvPr/>
          </p:nvSpPr>
          <p:spPr>
            <a:xfrm>
              <a:off x="5660532" y="5696288"/>
              <a:ext cx="1865686" cy="55659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C68B92-82C1-4629-A7BD-B2B1D6490A1A}"/>
                </a:ext>
              </a:extLst>
            </p:cNvPr>
            <p:cNvSpPr/>
            <p:nvPr/>
          </p:nvSpPr>
          <p:spPr>
            <a:xfrm>
              <a:off x="7799112" y="5696288"/>
              <a:ext cx="1865686" cy="55659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B40FEA-FFEF-4AC9-884C-E78F2DEB1B1A}"/>
                </a:ext>
              </a:extLst>
            </p:cNvPr>
            <p:cNvSpPr/>
            <p:nvPr/>
          </p:nvSpPr>
          <p:spPr>
            <a:xfrm>
              <a:off x="9916998" y="5696287"/>
              <a:ext cx="1709696" cy="55659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B377857-3E6C-4A0B-9B6F-D919B551D246}"/>
                </a:ext>
              </a:extLst>
            </p:cNvPr>
            <p:cNvSpPr/>
            <p:nvPr/>
          </p:nvSpPr>
          <p:spPr>
            <a:xfrm>
              <a:off x="6510676" y="3429000"/>
              <a:ext cx="1116912" cy="451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BF40F2D-2A23-4C74-82D4-6C035CD6DE75}"/>
                </a:ext>
              </a:extLst>
            </p:cNvPr>
            <p:cNvSpPr/>
            <p:nvPr/>
          </p:nvSpPr>
          <p:spPr>
            <a:xfrm>
              <a:off x="8074593" y="3429000"/>
              <a:ext cx="1300661" cy="451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8EA9858-72C5-4801-A187-C35C0E57619B}"/>
                </a:ext>
              </a:extLst>
            </p:cNvPr>
            <p:cNvSpPr/>
            <p:nvPr/>
          </p:nvSpPr>
          <p:spPr>
            <a:xfrm>
              <a:off x="9916999" y="3429000"/>
              <a:ext cx="1187776" cy="451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xx</a:t>
              </a:r>
              <a:endParaRPr 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E0E66A35-4ACC-40FA-9F58-F23DF7338E06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5400000">
              <a:off x="7416528" y="4380860"/>
              <a:ext cx="492275" cy="21385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662ABFCD-97B6-4639-A6B0-7DD3130B3FEF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rot="5400000">
              <a:off x="8485818" y="5450150"/>
              <a:ext cx="49227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80C53650-B7A4-46C1-8001-B87A43BCE2C0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 rot="16200000" flipH="1">
              <a:off x="9505763" y="4430204"/>
              <a:ext cx="492274" cy="20398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28DD8E5-A7D4-4456-A70F-03D2F209FA55}"/>
                </a:ext>
              </a:extLst>
            </p:cNvPr>
            <p:cNvCxnSpPr>
              <a:stCxn id="34" idx="2"/>
              <a:endCxn id="30" idx="0"/>
            </p:cNvCxnSpPr>
            <p:nvPr/>
          </p:nvCxnSpPr>
          <p:spPr>
            <a:xfrm rot="16200000" flipH="1">
              <a:off x="7516925" y="3432384"/>
              <a:ext cx="767237" cy="1662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1D165557-9616-4BDD-B8F5-7BB5561488D6}"/>
                </a:ext>
              </a:extLst>
            </p:cNvPr>
            <p:cNvCxnSpPr>
              <a:cxnSpLocks/>
              <a:stCxn id="35" idx="2"/>
              <a:endCxn id="30" idx="0"/>
            </p:cNvCxnSpPr>
            <p:nvPr/>
          </p:nvCxnSpPr>
          <p:spPr>
            <a:xfrm rot="16200000" flipH="1">
              <a:off x="8344821" y="4260280"/>
              <a:ext cx="767237" cy="70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DA570B1A-C2DE-431D-BD31-9C4946248FD3}"/>
                </a:ext>
              </a:extLst>
            </p:cNvPr>
            <p:cNvCxnSpPr>
              <a:cxnSpLocks/>
              <a:stCxn id="36" idx="2"/>
              <a:endCxn id="30" idx="0"/>
            </p:cNvCxnSpPr>
            <p:nvPr/>
          </p:nvCxnSpPr>
          <p:spPr>
            <a:xfrm rot="5400000">
              <a:off x="9237803" y="3374330"/>
              <a:ext cx="767237" cy="17789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299E306-5CC0-43C0-AC72-38C8715F41F9}"/>
                </a:ext>
              </a:extLst>
            </p:cNvPr>
            <p:cNvSpPr txBox="1"/>
            <p:nvPr/>
          </p:nvSpPr>
          <p:spPr>
            <a:xfrm>
              <a:off x="7005307" y="387455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kern="100" dirty="0">
                  <a:cs typeface="Times New Roman" panose="02020603050405020304" pitchFamily="18" charset="0"/>
                </a:rPr>
                <a:t>XX%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170D63E-7A71-4B2A-AB14-5FF7569065CF}"/>
                </a:ext>
              </a:extLst>
            </p:cNvPr>
            <p:cNvSpPr txBox="1"/>
            <p:nvPr/>
          </p:nvSpPr>
          <p:spPr>
            <a:xfrm>
              <a:off x="6537995" y="5364916"/>
              <a:ext cx="4878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kern="100" dirty="0">
                  <a:cs typeface="Times New Roman" panose="02020603050405020304" pitchFamily="18" charset="0"/>
                </a:rPr>
                <a:t>100%                            100%                        100%</a:t>
              </a:r>
              <a:endParaRPr lang="zh-CN" altLang="en-US" dirty="0"/>
            </a:p>
          </p:txBody>
        </p:sp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9671BE1D-6CFD-4959-B339-CBEECDDC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股权结构</a:t>
            </a: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152A3FBC-9C63-449B-84EB-9C7FF459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4964" cy="700759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XX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B01B2F5-7BE3-4B50-8AC3-F1FA2A39BBAE}"/>
              </a:ext>
            </a:extLst>
          </p:cNvPr>
          <p:cNvSpPr/>
          <p:nvPr/>
        </p:nvSpPr>
        <p:spPr>
          <a:xfrm>
            <a:off x="1023346" y="3042855"/>
            <a:ext cx="3253078" cy="96469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endParaRPr lang="zh-CN" altLang="en-US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419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目标客户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C14925-26DD-4335-9CEB-FD929703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41969"/>
              </p:ext>
            </p:extLst>
          </p:nvPr>
        </p:nvGraphicFramePr>
        <p:xfrm>
          <a:off x="838200" y="1997178"/>
          <a:ext cx="10247723" cy="170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18">
                  <a:extLst>
                    <a:ext uri="{9D8B030D-6E8A-4147-A177-3AD203B41FA5}">
                      <a16:colId xmlns:a16="http://schemas.microsoft.com/office/drawing/2014/main" val="2550774135"/>
                    </a:ext>
                  </a:extLst>
                </a:gridCol>
                <a:gridCol w="1577584">
                  <a:extLst>
                    <a:ext uri="{9D8B030D-6E8A-4147-A177-3AD203B41FA5}">
                      <a16:colId xmlns:a16="http://schemas.microsoft.com/office/drawing/2014/main" val="955208228"/>
                    </a:ext>
                  </a:extLst>
                </a:gridCol>
                <a:gridCol w="2077153">
                  <a:extLst>
                    <a:ext uri="{9D8B030D-6E8A-4147-A177-3AD203B41FA5}">
                      <a16:colId xmlns:a16="http://schemas.microsoft.com/office/drawing/2014/main" val="2202388283"/>
                    </a:ext>
                  </a:extLst>
                </a:gridCol>
                <a:gridCol w="2208618">
                  <a:extLst>
                    <a:ext uri="{9D8B030D-6E8A-4147-A177-3AD203B41FA5}">
                      <a16:colId xmlns:a16="http://schemas.microsoft.com/office/drawing/2014/main" val="1757910396"/>
                    </a:ext>
                  </a:extLst>
                </a:gridCol>
                <a:gridCol w="2274350">
                  <a:extLst>
                    <a:ext uri="{9D8B030D-6E8A-4147-A177-3AD203B41FA5}">
                      <a16:colId xmlns:a16="http://schemas.microsoft.com/office/drawing/2014/main" val="2654392959"/>
                    </a:ext>
                  </a:extLst>
                </a:gridCol>
              </a:tblGrid>
              <a:tr h="873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客户 </a:t>
                      </a: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数量（万）</a:t>
                      </a: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人均消费（万）</a:t>
                      </a: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市场规模（亿）</a:t>
                      </a: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1261388177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3260261754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950381487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2209574845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4127025179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778" marR="10778" marT="10778" marB="0" anchor="b"/>
                </a:tc>
                <a:extLst>
                  <a:ext uri="{0D108BD9-81ED-4DB2-BD59-A6C34878D82A}">
                    <a16:rowId xmlns:a16="http://schemas.microsoft.com/office/drawing/2014/main" val="366972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内容来源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383718-4360-4DA6-88F0-E244451A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61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营销模式（用户增长路径）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C8D768-59C6-493D-9E35-10334B52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20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盈利模式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532316-254E-4499-8787-1634FAE5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007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355998-738D-4FBB-919E-0BA9F009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37173"/>
              </p:ext>
            </p:extLst>
          </p:nvPr>
        </p:nvGraphicFramePr>
        <p:xfrm>
          <a:off x="1024295" y="1690688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2090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3379373"/>
                    </a:ext>
                  </a:extLst>
                </a:gridCol>
              </a:tblGrid>
              <a:tr h="253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优势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劣势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机会</a:t>
                      </a:r>
                      <a:endParaRPr lang="en-US" altLang="zh-CN" b="1" dirty="0"/>
                    </a:p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威胁</a:t>
                      </a:r>
                      <a:endParaRPr lang="en-US" altLang="zh-CN" b="1" dirty="0"/>
                    </a:p>
                    <a:p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2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2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财务指标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2"/>
            <a:ext cx="10336619" cy="106643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91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财务预测</a:t>
            </a:r>
          </a:p>
        </p:txBody>
      </p:sp>
    </p:spTree>
    <p:extLst>
      <p:ext uri="{BB962C8B-B14F-4D97-AF65-F5344CB8AC3E}">
        <p14:creationId xmlns:p14="http://schemas.microsoft.com/office/powerpoint/2010/main" val="356862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一、投资概述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投资价值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XXXX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01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管理团队</a:t>
            </a:r>
          </a:p>
        </p:txBody>
      </p:sp>
    </p:spTree>
    <p:extLst>
      <p:ext uri="{BB962C8B-B14F-4D97-AF65-F5344CB8AC3E}">
        <p14:creationId xmlns:p14="http://schemas.microsoft.com/office/powerpoint/2010/main" val="269253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主要竞品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366819-B3D3-4EB4-8582-0C77108A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69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主要竞品总结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8D43327-5D25-499A-97FE-37FB8924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167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四、投资估值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50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市场估值比较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125AD0-0C91-4802-B25E-68740CB46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62188"/>
              </p:ext>
            </p:extLst>
          </p:nvPr>
        </p:nvGraphicFramePr>
        <p:xfrm>
          <a:off x="838200" y="3256184"/>
          <a:ext cx="10781176" cy="272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68">
                  <a:extLst>
                    <a:ext uri="{9D8B030D-6E8A-4147-A177-3AD203B41FA5}">
                      <a16:colId xmlns:a16="http://schemas.microsoft.com/office/drawing/2014/main" val="3305986348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3727126125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2713223566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1642082691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2332752195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1970406972"/>
                    </a:ext>
                  </a:extLst>
                </a:gridCol>
                <a:gridCol w="1540168">
                  <a:extLst>
                    <a:ext uri="{9D8B030D-6E8A-4147-A177-3AD203B41FA5}">
                      <a16:colId xmlns:a16="http://schemas.microsoft.com/office/drawing/2014/main" val="2360833552"/>
                    </a:ext>
                  </a:extLst>
                </a:gridCol>
              </a:tblGrid>
              <a:tr h="164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板块</a:t>
                      </a: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公司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行业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市值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（亿元）</a:t>
                      </a: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收入</a:t>
                      </a:r>
                      <a:endParaRPr lang="en-US" altLang="zh-CN" sz="16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（万元）</a:t>
                      </a: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净利</a:t>
                      </a:r>
                      <a:endParaRPr lang="en-US" altLang="zh-CN" sz="16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（万元）</a:t>
                      </a: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市盈率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245206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r>
                        <a:rPr lang="zh-CN" altLang="en-US" sz="1600" u="none" strike="noStrike" dirty="0">
                          <a:effectLst/>
                        </a:rPr>
                        <a:t>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10774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新三板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4101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美股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12442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美股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11833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美股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29025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美股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91" marR="12891" marT="12891" marB="0" anchor="b"/>
                </a:tc>
                <a:extLst>
                  <a:ext uri="{0D108BD9-81ED-4DB2-BD59-A6C34878D82A}">
                    <a16:rowId xmlns:a16="http://schemas.microsoft.com/office/drawing/2014/main" val="189011257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BBBCDA6-F3DC-4FCE-9ADA-EAB68017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43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历史融资介绍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C3457FF-2ACB-404E-9B47-7B93EABC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6691"/>
              </p:ext>
            </p:extLst>
          </p:nvPr>
        </p:nvGraphicFramePr>
        <p:xfrm>
          <a:off x="838200" y="2006205"/>
          <a:ext cx="1059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84">
                  <a:extLst>
                    <a:ext uri="{9D8B030D-6E8A-4147-A177-3AD203B41FA5}">
                      <a16:colId xmlns:a16="http://schemas.microsoft.com/office/drawing/2014/main" val="2071014361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1550704359"/>
                    </a:ext>
                  </a:extLst>
                </a:gridCol>
                <a:gridCol w="7262037">
                  <a:extLst>
                    <a:ext uri="{9D8B030D-6E8A-4147-A177-3AD203B41FA5}">
                      <a16:colId xmlns:a16="http://schemas.microsoft.com/office/drawing/2014/main" val="206512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9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7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6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79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投资方案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E13FC68-5076-46D4-BD9C-6B6A8573B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68643"/>
              </p:ext>
            </p:extLst>
          </p:nvPr>
        </p:nvGraphicFramePr>
        <p:xfrm>
          <a:off x="421640" y="2122016"/>
          <a:ext cx="11348720" cy="341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281514136"/>
                    </a:ext>
                  </a:extLst>
                </a:gridCol>
                <a:gridCol w="7421880">
                  <a:extLst>
                    <a:ext uri="{9D8B030D-6E8A-4147-A177-3AD203B41FA5}">
                      <a16:colId xmlns:a16="http://schemas.microsoft.com/office/drawing/2014/main" val="3722502218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3597574089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风险等级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13035"/>
                  </a:ext>
                </a:extLst>
              </a:tr>
              <a:tr h="12658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10204"/>
                  </a:ext>
                </a:extLst>
              </a:tr>
              <a:tr h="1418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适中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98594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2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尽职调查关注点</a:t>
            </a:r>
            <a:endParaRPr lang="en-US" altLang="zh-CN" sz="1800" dirty="0"/>
          </a:p>
          <a:p>
            <a:pPr marL="514350" indent="-514350">
              <a:buAutoNum type="arabicPeriod"/>
            </a:pPr>
            <a:endParaRPr lang="en-US" altLang="zh-CN" sz="1800" dirty="0"/>
          </a:p>
          <a:p>
            <a:pPr marL="514350" indent="-514350">
              <a:buAutoNum type="arabicPeriod"/>
            </a:pPr>
            <a:r>
              <a:rPr lang="en-US" altLang="zh-CN" sz="1800" dirty="0"/>
              <a:t>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7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一、投资概述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777" cy="481972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投资风险</a:t>
            </a:r>
            <a:endParaRPr lang="en-US" altLang="zh-CN" sz="1800" dirty="0"/>
          </a:p>
          <a:p>
            <a:pPr marL="514350" indent="-514350">
              <a:buAutoNum type="arabicPeriod"/>
            </a:pPr>
            <a:endParaRPr lang="en-US" altLang="zh-CN" sz="1800" dirty="0"/>
          </a:p>
          <a:p>
            <a:pPr marL="514350" indent="-514350">
              <a:buAutoNum type="arabicPeriod"/>
            </a:pPr>
            <a:r>
              <a:rPr lang="en-US" altLang="zh-CN" sz="2000" dirty="0"/>
              <a:t>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875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一、投资概述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投资结论</a:t>
            </a:r>
            <a:endParaRPr lang="en-US" altLang="zh-CN" sz="1800" dirty="0"/>
          </a:p>
          <a:p>
            <a:pPr marL="514350" indent="-514350">
              <a:buAutoNum type="arabicPeriod"/>
            </a:pPr>
            <a:endParaRPr lang="en-US" altLang="zh-CN" sz="1800" dirty="0"/>
          </a:p>
          <a:p>
            <a:pPr marL="514350" indent="-514350">
              <a:buAutoNum type="arabicPeriod"/>
            </a:pPr>
            <a:r>
              <a:rPr lang="en-US" altLang="zh-CN" sz="2000" dirty="0"/>
              <a:t>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21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二、行业概况</a:t>
            </a:r>
          </a:p>
        </p:txBody>
      </p:sp>
    </p:spTree>
    <p:extLst>
      <p:ext uri="{BB962C8B-B14F-4D97-AF65-F5344CB8AC3E}">
        <p14:creationId xmlns:p14="http://schemas.microsoft.com/office/powerpoint/2010/main" val="21487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行业痛点和方案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A8D3-68D7-4EC9-8BDE-C5C44D84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332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XXXX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XX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XXXX</a:t>
            </a:r>
            <a:r>
              <a:rPr lang="zh-CN" altLang="en-US" sz="2400" dirty="0"/>
              <a:t>如何解决：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XXX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98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市场规模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E88A69-2214-4174-B688-8C44A24DA85B}"/>
              </a:ext>
            </a:extLst>
          </p:cNvPr>
          <p:cNvSpPr txBox="1"/>
          <p:nvPr/>
        </p:nvSpPr>
        <p:spPr>
          <a:xfrm>
            <a:off x="762000" y="169068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13435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竞争格局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AF853E-B4D4-40E3-B1D3-2A65A9AB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39702"/>
              </p:ext>
            </p:extLst>
          </p:nvPr>
        </p:nvGraphicFramePr>
        <p:xfrm>
          <a:off x="838200" y="1690688"/>
          <a:ext cx="10033000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40">
                  <a:extLst>
                    <a:ext uri="{9D8B030D-6E8A-4147-A177-3AD203B41FA5}">
                      <a16:colId xmlns:a16="http://schemas.microsoft.com/office/drawing/2014/main" val="405428031"/>
                    </a:ext>
                  </a:extLst>
                </a:gridCol>
                <a:gridCol w="2404339">
                  <a:extLst>
                    <a:ext uri="{9D8B030D-6E8A-4147-A177-3AD203B41FA5}">
                      <a16:colId xmlns:a16="http://schemas.microsoft.com/office/drawing/2014/main" val="1060169651"/>
                    </a:ext>
                  </a:extLst>
                </a:gridCol>
                <a:gridCol w="4642421">
                  <a:extLst>
                    <a:ext uri="{9D8B030D-6E8A-4147-A177-3AD203B41FA5}">
                      <a16:colId xmlns:a16="http://schemas.microsoft.com/office/drawing/2014/main" val="2807379242"/>
                    </a:ext>
                  </a:extLst>
                </a:gridCol>
              </a:tblGrid>
              <a:tr h="436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竞品数量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代表企业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5338"/>
                  </a:ext>
                </a:extLst>
              </a:tr>
              <a:tr h="13994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31437"/>
                  </a:ext>
                </a:extLst>
              </a:tr>
              <a:tr h="17224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0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4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96B-DCB4-4DF4-8DC6-BD6666B4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行业总结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4057321-7AF0-4B1B-8E38-C3AA50FC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522624"/>
          </a:xfrm>
        </p:spPr>
        <p:txBody>
          <a:bodyPr>
            <a:normAutofit/>
          </a:bodyPr>
          <a:lstStyle/>
          <a:p>
            <a:r>
              <a:rPr lang="zh-CN" altLang="en-US" dirty="0"/>
              <a:t>市场集中度低；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16940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275</Words>
  <Application>Microsoft Office PowerPoint</Application>
  <PresentationFormat>宽屏</PresentationFormat>
  <Paragraphs>140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Times New Roman</vt:lpstr>
      <vt:lpstr>Office 主题​​</vt:lpstr>
      <vt:lpstr>XX项目立项报告</vt:lpstr>
      <vt:lpstr>一、投资概述</vt:lpstr>
      <vt:lpstr>一、投资概述</vt:lpstr>
      <vt:lpstr>一、投资概述</vt:lpstr>
      <vt:lpstr>二、行业概况</vt:lpstr>
      <vt:lpstr>行业痛点和方案</vt:lpstr>
      <vt:lpstr>市场规模</vt:lpstr>
      <vt:lpstr>竞争格局</vt:lpstr>
      <vt:lpstr>行业总结</vt:lpstr>
      <vt:lpstr>三、公司概况</vt:lpstr>
      <vt:lpstr>股权结构</vt:lpstr>
      <vt:lpstr>业务模式</vt:lpstr>
      <vt:lpstr>目标客户</vt:lpstr>
      <vt:lpstr>内容来源</vt:lpstr>
      <vt:lpstr>营销模式（用户增长路径）</vt:lpstr>
      <vt:lpstr>盈利模式</vt:lpstr>
      <vt:lpstr>SWOT分析</vt:lpstr>
      <vt:lpstr>财务指标</vt:lpstr>
      <vt:lpstr>财务预测</vt:lpstr>
      <vt:lpstr>管理团队</vt:lpstr>
      <vt:lpstr>主要竞品</vt:lpstr>
      <vt:lpstr>主要竞品总结</vt:lpstr>
      <vt:lpstr>四、投资估值</vt:lpstr>
      <vt:lpstr>市场估值比较</vt:lpstr>
      <vt:lpstr>历史融资介绍</vt:lpstr>
      <vt:lpstr> 投资方案</vt:lpstr>
      <vt:lpstr>下一步工作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艺课项目概要</dc:title>
  <dc:creator>Min</dc:creator>
  <cp:lastModifiedBy>Min</cp:lastModifiedBy>
  <cp:revision>149</cp:revision>
  <dcterms:created xsi:type="dcterms:W3CDTF">2017-12-16T13:56:17Z</dcterms:created>
  <dcterms:modified xsi:type="dcterms:W3CDTF">2020-04-12T02:37:56Z</dcterms:modified>
</cp:coreProperties>
</file>