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8288000" cy="10287000"/>
  <p:notesSz cx="6858000" cy="9144000"/>
  <p:embeddedFontLst>
    <p:embeddedFont>
      <p:font typeface="Bebas Neue Bold" panose="020B0604020202020204" charset="0"/>
      <p:regular r:id="rId25"/>
    </p:embeddedFont>
    <p:embeddedFont>
      <p:font typeface="Calibri" panose="020F0502020204030204" pitchFamily="34" charset="0"/>
      <p:regular r:id="rId26"/>
      <p:bold r:id="rId27"/>
      <p:italic r:id="rId28"/>
      <p:boldItalic r:id="rId29"/>
    </p:embeddedFont>
    <p:embeddedFont>
      <p:font typeface="Montserrat Classic" panose="020B0604020202020204" charset="0"/>
      <p:regular r:id="rId30"/>
    </p:embeddedFont>
    <p:embeddedFont>
      <p:font typeface="Montserrat Classic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36E26-9803-44B4-93A7-62B243EABF26}" type="datetimeFigureOut">
              <a:rPr lang="en-ID" smtClean="0"/>
              <a:t>06/01/2025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C3700-A020-41A0-882E-7121AEBB10C6}" type="slidenum">
              <a:rPr lang="en-ID" smtClean="0"/>
              <a:t>‹#›</a:t>
            </a:fld>
            <a:endParaRPr lang="en-ID"/>
          </a:p>
        </p:txBody>
      </p:sp>
    </p:spTree>
    <p:extLst>
      <p:ext uri="{BB962C8B-B14F-4D97-AF65-F5344CB8AC3E}">
        <p14:creationId xmlns:p14="http://schemas.microsoft.com/office/powerpoint/2010/main" val="40301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5712503" y="6785696"/>
            <a:ext cx="6862994" cy="1544104"/>
          </a:xfrm>
          <a:prstGeom prst="rect">
            <a:avLst/>
          </a:prstGeom>
        </p:spPr>
        <p:txBody>
          <a:bodyPr lIns="0" tIns="0" rIns="0" bIns="0" rtlCol="0" anchor="t">
            <a:spAutoFit/>
          </a:bodyPr>
          <a:lstStyle/>
          <a:p>
            <a:pPr algn="ctr">
              <a:lnSpc>
                <a:spcPts val="3079"/>
              </a:lnSpc>
            </a:pPr>
            <a:r>
              <a:rPr lang="en-US" sz="2199">
                <a:solidFill>
                  <a:srgbClr val="000000"/>
                </a:solidFill>
                <a:latin typeface="Montserrat Classic"/>
                <a:ea typeface="Montserrat Classic"/>
                <a:cs typeface="Montserrat Classic"/>
                <a:sym typeface="Montserrat Classic"/>
              </a:rPr>
              <a:t>Penelitian oleh Faqihuddin Habibi (1301202287)</a:t>
            </a:r>
          </a:p>
          <a:p>
            <a:pPr algn="ctr">
              <a:lnSpc>
                <a:spcPts val="3079"/>
              </a:lnSpc>
            </a:pPr>
            <a:endParaRPr lang="en-US" sz="2199">
              <a:solidFill>
                <a:srgbClr val="000000"/>
              </a:solidFill>
              <a:latin typeface="Montserrat Classic"/>
              <a:ea typeface="Montserrat Classic"/>
              <a:cs typeface="Montserrat Classic"/>
              <a:sym typeface="Montserrat Classic"/>
            </a:endParaRPr>
          </a:p>
          <a:p>
            <a:pPr algn="ctr">
              <a:lnSpc>
                <a:spcPts val="3079"/>
              </a:lnSpc>
            </a:pPr>
            <a:r>
              <a:rPr lang="en-US" sz="2199">
                <a:solidFill>
                  <a:srgbClr val="000000"/>
                </a:solidFill>
                <a:latin typeface="Montserrat Classic"/>
                <a:ea typeface="Montserrat Classic"/>
                <a:cs typeface="Montserrat Classic"/>
                <a:sym typeface="Montserrat Classic"/>
              </a:rPr>
              <a:t>Dengan Bimbingan dari:</a:t>
            </a:r>
          </a:p>
          <a:p>
            <a:pPr algn="ctr">
              <a:lnSpc>
                <a:spcPts val="3079"/>
              </a:lnSpc>
              <a:spcBef>
                <a:spcPct val="0"/>
              </a:spcBef>
            </a:pPr>
            <a:r>
              <a:rPr lang="en-US" sz="2199">
                <a:solidFill>
                  <a:srgbClr val="000000"/>
                </a:solidFill>
                <a:latin typeface="Montserrat Classic"/>
                <a:ea typeface="Montserrat Classic"/>
                <a:cs typeface="Montserrat Classic"/>
                <a:sym typeface="Montserrat Classic"/>
              </a:rPr>
              <a:t>Ibu Dr. Arie Ardiyanti Suryani, S.T., M.T.</a:t>
            </a:r>
          </a:p>
        </p:txBody>
      </p:sp>
      <p:sp>
        <p:nvSpPr>
          <p:cNvPr id="7" name="TextBox 7"/>
          <p:cNvSpPr txBox="1"/>
          <p:nvPr/>
        </p:nvSpPr>
        <p:spPr>
          <a:xfrm>
            <a:off x="2234098" y="4340270"/>
            <a:ext cx="13819804" cy="1720761"/>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Pembangunan Chatbot Untuk Layanan Akademik Menggunakan Transformer</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5623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Montserrat Classic Bold"/>
                <a:ea typeface="Montserrat Classic Bold"/>
                <a:cs typeface="Montserrat Classic Bold"/>
                <a:sym typeface="Montserrat Classic Bold"/>
              </a:rPr>
              <a:t>Slide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250959"/>
            <a:ext cx="8558436" cy="37890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Tahap pemuatan model melibatkan pemanggilan model pra-terlatih IndoBERT, yang dipilih karena telah dilatih khusus untuk bahasa Indonesia, sehingga diharapkan lebih efektif dalam memproses teks. Selain itu, tokenizer IndoBERT diinisialisasi untuk mengubah teks menjadi token yang digunakan dalam tokenisasi data latih dan uji.</a:t>
            </a:r>
          </a:p>
        </p:txBody>
      </p:sp>
      <p:sp>
        <p:nvSpPr>
          <p:cNvPr id="7" name="TextBox 7"/>
          <p:cNvSpPr txBox="1"/>
          <p:nvPr/>
        </p:nvSpPr>
        <p:spPr>
          <a:xfrm>
            <a:off x="1028700" y="3152967"/>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Load MOdel</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10</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1140253" y="2918377"/>
            <a:ext cx="6119047" cy="6180856"/>
          </a:xfrm>
          <a:custGeom>
            <a:avLst/>
            <a:gdLst/>
            <a:ahLst/>
            <a:cxnLst/>
            <a:rect l="l" t="t" r="r" b="b"/>
            <a:pathLst>
              <a:path w="6119047" h="6180856">
                <a:moveTo>
                  <a:pt x="0" y="0"/>
                </a:moveTo>
                <a:lnTo>
                  <a:pt x="6119047" y="0"/>
                </a:lnTo>
                <a:lnTo>
                  <a:pt x="6119047" y="6180855"/>
                </a:lnTo>
                <a:lnTo>
                  <a:pt x="0" y="61808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440742"/>
            <a:ext cx="8558436" cy="331279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Pada tahap data preparation, data pelatihan dan pengujian ditokenisasi menggunakan tokenizer IndoBERT untuk mengubah teks menjadi token. DataLoader kemudian digunakan untuk menyiapkan data dalam format tensor, agar memudahkan iterasi data selama pelatihan dan pengujian oleh model BERT.</a:t>
            </a:r>
          </a:p>
        </p:txBody>
      </p:sp>
      <p:sp>
        <p:nvSpPr>
          <p:cNvPr id="7" name="TextBox 7"/>
          <p:cNvSpPr txBox="1"/>
          <p:nvPr/>
        </p:nvSpPr>
        <p:spPr>
          <a:xfrm>
            <a:off x="1028700" y="3342751"/>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Data Preparation</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1</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1203609" y="2796692"/>
            <a:ext cx="6055691" cy="6302541"/>
          </a:xfrm>
          <a:custGeom>
            <a:avLst/>
            <a:gdLst/>
            <a:ahLst/>
            <a:cxnLst/>
            <a:rect l="l" t="t" r="r" b="b"/>
            <a:pathLst>
              <a:path w="6055691" h="6302541">
                <a:moveTo>
                  <a:pt x="0" y="0"/>
                </a:moveTo>
                <a:lnTo>
                  <a:pt x="6055691" y="0"/>
                </a:lnTo>
                <a:lnTo>
                  <a:pt x="6055691" y="6302541"/>
                </a:lnTo>
                <a:lnTo>
                  <a:pt x="0" y="630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161390"/>
            <a:ext cx="8558436" cy="37890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Pada tahap pelatihan model, hyperparameter akan diatur dengan fokus utama pada pengaturan nilai epoch dan batch size. Penyesuaian ini bertujuan untuk memastikan model mencapai kinerja optimal tanpa mengalami overfitting. Selain itu, pemilihan hyperparameter yang tepat juga dapat meningkatkan efisiensi pelatihan model.</a:t>
            </a:r>
          </a:p>
        </p:txBody>
      </p:sp>
      <p:sp>
        <p:nvSpPr>
          <p:cNvPr id="7" name="TextBox 7"/>
          <p:cNvSpPr txBox="1"/>
          <p:nvPr/>
        </p:nvSpPr>
        <p:spPr>
          <a:xfrm>
            <a:off x="1028700" y="3063398"/>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Pelatihan Model</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2</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1203609" y="2796692"/>
            <a:ext cx="6055691" cy="6302541"/>
          </a:xfrm>
          <a:custGeom>
            <a:avLst/>
            <a:gdLst/>
            <a:ahLst/>
            <a:cxnLst/>
            <a:rect l="l" t="t" r="r" b="b"/>
            <a:pathLst>
              <a:path w="6055691" h="6302541">
                <a:moveTo>
                  <a:pt x="0" y="0"/>
                </a:moveTo>
                <a:lnTo>
                  <a:pt x="6055691" y="0"/>
                </a:lnTo>
                <a:lnTo>
                  <a:pt x="6055691" y="6302541"/>
                </a:lnTo>
                <a:lnTo>
                  <a:pt x="0" y="630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3238500"/>
            <a:ext cx="8558436" cy="5305811"/>
          </a:xfrm>
          <a:prstGeom prst="rect">
            <a:avLst/>
          </a:prstGeom>
        </p:spPr>
        <p:txBody>
          <a:bodyPr lIns="0" tIns="0" rIns="0" bIns="0" rtlCol="0" anchor="t">
            <a:spAutoFit/>
          </a:bodyPr>
          <a:lstStyle/>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Pada </a:t>
            </a:r>
            <a:r>
              <a:rPr lang="en-US" sz="2700" dirty="0" err="1">
                <a:solidFill>
                  <a:srgbClr val="000000"/>
                </a:solidFill>
                <a:latin typeface="Montserrat Classic"/>
                <a:ea typeface="Montserrat Classic"/>
                <a:cs typeface="Montserrat Classic"/>
                <a:sym typeface="Montserrat Classic"/>
              </a:rPr>
              <a:t>tahap</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terakhir</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evaluasi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dilakukan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untuk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menilai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performa</a:t>
            </a:r>
            <a:r>
              <a:rPr lang="en-US" sz="2700" dirty="0">
                <a:solidFill>
                  <a:srgbClr val="000000"/>
                </a:solidFill>
                <a:latin typeface="Montserrat Classic"/>
                <a:ea typeface="Montserrat Classic"/>
                <a:cs typeface="Montserrat Classic"/>
                <a:sym typeface="Montserrat Classic"/>
              </a:rPr>
              <a:t> model dan </a:t>
            </a:r>
            <a:r>
              <a:rPr lang="en-US" sz="2700" dirty="0" err="1">
                <a:solidFill>
                  <a:srgbClr val="000000"/>
                </a:solidFill>
                <a:latin typeface="Montserrat Classic"/>
                <a:ea typeface="Montserrat Classic"/>
                <a:cs typeface="Montserrat Classic"/>
                <a:sym typeface="Montserrat Classic"/>
              </a:rPr>
              <a:t>dampak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berbagai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konfigurasi</a:t>
            </a:r>
            <a:r>
              <a:rPr lang="en-US" sz="2700" dirty="0">
                <a:solidFill>
                  <a:srgbClr val="000000"/>
                </a:solidFill>
                <a:latin typeface="Montserrat Classic"/>
                <a:ea typeface="Montserrat Classic"/>
                <a:cs typeface="Montserrat Classic"/>
                <a:sym typeface="Montserrat Classic"/>
              </a:rPr>
              <a:t> hyperparameter. </a:t>
            </a:r>
            <a:r>
              <a:rPr lang="en-US" sz="2700" dirty="0" err="1">
                <a:solidFill>
                  <a:srgbClr val="000000"/>
                </a:solidFill>
                <a:latin typeface="Montserrat Classic"/>
                <a:ea typeface="Montserrat Classic"/>
                <a:cs typeface="Montserrat Classic"/>
                <a:sym typeface="Montserrat Classic"/>
              </a:rPr>
              <a:t>Kinerja</a:t>
            </a:r>
            <a:r>
              <a:rPr lang="en-US" sz="2700" dirty="0">
                <a:solidFill>
                  <a:srgbClr val="000000"/>
                </a:solidFill>
                <a:latin typeface="Montserrat Classic"/>
                <a:ea typeface="Montserrat Classic"/>
                <a:cs typeface="Montserrat Classic"/>
                <a:sym typeface="Montserrat Classic"/>
              </a:rPr>
              <a:t> model </a:t>
            </a:r>
            <a:r>
              <a:rPr lang="en-US" sz="2700" dirty="0" err="1">
                <a:solidFill>
                  <a:srgbClr val="000000"/>
                </a:solidFill>
                <a:latin typeface="Montserrat Classic"/>
                <a:ea typeface="Montserrat Classic"/>
                <a:cs typeface="Montserrat Classic"/>
                <a:sym typeface="Montserrat Classic"/>
              </a:rPr>
              <a:t>diukur</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dengan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akurasi</a:t>
            </a:r>
            <a:r>
              <a:rPr lang="en-US" sz="2700" dirty="0">
                <a:solidFill>
                  <a:srgbClr val="000000"/>
                </a:solidFill>
                <a:latin typeface="Montserrat Classic"/>
                <a:ea typeface="Montserrat Classic"/>
                <a:cs typeface="Montserrat Classic"/>
                <a:sym typeface="Montserrat Classic"/>
              </a:rPr>
              <a:t>, precision, recall, dan F1-score</a:t>
            </a:r>
            <a:r>
              <a:rPr lang="id-ID" sz="2700" dirty="0">
                <a:solidFill>
                  <a:srgbClr val="000000"/>
                </a:solidFill>
                <a:latin typeface="Montserrat Classic"/>
                <a:ea typeface="Montserrat Classic"/>
                <a:cs typeface="Montserrat Classic"/>
                <a:sym typeface="Montserrat Classic"/>
              </a:rPr>
              <a:t>.</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Dengan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metode</a:t>
            </a:r>
            <a:r>
              <a:rPr lang="id-ID" sz="2700" dirty="0">
                <a:solidFill>
                  <a:srgbClr val="000000"/>
                </a:solidFill>
                <a:latin typeface="Montserrat Classic"/>
                <a:ea typeface="Montserrat Classic"/>
                <a:cs typeface="Montserrat Classic"/>
                <a:sym typeface="Montserrat Classic"/>
              </a:rPr>
              <a:t> p</a:t>
            </a:r>
            <a:r>
              <a:rPr lang="en-US" sz="2700" dirty="0" err="1">
                <a:solidFill>
                  <a:srgbClr val="000000"/>
                </a:solidFill>
                <a:latin typeface="Montserrat Classic"/>
                <a:ea typeface="Montserrat Classic"/>
                <a:cs typeface="Montserrat Classic"/>
                <a:sym typeface="Montserrat Classic"/>
              </a:rPr>
              <a:t>enghitungan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menggunakan</a:t>
            </a:r>
            <a:r>
              <a:rPr lang="en-US" sz="2700" dirty="0">
                <a:solidFill>
                  <a:srgbClr val="000000"/>
                </a:solidFill>
                <a:latin typeface="Montserrat Classic"/>
                <a:ea typeface="Montserrat Classic"/>
                <a:cs typeface="Montserrat Classic"/>
                <a:sym typeface="Montserrat Classic"/>
              </a:rPr>
              <a:t> library </a:t>
            </a:r>
            <a:r>
              <a:rPr lang="en-US" sz="2700" dirty="0" err="1">
                <a:solidFill>
                  <a:srgbClr val="000000"/>
                </a:solidFill>
                <a:latin typeface="Montserrat Classic"/>
                <a:ea typeface="Montserrat Classic"/>
                <a:cs typeface="Montserrat Classic"/>
                <a:sym typeface="Montserrat Classic"/>
              </a:rPr>
              <a:t>scikit</a:t>
            </a:r>
            <a:r>
              <a:rPr lang="en-US" sz="2700" dirty="0">
                <a:solidFill>
                  <a:srgbClr val="000000"/>
                </a:solidFill>
                <a:latin typeface="Montserrat Classic"/>
                <a:ea typeface="Montserrat Classic"/>
                <a:cs typeface="Montserrat Classic"/>
                <a:sym typeface="Montserrat Classic"/>
              </a:rPr>
              <a:t>-learn </a:t>
            </a:r>
            <a:r>
              <a:rPr lang="en-US" sz="2700" dirty="0" err="1">
                <a:solidFill>
                  <a:srgbClr val="000000"/>
                </a:solidFill>
                <a:latin typeface="Montserrat Classic"/>
                <a:ea typeface="Montserrat Classic"/>
                <a:cs typeface="Montserrat Classic"/>
                <a:sym typeface="Montserrat Classic"/>
              </a:rPr>
              <a:t>untuk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menghitung</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metrik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evaluasi</a:t>
            </a:r>
            <a:r>
              <a:rPr lang="en-US" sz="2700" dirty="0">
                <a:solidFill>
                  <a:srgbClr val="000000"/>
                </a:solidFill>
                <a:latin typeface="Montserrat Classic"/>
                <a:ea typeface="Montserrat Classic"/>
                <a:cs typeface="Montserrat Classic"/>
                <a:sym typeface="Montserrat Classic"/>
              </a:rPr>
              <a:t>.</a:t>
            </a:r>
            <a:endParaRPr lang="id-ID" sz="2700" dirty="0">
              <a:solidFill>
                <a:srgbClr val="000000"/>
              </a:solidFill>
              <a:latin typeface="Montserrat Classic"/>
              <a:ea typeface="Montserrat Classic"/>
              <a:cs typeface="Montserrat Classic"/>
              <a:sym typeface="Montserrat Classic"/>
            </a:endParaRPr>
          </a:p>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Accuracy: (TP + TN) / (TP + TN + FP + FN)</a:t>
            </a:r>
          </a:p>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Precision: TP / (TP + FP)</a:t>
            </a:r>
          </a:p>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Recall: TP / (TP + FN)</a:t>
            </a:r>
          </a:p>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F1-Score: Rata-rata </a:t>
            </a:r>
            <a:r>
              <a:rPr lang="en-US" sz="2700" dirty="0" err="1">
                <a:solidFill>
                  <a:srgbClr val="000000"/>
                </a:solidFill>
                <a:latin typeface="Montserrat Classic"/>
                <a:ea typeface="Montserrat Classic"/>
                <a:cs typeface="Montserrat Classic"/>
                <a:sym typeface="Montserrat Classic"/>
              </a:rPr>
              <a:t>dari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presisi</a:t>
            </a:r>
            <a:r>
              <a:rPr lang="en-US" sz="2700" dirty="0">
                <a:solidFill>
                  <a:srgbClr val="000000"/>
                </a:solidFill>
                <a:latin typeface="Montserrat Classic"/>
                <a:ea typeface="Montserrat Classic"/>
                <a:cs typeface="Montserrat Classic"/>
                <a:sym typeface="Montserrat Classic"/>
              </a:rPr>
              <a:t> dan recall.</a:t>
            </a:r>
          </a:p>
        </p:txBody>
      </p:sp>
      <p:sp>
        <p:nvSpPr>
          <p:cNvPr id="7" name="TextBox 7"/>
          <p:cNvSpPr txBox="1"/>
          <p:nvPr/>
        </p:nvSpPr>
        <p:spPr>
          <a:xfrm>
            <a:off x="1028700" y="2423507"/>
            <a:ext cx="9492186" cy="891193"/>
          </a:xfrm>
          <a:prstGeom prst="rect">
            <a:avLst/>
          </a:prstGeom>
        </p:spPr>
        <p:txBody>
          <a:bodyPr lIns="0" tIns="0" rIns="0" bIns="0" rtlCol="0" anchor="t">
            <a:spAutoFit/>
          </a:bodyPr>
          <a:lstStyle/>
          <a:p>
            <a:pPr algn="ctr">
              <a:lnSpc>
                <a:spcPts val="6641"/>
              </a:lnSpc>
            </a:pPr>
            <a:r>
              <a:rPr lang="en-US" sz="6575" dirty="0">
                <a:solidFill>
                  <a:srgbClr val="000000"/>
                </a:solidFill>
                <a:latin typeface="Bebas Neue Bold"/>
                <a:ea typeface="Bebas Neue Bold"/>
                <a:cs typeface="Bebas Neue Bold"/>
                <a:sym typeface="Bebas Neue Bold"/>
              </a:rPr>
              <a:t>EVALUASI MODEL</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3</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0958835" y="2664825"/>
            <a:ext cx="6300465" cy="6356081"/>
          </a:xfrm>
          <a:custGeom>
            <a:avLst/>
            <a:gdLst/>
            <a:ahLst/>
            <a:cxnLst/>
            <a:rect l="l" t="t" r="r" b="b"/>
            <a:pathLst>
              <a:path w="6300465" h="6356081">
                <a:moveTo>
                  <a:pt x="0" y="0"/>
                </a:moveTo>
                <a:lnTo>
                  <a:pt x="6300465" y="0"/>
                </a:lnTo>
                <a:lnTo>
                  <a:pt x="6300465" y="6356081"/>
                </a:lnTo>
                <a:lnTo>
                  <a:pt x="0" y="63560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028700" y="2261886"/>
            <a:ext cx="16230600" cy="627057"/>
          </a:xfrm>
          <a:prstGeom prst="rect">
            <a:avLst/>
          </a:prstGeom>
        </p:spPr>
        <p:txBody>
          <a:bodyPr lIns="0" tIns="0" rIns="0" bIns="0" rtlCol="0" anchor="t">
            <a:spAutoFit/>
          </a:bodyPr>
          <a:lstStyle/>
          <a:p>
            <a:pPr algn="ctr">
              <a:lnSpc>
                <a:spcPts val="4722"/>
              </a:lnSpc>
            </a:pPr>
            <a:r>
              <a:rPr lang="en-US" sz="4675">
                <a:solidFill>
                  <a:srgbClr val="000000"/>
                </a:solidFill>
                <a:latin typeface="Bebas Neue Bold"/>
                <a:ea typeface="Bebas Neue Bold"/>
                <a:cs typeface="Bebas Neue Bold"/>
                <a:sym typeface="Bebas Neue Bold"/>
              </a:rPr>
              <a:t>Pengujian PERTAMA: Variasi Batch Size Selama Pelatihan</a:t>
            </a:r>
          </a:p>
        </p:txBody>
      </p:sp>
      <p:sp>
        <p:nvSpPr>
          <p:cNvPr id="7" name="TextBox 7"/>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8" name="TextBox 8"/>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4</a:t>
            </a:r>
            <a:endParaRPr lang="en-US" sz="2100" dirty="0">
              <a:solidFill>
                <a:srgbClr val="000000"/>
              </a:solidFill>
              <a:latin typeface="Montserrat Classic Bold"/>
              <a:ea typeface="Montserrat Classic Bold"/>
              <a:cs typeface="Montserrat Classic Bold"/>
              <a:sym typeface="Montserrat Classic Bold"/>
            </a:endParaRPr>
          </a:p>
        </p:txBody>
      </p:sp>
      <p:graphicFrame>
        <p:nvGraphicFramePr>
          <p:cNvPr id="9" name="Table 9"/>
          <p:cNvGraphicFramePr>
            <a:graphicFrameLocks noGrp="1"/>
          </p:cNvGraphicFramePr>
          <p:nvPr/>
        </p:nvGraphicFramePr>
        <p:xfrm>
          <a:off x="2039041" y="3004231"/>
          <a:ext cx="14209919" cy="5658358"/>
        </p:xfrm>
        <a:graphic>
          <a:graphicData uri="http://schemas.openxmlformats.org/drawingml/2006/table">
            <a:tbl>
              <a:tblPr/>
              <a:tblGrid>
                <a:gridCol w="1137384">
                  <a:extLst>
                    <a:ext uri="{9D8B030D-6E8A-4147-A177-3AD203B41FA5}">
                      <a16:colId xmlns:a16="http://schemas.microsoft.com/office/drawing/2014/main" val="20000"/>
                    </a:ext>
                  </a:extLst>
                </a:gridCol>
                <a:gridCol w="1717383">
                  <a:extLst>
                    <a:ext uri="{9D8B030D-6E8A-4147-A177-3AD203B41FA5}">
                      <a16:colId xmlns:a16="http://schemas.microsoft.com/office/drawing/2014/main" val="20001"/>
                    </a:ext>
                  </a:extLst>
                </a:gridCol>
                <a:gridCol w="1984248">
                  <a:extLst>
                    <a:ext uri="{9D8B030D-6E8A-4147-A177-3AD203B41FA5}">
                      <a16:colId xmlns:a16="http://schemas.microsoft.com/office/drawing/2014/main" val="20002"/>
                    </a:ext>
                  </a:extLst>
                </a:gridCol>
                <a:gridCol w="2102328">
                  <a:extLst>
                    <a:ext uri="{9D8B030D-6E8A-4147-A177-3AD203B41FA5}">
                      <a16:colId xmlns:a16="http://schemas.microsoft.com/office/drawing/2014/main" val="20003"/>
                    </a:ext>
                  </a:extLst>
                </a:gridCol>
                <a:gridCol w="1491987">
                  <a:extLst>
                    <a:ext uri="{9D8B030D-6E8A-4147-A177-3AD203B41FA5}">
                      <a16:colId xmlns:a16="http://schemas.microsoft.com/office/drawing/2014/main" val="20004"/>
                    </a:ext>
                  </a:extLst>
                </a:gridCol>
                <a:gridCol w="2301415">
                  <a:extLst>
                    <a:ext uri="{9D8B030D-6E8A-4147-A177-3AD203B41FA5}">
                      <a16:colId xmlns:a16="http://schemas.microsoft.com/office/drawing/2014/main" val="20005"/>
                    </a:ext>
                  </a:extLst>
                </a:gridCol>
                <a:gridCol w="1827460">
                  <a:extLst>
                    <a:ext uri="{9D8B030D-6E8A-4147-A177-3AD203B41FA5}">
                      <a16:colId xmlns:a16="http://schemas.microsoft.com/office/drawing/2014/main" val="20006"/>
                    </a:ext>
                  </a:extLst>
                </a:gridCol>
                <a:gridCol w="1647714">
                  <a:extLst>
                    <a:ext uri="{9D8B030D-6E8A-4147-A177-3AD203B41FA5}">
                      <a16:colId xmlns:a16="http://schemas.microsoft.com/office/drawing/2014/main" val="20007"/>
                    </a:ext>
                  </a:extLst>
                </a:gridCol>
              </a:tblGrid>
              <a:tr h="777713">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Batch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Size</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Data</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loss</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Accuracy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F1</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Precision</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Recall</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Waktu</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  Training</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480632">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0.056263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0.984127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0.984770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0.990504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0.986264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04:00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483251">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0.105033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0.971519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0.960539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0.963897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0.962157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04:00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473178">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32</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0.009193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0.995767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0.996250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0.996584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0.996337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02:45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487044">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32</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0.141980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0.974684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0.964435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0.966163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0.967308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02:45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510659">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64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0.012106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02:06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48750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64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0.145954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0.974684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0.964299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0.966918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0.966964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02:06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r h="467422">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128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0.015791</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7"/>
                  </a:ext>
                </a:extLst>
              </a:tr>
              <a:tr h="483251">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128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0.104953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0.977848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0.970998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0.973329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0.973031</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8"/>
                  </a:ext>
                </a:extLst>
              </a:tr>
              <a:tr h="483251">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256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0.038954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9"/>
                  </a:ext>
                </a:extLst>
              </a:tr>
              <a:tr h="524457">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256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0.120434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0.968354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0.954554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0.957303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0.956708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01:47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10"/>
                  </a:ext>
                </a:extLst>
              </a:tr>
            </a:tbl>
          </a:graphicData>
        </a:graphic>
      </p:graphicFrame>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686075" y="3964492"/>
            <a:ext cx="8558436" cy="426529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Batch size 128 memberikan keseimbangan optimal antara waktu pelatihan dan akurasi pada data test. Sementara batch size 16 menunjukkan hasil baik pada data train, performanya lebih rendah pada data test. Batch size 256 mempercepat pelatihan tetapi menurunkan kinerja pada data test. Ini menunjukkan bahwa ukuran batch mempengaruhi hasil akhir, dan batch size 128 dipilih sebagai konfigurasi terbaik.</a:t>
            </a:r>
          </a:p>
        </p:txBody>
      </p:sp>
      <p:sp>
        <p:nvSpPr>
          <p:cNvPr id="7" name="TextBox 7"/>
          <p:cNvSpPr txBox="1"/>
          <p:nvPr/>
        </p:nvSpPr>
        <p:spPr>
          <a:xfrm>
            <a:off x="1219200" y="2866501"/>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Analisis Pengujian Pertama</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5</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1140253" y="2918377"/>
            <a:ext cx="6119047" cy="6180856"/>
          </a:xfrm>
          <a:custGeom>
            <a:avLst/>
            <a:gdLst/>
            <a:ahLst/>
            <a:cxnLst/>
            <a:rect l="l" t="t" r="r" b="b"/>
            <a:pathLst>
              <a:path w="6119047" h="6180856">
                <a:moveTo>
                  <a:pt x="0" y="0"/>
                </a:moveTo>
                <a:lnTo>
                  <a:pt x="6119047" y="0"/>
                </a:lnTo>
                <a:lnTo>
                  <a:pt x="6119047" y="6180855"/>
                </a:lnTo>
                <a:lnTo>
                  <a:pt x="0" y="61808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028700" y="2261886"/>
            <a:ext cx="16230600" cy="627057"/>
          </a:xfrm>
          <a:prstGeom prst="rect">
            <a:avLst/>
          </a:prstGeom>
        </p:spPr>
        <p:txBody>
          <a:bodyPr lIns="0" tIns="0" rIns="0" bIns="0" rtlCol="0" anchor="t">
            <a:spAutoFit/>
          </a:bodyPr>
          <a:lstStyle/>
          <a:p>
            <a:pPr algn="ctr">
              <a:lnSpc>
                <a:spcPts val="4722"/>
              </a:lnSpc>
            </a:pPr>
            <a:r>
              <a:rPr lang="en-US" sz="4675">
                <a:solidFill>
                  <a:srgbClr val="000000"/>
                </a:solidFill>
                <a:latin typeface="Bebas Neue Bold"/>
                <a:ea typeface="Bebas Neue Bold"/>
                <a:cs typeface="Bebas Neue Bold"/>
                <a:sym typeface="Bebas Neue Bold"/>
              </a:rPr>
              <a:t>Pengujian Kedua: Variasi Ukuran Epoch Selama Pelatihan</a:t>
            </a:r>
          </a:p>
        </p:txBody>
      </p:sp>
      <p:sp>
        <p:nvSpPr>
          <p:cNvPr id="7" name="TextBox 7"/>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8" name="TextBox 8"/>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6</a:t>
            </a:r>
            <a:endParaRPr lang="en-US" sz="2100" dirty="0">
              <a:solidFill>
                <a:srgbClr val="000000"/>
              </a:solidFill>
              <a:latin typeface="Montserrat Classic Bold"/>
              <a:ea typeface="Montserrat Classic Bold"/>
              <a:cs typeface="Montserrat Classic Bold"/>
              <a:sym typeface="Montserrat Classic Bold"/>
            </a:endParaRPr>
          </a:p>
        </p:txBody>
      </p:sp>
      <p:graphicFrame>
        <p:nvGraphicFramePr>
          <p:cNvPr id="9" name="Table 9"/>
          <p:cNvGraphicFramePr>
            <a:graphicFrameLocks noGrp="1"/>
          </p:cNvGraphicFramePr>
          <p:nvPr/>
        </p:nvGraphicFramePr>
        <p:xfrm>
          <a:off x="2039041" y="3004231"/>
          <a:ext cx="14209918" cy="5658358"/>
        </p:xfrm>
        <a:graphic>
          <a:graphicData uri="http://schemas.openxmlformats.org/drawingml/2006/table">
            <a:tbl>
              <a:tblPr/>
              <a:tblGrid>
                <a:gridCol w="1137384">
                  <a:extLst>
                    <a:ext uri="{9D8B030D-6E8A-4147-A177-3AD203B41FA5}">
                      <a16:colId xmlns:a16="http://schemas.microsoft.com/office/drawing/2014/main" val="20000"/>
                    </a:ext>
                  </a:extLst>
                </a:gridCol>
                <a:gridCol w="1717383">
                  <a:extLst>
                    <a:ext uri="{9D8B030D-6E8A-4147-A177-3AD203B41FA5}">
                      <a16:colId xmlns:a16="http://schemas.microsoft.com/office/drawing/2014/main" val="20001"/>
                    </a:ext>
                  </a:extLst>
                </a:gridCol>
                <a:gridCol w="1814838">
                  <a:extLst>
                    <a:ext uri="{9D8B030D-6E8A-4147-A177-3AD203B41FA5}">
                      <a16:colId xmlns:a16="http://schemas.microsoft.com/office/drawing/2014/main" val="20002"/>
                    </a:ext>
                  </a:extLst>
                </a:gridCol>
                <a:gridCol w="1819979">
                  <a:extLst>
                    <a:ext uri="{9D8B030D-6E8A-4147-A177-3AD203B41FA5}">
                      <a16:colId xmlns:a16="http://schemas.microsoft.com/office/drawing/2014/main" val="20003"/>
                    </a:ext>
                  </a:extLst>
                </a:gridCol>
                <a:gridCol w="2056685">
                  <a:extLst>
                    <a:ext uri="{9D8B030D-6E8A-4147-A177-3AD203B41FA5}">
                      <a16:colId xmlns:a16="http://schemas.microsoft.com/office/drawing/2014/main" val="20004"/>
                    </a:ext>
                  </a:extLst>
                </a:gridCol>
                <a:gridCol w="2000242">
                  <a:extLst>
                    <a:ext uri="{9D8B030D-6E8A-4147-A177-3AD203B41FA5}">
                      <a16:colId xmlns:a16="http://schemas.microsoft.com/office/drawing/2014/main" val="20005"/>
                    </a:ext>
                  </a:extLst>
                </a:gridCol>
                <a:gridCol w="2015693">
                  <a:extLst>
                    <a:ext uri="{9D8B030D-6E8A-4147-A177-3AD203B41FA5}">
                      <a16:colId xmlns:a16="http://schemas.microsoft.com/office/drawing/2014/main" val="20006"/>
                    </a:ext>
                  </a:extLst>
                </a:gridCol>
                <a:gridCol w="1647714">
                  <a:extLst>
                    <a:ext uri="{9D8B030D-6E8A-4147-A177-3AD203B41FA5}">
                      <a16:colId xmlns:a16="http://schemas.microsoft.com/office/drawing/2014/main" val="20007"/>
                    </a:ext>
                  </a:extLst>
                </a:gridCol>
              </a:tblGrid>
              <a:tr h="777713">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Epoch</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Data</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loss</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Accuracy</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F1</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Precision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Evaluation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Recall</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Waktu</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  Training</a:t>
                      </a:r>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480632">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50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0.014260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01:52</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483251">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50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0.115179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0.968354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0.957209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0.960966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0.960371</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01:52</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473178">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75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0.008931</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487044">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75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0.138604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0.971519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0.960154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0.963713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0.962775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510659">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100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0.007142</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03:49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48750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100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0.136666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0.971519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0.961408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0.965545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0.964217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03:49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r h="467422">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0.006424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0.997239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0.997596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04:44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7"/>
                  </a:ext>
                </a:extLst>
              </a:tr>
              <a:tr h="483251">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0.134758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0.974684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0.964299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0.966918</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0.966964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04:44</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8"/>
                  </a:ext>
                </a:extLst>
              </a:tr>
              <a:tr h="483251">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150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Train</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0.005843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0.996825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0.997251</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0.997290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0.997253</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2">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05:37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9"/>
                  </a:ext>
                </a:extLst>
              </a:tr>
              <a:tr h="524457">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150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Test</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0.161996</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0.971519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0.960010</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0.961699</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0.963385</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05:37</a:t>
                      </a:r>
                      <a:endParaRPr lang="en-US" sz="1100"/>
                    </a:p>
                  </a:txBody>
                  <a:tcPr marL="0" marR="0" marT="0" marB="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10"/>
                  </a:ext>
                </a:extLst>
              </a:tr>
            </a:tbl>
          </a:graphicData>
        </a:graphic>
      </p:graphicFrame>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686075" y="4440742"/>
            <a:ext cx="8558436" cy="331279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Pengujian jumlah epoch menunjukkan bahwa epoch 150 cenderung menyebabkan overfitting, sementara 50 epoch memberikan keseimbangan baik tetapi belum optimal. Akhirnya, epoch 125 dipilih sebagai konfigurasi terbaik untuk menghindari overfitting dan mencapai performa optimal.</a:t>
            </a:r>
          </a:p>
        </p:txBody>
      </p:sp>
      <p:sp>
        <p:nvSpPr>
          <p:cNvPr id="7" name="TextBox 7"/>
          <p:cNvSpPr txBox="1"/>
          <p:nvPr/>
        </p:nvSpPr>
        <p:spPr>
          <a:xfrm>
            <a:off x="1219200" y="3342751"/>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Analisis Pengujian KEDUA</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7</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0898896" y="2746779"/>
            <a:ext cx="6360404" cy="6352454"/>
          </a:xfrm>
          <a:custGeom>
            <a:avLst/>
            <a:gdLst/>
            <a:ahLst/>
            <a:cxnLst/>
            <a:rect l="l" t="t" r="r" b="b"/>
            <a:pathLst>
              <a:path w="6360404" h="6352454">
                <a:moveTo>
                  <a:pt x="0" y="0"/>
                </a:moveTo>
                <a:lnTo>
                  <a:pt x="6360404" y="0"/>
                </a:lnTo>
                <a:lnTo>
                  <a:pt x="6360404" y="6352453"/>
                </a:lnTo>
                <a:lnTo>
                  <a:pt x="0" y="63524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graphicFrame>
        <p:nvGraphicFramePr>
          <p:cNvPr id="6" name="Table 6"/>
          <p:cNvGraphicFramePr>
            <a:graphicFrameLocks noGrp="1"/>
          </p:cNvGraphicFramePr>
          <p:nvPr/>
        </p:nvGraphicFramePr>
        <p:xfrm>
          <a:off x="2004092" y="4019802"/>
          <a:ext cx="14279817" cy="4437339"/>
        </p:xfrm>
        <a:graphic>
          <a:graphicData uri="http://schemas.openxmlformats.org/drawingml/2006/table">
            <a:tbl>
              <a:tblPr/>
              <a:tblGrid>
                <a:gridCol w="1050853">
                  <a:extLst>
                    <a:ext uri="{9D8B030D-6E8A-4147-A177-3AD203B41FA5}">
                      <a16:colId xmlns:a16="http://schemas.microsoft.com/office/drawing/2014/main" val="20000"/>
                    </a:ext>
                  </a:extLst>
                </a:gridCol>
                <a:gridCol w="2550277">
                  <a:extLst>
                    <a:ext uri="{9D8B030D-6E8A-4147-A177-3AD203B41FA5}">
                      <a16:colId xmlns:a16="http://schemas.microsoft.com/office/drawing/2014/main" val="20001"/>
                    </a:ext>
                  </a:extLst>
                </a:gridCol>
                <a:gridCol w="8812240">
                  <a:extLst>
                    <a:ext uri="{9D8B030D-6E8A-4147-A177-3AD203B41FA5}">
                      <a16:colId xmlns:a16="http://schemas.microsoft.com/office/drawing/2014/main" val="20002"/>
                    </a:ext>
                  </a:extLst>
                </a:gridCol>
                <a:gridCol w="1866447">
                  <a:extLst>
                    <a:ext uri="{9D8B030D-6E8A-4147-A177-3AD203B41FA5}">
                      <a16:colId xmlns:a16="http://schemas.microsoft.com/office/drawing/2014/main" val="20003"/>
                    </a:ext>
                  </a:extLst>
                </a:gridCol>
              </a:tblGrid>
              <a:tr h="866775">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NO</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Pengujian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Detail Pengujian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Sesuai /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Tidak 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617814">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Input yang diberikan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Gimanasih cara cumlaude?</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Label yang dituju</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Predikat Cumlaude</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Hasil Prediksi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Predikat Cumlaude</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590550">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Input yang diberikan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Ada info praktikum ngga ya?</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Label yang dituju</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Praktikum</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Hasil Prediksi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Praktikum</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Sesuai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bl>
          </a:graphicData>
        </a:graphic>
      </p:graphicFrame>
      <p:sp>
        <p:nvSpPr>
          <p:cNvPr id="7" name="TextBox 7"/>
          <p:cNvSpPr txBox="1"/>
          <p:nvPr/>
        </p:nvSpPr>
        <p:spPr>
          <a:xfrm>
            <a:off x="2176921" y="2601046"/>
            <a:ext cx="13934159" cy="1217498"/>
          </a:xfrm>
          <a:prstGeom prst="rect">
            <a:avLst/>
          </a:prstGeom>
        </p:spPr>
        <p:txBody>
          <a:bodyPr lIns="0" tIns="0" rIns="0" bIns="0" rtlCol="0" anchor="t">
            <a:spAutoFit/>
          </a:bodyPr>
          <a:lstStyle/>
          <a:p>
            <a:pPr algn="ctr">
              <a:lnSpc>
                <a:spcPts val="4722"/>
              </a:lnSpc>
            </a:pPr>
            <a:r>
              <a:rPr lang="en-US" sz="4675">
                <a:solidFill>
                  <a:srgbClr val="000000"/>
                </a:solidFill>
                <a:latin typeface="Bebas Neue Bold"/>
                <a:ea typeface="Bebas Neue Bold"/>
                <a:cs typeface="Bebas Neue Bold"/>
                <a:sym typeface="Bebas Neue Bold"/>
              </a:rPr>
              <a:t>Pengujian Ketiga: Hasil Prediksi</a:t>
            </a:r>
          </a:p>
          <a:p>
            <a:pPr algn="ctr">
              <a:lnSpc>
                <a:spcPts val="4722"/>
              </a:lnSpc>
            </a:pPr>
            <a:r>
              <a:rPr lang="en-US" sz="4675">
                <a:solidFill>
                  <a:srgbClr val="000000"/>
                </a:solidFill>
                <a:latin typeface="Bebas Neue Bold"/>
                <a:ea typeface="Bebas Neue Bold"/>
                <a:cs typeface="Bebas Neue Bold"/>
                <a:sym typeface="Bebas Neue Bold"/>
              </a:rPr>
              <a:t>Pertanyaan dengan kata kunci yang hanya ada pada 1 tag</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8</a:t>
            </a:r>
            <a:endParaRPr lang="en-US" sz="2100" dirty="0">
              <a:solidFill>
                <a:srgbClr val="000000"/>
              </a:solidFill>
              <a:latin typeface="Montserrat Classic Bold"/>
              <a:ea typeface="Montserrat Classic Bold"/>
              <a:cs typeface="Montserrat Classic Bold"/>
              <a:sym typeface="Montserrat Classic Bold"/>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graphicFrame>
        <p:nvGraphicFramePr>
          <p:cNvPr id="6" name="Table 6"/>
          <p:cNvGraphicFramePr>
            <a:graphicFrameLocks noGrp="1"/>
          </p:cNvGraphicFramePr>
          <p:nvPr/>
        </p:nvGraphicFramePr>
        <p:xfrm>
          <a:off x="2004092" y="4019802"/>
          <a:ext cx="14279817" cy="4437339"/>
        </p:xfrm>
        <a:graphic>
          <a:graphicData uri="http://schemas.openxmlformats.org/drawingml/2006/table">
            <a:tbl>
              <a:tblPr/>
              <a:tblGrid>
                <a:gridCol w="1050853">
                  <a:extLst>
                    <a:ext uri="{9D8B030D-6E8A-4147-A177-3AD203B41FA5}">
                      <a16:colId xmlns:a16="http://schemas.microsoft.com/office/drawing/2014/main" val="20000"/>
                    </a:ext>
                  </a:extLst>
                </a:gridCol>
                <a:gridCol w="2550277">
                  <a:extLst>
                    <a:ext uri="{9D8B030D-6E8A-4147-A177-3AD203B41FA5}">
                      <a16:colId xmlns:a16="http://schemas.microsoft.com/office/drawing/2014/main" val="20001"/>
                    </a:ext>
                  </a:extLst>
                </a:gridCol>
                <a:gridCol w="8812240">
                  <a:extLst>
                    <a:ext uri="{9D8B030D-6E8A-4147-A177-3AD203B41FA5}">
                      <a16:colId xmlns:a16="http://schemas.microsoft.com/office/drawing/2014/main" val="20002"/>
                    </a:ext>
                  </a:extLst>
                </a:gridCol>
                <a:gridCol w="1866447">
                  <a:extLst>
                    <a:ext uri="{9D8B030D-6E8A-4147-A177-3AD203B41FA5}">
                      <a16:colId xmlns:a16="http://schemas.microsoft.com/office/drawing/2014/main" val="20003"/>
                    </a:ext>
                  </a:extLst>
                </a:gridCol>
              </a:tblGrid>
              <a:tr h="866775">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NO</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Pengujian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Detail Pengujian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tc>
                  <a:txBody>
                    <a:bodyPr/>
                    <a:lstStyle/>
                    <a:p>
                      <a:pPr algn="ctr">
                        <a:lnSpc>
                          <a:spcPts val="2239"/>
                        </a:lnSpc>
                        <a:defRPr/>
                      </a:pPr>
                      <a:r>
                        <a:rPr lang="en-US" sz="1599">
                          <a:solidFill>
                            <a:srgbClr val="000000"/>
                          </a:solidFill>
                          <a:latin typeface="Montserrat Classic Bold"/>
                          <a:ea typeface="Montserrat Classic Bold"/>
                          <a:cs typeface="Montserrat Classic Bold"/>
                          <a:sym typeface="Montserrat Classic Bold"/>
                        </a:rPr>
                        <a:t>Sesuai / </a:t>
                      </a:r>
                      <a:endParaRPr lang="en-US" sz="1100"/>
                    </a:p>
                    <a:p>
                      <a:pPr algn="ctr">
                        <a:lnSpc>
                          <a:spcPts val="2239"/>
                        </a:lnSpc>
                      </a:pPr>
                      <a:r>
                        <a:rPr lang="en-US" sz="1599">
                          <a:solidFill>
                            <a:srgbClr val="000000"/>
                          </a:solidFill>
                          <a:latin typeface="Montserrat Classic Bold"/>
                          <a:ea typeface="Montserrat Classic Bold"/>
                          <a:cs typeface="Montserrat Classic Bold"/>
                          <a:sym typeface="Montserrat Classic Bold"/>
                        </a:rPr>
                        <a:t>Tidak 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999"/>
                    </a:solidFill>
                  </a:tcPr>
                </a:tc>
                <a:extLst>
                  <a:ext uri="{0D108BD9-81ED-4DB2-BD59-A6C34878D82A}">
                    <a16:rowId xmlns:a16="http://schemas.microsoft.com/office/drawing/2014/main" val="10000"/>
                  </a:ext>
                </a:extLst>
              </a:tr>
              <a:tr h="617814">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Input yang diberikan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Apa itu kerja praktek?</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1"/>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Label yang dituju</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Kerja praktek</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2"/>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1</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Hasil Prediksi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Waktu Pelaksanaan Kerja Praktek</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3"/>
                  </a:ext>
                </a:extLst>
              </a:tr>
              <a:tr h="590550">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Input yang diberikan</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Skor similarity saya berapa ya?</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rowSpan="3">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4"/>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Label yang dituju</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Hasil Cek Similarity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5"/>
                  </a:ext>
                </a:extLst>
              </a:tr>
              <a:tr h="590550">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2</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CDCD"/>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Hasil Prediksi</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a:txBody>
                    <a:bodyPr/>
                    <a:lstStyle/>
                    <a:p>
                      <a:pPr algn="l">
                        <a:lnSpc>
                          <a:spcPts val="2239"/>
                        </a:lnSpc>
                        <a:defRPr/>
                      </a:pPr>
                      <a:r>
                        <a:rPr lang="en-US" sz="1599">
                          <a:solidFill>
                            <a:srgbClr val="000000"/>
                          </a:solidFill>
                          <a:latin typeface="Montserrat Classic"/>
                          <a:ea typeface="Montserrat Classic"/>
                          <a:cs typeface="Montserrat Classic"/>
                          <a:sym typeface="Montserrat Classic"/>
                        </a:rPr>
                        <a:t>Batas Maksimum Similarity</a:t>
                      </a:r>
                      <a:endParaRPr lang="en-US" sz="1100"/>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tc vMerge="1">
                  <a:txBody>
                    <a:bodyPr/>
                    <a:lstStyle/>
                    <a:p>
                      <a:pPr algn="ctr">
                        <a:lnSpc>
                          <a:spcPts val="2239"/>
                        </a:lnSpc>
                        <a:defRPr/>
                      </a:pPr>
                      <a:r>
                        <a:rPr lang="en-US" sz="1599">
                          <a:solidFill>
                            <a:srgbClr val="000000"/>
                          </a:solidFill>
                          <a:latin typeface="Montserrat Classic"/>
                          <a:ea typeface="Montserrat Classic"/>
                          <a:cs typeface="Montserrat Classic"/>
                          <a:sym typeface="Montserrat Classic"/>
                        </a:rPr>
                        <a:t>Tidak</a:t>
                      </a:r>
                      <a:endParaRPr lang="en-US" sz="1100"/>
                    </a:p>
                    <a:p>
                      <a:pPr algn="ctr">
                        <a:lnSpc>
                          <a:spcPts val="2239"/>
                        </a:lnSpc>
                      </a:pPr>
                      <a:r>
                        <a:rPr lang="en-US" sz="1599">
                          <a:solidFill>
                            <a:srgbClr val="000000"/>
                          </a:solidFill>
                          <a:latin typeface="Montserrat Classic"/>
                          <a:ea typeface="Montserrat Classic"/>
                          <a:cs typeface="Montserrat Classic"/>
                          <a:sym typeface="Montserrat Classic"/>
                        </a:rPr>
                        <a:t>Sesuai</a:t>
                      </a:r>
                    </a:p>
                  </a:txBody>
                  <a:tcPr marL="142875" marR="142875" marT="142875" marB="142875"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E3E3"/>
                    </a:solidFill>
                  </a:tcPr>
                </a:tc>
                <a:extLst>
                  <a:ext uri="{0D108BD9-81ED-4DB2-BD59-A6C34878D82A}">
                    <a16:rowId xmlns:a16="http://schemas.microsoft.com/office/drawing/2014/main" val="10006"/>
                  </a:ext>
                </a:extLst>
              </a:tr>
            </a:tbl>
          </a:graphicData>
        </a:graphic>
      </p:graphicFrame>
      <p:sp>
        <p:nvSpPr>
          <p:cNvPr id="7" name="TextBox 7"/>
          <p:cNvSpPr txBox="1"/>
          <p:nvPr/>
        </p:nvSpPr>
        <p:spPr>
          <a:xfrm>
            <a:off x="2176921" y="2601046"/>
            <a:ext cx="13934159" cy="1217498"/>
          </a:xfrm>
          <a:prstGeom prst="rect">
            <a:avLst/>
          </a:prstGeom>
        </p:spPr>
        <p:txBody>
          <a:bodyPr lIns="0" tIns="0" rIns="0" bIns="0" rtlCol="0" anchor="t">
            <a:spAutoFit/>
          </a:bodyPr>
          <a:lstStyle/>
          <a:p>
            <a:pPr algn="ctr">
              <a:lnSpc>
                <a:spcPts val="4722"/>
              </a:lnSpc>
            </a:pPr>
            <a:r>
              <a:rPr lang="en-US" sz="4675">
                <a:solidFill>
                  <a:srgbClr val="000000"/>
                </a:solidFill>
                <a:latin typeface="Bebas Neue Bold"/>
                <a:ea typeface="Bebas Neue Bold"/>
                <a:cs typeface="Bebas Neue Bold"/>
                <a:sym typeface="Bebas Neue Bold"/>
              </a:rPr>
              <a:t>Pengujian Ketiga: Hasil Prediksi</a:t>
            </a:r>
          </a:p>
          <a:p>
            <a:pPr algn="ctr">
              <a:lnSpc>
                <a:spcPts val="4722"/>
              </a:lnSpc>
            </a:pPr>
            <a:r>
              <a:rPr lang="en-US" sz="4675">
                <a:solidFill>
                  <a:srgbClr val="000000"/>
                </a:solidFill>
                <a:latin typeface="Bebas Neue Bold"/>
                <a:ea typeface="Bebas Neue Bold"/>
                <a:cs typeface="Bebas Neue Bold"/>
                <a:sym typeface="Bebas Neue Bold"/>
              </a:rPr>
              <a:t>Pertanyaan dengan kata kunci yang ada pada beberapa tag</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1</a:t>
            </a:r>
            <a:r>
              <a:rPr lang="id-ID" sz="2100" dirty="0">
                <a:solidFill>
                  <a:srgbClr val="000000"/>
                </a:solidFill>
                <a:latin typeface="Montserrat Classic Bold"/>
                <a:ea typeface="Montserrat Classic Bold"/>
                <a:cs typeface="Montserrat Classic Bold"/>
                <a:sym typeface="Montserrat Classic Bold"/>
              </a:rPr>
              <a:t>9</a:t>
            </a:r>
            <a:endParaRPr lang="en-US" sz="2100" dirty="0">
              <a:solidFill>
                <a:srgbClr val="000000"/>
              </a:solidFill>
              <a:latin typeface="Montserrat Classic Bold"/>
              <a:ea typeface="Montserrat Classic Bold"/>
              <a:cs typeface="Montserrat Classic Bold"/>
              <a:sym typeface="Montserrat Classic Bold"/>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678867"/>
            <a:ext cx="8558436" cy="28365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Bold"/>
                <a:ea typeface="Montserrat Classic Bold"/>
                <a:cs typeface="Montserrat Classic Bold"/>
                <a:sym typeface="Montserrat Classic Bold"/>
              </a:rPr>
              <a:t>Akses Informasi Akademik:</a:t>
            </a:r>
            <a:r>
              <a:rPr lang="en-US" sz="2700">
                <a:solidFill>
                  <a:srgbClr val="000000"/>
                </a:solidFill>
                <a:latin typeface="Montserrat Classic"/>
                <a:ea typeface="Montserrat Classic"/>
                <a:cs typeface="Montserrat Classic"/>
                <a:sym typeface="Montserrat Classic"/>
              </a:rPr>
              <a:t> Mahasiswa sering menghadapi kesulitan dalam menemukan informasi akademik yang relevan dan dibutuhkan secara cepat di tengah melimpahnya data yang tersedia, sehingga menghambat proses belajar mengajar.</a:t>
            </a:r>
          </a:p>
        </p:txBody>
      </p:sp>
      <p:sp>
        <p:nvSpPr>
          <p:cNvPr id="7" name="TextBox 7"/>
          <p:cNvSpPr txBox="1"/>
          <p:nvPr/>
        </p:nvSpPr>
        <p:spPr>
          <a:xfrm>
            <a:off x="1028700" y="3580876"/>
            <a:ext cx="9492186" cy="882561"/>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Latar Belakang</a:t>
            </a:r>
          </a:p>
        </p:txBody>
      </p:sp>
      <p:sp>
        <p:nvSpPr>
          <p:cNvPr id="8" name="TextBox 8"/>
          <p:cNvSpPr txBox="1"/>
          <p:nvPr/>
        </p:nvSpPr>
        <p:spPr>
          <a:xfrm>
            <a:off x="10190564" y="1314112"/>
            <a:ext cx="6862994" cy="727548"/>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spcBef>
                <a:spcPct val="0"/>
              </a:spcBef>
            </a:pPr>
            <a:r>
              <a:rPr lang="en-US" sz="2100">
                <a:solidFill>
                  <a:srgbClr val="000000"/>
                </a:solidFill>
                <a:latin typeface="Montserrat Classic"/>
                <a:ea typeface="Montserrat Classic"/>
                <a:cs typeface="Montserrat Classic"/>
                <a:sym typeface="Montserrat Classic"/>
              </a:rPr>
              <a:t>27 Agustus 2024</a:t>
            </a:r>
          </a:p>
        </p:txBody>
      </p:sp>
      <p:sp>
        <p:nvSpPr>
          <p:cNvPr id="9" name="Freeform 9"/>
          <p:cNvSpPr/>
          <p:nvPr/>
        </p:nvSpPr>
        <p:spPr>
          <a:xfrm>
            <a:off x="10958835" y="2743152"/>
            <a:ext cx="6300465" cy="6356081"/>
          </a:xfrm>
          <a:custGeom>
            <a:avLst/>
            <a:gdLst/>
            <a:ahLst/>
            <a:cxnLst/>
            <a:rect l="l" t="t" r="r" b="b"/>
            <a:pathLst>
              <a:path w="6300465" h="6356081">
                <a:moveTo>
                  <a:pt x="0" y="0"/>
                </a:moveTo>
                <a:lnTo>
                  <a:pt x="6300465" y="0"/>
                </a:lnTo>
                <a:lnTo>
                  <a:pt x="6300465" y="6356081"/>
                </a:lnTo>
                <a:lnTo>
                  <a:pt x="0" y="63560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186963" y="8902065"/>
            <a:ext cx="6862994" cy="35623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Montserrat Classic Bold"/>
                <a:ea typeface="Montserrat Classic Bold"/>
                <a:cs typeface="Montserrat Classic Bold"/>
                <a:sym typeface="Montserrat Classic Bold"/>
              </a:rPr>
              <a:t>Slide 2</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686075" y="4229100"/>
            <a:ext cx="8558436" cy="3843873"/>
          </a:xfrm>
          <a:prstGeom prst="rect">
            <a:avLst/>
          </a:prstGeom>
        </p:spPr>
        <p:txBody>
          <a:bodyPr lIns="0" tIns="0" rIns="0" bIns="0" rtlCol="0" anchor="t">
            <a:spAutoFit/>
          </a:bodyPr>
          <a:lstStyle/>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Chatbot </a:t>
            </a:r>
            <a:r>
              <a:rPr lang="en-US" sz="2700" dirty="0" err="1">
                <a:solidFill>
                  <a:srgbClr val="000000"/>
                </a:solidFill>
                <a:latin typeface="Montserrat Classic"/>
                <a:ea typeface="Montserrat Classic"/>
                <a:cs typeface="Montserrat Classic"/>
                <a:sym typeface="Montserrat Classic"/>
              </a:rPr>
              <a:t>bekerja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baik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untuk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pertanyaan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dengan</a:t>
            </a:r>
            <a:r>
              <a:rPr lang="en-US" sz="2700" dirty="0">
                <a:solidFill>
                  <a:srgbClr val="000000"/>
                </a:solidFill>
                <a:latin typeface="Montserrat Classic"/>
                <a:ea typeface="Montserrat Classic"/>
                <a:cs typeface="Montserrat Classic"/>
                <a:sym typeface="Montserrat Classic"/>
              </a:rPr>
              <a:t> kata </a:t>
            </a:r>
            <a:r>
              <a:rPr lang="en-US" sz="2700" dirty="0" err="1">
                <a:solidFill>
                  <a:srgbClr val="000000"/>
                </a:solidFill>
                <a:latin typeface="Montserrat Classic"/>
                <a:ea typeface="Montserrat Classic"/>
                <a:cs typeface="Montserrat Classic"/>
                <a:sym typeface="Montserrat Classic"/>
              </a:rPr>
              <a:t>kunci</a:t>
            </a:r>
            <a:r>
              <a:rPr lang="en-US" sz="2700" dirty="0">
                <a:solidFill>
                  <a:srgbClr val="000000"/>
                </a:solidFill>
                <a:latin typeface="Montserrat Classic"/>
                <a:ea typeface="Montserrat Classic"/>
                <a:cs typeface="Montserrat Classic"/>
                <a:sym typeface="Montserrat Classic"/>
              </a:rPr>
              <a:t> yang </a:t>
            </a:r>
            <a:r>
              <a:rPr lang="en-US" sz="2700" dirty="0" err="1">
                <a:solidFill>
                  <a:srgbClr val="000000"/>
                </a:solidFill>
                <a:latin typeface="Montserrat Classic"/>
                <a:ea typeface="Montserrat Classic"/>
                <a:cs typeface="Montserrat Classic"/>
                <a:sym typeface="Montserrat Classic"/>
              </a:rPr>
              <a:t>terkait</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satu</a:t>
            </a:r>
            <a:r>
              <a:rPr lang="en-US" sz="2700" dirty="0">
                <a:solidFill>
                  <a:srgbClr val="000000"/>
                </a:solidFill>
                <a:latin typeface="Montserrat Classic"/>
                <a:ea typeface="Montserrat Classic"/>
                <a:cs typeface="Montserrat Classic"/>
                <a:sym typeface="Montserrat Classic"/>
              </a:rPr>
              <a:t> tag, </a:t>
            </a:r>
            <a:r>
              <a:rPr lang="en-US" sz="2700" dirty="0" err="1">
                <a:solidFill>
                  <a:srgbClr val="000000"/>
                </a:solidFill>
                <a:latin typeface="Montserrat Classic"/>
                <a:ea typeface="Montserrat Classic"/>
                <a:cs typeface="Montserrat Classic"/>
                <a:sym typeface="Montserrat Classic"/>
              </a:rPr>
              <a:t>namun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terjadi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kesalahan</a:t>
            </a:r>
            <a:r>
              <a:rPr lang="en-US" sz="2700" dirty="0">
                <a:solidFill>
                  <a:srgbClr val="000000"/>
                </a:solidFill>
                <a:latin typeface="Montserrat Classic"/>
                <a:ea typeface="Montserrat Classic"/>
                <a:cs typeface="Montserrat Classic"/>
                <a:sym typeface="Montserrat Classic"/>
              </a:rPr>
              <a:t> pada </a:t>
            </a:r>
            <a:r>
              <a:rPr lang="en-US" sz="2700" dirty="0" err="1">
                <a:solidFill>
                  <a:srgbClr val="000000"/>
                </a:solidFill>
                <a:latin typeface="Montserrat Classic"/>
                <a:ea typeface="Montserrat Classic"/>
                <a:cs typeface="Montserrat Classic"/>
                <a:sym typeface="Montserrat Classic"/>
              </a:rPr>
              <a:t>pertanyaan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dengan</a:t>
            </a:r>
            <a:r>
              <a:rPr lang="en-US" sz="2700" dirty="0">
                <a:solidFill>
                  <a:srgbClr val="000000"/>
                </a:solidFill>
                <a:latin typeface="Montserrat Classic"/>
                <a:ea typeface="Montserrat Classic"/>
                <a:cs typeface="Montserrat Classic"/>
                <a:sym typeface="Montserrat Classic"/>
              </a:rPr>
              <a:t> kata </a:t>
            </a:r>
            <a:r>
              <a:rPr lang="en-US" sz="2700" dirty="0" err="1">
                <a:solidFill>
                  <a:srgbClr val="000000"/>
                </a:solidFill>
                <a:latin typeface="Montserrat Classic"/>
                <a:ea typeface="Montserrat Classic"/>
                <a:cs typeface="Montserrat Classic"/>
                <a:sym typeface="Montserrat Classic"/>
              </a:rPr>
              <a:t>kunci</a:t>
            </a:r>
            <a:r>
              <a:rPr lang="en-US" sz="2700" dirty="0">
                <a:solidFill>
                  <a:srgbClr val="000000"/>
                </a:solidFill>
                <a:latin typeface="Montserrat Classic"/>
                <a:ea typeface="Montserrat Classic"/>
                <a:cs typeface="Montserrat Classic"/>
                <a:sym typeface="Montserrat Classic"/>
              </a:rPr>
              <a:t> yang </a:t>
            </a:r>
            <a:r>
              <a:rPr lang="en-US" sz="2700" dirty="0" err="1">
                <a:solidFill>
                  <a:srgbClr val="000000"/>
                </a:solidFill>
                <a:latin typeface="Montserrat Classic"/>
                <a:ea typeface="Montserrat Classic"/>
                <a:cs typeface="Montserrat Classic"/>
                <a:sym typeface="Montserrat Classic"/>
              </a:rPr>
              <a:t>muncul</a:t>
            </a:r>
            <a:r>
              <a:rPr lang="en-US" sz="2700" dirty="0">
                <a:solidFill>
                  <a:srgbClr val="000000"/>
                </a:solidFill>
                <a:latin typeface="Montserrat Classic"/>
                <a:ea typeface="Montserrat Classic"/>
                <a:cs typeface="Montserrat Classic"/>
                <a:sym typeface="Montserrat Classic"/>
              </a:rPr>
              <a:t> di </a:t>
            </a:r>
            <a:r>
              <a:rPr lang="en-US" sz="2700" dirty="0" err="1">
                <a:solidFill>
                  <a:srgbClr val="000000"/>
                </a:solidFill>
                <a:latin typeface="Montserrat Classic"/>
                <a:ea typeface="Montserrat Classic"/>
                <a:cs typeface="Montserrat Classic"/>
                <a:sym typeface="Montserrat Classic"/>
              </a:rPr>
              <a:t>beberapa</a:t>
            </a:r>
            <a:r>
              <a:rPr lang="en-US" sz="2700" dirty="0">
                <a:solidFill>
                  <a:srgbClr val="000000"/>
                </a:solidFill>
                <a:latin typeface="Montserrat Classic"/>
                <a:ea typeface="Montserrat Classic"/>
                <a:cs typeface="Montserrat Classic"/>
                <a:sym typeface="Montserrat Classic"/>
              </a:rPr>
              <a:t> tag, </a:t>
            </a:r>
            <a:r>
              <a:rPr lang="en-US" sz="2700" dirty="0" err="1">
                <a:solidFill>
                  <a:srgbClr val="000000"/>
                </a:solidFill>
                <a:latin typeface="Montserrat Classic"/>
                <a:ea typeface="Montserrat Classic"/>
                <a:cs typeface="Montserrat Classic"/>
                <a:sym typeface="Montserrat Classic"/>
              </a:rPr>
              <a:t>terutama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kerja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praktek</a:t>
            </a:r>
            <a:r>
              <a:rPr lang="en-US" sz="2700" dirty="0">
                <a:solidFill>
                  <a:srgbClr val="000000"/>
                </a:solidFill>
                <a:latin typeface="Montserrat Classic"/>
                <a:ea typeface="Montserrat Classic"/>
                <a:cs typeface="Montserrat Classic"/>
                <a:sym typeface="Montserrat Classic"/>
              </a:rPr>
              <a:t>" dan "similarity." </a:t>
            </a:r>
            <a:r>
              <a:rPr lang="en-US" sz="2700" dirty="0" err="1">
                <a:solidFill>
                  <a:srgbClr val="000000"/>
                </a:solidFill>
                <a:latin typeface="Montserrat Classic"/>
                <a:ea typeface="Montserrat Classic"/>
                <a:cs typeface="Montserrat Classic"/>
                <a:sym typeface="Montserrat Classic"/>
              </a:rPr>
              <a:t>Kesalahan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ini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disebabkan</a:t>
            </a:r>
            <a:r>
              <a:rPr lang="en-US" sz="2700" dirty="0">
                <a:solidFill>
                  <a:srgbClr val="000000"/>
                </a:solidFill>
                <a:latin typeface="Montserrat Classic"/>
                <a:ea typeface="Montserrat Classic"/>
                <a:cs typeface="Montserrat Classic"/>
                <a:sym typeface="Montserrat Classic"/>
              </a:rPr>
              <a:t> oleh </a:t>
            </a:r>
            <a:r>
              <a:rPr lang="en-US" sz="2700" dirty="0" err="1">
                <a:solidFill>
                  <a:srgbClr val="000000"/>
                </a:solidFill>
                <a:latin typeface="Montserrat Classic"/>
                <a:ea typeface="Montserrat Classic"/>
                <a:cs typeface="Montserrat Classic"/>
                <a:sym typeface="Montserrat Classic"/>
              </a:rPr>
              <a:t>ketidakkonsistenan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dalam</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pembuatan</a:t>
            </a:r>
            <a:r>
              <a:rPr lang="en-US" sz="2700" dirty="0">
                <a:solidFill>
                  <a:srgbClr val="000000"/>
                </a:solidFill>
                <a:latin typeface="Montserrat Classic"/>
                <a:ea typeface="Montserrat Classic"/>
                <a:cs typeface="Montserrat Classic"/>
                <a:sym typeface="Montserrat Classic"/>
              </a:rPr>
              <a:t> patterns di dataset, </a:t>
            </a:r>
            <a:r>
              <a:rPr lang="en-US" sz="2700" dirty="0" err="1">
                <a:solidFill>
                  <a:srgbClr val="000000"/>
                </a:solidFill>
                <a:latin typeface="Montserrat Classic"/>
                <a:ea typeface="Montserrat Classic"/>
                <a:cs typeface="Montserrat Classic"/>
                <a:sym typeface="Montserrat Classic"/>
              </a:rPr>
              <a:t>sehingga</a:t>
            </a:r>
            <a:r>
              <a:rPr lang="en-US" sz="2700" dirty="0">
                <a:solidFill>
                  <a:srgbClr val="000000"/>
                </a:solidFill>
                <a:latin typeface="Montserrat Classic"/>
                <a:ea typeface="Montserrat Classic"/>
                <a:cs typeface="Montserrat Classic"/>
                <a:sym typeface="Montserrat Classic"/>
              </a:rPr>
              <a:t> chatbot </a:t>
            </a:r>
            <a:r>
              <a:rPr lang="en-US" sz="2700" dirty="0" err="1">
                <a:solidFill>
                  <a:srgbClr val="000000"/>
                </a:solidFill>
                <a:latin typeface="Montserrat Classic"/>
                <a:ea typeface="Montserrat Classic"/>
                <a:cs typeface="Montserrat Classic"/>
                <a:sym typeface="Montserrat Classic"/>
              </a:rPr>
              <a:t>memberikan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respons</a:t>
            </a:r>
            <a:r>
              <a:rPr lang="en-US" sz="2700" dirty="0">
                <a:solidFill>
                  <a:srgbClr val="000000"/>
                </a:solidFill>
                <a:latin typeface="Montserrat Classic"/>
                <a:ea typeface="Montserrat Classic"/>
                <a:cs typeface="Montserrat Classic"/>
                <a:sym typeface="Montserrat Classic"/>
              </a:rPr>
              <a:t> yang </a:t>
            </a:r>
            <a:r>
              <a:rPr lang="en-US" sz="2700" dirty="0" err="1">
                <a:solidFill>
                  <a:srgbClr val="000000"/>
                </a:solidFill>
                <a:latin typeface="Montserrat Classic"/>
                <a:ea typeface="Montserrat Classic"/>
                <a:cs typeface="Montserrat Classic"/>
                <a:sym typeface="Montserrat Classic"/>
              </a:rPr>
              <a:t>tidak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tepat</a:t>
            </a:r>
            <a:r>
              <a:rPr lang="en-US" sz="2700" dirty="0">
                <a:solidFill>
                  <a:srgbClr val="000000"/>
                </a:solidFill>
                <a:latin typeface="Montserrat Classic"/>
                <a:ea typeface="Montserrat Classic"/>
                <a:cs typeface="Montserrat Classic"/>
                <a:sym typeface="Montserrat Classic"/>
              </a:rPr>
              <a:t>.</a:t>
            </a:r>
          </a:p>
        </p:txBody>
      </p:sp>
      <p:sp>
        <p:nvSpPr>
          <p:cNvPr id="7" name="TextBox 7"/>
          <p:cNvSpPr txBox="1"/>
          <p:nvPr/>
        </p:nvSpPr>
        <p:spPr>
          <a:xfrm>
            <a:off x="1219200" y="3185507"/>
            <a:ext cx="9492186" cy="891193"/>
          </a:xfrm>
          <a:prstGeom prst="rect">
            <a:avLst/>
          </a:prstGeom>
        </p:spPr>
        <p:txBody>
          <a:bodyPr lIns="0" tIns="0" rIns="0" bIns="0" rtlCol="0" anchor="t">
            <a:spAutoFit/>
          </a:bodyPr>
          <a:lstStyle/>
          <a:p>
            <a:pPr algn="ctr">
              <a:lnSpc>
                <a:spcPts val="6641"/>
              </a:lnSpc>
            </a:pPr>
            <a:r>
              <a:rPr lang="en-US" sz="6575" dirty="0" err="1">
                <a:solidFill>
                  <a:srgbClr val="000000"/>
                </a:solidFill>
                <a:latin typeface="Bebas Neue Bold"/>
                <a:ea typeface="Bebas Neue Bold"/>
                <a:cs typeface="Bebas Neue Bold"/>
                <a:sym typeface="Bebas Neue Bold"/>
              </a:rPr>
              <a:t>Analisis</a:t>
            </a:r>
            <a:r>
              <a:rPr lang="en-US" sz="6575" dirty="0">
                <a:solidFill>
                  <a:srgbClr val="000000"/>
                </a:solidFill>
                <a:latin typeface="Bebas Neue Bold"/>
                <a:ea typeface="Bebas Neue Bold"/>
                <a:cs typeface="Bebas Neue Bold"/>
                <a:sym typeface="Bebas Neue Bold"/>
              </a:rPr>
              <a:t> </a:t>
            </a:r>
            <a:r>
              <a:rPr lang="en-US" sz="6575" dirty="0" err="1">
                <a:solidFill>
                  <a:srgbClr val="000000"/>
                </a:solidFill>
                <a:latin typeface="Bebas Neue Bold"/>
                <a:ea typeface="Bebas Neue Bold"/>
                <a:cs typeface="Bebas Neue Bold"/>
                <a:sym typeface="Bebas Neue Bold"/>
              </a:rPr>
              <a:t>Pengujian</a:t>
            </a:r>
            <a:r>
              <a:rPr lang="en-US" sz="6575" dirty="0">
                <a:solidFill>
                  <a:srgbClr val="000000"/>
                </a:solidFill>
                <a:latin typeface="Bebas Neue Bold"/>
                <a:ea typeface="Bebas Neue Bold"/>
                <a:cs typeface="Bebas Neue Bold"/>
                <a:sym typeface="Bebas Neue Bold"/>
              </a:rPr>
              <a:t> </a:t>
            </a:r>
            <a:r>
              <a:rPr lang="en-US" sz="6575" dirty="0" err="1">
                <a:solidFill>
                  <a:srgbClr val="000000"/>
                </a:solidFill>
                <a:latin typeface="Bebas Neue Bold"/>
                <a:ea typeface="Bebas Neue Bold"/>
                <a:cs typeface="Bebas Neue Bold"/>
                <a:sym typeface="Bebas Neue Bold"/>
              </a:rPr>
              <a:t>KEtiga</a:t>
            </a:r>
            <a:endParaRPr lang="en-US" sz="6575" dirty="0">
              <a:solidFill>
                <a:srgbClr val="000000"/>
              </a:solidFill>
              <a:latin typeface="Bebas Neue Bold"/>
              <a:ea typeface="Bebas Neue Bold"/>
              <a:cs typeface="Bebas Neue Bold"/>
              <a:sym typeface="Bebas Neue Bold"/>
            </a:endParaRP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20</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1203609" y="2796692"/>
            <a:ext cx="6055691" cy="6302541"/>
          </a:xfrm>
          <a:custGeom>
            <a:avLst/>
            <a:gdLst/>
            <a:ahLst/>
            <a:cxnLst/>
            <a:rect l="l" t="t" r="r" b="b"/>
            <a:pathLst>
              <a:path w="6055691" h="6302541">
                <a:moveTo>
                  <a:pt x="0" y="0"/>
                </a:moveTo>
                <a:lnTo>
                  <a:pt x="6055691" y="0"/>
                </a:lnTo>
                <a:lnTo>
                  <a:pt x="6055691" y="6302541"/>
                </a:lnTo>
                <a:lnTo>
                  <a:pt x="0" y="630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3964492"/>
            <a:ext cx="9025311" cy="426529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Dari analisis, chatbot berbasis IndoBERT berhasil mencapai tujuan dengan konfigurasi batch size 128 dan epoch 125, yang optimal dalam akurasi dan waktu pelatihan. Namun, chatbot tidak mampu menangani pertanyaan dengan kata kunci yang ada pada beberapa tag, karena ketidakkonsistenan patterns. Penelitian selanjutnya perlu memperbaiki dan menambah patterns agar dapat mengatasi ambiguitas dengan lebih akurat.</a:t>
            </a:r>
          </a:p>
        </p:txBody>
      </p:sp>
      <p:sp>
        <p:nvSpPr>
          <p:cNvPr id="7" name="TextBox 7"/>
          <p:cNvSpPr txBox="1"/>
          <p:nvPr/>
        </p:nvSpPr>
        <p:spPr>
          <a:xfrm>
            <a:off x="1028700" y="2866501"/>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Kesimpulan</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2</a:t>
            </a:r>
            <a:r>
              <a:rPr lang="id-ID" sz="2100" dirty="0">
                <a:solidFill>
                  <a:srgbClr val="000000"/>
                </a:solidFill>
                <a:latin typeface="Montserrat Classic Bold"/>
                <a:ea typeface="Montserrat Classic Bold"/>
                <a:cs typeface="Montserrat Classic Bold"/>
                <a:sym typeface="Montserrat Classic Bold"/>
              </a:rPr>
              <a:t>1</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0958835" y="2664825"/>
            <a:ext cx="6300465" cy="6356081"/>
          </a:xfrm>
          <a:custGeom>
            <a:avLst/>
            <a:gdLst/>
            <a:ahLst/>
            <a:cxnLst/>
            <a:rect l="l" t="t" r="r" b="b"/>
            <a:pathLst>
              <a:path w="6300465" h="6356081">
                <a:moveTo>
                  <a:pt x="0" y="0"/>
                </a:moveTo>
                <a:lnTo>
                  <a:pt x="6300465" y="0"/>
                </a:lnTo>
                <a:lnTo>
                  <a:pt x="6300465" y="6356081"/>
                </a:lnTo>
                <a:lnTo>
                  <a:pt x="0" y="63560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2234098" y="4987920"/>
            <a:ext cx="13819804" cy="1158548"/>
          </a:xfrm>
          <a:prstGeom prst="rect">
            <a:avLst/>
          </a:prstGeom>
        </p:spPr>
        <p:txBody>
          <a:bodyPr lIns="0" tIns="0" rIns="0" bIns="0" rtlCol="0" anchor="t">
            <a:spAutoFit/>
          </a:bodyPr>
          <a:lstStyle/>
          <a:p>
            <a:pPr algn="ctr">
              <a:lnSpc>
                <a:spcPts val="8660"/>
              </a:lnSpc>
            </a:pPr>
            <a:r>
              <a:rPr lang="en-US" sz="8574">
                <a:solidFill>
                  <a:srgbClr val="000000"/>
                </a:solidFill>
                <a:latin typeface="Bebas Neue Bold"/>
                <a:ea typeface="Bebas Neue Bold"/>
                <a:cs typeface="Bebas Neue Bold"/>
                <a:sym typeface="Bebas Neue Bold"/>
              </a:rPr>
              <a:t>TERIMA KASIH</a:t>
            </a:r>
          </a:p>
        </p:txBody>
      </p:sp>
      <p:sp>
        <p:nvSpPr>
          <p:cNvPr id="7" name="TextBox 7"/>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8" name="TextBox 8"/>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2</a:t>
            </a:r>
            <a:r>
              <a:rPr lang="id-ID" sz="2100" dirty="0">
                <a:solidFill>
                  <a:srgbClr val="000000"/>
                </a:solidFill>
                <a:latin typeface="Montserrat Classic Bold"/>
                <a:ea typeface="Montserrat Classic Bold"/>
                <a:cs typeface="Montserrat Classic Bold"/>
                <a:sym typeface="Montserrat Classic Bold"/>
              </a:rPr>
              <a:t>2</a:t>
            </a:r>
            <a:endParaRPr lang="en-US" sz="2100" dirty="0">
              <a:solidFill>
                <a:srgbClr val="000000"/>
              </a:solidFill>
              <a:latin typeface="Montserrat Classic Bold"/>
              <a:ea typeface="Montserrat Classic Bold"/>
              <a:cs typeface="Montserrat Classic Bold"/>
              <a:sym typeface="Montserrat Classic Bold"/>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729879"/>
            <a:ext cx="8558436" cy="28365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Penelitian ini berfokus pada pengembangan chatbot berbasis IndoBERT untuk menyajikan informasi akademik secara efisien kepada mahasiswa di perguruan tinggi. Penelitian ini terbatas pada analisis efektivitas chatbot dalam memberikan jawaban yang tepat.</a:t>
            </a:r>
          </a:p>
        </p:txBody>
      </p:sp>
      <p:sp>
        <p:nvSpPr>
          <p:cNvPr id="7" name="TextBox 7"/>
          <p:cNvSpPr txBox="1"/>
          <p:nvPr/>
        </p:nvSpPr>
        <p:spPr>
          <a:xfrm>
            <a:off x="1028700" y="3631887"/>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TOPIK DAN BATASANNYA</a:t>
            </a:r>
          </a:p>
        </p:txBody>
      </p:sp>
      <p:sp>
        <p:nvSpPr>
          <p:cNvPr id="8" name="TextBox 8"/>
          <p:cNvSpPr txBox="1"/>
          <p:nvPr/>
        </p:nvSpPr>
        <p:spPr>
          <a:xfrm>
            <a:off x="10190564" y="1314112"/>
            <a:ext cx="6862994" cy="727548"/>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spcBef>
                <a:spcPct val="0"/>
              </a:spcBef>
            </a:pPr>
            <a:r>
              <a:rPr lang="en-US" sz="2100">
                <a:solidFill>
                  <a:srgbClr val="000000"/>
                </a:solidFill>
                <a:latin typeface="Montserrat Classic"/>
                <a:ea typeface="Montserrat Classic"/>
                <a:cs typeface="Montserrat Classic"/>
                <a:sym typeface="Montserrat Classic"/>
              </a:rPr>
              <a:t>27 Agustus 2024</a:t>
            </a:r>
          </a:p>
        </p:txBody>
      </p:sp>
      <p:sp>
        <p:nvSpPr>
          <p:cNvPr id="9" name="TextBox 9"/>
          <p:cNvSpPr txBox="1"/>
          <p:nvPr/>
        </p:nvSpPr>
        <p:spPr>
          <a:xfrm>
            <a:off x="1186963" y="8902065"/>
            <a:ext cx="6862994" cy="35623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Montserrat Classic Bold"/>
                <a:ea typeface="Montserrat Classic Bold"/>
                <a:cs typeface="Montserrat Classic Bold"/>
                <a:sym typeface="Montserrat Classic Bold"/>
              </a:rPr>
              <a:t>Slide 3</a:t>
            </a:r>
          </a:p>
        </p:txBody>
      </p:sp>
      <p:sp>
        <p:nvSpPr>
          <p:cNvPr id="10" name="Freeform 10"/>
          <p:cNvSpPr/>
          <p:nvPr/>
        </p:nvSpPr>
        <p:spPr>
          <a:xfrm>
            <a:off x="10898896" y="2746779"/>
            <a:ext cx="6360404" cy="6352454"/>
          </a:xfrm>
          <a:custGeom>
            <a:avLst/>
            <a:gdLst/>
            <a:ahLst/>
            <a:cxnLst/>
            <a:rect l="l" t="t" r="r" b="b"/>
            <a:pathLst>
              <a:path w="6360404" h="6352454">
                <a:moveTo>
                  <a:pt x="0" y="0"/>
                </a:moveTo>
                <a:lnTo>
                  <a:pt x="6360404" y="0"/>
                </a:lnTo>
                <a:lnTo>
                  <a:pt x="6360404" y="6352453"/>
                </a:lnTo>
                <a:lnTo>
                  <a:pt x="0" y="63524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289059"/>
            <a:ext cx="8558436" cy="3789045"/>
          </a:xfrm>
          <a:prstGeom prst="rect">
            <a:avLst/>
          </a:prstGeom>
        </p:spPr>
        <p:txBody>
          <a:bodyPr lIns="0" tIns="0" rIns="0" bIns="0" rtlCol="0" anchor="t">
            <a:spAutoFit/>
          </a:bodyPr>
          <a:lstStyle/>
          <a:p>
            <a:pPr algn="just">
              <a:lnSpc>
                <a:spcPts val="3779"/>
              </a:lnSpc>
            </a:pPr>
            <a:r>
              <a:rPr lang="en-US" sz="2700">
                <a:solidFill>
                  <a:srgbClr val="000000"/>
                </a:solidFill>
                <a:latin typeface="Montserrat Classic"/>
                <a:ea typeface="Montserrat Classic"/>
                <a:cs typeface="Montserrat Classic"/>
                <a:sym typeface="Montserrat Classic"/>
              </a:rPr>
              <a:t>Tujuan penelitian ini adalah mengembangkan chatbot berbasis IndoBERT yang dapat menyajikan informasi akademik secara tepat waktu dan kontekstual. Dengan memanfaatkan kemampuan IndoBERT, chatbot ini diharapkan mampu memahami konteks percakapan berbahasa Indonesia.</a:t>
            </a:r>
          </a:p>
          <a:p>
            <a:pPr algn="just">
              <a:lnSpc>
                <a:spcPts val="3779"/>
              </a:lnSpc>
              <a:spcBef>
                <a:spcPct val="0"/>
              </a:spcBef>
            </a:pPr>
            <a:endParaRPr lang="en-US" sz="2700">
              <a:solidFill>
                <a:srgbClr val="000000"/>
              </a:solidFill>
              <a:latin typeface="Montserrat Classic"/>
              <a:ea typeface="Montserrat Classic"/>
              <a:cs typeface="Montserrat Classic"/>
              <a:sym typeface="Montserrat Classic"/>
            </a:endParaRPr>
          </a:p>
        </p:txBody>
      </p:sp>
      <p:sp>
        <p:nvSpPr>
          <p:cNvPr id="7" name="TextBox 7"/>
          <p:cNvSpPr txBox="1"/>
          <p:nvPr/>
        </p:nvSpPr>
        <p:spPr>
          <a:xfrm>
            <a:off x="1028700" y="3191067"/>
            <a:ext cx="9492186" cy="882561"/>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Tujuan</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5623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Montserrat Classic Bold"/>
                <a:ea typeface="Montserrat Classic Bold"/>
                <a:cs typeface="Montserrat Classic Bold"/>
                <a:sym typeface="Montserrat Classic Bold"/>
              </a:rPr>
              <a:t>Slide 4</a:t>
            </a:r>
          </a:p>
        </p:txBody>
      </p:sp>
      <p:sp>
        <p:nvSpPr>
          <p:cNvPr id="10" name="Freeform 10"/>
          <p:cNvSpPr/>
          <p:nvPr/>
        </p:nvSpPr>
        <p:spPr>
          <a:xfrm>
            <a:off x="11203609" y="2796692"/>
            <a:ext cx="6055691" cy="6302541"/>
          </a:xfrm>
          <a:custGeom>
            <a:avLst/>
            <a:gdLst/>
            <a:ahLst/>
            <a:cxnLst/>
            <a:rect l="l" t="t" r="r" b="b"/>
            <a:pathLst>
              <a:path w="6055691" h="6302541">
                <a:moveTo>
                  <a:pt x="0" y="0"/>
                </a:moveTo>
                <a:lnTo>
                  <a:pt x="6055691" y="0"/>
                </a:lnTo>
                <a:lnTo>
                  <a:pt x="6055691" y="6302541"/>
                </a:lnTo>
                <a:lnTo>
                  <a:pt x="0" y="630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537087"/>
            <a:ext cx="8558436" cy="3312795"/>
          </a:xfrm>
          <a:prstGeom prst="rect">
            <a:avLst/>
          </a:prstGeom>
        </p:spPr>
        <p:txBody>
          <a:bodyPr lIns="0" tIns="0" rIns="0" bIns="0" rtlCol="0" anchor="t">
            <a:spAutoFit/>
          </a:bodyPr>
          <a:lstStyle/>
          <a:p>
            <a:pPr marL="582930" lvl="1" indent="-291465" algn="just">
              <a:lnSpc>
                <a:spcPts val="3779"/>
              </a:lnSpc>
              <a:buFont typeface="Arial"/>
              <a:buChar char="•"/>
            </a:pPr>
            <a:r>
              <a:rPr lang="en-US" sz="2700">
                <a:solidFill>
                  <a:srgbClr val="000000"/>
                </a:solidFill>
                <a:latin typeface="Montserrat Classic"/>
                <a:ea typeface="Montserrat Classic"/>
                <a:cs typeface="Montserrat Classic"/>
                <a:sym typeface="Montserrat Classic"/>
              </a:rPr>
              <a:t>Hafidz et al. (2024) dan Wulandari et al. (2023) memberikan gambaran tentang pengembangan chatbot, khususnya dalam konteks bahasa Indonesia.</a:t>
            </a:r>
          </a:p>
          <a:p>
            <a:pPr marL="582930" lvl="1" indent="-291465" algn="just">
              <a:lnSpc>
                <a:spcPts val="3779"/>
              </a:lnSpc>
              <a:spcBef>
                <a:spcPct val="0"/>
              </a:spcBef>
              <a:buFont typeface="Arial"/>
              <a:buChar char="•"/>
            </a:pPr>
            <a:r>
              <a:rPr lang="en-US" sz="2700">
                <a:solidFill>
                  <a:srgbClr val="000000"/>
                </a:solidFill>
                <a:latin typeface="Montserrat Classic"/>
                <a:ea typeface="Montserrat Classic"/>
                <a:cs typeface="Montserrat Classic"/>
                <a:sym typeface="Montserrat Classic"/>
              </a:rPr>
              <a:t>Saraswati et al. (2023): memberikan gambaran tentang efektivitas BERT dalam pemrosesan bahasa alami.</a:t>
            </a:r>
          </a:p>
        </p:txBody>
      </p:sp>
      <p:sp>
        <p:nvSpPr>
          <p:cNvPr id="7" name="TextBox 7"/>
          <p:cNvSpPr txBox="1"/>
          <p:nvPr/>
        </p:nvSpPr>
        <p:spPr>
          <a:xfrm>
            <a:off x="1028700" y="3439096"/>
            <a:ext cx="9492186" cy="882561"/>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Penelitian Terkait</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Freeform 9"/>
          <p:cNvSpPr/>
          <p:nvPr/>
        </p:nvSpPr>
        <p:spPr>
          <a:xfrm>
            <a:off x="10958835" y="2664825"/>
            <a:ext cx="6300465" cy="6356081"/>
          </a:xfrm>
          <a:custGeom>
            <a:avLst/>
            <a:gdLst/>
            <a:ahLst/>
            <a:cxnLst/>
            <a:rect l="l" t="t" r="r" b="b"/>
            <a:pathLst>
              <a:path w="6300465" h="6356081">
                <a:moveTo>
                  <a:pt x="0" y="0"/>
                </a:moveTo>
                <a:lnTo>
                  <a:pt x="6300465" y="0"/>
                </a:lnTo>
                <a:lnTo>
                  <a:pt x="6300465" y="6356081"/>
                </a:lnTo>
                <a:lnTo>
                  <a:pt x="0" y="63560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186963" y="8902065"/>
            <a:ext cx="6862994" cy="356235"/>
          </a:xfrm>
          <a:prstGeom prst="rect">
            <a:avLst/>
          </a:prstGeom>
        </p:spPr>
        <p:txBody>
          <a:bodyPr lIns="0" tIns="0" rIns="0" bIns="0" rtlCol="0" anchor="t">
            <a:spAutoFit/>
          </a:bodyPr>
          <a:lstStyle/>
          <a:p>
            <a:pPr algn="just">
              <a:lnSpc>
                <a:spcPts val="2940"/>
              </a:lnSpc>
              <a:spcBef>
                <a:spcPct val="0"/>
              </a:spcBef>
            </a:pPr>
            <a:r>
              <a:rPr lang="en-US" sz="2100">
                <a:solidFill>
                  <a:srgbClr val="000000"/>
                </a:solidFill>
                <a:latin typeface="Montserrat Classic Bold"/>
                <a:ea typeface="Montserrat Classic Bold"/>
                <a:cs typeface="Montserrat Classic Bold"/>
                <a:sym typeface="Montserrat Classic Bold"/>
              </a:rPr>
              <a:t>Slide 5</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3848100"/>
            <a:ext cx="8558436" cy="4331186"/>
          </a:xfrm>
          <a:prstGeom prst="rect">
            <a:avLst/>
          </a:prstGeom>
        </p:spPr>
        <p:txBody>
          <a:bodyPr lIns="0" tIns="0" rIns="0" bIns="0" rtlCol="0" anchor="t">
            <a:spAutoFit/>
          </a:bodyPr>
          <a:lstStyle/>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Transformer </a:t>
            </a:r>
            <a:r>
              <a:rPr lang="en-US" sz="2700" dirty="0" err="1">
                <a:solidFill>
                  <a:srgbClr val="000000"/>
                </a:solidFill>
                <a:latin typeface="Montserrat Classic"/>
                <a:ea typeface="Montserrat Classic"/>
                <a:cs typeface="Montserrat Classic"/>
                <a:sym typeface="Montserrat Classic"/>
              </a:rPr>
              <a:t>adalah</a:t>
            </a:r>
            <a:r>
              <a:rPr lang="en-US" sz="2700" dirty="0">
                <a:solidFill>
                  <a:srgbClr val="000000"/>
                </a:solidFill>
                <a:latin typeface="Montserrat Classic"/>
                <a:ea typeface="Montserrat Classic"/>
                <a:cs typeface="Montserrat Classic"/>
                <a:sym typeface="Montserrat Classic"/>
              </a:rPr>
              <a:t> model deep learning yang </a:t>
            </a:r>
            <a:r>
              <a:rPr lang="en-US" sz="2700" dirty="0" err="1">
                <a:solidFill>
                  <a:srgbClr val="000000"/>
                </a:solidFill>
                <a:latin typeface="Montserrat Classic"/>
                <a:ea typeface="Montserrat Classic"/>
                <a:cs typeface="Montserrat Classic"/>
                <a:sym typeface="Montserrat Classic"/>
              </a:rPr>
              <a:t>mengandalkan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mekanisme</a:t>
            </a:r>
            <a:r>
              <a:rPr lang="en-US" sz="2700" dirty="0">
                <a:solidFill>
                  <a:srgbClr val="000000"/>
                </a:solidFill>
                <a:latin typeface="Montserrat Classic"/>
                <a:ea typeface="Montserrat Classic"/>
                <a:cs typeface="Montserrat Classic"/>
                <a:sym typeface="Montserrat Classic"/>
              </a:rPr>
              <a:t> attention </a:t>
            </a:r>
            <a:r>
              <a:rPr lang="en-US" sz="2700" dirty="0" err="1">
                <a:solidFill>
                  <a:srgbClr val="000000"/>
                </a:solidFill>
                <a:latin typeface="Montserrat Classic"/>
                <a:ea typeface="Montserrat Classic"/>
                <a:cs typeface="Montserrat Classic"/>
                <a:sym typeface="Montserrat Classic"/>
              </a:rPr>
              <a:t>untuk</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menangkap</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hubungan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antar</a:t>
            </a:r>
            <a:r>
              <a:rPr lang="en-US" sz="2700" dirty="0">
                <a:solidFill>
                  <a:srgbClr val="000000"/>
                </a:solidFill>
                <a:latin typeface="Montserrat Classic"/>
                <a:ea typeface="Montserrat Classic"/>
                <a:cs typeface="Montserrat Classic"/>
                <a:sym typeface="Montserrat Classic"/>
              </a:rPr>
              <a:t> kata </a:t>
            </a:r>
            <a:r>
              <a:rPr lang="en-US" sz="2700" dirty="0" err="1">
                <a:solidFill>
                  <a:srgbClr val="000000"/>
                </a:solidFill>
                <a:latin typeface="Montserrat Classic"/>
                <a:ea typeface="Montserrat Classic"/>
                <a:cs typeface="Montserrat Classic"/>
                <a:sym typeface="Montserrat Classic"/>
              </a:rPr>
              <a:t>dalam</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sebuah</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teks</a:t>
            </a:r>
            <a:r>
              <a:rPr lang="en-US" sz="2700" dirty="0">
                <a:solidFill>
                  <a:srgbClr val="000000"/>
                </a:solidFill>
                <a:latin typeface="Montserrat Classic"/>
                <a:ea typeface="Montserrat Classic"/>
                <a:cs typeface="Montserrat Classic"/>
                <a:sym typeface="Montserrat Classic"/>
              </a:rPr>
              <a:t>.</a:t>
            </a:r>
            <a:r>
              <a:rPr lang="id-ID"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Arsitekturnya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terdiri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dari</a:t>
            </a:r>
            <a:r>
              <a:rPr lang="en-US" sz="2700" dirty="0">
                <a:solidFill>
                  <a:srgbClr val="000000"/>
                </a:solidFill>
                <a:latin typeface="Montserrat Classic"/>
                <a:ea typeface="Montserrat Classic"/>
                <a:cs typeface="Montserrat Classic"/>
                <a:sym typeface="Montserrat Classic"/>
              </a:rPr>
              <a:t> encoder dan decoder, yang </a:t>
            </a:r>
            <a:r>
              <a:rPr lang="en-US" sz="2700" dirty="0" err="1">
                <a:solidFill>
                  <a:srgbClr val="000000"/>
                </a:solidFill>
                <a:latin typeface="Montserrat Classic"/>
                <a:ea typeface="Montserrat Classic"/>
                <a:cs typeface="Montserrat Classic"/>
                <a:sym typeface="Montserrat Classic"/>
              </a:rPr>
              <a:t>masing-masing</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memiliki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lapisan</a:t>
            </a:r>
            <a:r>
              <a:rPr lang="en-US" sz="2700" dirty="0">
                <a:solidFill>
                  <a:srgbClr val="000000"/>
                </a:solidFill>
                <a:latin typeface="Montserrat Classic"/>
                <a:ea typeface="Montserrat Classic"/>
                <a:cs typeface="Montserrat Classic"/>
                <a:sym typeface="Montserrat Classic"/>
              </a:rPr>
              <a:t> self-attention dan feed-forward. Encoder </a:t>
            </a:r>
            <a:r>
              <a:rPr lang="en-US" sz="2700" dirty="0" err="1">
                <a:solidFill>
                  <a:srgbClr val="000000"/>
                </a:solidFill>
                <a:latin typeface="Montserrat Classic"/>
                <a:ea typeface="Montserrat Classic"/>
                <a:cs typeface="Montserrat Classic"/>
                <a:sym typeface="Montserrat Classic"/>
              </a:rPr>
              <a:t>mengolah</a:t>
            </a:r>
            <a:r>
              <a:rPr lang="en-US" sz="2700" dirty="0">
                <a:solidFill>
                  <a:srgbClr val="000000"/>
                </a:solidFill>
                <a:latin typeface="Montserrat Classic"/>
                <a:ea typeface="Montserrat Classic"/>
                <a:cs typeface="Montserrat Classic"/>
                <a:sym typeface="Montserrat Classic"/>
              </a:rPr>
              <a:t> input </a:t>
            </a:r>
            <a:r>
              <a:rPr lang="en-US" sz="2700" dirty="0" err="1">
                <a:solidFill>
                  <a:srgbClr val="000000"/>
                </a:solidFill>
                <a:latin typeface="Montserrat Classic"/>
                <a:ea typeface="Montserrat Classic"/>
                <a:cs typeface="Montserrat Classic"/>
                <a:sym typeface="Montserrat Classic"/>
              </a:rPr>
              <a:t>menjadi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representasi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kontekstual</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sementara</a:t>
            </a:r>
            <a:r>
              <a:rPr lang="en-US" sz="2700" dirty="0">
                <a:solidFill>
                  <a:srgbClr val="000000"/>
                </a:solidFill>
                <a:latin typeface="Montserrat Classic"/>
                <a:ea typeface="Montserrat Classic"/>
                <a:cs typeface="Montserrat Classic"/>
                <a:sym typeface="Montserrat Classic"/>
              </a:rPr>
              <a:t> decoder </a:t>
            </a:r>
            <a:r>
              <a:rPr lang="en-US" sz="2700" dirty="0" err="1">
                <a:solidFill>
                  <a:srgbClr val="000000"/>
                </a:solidFill>
                <a:latin typeface="Montserrat Classic"/>
                <a:ea typeface="Montserrat Classic"/>
                <a:cs typeface="Montserrat Classic"/>
                <a:sym typeface="Montserrat Classic"/>
              </a:rPr>
              <a:t>menghasilkan</a:t>
            </a:r>
            <a:r>
              <a:rPr lang="en-US" sz="2700" dirty="0">
                <a:solidFill>
                  <a:srgbClr val="000000"/>
                </a:solidFill>
                <a:latin typeface="Montserrat Classic"/>
                <a:ea typeface="Montserrat Classic"/>
                <a:cs typeface="Montserrat Classic"/>
                <a:sym typeface="Montserrat Classic"/>
              </a:rPr>
              <a:t> output </a:t>
            </a:r>
            <a:r>
              <a:rPr lang="en-US" sz="2700" dirty="0" err="1">
                <a:solidFill>
                  <a:srgbClr val="000000"/>
                </a:solidFill>
                <a:latin typeface="Montserrat Classic"/>
                <a:ea typeface="Montserrat Classic"/>
                <a:cs typeface="Montserrat Classic"/>
                <a:sym typeface="Montserrat Classic"/>
              </a:rPr>
              <a:t>berdasarkan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representasi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tersebut</a:t>
            </a:r>
            <a:r>
              <a:rPr lang="en-US" sz="2700" dirty="0">
                <a:solidFill>
                  <a:srgbClr val="000000"/>
                </a:solidFill>
                <a:latin typeface="Montserrat Classic"/>
                <a:ea typeface="Montserrat Classic"/>
                <a:cs typeface="Montserrat Classic"/>
                <a:sym typeface="Montserrat Classic"/>
              </a:rPr>
              <a:t>.</a:t>
            </a:r>
          </a:p>
        </p:txBody>
      </p:sp>
      <p:sp>
        <p:nvSpPr>
          <p:cNvPr id="7" name="TextBox 7"/>
          <p:cNvSpPr txBox="1"/>
          <p:nvPr/>
        </p:nvSpPr>
        <p:spPr>
          <a:xfrm>
            <a:off x="1028700" y="2933700"/>
            <a:ext cx="9492186" cy="846386"/>
          </a:xfrm>
          <a:prstGeom prst="rect">
            <a:avLst/>
          </a:prstGeom>
        </p:spPr>
        <p:txBody>
          <a:bodyPr lIns="0" tIns="0" rIns="0" bIns="0" rtlCol="0" anchor="t">
            <a:spAutoFit/>
          </a:bodyPr>
          <a:lstStyle/>
          <a:p>
            <a:pPr algn="ctr">
              <a:lnSpc>
                <a:spcPts val="6641"/>
              </a:lnSpc>
            </a:pPr>
            <a:r>
              <a:rPr lang="id-ID" sz="6575" dirty="0">
                <a:solidFill>
                  <a:srgbClr val="000000"/>
                </a:solidFill>
                <a:latin typeface="Bebas Neue Bold"/>
                <a:ea typeface="Bebas Neue Bold"/>
                <a:cs typeface="Bebas Neue Bold"/>
                <a:sym typeface="Bebas Neue Bold"/>
              </a:rPr>
              <a:t>TRANSFORMER</a:t>
            </a:r>
            <a:endParaRPr lang="en-US" sz="6575" dirty="0">
              <a:solidFill>
                <a:srgbClr val="000000"/>
              </a:solidFill>
              <a:latin typeface="Bebas Neue Bold"/>
              <a:ea typeface="Bebas Neue Bold"/>
              <a:cs typeface="Bebas Neue Bold"/>
              <a:sym typeface="Bebas Neue Bold"/>
            </a:endParaRPr>
          </a:p>
        </p:txBody>
      </p:sp>
      <p:sp>
        <p:nvSpPr>
          <p:cNvPr id="8" name="TextBox 8"/>
          <p:cNvSpPr txBox="1"/>
          <p:nvPr/>
        </p:nvSpPr>
        <p:spPr>
          <a:xfrm>
            <a:off x="10190564" y="1314112"/>
            <a:ext cx="6862994" cy="727548"/>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spcBef>
                <a:spcPct val="0"/>
              </a:spcBef>
            </a:pPr>
            <a:r>
              <a:rPr lang="en-US" sz="2100">
                <a:solidFill>
                  <a:srgbClr val="000000"/>
                </a:solidFill>
                <a:latin typeface="Montserrat Classic"/>
                <a:ea typeface="Montserrat Classic"/>
                <a:cs typeface="Montserrat Classic"/>
                <a:sym typeface="Montserrat Classic"/>
              </a:rPr>
              <a:t>27 Agustus 2024</a:t>
            </a: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6</a:t>
            </a:r>
            <a:endParaRPr lang="en-US" sz="2100" dirty="0">
              <a:solidFill>
                <a:srgbClr val="000000"/>
              </a:solidFill>
              <a:latin typeface="Montserrat Classic Bold"/>
              <a:ea typeface="Montserrat Classic Bold"/>
              <a:cs typeface="Montserrat Classic Bold"/>
              <a:sym typeface="Montserrat Classic Bold"/>
            </a:endParaRPr>
          </a:p>
        </p:txBody>
      </p:sp>
      <p:pic>
        <p:nvPicPr>
          <p:cNvPr id="11" name="Picture 10">
            <a:extLst>
              <a:ext uri="{FF2B5EF4-FFF2-40B4-BE49-F238E27FC236}">
                <a16:creationId xmlns:a16="http://schemas.microsoft.com/office/drawing/2014/main" id="{7BCC6AF7-92DB-42C2-B673-95E3D3C9022A}"/>
              </a:ext>
            </a:extLst>
          </p:cNvPr>
          <p:cNvPicPr>
            <a:picLocks noChangeAspect="1"/>
          </p:cNvPicPr>
          <p:nvPr/>
        </p:nvPicPr>
        <p:blipFill rotWithShape="1">
          <a:blip r:embed="rId3">
            <a:extLst>
              <a:ext uri="{28A0092B-C50C-407E-A947-70E740481C1C}">
                <a14:useLocalDpi xmlns:a14="http://schemas.microsoft.com/office/drawing/2010/main" val="0"/>
              </a:ext>
            </a:extLst>
          </a:blip>
          <a:srcRect l="29271" r="29863"/>
          <a:stretch/>
        </p:blipFill>
        <p:spPr>
          <a:xfrm>
            <a:off x="11482243" y="2476500"/>
            <a:ext cx="4663397" cy="6229447"/>
          </a:xfrm>
          <a:prstGeom prst="rect">
            <a:avLst/>
          </a:prstGeom>
        </p:spPr>
      </p:pic>
    </p:spTree>
    <p:extLst>
      <p:ext uri="{BB962C8B-B14F-4D97-AF65-F5344CB8AC3E}">
        <p14:creationId xmlns:p14="http://schemas.microsoft.com/office/powerpoint/2010/main" val="3040510121"/>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grpSp>
        <p:nvGrpSpPr>
          <p:cNvPr id="6" name="Group 6"/>
          <p:cNvGrpSpPr/>
          <p:nvPr/>
        </p:nvGrpSpPr>
        <p:grpSpPr>
          <a:xfrm>
            <a:off x="2858107" y="4301416"/>
            <a:ext cx="3239445" cy="1369745"/>
            <a:chOff x="0" y="0"/>
            <a:chExt cx="853187" cy="360756"/>
          </a:xfrm>
        </p:grpSpPr>
        <p:sp>
          <p:nvSpPr>
            <p:cNvPr id="7" name="Freeform 7"/>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8" name="TextBox 8"/>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Dataset</a:t>
              </a:r>
            </a:p>
          </p:txBody>
        </p:sp>
      </p:grpSp>
      <p:sp>
        <p:nvSpPr>
          <p:cNvPr id="9" name="TextBox 9"/>
          <p:cNvSpPr txBox="1"/>
          <p:nvPr/>
        </p:nvSpPr>
        <p:spPr>
          <a:xfrm>
            <a:off x="4800110" y="2714899"/>
            <a:ext cx="9492186" cy="846386"/>
          </a:xfrm>
          <a:prstGeom prst="rect">
            <a:avLst/>
          </a:prstGeom>
        </p:spPr>
        <p:txBody>
          <a:bodyPr lIns="0" tIns="0" rIns="0" bIns="0" rtlCol="0" anchor="t">
            <a:spAutoFit/>
          </a:bodyPr>
          <a:lstStyle/>
          <a:p>
            <a:pPr algn="ctr">
              <a:lnSpc>
                <a:spcPts val="6641"/>
              </a:lnSpc>
            </a:pPr>
            <a:r>
              <a:rPr lang="en-US" sz="6575" dirty="0">
                <a:solidFill>
                  <a:srgbClr val="000000"/>
                </a:solidFill>
                <a:latin typeface="Bebas Neue Bold"/>
                <a:ea typeface="Bebas Neue Bold"/>
                <a:cs typeface="Bebas Neue Bold"/>
                <a:sym typeface="Bebas Neue Bold"/>
              </a:rPr>
              <a:t>Alur </a:t>
            </a:r>
            <a:r>
              <a:rPr lang="id-ID" sz="6575" dirty="0">
                <a:solidFill>
                  <a:srgbClr val="000000"/>
                </a:solidFill>
                <a:latin typeface="Bebas Neue Bold"/>
                <a:ea typeface="Bebas Neue Bold"/>
                <a:cs typeface="Bebas Neue Bold"/>
                <a:sym typeface="Bebas Neue Bold"/>
              </a:rPr>
              <a:t>SISTEM</a:t>
            </a:r>
            <a:endParaRPr lang="en-US" sz="6575" dirty="0">
              <a:solidFill>
                <a:srgbClr val="000000"/>
              </a:solidFill>
              <a:latin typeface="Bebas Neue Bold"/>
              <a:ea typeface="Bebas Neue Bold"/>
              <a:cs typeface="Bebas Neue Bold"/>
              <a:sym typeface="Bebas Neue Bold"/>
            </a:endParaRPr>
          </a:p>
        </p:txBody>
      </p:sp>
      <p:sp>
        <p:nvSpPr>
          <p:cNvPr id="10" name="TextBox 10"/>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11" name="TextBox 11"/>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7</a:t>
            </a:r>
            <a:endParaRPr lang="en-US" sz="2100" dirty="0">
              <a:solidFill>
                <a:srgbClr val="000000"/>
              </a:solidFill>
              <a:latin typeface="Montserrat Classic Bold"/>
              <a:ea typeface="Montserrat Classic Bold"/>
              <a:cs typeface="Montserrat Classic Bold"/>
              <a:sym typeface="Montserrat Classic Bold"/>
            </a:endParaRPr>
          </a:p>
        </p:txBody>
      </p:sp>
      <p:grpSp>
        <p:nvGrpSpPr>
          <p:cNvPr id="12" name="Group 12"/>
          <p:cNvGrpSpPr/>
          <p:nvPr/>
        </p:nvGrpSpPr>
        <p:grpSpPr>
          <a:xfrm>
            <a:off x="2858107" y="6823078"/>
            <a:ext cx="3239445" cy="1369745"/>
            <a:chOff x="0" y="0"/>
            <a:chExt cx="853187" cy="360756"/>
          </a:xfrm>
        </p:grpSpPr>
        <p:sp>
          <p:nvSpPr>
            <p:cNvPr id="13" name="Freeform 13"/>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14" name="TextBox 14"/>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Evaluasi</a:t>
              </a:r>
            </a:p>
            <a:p>
              <a:pPr algn="ctr">
                <a:lnSpc>
                  <a:spcPts val="3779"/>
                </a:lnSpc>
              </a:pPr>
              <a:r>
                <a:rPr lang="en-US" sz="2699">
                  <a:solidFill>
                    <a:srgbClr val="000000"/>
                  </a:solidFill>
                  <a:latin typeface="Montserrat Classic"/>
                  <a:ea typeface="Montserrat Classic"/>
                  <a:cs typeface="Montserrat Classic"/>
                  <a:sym typeface="Montserrat Classic"/>
                </a:rPr>
                <a:t>Model</a:t>
              </a:r>
            </a:p>
          </p:txBody>
        </p:sp>
      </p:grpSp>
      <p:grpSp>
        <p:nvGrpSpPr>
          <p:cNvPr id="15" name="Group 15"/>
          <p:cNvGrpSpPr/>
          <p:nvPr/>
        </p:nvGrpSpPr>
        <p:grpSpPr>
          <a:xfrm>
            <a:off x="7522252" y="4301416"/>
            <a:ext cx="3239445" cy="1369745"/>
            <a:chOff x="0" y="0"/>
            <a:chExt cx="853187" cy="360756"/>
          </a:xfrm>
        </p:grpSpPr>
        <p:sp>
          <p:nvSpPr>
            <p:cNvPr id="16" name="Freeform 16"/>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17" name="TextBox 17"/>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Data </a:t>
              </a:r>
            </a:p>
            <a:p>
              <a:pPr algn="ctr">
                <a:lnSpc>
                  <a:spcPts val="3779"/>
                </a:lnSpc>
              </a:pPr>
              <a:r>
                <a:rPr lang="en-US" sz="2699">
                  <a:solidFill>
                    <a:srgbClr val="000000"/>
                  </a:solidFill>
                  <a:latin typeface="Montserrat Classic"/>
                  <a:ea typeface="Montserrat Classic"/>
                  <a:cs typeface="Montserrat Classic"/>
                  <a:sym typeface="Montserrat Classic"/>
                </a:rPr>
                <a:t>Preparation</a:t>
              </a:r>
            </a:p>
          </p:txBody>
        </p:sp>
      </p:grpSp>
      <p:grpSp>
        <p:nvGrpSpPr>
          <p:cNvPr id="18" name="Group 18"/>
          <p:cNvGrpSpPr/>
          <p:nvPr/>
        </p:nvGrpSpPr>
        <p:grpSpPr>
          <a:xfrm>
            <a:off x="7522252" y="6823078"/>
            <a:ext cx="3239445" cy="1369745"/>
            <a:chOff x="0" y="0"/>
            <a:chExt cx="853187" cy="360756"/>
          </a:xfrm>
        </p:grpSpPr>
        <p:sp>
          <p:nvSpPr>
            <p:cNvPr id="19" name="Freeform 19"/>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20" name="TextBox 20"/>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Pelatihan </a:t>
              </a:r>
            </a:p>
            <a:p>
              <a:pPr algn="ctr">
                <a:lnSpc>
                  <a:spcPts val="3779"/>
                </a:lnSpc>
              </a:pPr>
              <a:r>
                <a:rPr lang="en-US" sz="2699">
                  <a:solidFill>
                    <a:srgbClr val="000000"/>
                  </a:solidFill>
                  <a:latin typeface="Montserrat Classic"/>
                  <a:ea typeface="Montserrat Classic"/>
                  <a:cs typeface="Montserrat Classic"/>
                  <a:sym typeface="Montserrat Classic"/>
                </a:rPr>
                <a:t>Model</a:t>
              </a:r>
            </a:p>
          </p:txBody>
        </p:sp>
      </p:grpSp>
      <p:grpSp>
        <p:nvGrpSpPr>
          <p:cNvPr id="21" name="Group 21"/>
          <p:cNvGrpSpPr/>
          <p:nvPr/>
        </p:nvGrpSpPr>
        <p:grpSpPr>
          <a:xfrm>
            <a:off x="12190448" y="4301416"/>
            <a:ext cx="3239445" cy="1369745"/>
            <a:chOff x="0" y="0"/>
            <a:chExt cx="853187" cy="360756"/>
          </a:xfrm>
        </p:grpSpPr>
        <p:sp>
          <p:nvSpPr>
            <p:cNvPr id="22" name="Freeform 22"/>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23" name="TextBox 23"/>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Load Model</a:t>
              </a:r>
            </a:p>
          </p:txBody>
        </p:sp>
      </p:grpSp>
      <p:grpSp>
        <p:nvGrpSpPr>
          <p:cNvPr id="24" name="Group 24"/>
          <p:cNvGrpSpPr/>
          <p:nvPr/>
        </p:nvGrpSpPr>
        <p:grpSpPr>
          <a:xfrm>
            <a:off x="12190448" y="6823078"/>
            <a:ext cx="3239445" cy="1369745"/>
            <a:chOff x="0" y="0"/>
            <a:chExt cx="853187" cy="360756"/>
          </a:xfrm>
        </p:grpSpPr>
        <p:sp>
          <p:nvSpPr>
            <p:cNvPr id="25" name="Freeform 25"/>
            <p:cNvSpPr/>
            <p:nvPr/>
          </p:nvSpPr>
          <p:spPr>
            <a:xfrm>
              <a:off x="0" y="0"/>
              <a:ext cx="853187" cy="360756"/>
            </a:xfrm>
            <a:custGeom>
              <a:avLst/>
              <a:gdLst/>
              <a:ahLst/>
              <a:cxnLst/>
              <a:rect l="l" t="t" r="r" b="b"/>
              <a:pathLst>
                <a:path w="853187" h="360756">
                  <a:moveTo>
                    <a:pt x="66917" y="0"/>
                  </a:moveTo>
                  <a:lnTo>
                    <a:pt x="786270" y="0"/>
                  </a:lnTo>
                  <a:cubicBezTo>
                    <a:pt x="804018" y="0"/>
                    <a:pt x="821038" y="7050"/>
                    <a:pt x="833588" y="19600"/>
                  </a:cubicBezTo>
                  <a:cubicBezTo>
                    <a:pt x="846137" y="32149"/>
                    <a:pt x="853187" y="49169"/>
                    <a:pt x="853187" y="66917"/>
                  </a:cubicBezTo>
                  <a:lnTo>
                    <a:pt x="853187" y="293839"/>
                  </a:lnTo>
                  <a:cubicBezTo>
                    <a:pt x="853187" y="330796"/>
                    <a:pt x="823228" y="360756"/>
                    <a:pt x="786270" y="360756"/>
                  </a:cubicBezTo>
                  <a:lnTo>
                    <a:pt x="66917" y="360756"/>
                  </a:lnTo>
                  <a:cubicBezTo>
                    <a:pt x="29960" y="360756"/>
                    <a:pt x="0" y="330796"/>
                    <a:pt x="0" y="293839"/>
                  </a:cubicBezTo>
                  <a:lnTo>
                    <a:pt x="0" y="66917"/>
                  </a:lnTo>
                  <a:cubicBezTo>
                    <a:pt x="0" y="29960"/>
                    <a:pt x="29960" y="0"/>
                    <a:pt x="66917" y="0"/>
                  </a:cubicBezTo>
                  <a:close/>
                </a:path>
              </a:pathLst>
            </a:custGeom>
            <a:solidFill>
              <a:srgbClr val="C1C2C6"/>
            </a:solidFill>
            <a:ln w="76200" cap="rnd">
              <a:solidFill>
                <a:srgbClr val="000000"/>
              </a:solidFill>
              <a:prstDash val="solid"/>
              <a:round/>
            </a:ln>
          </p:spPr>
        </p:sp>
        <p:sp>
          <p:nvSpPr>
            <p:cNvPr id="26" name="TextBox 26"/>
            <p:cNvSpPr txBox="1"/>
            <p:nvPr/>
          </p:nvSpPr>
          <p:spPr>
            <a:xfrm>
              <a:off x="0" y="-47625"/>
              <a:ext cx="853187" cy="408381"/>
            </a:xfrm>
            <a:prstGeom prst="rect">
              <a:avLst/>
            </a:prstGeom>
          </p:spPr>
          <p:txBody>
            <a:bodyPr lIns="50800" tIns="50800" rIns="50800" bIns="50800" rtlCol="0" anchor="ctr"/>
            <a:lstStyle/>
            <a:p>
              <a:pPr algn="ctr">
                <a:lnSpc>
                  <a:spcPts val="3779"/>
                </a:lnSpc>
              </a:pPr>
              <a:r>
                <a:rPr lang="en-US" sz="2699">
                  <a:solidFill>
                    <a:srgbClr val="000000"/>
                  </a:solidFill>
                  <a:latin typeface="Montserrat Classic"/>
                  <a:ea typeface="Montserrat Classic"/>
                  <a:cs typeface="Montserrat Classic"/>
                  <a:sym typeface="Montserrat Classic"/>
                </a:rPr>
                <a:t>Data </a:t>
              </a:r>
            </a:p>
            <a:p>
              <a:pPr algn="ctr">
                <a:lnSpc>
                  <a:spcPts val="3779"/>
                </a:lnSpc>
              </a:pPr>
              <a:r>
                <a:rPr lang="en-US" sz="2699">
                  <a:solidFill>
                    <a:srgbClr val="000000"/>
                  </a:solidFill>
                  <a:latin typeface="Montserrat Classic"/>
                  <a:ea typeface="Montserrat Classic"/>
                  <a:cs typeface="Montserrat Classic"/>
                  <a:sym typeface="Montserrat Classic"/>
                </a:rPr>
                <a:t>Preparation</a:t>
              </a:r>
            </a:p>
          </p:txBody>
        </p:sp>
      </p:grpSp>
      <p:sp>
        <p:nvSpPr>
          <p:cNvPr id="27" name="AutoShape 27"/>
          <p:cNvSpPr/>
          <p:nvPr/>
        </p:nvSpPr>
        <p:spPr>
          <a:xfrm>
            <a:off x="6097552" y="4986289"/>
            <a:ext cx="1424700" cy="0"/>
          </a:xfrm>
          <a:prstGeom prst="line">
            <a:avLst/>
          </a:prstGeom>
          <a:ln w="47625" cap="flat">
            <a:solidFill>
              <a:srgbClr val="000000"/>
            </a:solidFill>
            <a:prstDash val="solid"/>
            <a:headEnd type="none" w="sm" len="sm"/>
            <a:tailEnd type="arrow" w="med" len="sm"/>
          </a:ln>
        </p:spPr>
      </p:sp>
      <p:sp>
        <p:nvSpPr>
          <p:cNvPr id="28" name="AutoShape 28"/>
          <p:cNvSpPr/>
          <p:nvPr/>
        </p:nvSpPr>
        <p:spPr>
          <a:xfrm>
            <a:off x="10765748" y="4948189"/>
            <a:ext cx="1424700" cy="0"/>
          </a:xfrm>
          <a:prstGeom prst="line">
            <a:avLst/>
          </a:prstGeom>
          <a:ln w="47625" cap="flat">
            <a:solidFill>
              <a:srgbClr val="000000"/>
            </a:solidFill>
            <a:prstDash val="solid"/>
            <a:headEnd type="none" w="sm" len="sm"/>
            <a:tailEnd type="arrow" w="med" len="sm"/>
          </a:ln>
        </p:spPr>
      </p:sp>
      <p:sp>
        <p:nvSpPr>
          <p:cNvPr id="29" name="AutoShape 29"/>
          <p:cNvSpPr/>
          <p:nvPr/>
        </p:nvSpPr>
        <p:spPr>
          <a:xfrm>
            <a:off x="13810170" y="5671162"/>
            <a:ext cx="0" cy="1151916"/>
          </a:xfrm>
          <a:prstGeom prst="line">
            <a:avLst/>
          </a:prstGeom>
          <a:ln w="47625" cap="flat">
            <a:solidFill>
              <a:srgbClr val="000000"/>
            </a:solidFill>
            <a:prstDash val="solid"/>
            <a:headEnd type="none" w="sm" len="sm"/>
            <a:tailEnd type="arrow" w="med" len="sm"/>
          </a:ln>
        </p:spPr>
      </p:sp>
      <p:sp>
        <p:nvSpPr>
          <p:cNvPr id="30" name="AutoShape 30"/>
          <p:cNvSpPr/>
          <p:nvPr/>
        </p:nvSpPr>
        <p:spPr>
          <a:xfrm flipH="1">
            <a:off x="10761698" y="7507950"/>
            <a:ext cx="1428750" cy="0"/>
          </a:xfrm>
          <a:prstGeom prst="line">
            <a:avLst/>
          </a:prstGeom>
          <a:ln w="47625" cap="flat">
            <a:solidFill>
              <a:srgbClr val="000000"/>
            </a:solidFill>
            <a:prstDash val="solid"/>
            <a:headEnd type="none" w="sm" len="sm"/>
            <a:tailEnd type="arrow" w="med" len="sm"/>
          </a:ln>
        </p:spPr>
      </p:sp>
      <p:sp>
        <p:nvSpPr>
          <p:cNvPr id="31" name="AutoShape 31"/>
          <p:cNvSpPr/>
          <p:nvPr/>
        </p:nvSpPr>
        <p:spPr>
          <a:xfrm flipH="1">
            <a:off x="6097552" y="7507950"/>
            <a:ext cx="1424700" cy="0"/>
          </a:xfrm>
          <a:prstGeom prst="line">
            <a:avLst/>
          </a:prstGeom>
          <a:ln w="47625" cap="flat">
            <a:solidFill>
              <a:srgbClr val="000000"/>
            </a:solidFill>
            <a:prstDash val="solid"/>
            <a:headEnd type="none" w="sm" len="sm"/>
            <a:tailEnd type="arrow" w="med" len="sm"/>
          </a:ln>
        </p:spPr>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631959"/>
            <a:ext cx="8558436" cy="2869247"/>
          </a:xfrm>
          <a:prstGeom prst="rect">
            <a:avLst/>
          </a:prstGeom>
        </p:spPr>
        <p:txBody>
          <a:bodyPr lIns="0" tIns="0" rIns="0" bIns="0" rtlCol="0" anchor="t">
            <a:spAutoFit/>
          </a:bodyPr>
          <a:lstStyle/>
          <a:p>
            <a:pPr algn="just">
              <a:lnSpc>
                <a:spcPts val="3779"/>
              </a:lnSpc>
              <a:spcBef>
                <a:spcPct val="0"/>
              </a:spcBef>
            </a:pPr>
            <a:r>
              <a:rPr lang="en-US" sz="2700" dirty="0">
                <a:solidFill>
                  <a:srgbClr val="000000"/>
                </a:solidFill>
                <a:latin typeface="Montserrat Classic"/>
                <a:ea typeface="Montserrat Classic"/>
                <a:cs typeface="Montserrat Classic"/>
                <a:sym typeface="Montserrat Classic"/>
              </a:rPr>
              <a:t>Dataset </a:t>
            </a:r>
            <a:r>
              <a:rPr lang="en-US" sz="2700" dirty="0" err="1">
                <a:solidFill>
                  <a:srgbClr val="000000"/>
                </a:solidFill>
                <a:latin typeface="Montserrat Classic"/>
                <a:ea typeface="Montserrat Classic"/>
                <a:cs typeface="Montserrat Classic"/>
                <a:sym typeface="Montserrat Classic"/>
              </a:rPr>
              <a:t>penelitian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ini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dibangun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dari</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dua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sumber</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utama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pertanyaan</a:t>
            </a:r>
            <a:r>
              <a:rPr lang="en-US" sz="2700" dirty="0">
                <a:solidFill>
                  <a:srgbClr val="000000"/>
                </a:solidFill>
                <a:latin typeface="Montserrat Classic"/>
                <a:ea typeface="Montserrat Classic"/>
                <a:cs typeface="Montserrat Classic"/>
                <a:sym typeface="Montserrat Classic"/>
              </a:rPr>
              <a:t> yang </a:t>
            </a:r>
            <a:r>
              <a:rPr lang="en-US" sz="2700" dirty="0" err="1">
                <a:solidFill>
                  <a:srgbClr val="000000"/>
                </a:solidFill>
                <a:latin typeface="Montserrat Classic"/>
                <a:ea typeface="Montserrat Classic"/>
                <a:cs typeface="Montserrat Classic"/>
                <a:sym typeface="Montserrat Classic"/>
              </a:rPr>
              <a:t>sering</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diajukan</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mahasiswa</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kepada</a:t>
            </a:r>
            <a:r>
              <a:rPr lang="en-US" sz="2700" dirty="0">
                <a:solidFill>
                  <a:srgbClr val="000000"/>
                </a:solidFill>
                <a:latin typeface="Montserrat Classic"/>
                <a:ea typeface="Montserrat Classic"/>
                <a:cs typeface="Montserrat Classic"/>
                <a:sym typeface="Montserrat Classic"/>
              </a:rPr>
              <a:t> LAA Prodi </a:t>
            </a:r>
            <a:r>
              <a:rPr lang="id-ID" sz="2700" dirty="0">
                <a:solidFill>
                  <a:srgbClr val="000000"/>
                </a:solidFill>
                <a:latin typeface="Montserrat Classic"/>
                <a:ea typeface="Montserrat Classic"/>
                <a:cs typeface="Montserrat Classic"/>
                <a:sym typeface="Montserrat Classic"/>
              </a:rPr>
              <a:t>S1 Informatika</a:t>
            </a:r>
            <a:r>
              <a:rPr lang="en-US" sz="2700" dirty="0">
                <a:solidFill>
                  <a:srgbClr val="000000"/>
                </a:solidFill>
                <a:latin typeface="Montserrat Classic"/>
                <a:ea typeface="Montserrat Classic"/>
                <a:cs typeface="Montserrat Classic"/>
                <a:sym typeface="Montserrat Classic"/>
              </a:rPr>
              <a:t> dan FAQ </a:t>
            </a:r>
            <a:r>
              <a:rPr lang="en-US" sz="2700" dirty="0" err="1">
                <a:solidFill>
                  <a:srgbClr val="000000"/>
                </a:solidFill>
                <a:latin typeface="Montserrat Classic"/>
                <a:ea typeface="Montserrat Classic"/>
                <a:cs typeface="Montserrat Classic"/>
                <a:sym typeface="Montserrat Classic"/>
              </a:rPr>
              <a:t>dari</a:t>
            </a:r>
            <a:r>
              <a:rPr lang="en-US" sz="2700" dirty="0">
                <a:solidFill>
                  <a:srgbClr val="000000"/>
                </a:solidFill>
                <a:latin typeface="Montserrat Classic"/>
                <a:ea typeface="Montserrat Classic"/>
                <a:cs typeface="Montserrat Classic"/>
                <a:sym typeface="Montserrat Classic"/>
              </a:rPr>
              <a:t> situs web </a:t>
            </a:r>
            <a:r>
              <a:rPr lang="en-US" sz="2700" dirty="0" err="1">
                <a:solidFill>
                  <a:srgbClr val="000000"/>
                </a:solidFill>
                <a:latin typeface="Montserrat Classic"/>
                <a:ea typeface="Montserrat Classic"/>
                <a:cs typeface="Montserrat Classic"/>
                <a:sym typeface="Montserrat Classic"/>
              </a:rPr>
              <a:t>akademik</a:t>
            </a:r>
            <a:r>
              <a:rPr lang="en-US" sz="2700" dirty="0">
                <a:solidFill>
                  <a:srgbClr val="000000"/>
                </a:solidFill>
                <a:latin typeface="Montserrat Classic"/>
                <a:ea typeface="Montserrat Classic"/>
                <a:cs typeface="Montserrat Classic"/>
                <a:sym typeface="Montserrat Classic"/>
              </a:rPr>
              <a:t> Telkom University. Dari </a:t>
            </a:r>
            <a:r>
              <a:rPr lang="en-US" sz="2700" dirty="0" err="1">
                <a:solidFill>
                  <a:srgbClr val="000000"/>
                </a:solidFill>
                <a:latin typeface="Montserrat Classic"/>
                <a:ea typeface="Montserrat Classic"/>
                <a:cs typeface="Montserrat Classic"/>
                <a:sym typeface="Montserrat Classic"/>
              </a:rPr>
              <a:t>hasil</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pengumpulan</a:t>
            </a:r>
            <a:r>
              <a:rPr lang="en-US" sz="2700" dirty="0">
                <a:solidFill>
                  <a:srgbClr val="000000"/>
                </a:solidFill>
                <a:latin typeface="Montserrat Classic"/>
                <a:ea typeface="Montserrat Classic"/>
                <a:cs typeface="Montserrat Classic"/>
                <a:sym typeface="Montserrat Classic"/>
              </a:rPr>
              <a:t> data </a:t>
            </a:r>
            <a:r>
              <a:rPr lang="en-US" sz="2700" dirty="0" err="1">
                <a:solidFill>
                  <a:srgbClr val="000000"/>
                </a:solidFill>
                <a:latin typeface="Montserrat Classic"/>
                <a:ea typeface="Montserrat Classic"/>
                <a:cs typeface="Montserrat Classic"/>
                <a:sym typeface="Montserrat Classic"/>
              </a:rPr>
              <a:t>tersebut</a:t>
            </a:r>
            <a:r>
              <a:rPr lang="en-US" sz="2700" dirty="0">
                <a:solidFill>
                  <a:srgbClr val="000000"/>
                </a:solidFill>
                <a:latin typeface="Montserrat Classic"/>
                <a:ea typeface="Montserrat Classic"/>
                <a:cs typeface="Montserrat Classic"/>
                <a:sym typeface="Montserrat Classic"/>
              </a:rPr>
              <a:t>, </a:t>
            </a:r>
            <a:r>
              <a:rPr lang="en-US" sz="2700" dirty="0" err="1">
                <a:solidFill>
                  <a:srgbClr val="000000"/>
                </a:solidFill>
                <a:latin typeface="Montserrat Classic"/>
                <a:ea typeface="Montserrat Classic"/>
                <a:cs typeface="Montserrat Classic"/>
                <a:sym typeface="Montserrat Classic"/>
              </a:rPr>
              <a:t>diperoleh</a:t>
            </a:r>
            <a:r>
              <a:rPr lang="en-US" sz="2700" dirty="0">
                <a:solidFill>
                  <a:srgbClr val="000000"/>
                </a:solidFill>
                <a:latin typeface="Montserrat Classic"/>
                <a:ea typeface="Montserrat Classic"/>
                <a:cs typeface="Montserrat Classic"/>
                <a:sym typeface="Montserrat Classic"/>
              </a:rPr>
              <a:t> dataset </a:t>
            </a:r>
            <a:r>
              <a:rPr lang="en-US" sz="2700" dirty="0" err="1">
                <a:solidFill>
                  <a:srgbClr val="000000"/>
                </a:solidFill>
                <a:latin typeface="Montserrat Classic"/>
                <a:ea typeface="Montserrat Classic"/>
                <a:cs typeface="Montserrat Classic"/>
                <a:sym typeface="Montserrat Classic"/>
              </a:rPr>
              <a:t>dengan</a:t>
            </a:r>
            <a:r>
              <a:rPr lang="en-US" sz="2700" dirty="0">
                <a:solidFill>
                  <a:srgbClr val="000000"/>
                </a:solidFill>
                <a:latin typeface="Montserrat Classic"/>
                <a:ea typeface="Montserrat Classic"/>
                <a:cs typeface="Montserrat Classic"/>
                <a:sym typeface="Montserrat Classic"/>
              </a:rPr>
              <a:t> 52 tag dan 1261 patterns.</a:t>
            </a:r>
          </a:p>
        </p:txBody>
      </p:sp>
      <p:sp>
        <p:nvSpPr>
          <p:cNvPr id="7" name="TextBox 7"/>
          <p:cNvSpPr txBox="1"/>
          <p:nvPr/>
        </p:nvSpPr>
        <p:spPr>
          <a:xfrm>
            <a:off x="1028700" y="3533967"/>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Dataset</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8</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0958835" y="2743152"/>
            <a:ext cx="6300465" cy="6356081"/>
          </a:xfrm>
          <a:custGeom>
            <a:avLst/>
            <a:gdLst/>
            <a:ahLst/>
            <a:cxnLst/>
            <a:rect l="l" t="t" r="r" b="b"/>
            <a:pathLst>
              <a:path w="6300465" h="6356081">
                <a:moveTo>
                  <a:pt x="0" y="0"/>
                </a:moveTo>
                <a:lnTo>
                  <a:pt x="6300465" y="0"/>
                </a:lnTo>
                <a:lnTo>
                  <a:pt x="6300465" y="6356081"/>
                </a:lnTo>
                <a:lnTo>
                  <a:pt x="0" y="63560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11116"/>
        </a:solidFill>
        <a:effectLst/>
      </p:bgPr>
    </p:bg>
    <p:spTree>
      <p:nvGrpSpPr>
        <p:cNvPr id="1" name=""/>
        <p:cNvGrpSpPr/>
        <p:nvPr/>
      </p:nvGrpSpPr>
      <p:grpSpPr>
        <a:xfrm>
          <a:off x="0" y="0"/>
          <a:ext cx="0" cy="0"/>
          <a:chOff x="0" y="0"/>
          <a:chExt cx="0" cy="0"/>
        </a:xfrm>
      </p:grpSpPr>
      <p:grpSp>
        <p:nvGrpSpPr>
          <p:cNvPr id="2" name="Group 2"/>
          <p:cNvGrpSpPr/>
          <p:nvPr/>
        </p:nvGrpSpPr>
        <p:grpSpPr>
          <a:xfrm>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1028700"/>
            <a:ext cx="4052490" cy="1013122"/>
          </a:xfrm>
          <a:custGeom>
            <a:avLst/>
            <a:gdLst/>
            <a:ahLst/>
            <a:cxnLst/>
            <a:rect l="l" t="t" r="r" b="b"/>
            <a:pathLst>
              <a:path w="4052490" h="1013122">
                <a:moveTo>
                  <a:pt x="0" y="0"/>
                </a:moveTo>
                <a:lnTo>
                  <a:pt x="4052490" y="0"/>
                </a:lnTo>
                <a:lnTo>
                  <a:pt x="4052490" y="1013122"/>
                </a:lnTo>
                <a:lnTo>
                  <a:pt x="0" y="1013122"/>
                </a:lnTo>
                <a:lnTo>
                  <a:pt x="0" y="0"/>
                </a:lnTo>
                <a:close/>
              </a:path>
            </a:pathLst>
          </a:custGeom>
          <a:blipFill>
            <a:blip r:embed="rId2"/>
            <a:stretch>
              <a:fillRect/>
            </a:stretch>
          </a:blipFill>
        </p:spPr>
      </p:sp>
      <p:sp>
        <p:nvSpPr>
          <p:cNvPr id="6" name="TextBox 6"/>
          <p:cNvSpPr txBox="1"/>
          <p:nvPr/>
        </p:nvSpPr>
        <p:spPr>
          <a:xfrm>
            <a:off x="1495575" y="4250959"/>
            <a:ext cx="8558436" cy="3789045"/>
          </a:xfrm>
          <a:prstGeom prst="rect">
            <a:avLst/>
          </a:prstGeom>
        </p:spPr>
        <p:txBody>
          <a:bodyPr lIns="0" tIns="0" rIns="0" bIns="0" rtlCol="0" anchor="t">
            <a:spAutoFit/>
          </a:bodyPr>
          <a:lstStyle/>
          <a:p>
            <a:pPr algn="just">
              <a:lnSpc>
                <a:spcPts val="3779"/>
              </a:lnSpc>
              <a:spcBef>
                <a:spcPct val="0"/>
              </a:spcBef>
            </a:pPr>
            <a:r>
              <a:rPr lang="en-US" sz="2700">
                <a:solidFill>
                  <a:srgbClr val="000000"/>
                </a:solidFill>
                <a:latin typeface="Montserrat Classic"/>
                <a:ea typeface="Montserrat Classic"/>
                <a:cs typeface="Montserrat Classic"/>
                <a:sym typeface="Montserrat Classic"/>
              </a:rPr>
              <a:t>Data preparation meliputi pembuatan mapping dictionaries dan pembagian data. Mapping dictionaries memetakan label ke ID numerik untuk mempermudah pengolahan dalam model. Splitting data membagi dataset menjadi 75% data latih dan 25% data uji, sehingga model dapat dilatih dan diuji secara terpisah untuk evaluasi kinerja yang lebih akurat.</a:t>
            </a:r>
          </a:p>
        </p:txBody>
      </p:sp>
      <p:sp>
        <p:nvSpPr>
          <p:cNvPr id="7" name="TextBox 7"/>
          <p:cNvSpPr txBox="1"/>
          <p:nvPr/>
        </p:nvSpPr>
        <p:spPr>
          <a:xfrm>
            <a:off x="1028700" y="3152967"/>
            <a:ext cx="9492186" cy="891193"/>
          </a:xfrm>
          <a:prstGeom prst="rect">
            <a:avLst/>
          </a:prstGeom>
        </p:spPr>
        <p:txBody>
          <a:bodyPr lIns="0" tIns="0" rIns="0" bIns="0" rtlCol="0" anchor="t">
            <a:spAutoFit/>
          </a:bodyPr>
          <a:lstStyle/>
          <a:p>
            <a:pPr algn="ctr">
              <a:lnSpc>
                <a:spcPts val="6641"/>
              </a:lnSpc>
            </a:pPr>
            <a:r>
              <a:rPr lang="en-US" sz="6575">
                <a:solidFill>
                  <a:srgbClr val="000000"/>
                </a:solidFill>
                <a:latin typeface="Bebas Neue Bold"/>
                <a:ea typeface="Bebas Neue Bold"/>
                <a:cs typeface="Bebas Neue Bold"/>
                <a:sym typeface="Bebas Neue Bold"/>
              </a:rPr>
              <a:t>Data Preparation</a:t>
            </a:r>
          </a:p>
        </p:txBody>
      </p:sp>
      <p:sp>
        <p:nvSpPr>
          <p:cNvPr id="8" name="TextBox 8"/>
          <p:cNvSpPr txBox="1"/>
          <p:nvPr/>
        </p:nvSpPr>
        <p:spPr>
          <a:xfrm>
            <a:off x="10190564" y="1314112"/>
            <a:ext cx="6862994" cy="1098941"/>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ea typeface="Montserrat Classic Bold"/>
                <a:cs typeface="Montserrat Classic Bold"/>
                <a:sym typeface="Montserrat Classic Bold"/>
              </a:rPr>
              <a:t>Sidang Tugas Akhir</a:t>
            </a:r>
          </a:p>
          <a:p>
            <a:pPr algn="r">
              <a:lnSpc>
                <a:spcPts val="2940"/>
              </a:lnSpc>
            </a:pPr>
            <a:r>
              <a:rPr lang="en-US" sz="2100">
                <a:solidFill>
                  <a:srgbClr val="000000"/>
                </a:solidFill>
                <a:latin typeface="Montserrat Classic"/>
                <a:ea typeface="Montserrat Classic"/>
                <a:cs typeface="Montserrat Classic"/>
                <a:sym typeface="Montserrat Classic"/>
              </a:rPr>
              <a:t>27 Agustus 2024</a:t>
            </a:r>
          </a:p>
          <a:p>
            <a:pPr algn="r">
              <a:lnSpc>
                <a:spcPts val="2940"/>
              </a:lnSpc>
              <a:spcBef>
                <a:spcPct val="0"/>
              </a:spcBef>
            </a:pPr>
            <a:endParaRPr lang="en-US" sz="2100">
              <a:solidFill>
                <a:srgbClr val="000000"/>
              </a:solidFill>
              <a:latin typeface="Montserrat Classic"/>
              <a:ea typeface="Montserrat Classic"/>
              <a:cs typeface="Montserrat Classic"/>
              <a:sym typeface="Montserrat Classic"/>
            </a:endParaRPr>
          </a:p>
        </p:txBody>
      </p:sp>
      <p:sp>
        <p:nvSpPr>
          <p:cNvPr id="9" name="TextBox 9"/>
          <p:cNvSpPr txBox="1"/>
          <p:nvPr/>
        </p:nvSpPr>
        <p:spPr>
          <a:xfrm>
            <a:off x="1186963" y="8902065"/>
            <a:ext cx="6862994" cy="331181"/>
          </a:xfrm>
          <a:prstGeom prst="rect">
            <a:avLst/>
          </a:prstGeom>
        </p:spPr>
        <p:txBody>
          <a:bodyPr lIns="0" tIns="0" rIns="0" bIns="0" rtlCol="0" anchor="t">
            <a:spAutoFit/>
          </a:bodyPr>
          <a:lstStyle/>
          <a:p>
            <a:pPr algn="just">
              <a:lnSpc>
                <a:spcPts val="2940"/>
              </a:lnSpc>
              <a:spcBef>
                <a:spcPct val="0"/>
              </a:spcBef>
            </a:pPr>
            <a:r>
              <a:rPr lang="en-US" sz="2100" dirty="0">
                <a:solidFill>
                  <a:srgbClr val="000000"/>
                </a:solidFill>
                <a:latin typeface="Montserrat Classic Bold"/>
                <a:ea typeface="Montserrat Classic Bold"/>
                <a:cs typeface="Montserrat Classic Bold"/>
                <a:sym typeface="Montserrat Classic Bold"/>
              </a:rPr>
              <a:t>Slide </a:t>
            </a:r>
            <a:r>
              <a:rPr lang="id-ID" sz="2100" dirty="0">
                <a:solidFill>
                  <a:srgbClr val="000000"/>
                </a:solidFill>
                <a:latin typeface="Montserrat Classic Bold"/>
                <a:ea typeface="Montserrat Classic Bold"/>
                <a:cs typeface="Montserrat Classic Bold"/>
                <a:sym typeface="Montserrat Classic Bold"/>
              </a:rPr>
              <a:t>9</a:t>
            </a:r>
            <a:endParaRPr lang="en-US" sz="2100" dirty="0">
              <a:solidFill>
                <a:srgbClr val="000000"/>
              </a:solidFill>
              <a:latin typeface="Montserrat Classic Bold"/>
              <a:ea typeface="Montserrat Classic Bold"/>
              <a:cs typeface="Montserrat Classic Bold"/>
              <a:sym typeface="Montserrat Classic Bold"/>
            </a:endParaRPr>
          </a:p>
        </p:txBody>
      </p:sp>
      <p:sp>
        <p:nvSpPr>
          <p:cNvPr id="10" name="Freeform 10"/>
          <p:cNvSpPr/>
          <p:nvPr/>
        </p:nvSpPr>
        <p:spPr>
          <a:xfrm>
            <a:off x="10898896" y="2746779"/>
            <a:ext cx="6360404" cy="6352454"/>
          </a:xfrm>
          <a:custGeom>
            <a:avLst/>
            <a:gdLst/>
            <a:ahLst/>
            <a:cxnLst/>
            <a:rect l="l" t="t" r="r" b="b"/>
            <a:pathLst>
              <a:path w="6360404" h="6352454">
                <a:moveTo>
                  <a:pt x="0" y="0"/>
                </a:moveTo>
                <a:lnTo>
                  <a:pt x="6360404" y="0"/>
                </a:lnTo>
                <a:lnTo>
                  <a:pt x="6360404" y="6352453"/>
                </a:lnTo>
                <a:lnTo>
                  <a:pt x="0" y="63524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1298</Words>
  <Application>Microsoft Office PowerPoint</Application>
  <PresentationFormat>Custom</PresentationFormat>
  <Paragraphs>334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Bebas Neue Bold</vt:lpstr>
      <vt:lpstr>Montserrat Classic</vt:lpstr>
      <vt:lpstr>Calibri</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Presentasi Sidang Tugas Akhir</dc:title>
  <dc:creator>Admin</dc:creator>
  <cp:lastModifiedBy>Faqihuddin Habibi</cp:lastModifiedBy>
  <cp:revision>7</cp:revision>
  <dcterms:created xsi:type="dcterms:W3CDTF">2006-08-16T00:00:00Z</dcterms:created>
  <dcterms:modified xsi:type="dcterms:W3CDTF">2025-01-06T02:13:21Z</dcterms:modified>
  <dc:identifier>DAGOxqp-SgM</dc:identifier>
</cp:coreProperties>
</file>