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nurmnabil27.files.wordpress.com/2013/06/mesinturing1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nurmnabil27.files.wordpress.com/2013/06/mesinturing2.jpg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hyperlink" Target="https://nurmnabil27.files.wordpress.com/2013/06/mesinturing3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27359"/>
            <a:ext cx="8689976" cy="2509213"/>
          </a:xfrm>
        </p:spPr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6</a:t>
            </a:r>
            <a:br>
              <a:rPr lang="en-US" dirty="0"/>
            </a:br>
            <a:r>
              <a:rPr lang="id-ID" b="1" dirty="0"/>
              <a:t>Turing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736572"/>
            <a:ext cx="8689976" cy="3346176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d-ID" sz="5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Arnesius Arista G.</a:t>
            </a:r>
            <a:r>
              <a:rPr lang="en-US" sz="5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(1415061008) </a:t>
            </a:r>
            <a:r>
              <a:rPr lang="id-ID" sz="5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5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d-ID" sz="5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Meri Fitriani</a:t>
            </a:r>
            <a:r>
              <a:rPr lang="en-US" sz="57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(1415061027)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d-ID" sz="5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Okta Rinaldi</a:t>
            </a:r>
            <a:r>
              <a:rPr lang="en-US" sz="5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(1415061034)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d-ID" sz="5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Wulan Rahma Izzati </a:t>
            </a:r>
            <a:r>
              <a:rPr lang="en-US" sz="5700">
                <a:solidFill>
                  <a:schemeClr val="tx1">
                    <a:lumMod val="95000"/>
                    <a:lumOff val="5000"/>
                  </a:schemeClr>
                </a:solidFill>
              </a:rPr>
              <a:t>(1415061040)</a:t>
            </a:r>
            <a:endParaRPr lang="en-US" sz="5700" dirty="0">
              <a:solidFill>
                <a:schemeClr val="tx1">
                  <a:lumMod val="95000"/>
                  <a:lumOff val="5000"/>
                </a:schemeClr>
              </a:solidFill>
              <a:sym typeface="Wingdings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40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77761"/>
          </a:xfrm>
        </p:spPr>
        <p:txBody>
          <a:bodyPr/>
          <a:lstStyle/>
          <a:p>
            <a:r>
              <a:rPr lang="id-ID" dirty="0">
                <a:sym typeface="Wingdings" pitchFamily="2" charset="2"/>
              </a:rPr>
              <a:t>Turing machine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70992"/>
            <a:ext cx="10363826" cy="4320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turing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hipotetis</a:t>
            </a:r>
            <a:r>
              <a:rPr lang="en-US" dirty="0"/>
              <a:t> yang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strip pita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kesederhanaan</a:t>
            </a:r>
            <a:r>
              <a:rPr lang="en-US" dirty="0"/>
              <a:t> ,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turing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mensimulasikan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[ ... ] © wiki ( # )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turing</a:t>
            </a:r>
            <a:r>
              <a:rPr lang="en-US" dirty="0"/>
              <a:t> single- tape.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,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demi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program,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 . ( # ) </a:t>
            </a:r>
            <a:r>
              <a:rPr lang="en-US" dirty="0" err="1"/>
              <a:t>Fitur</a:t>
            </a:r>
            <a:r>
              <a:rPr lang="en-US" dirty="0"/>
              <a:t> : ( # ) -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( # ) - </a:t>
            </a:r>
            <a:r>
              <a:rPr lang="en-US" dirty="0" err="1"/>
              <a:t>antarmuka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( # ) -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( # )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bug minor ; </a:t>
            </a:r>
            <a:r>
              <a:rPr lang="en-US" dirty="0" err="1"/>
              <a:t>beritahu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satu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50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screenshot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simaltor</a:t>
            </a:r>
            <a:r>
              <a:rPr lang="en-US" dirty="0"/>
              <a:t> </a:t>
            </a:r>
            <a:r>
              <a:rPr lang="en-US" dirty="0" err="1"/>
              <a:t>turing</a:t>
            </a:r>
            <a:r>
              <a:rPr lang="en-US" dirty="0"/>
              <a:t> machine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1" y="2484898"/>
            <a:ext cx="3511827" cy="318849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73" y="2484898"/>
            <a:ext cx="3776869" cy="30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77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8" y="799685"/>
            <a:ext cx="2936184" cy="3732557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005" y="799684"/>
            <a:ext cx="2949437" cy="3732557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795" y="799683"/>
            <a:ext cx="3293996" cy="37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2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541" y="2420812"/>
            <a:ext cx="10364451" cy="1596177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36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24753"/>
          </a:xfrm>
        </p:spPr>
        <p:txBody>
          <a:bodyPr/>
          <a:lstStyle/>
          <a:p>
            <a:r>
              <a:rPr lang="id-ID" dirty="0">
                <a:sym typeface="Wingdings" pitchFamily="2" charset="2"/>
              </a:rPr>
              <a:t>Notasi mesin 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38470"/>
            <a:ext cx="10363826" cy="445272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Mesin</a:t>
            </a:r>
            <a:r>
              <a:rPr lang="en-US" dirty="0"/>
              <a:t> Turing </a:t>
            </a:r>
            <a:r>
              <a:rPr lang="en-US" dirty="0" err="1"/>
              <a:t>adalah</a:t>
            </a:r>
            <a:r>
              <a:rPr lang="en-US" dirty="0"/>
              <a:t> model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esensial</a:t>
            </a:r>
            <a:r>
              <a:rPr lang="en-US" dirty="0"/>
              <a:t>, </a:t>
            </a:r>
            <a:r>
              <a:rPr lang="en-US" dirty="0" err="1"/>
              <a:t>mesin</a:t>
            </a:r>
            <a:r>
              <a:rPr lang="en-US" dirty="0"/>
              <a:t> Turing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finite automaton yang </a:t>
            </a:r>
            <a:r>
              <a:rPr lang="en-US" dirty="0" err="1"/>
              <a:t>miliki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tape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terhingga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data.  </a:t>
            </a:r>
            <a:r>
              <a:rPr lang="en-US" dirty="0" err="1"/>
              <a:t>Mesin</a:t>
            </a:r>
            <a:r>
              <a:rPr lang="en-US" dirty="0"/>
              <a:t> Turing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ID-ID </a:t>
            </a:r>
            <a:r>
              <a:rPr lang="en-US" dirty="0" err="1"/>
              <a:t>pada</a:t>
            </a:r>
            <a:r>
              <a:rPr lang="en-US" dirty="0"/>
              <a:t> PDA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komputasinya</a:t>
            </a:r>
            <a:r>
              <a:rPr lang="en-US" dirty="0"/>
              <a:t>. Stack </a:t>
            </a:r>
            <a:r>
              <a:rPr lang="en-US" dirty="0" err="1"/>
              <a:t>pada</a:t>
            </a:r>
            <a:r>
              <a:rPr lang="en-US" dirty="0"/>
              <a:t> PDA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. 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top stack.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Turing,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tape yang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array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sel-sel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Turing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mesinturing1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39" y="4823170"/>
            <a:ext cx="9276521" cy="78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8212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323" y="410818"/>
            <a:ext cx="117546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Notasi</a:t>
            </a:r>
            <a:r>
              <a:rPr lang="en-US" dirty="0"/>
              <a:t> formal </a:t>
            </a:r>
            <a:r>
              <a:rPr lang="en-US" dirty="0" err="1"/>
              <a:t>Mesin</a:t>
            </a:r>
            <a:r>
              <a:rPr lang="en-US" dirty="0"/>
              <a:t> Turing</a:t>
            </a:r>
          </a:p>
          <a:p>
            <a:r>
              <a:rPr lang="en-US" dirty="0" err="1"/>
              <a:t>Mesin</a:t>
            </a:r>
            <a:r>
              <a:rPr lang="en-US" dirty="0"/>
              <a:t> Turing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7-tuple:</a:t>
            </a:r>
          </a:p>
          <a:p>
            <a:r>
              <a:rPr lang="en-US" dirty="0"/>
              <a:t>M = (Q, S, G, d, q0, B, F)</a:t>
            </a:r>
          </a:p>
          <a:p>
            <a:r>
              <a:rPr lang="en-US" dirty="0" err="1"/>
              <a:t>Komponen-komponennya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r>
              <a:rPr lang="en-US" dirty="0"/>
              <a:t>•	Q: 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berhingga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state </a:t>
            </a:r>
            <a:r>
              <a:rPr lang="en-US" dirty="0" err="1"/>
              <a:t>dari</a:t>
            </a:r>
            <a:r>
              <a:rPr lang="en-US" dirty="0"/>
              <a:t> finite control.</a:t>
            </a:r>
          </a:p>
          <a:p>
            <a:r>
              <a:rPr lang="en-US" dirty="0"/>
              <a:t>•	S: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berhingga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simbol-simbol</a:t>
            </a:r>
            <a:r>
              <a:rPr lang="en-US" dirty="0"/>
              <a:t> input.</a:t>
            </a:r>
          </a:p>
          <a:p>
            <a:r>
              <a:rPr lang="en-US" dirty="0"/>
              <a:t>•	G: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tape symbol.  S </a:t>
            </a:r>
            <a:r>
              <a:rPr lang="en-US" dirty="0" err="1"/>
              <a:t>merupakan</a:t>
            </a:r>
            <a:r>
              <a:rPr lang="en-US" dirty="0"/>
              <a:t> subset </a:t>
            </a:r>
            <a:r>
              <a:rPr lang="en-US" dirty="0" err="1"/>
              <a:t>dari</a:t>
            </a:r>
            <a:r>
              <a:rPr lang="en-US" dirty="0"/>
              <a:t> G.</a:t>
            </a:r>
          </a:p>
          <a:p>
            <a:r>
              <a:rPr lang="en-US" dirty="0"/>
              <a:t>       d: 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.  </a:t>
            </a:r>
            <a:r>
              <a:rPr lang="en-US" dirty="0" err="1"/>
              <a:t>Argumen</a:t>
            </a:r>
            <a:r>
              <a:rPr lang="en-US" dirty="0"/>
              <a:t> d(q, X)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state q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tape symbol X. 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d(q, X),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  </a:t>
            </a:r>
            <a:r>
              <a:rPr lang="en-US" dirty="0" err="1"/>
              <a:t>didefinisikan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triple (p, Y, D), </a:t>
            </a:r>
            <a:r>
              <a:rPr lang="en-US" dirty="0" err="1"/>
              <a:t>dimana</a:t>
            </a:r>
            <a:r>
              <a:rPr lang="en-US" dirty="0"/>
              <a:t>:</a:t>
            </a:r>
          </a:p>
          <a:p>
            <a:r>
              <a:rPr lang="en-US" dirty="0"/>
              <a:t>•	p </a:t>
            </a:r>
            <a:r>
              <a:rPr lang="en-US" dirty="0" err="1"/>
              <a:t>adalah</a:t>
            </a:r>
            <a:r>
              <a:rPr lang="en-US" dirty="0"/>
              <a:t> next state </a:t>
            </a:r>
            <a:r>
              <a:rPr lang="en-US" dirty="0" err="1"/>
              <a:t>dalam</a:t>
            </a:r>
            <a:r>
              <a:rPr lang="en-US" dirty="0"/>
              <a:t> Q</a:t>
            </a:r>
          </a:p>
          <a:p>
            <a:r>
              <a:rPr lang="en-US" dirty="0"/>
              <a:t>•	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G,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di-scan, </a:t>
            </a:r>
            <a:r>
              <a:rPr lang="en-US" dirty="0" err="1"/>
              <a:t>menggantikan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 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•	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, </a:t>
            </a:r>
            <a:r>
              <a:rPr lang="en-US" dirty="0" err="1"/>
              <a:t>berupa</a:t>
            </a:r>
            <a:r>
              <a:rPr lang="en-US" dirty="0"/>
              <a:t> L </a:t>
            </a:r>
            <a:r>
              <a:rPr lang="en-US" dirty="0" err="1"/>
              <a:t>atau</a:t>
            </a:r>
            <a:r>
              <a:rPr lang="en-US" dirty="0"/>
              <a:t> R, </a:t>
            </a:r>
            <a:r>
              <a:rPr lang="en-US" dirty="0" err="1"/>
              <a:t>berturut-turut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left </a:t>
            </a:r>
            <a:r>
              <a:rPr lang="en-US" dirty="0" err="1"/>
              <a:t>atau</a:t>
            </a:r>
            <a:r>
              <a:rPr lang="en-US" dirty="0"/>
              <a:t> right,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head </a:t>
            </a:r>
            <a:r>
              <a:rPr lang="en-US" dirty="0" err="1"/>
              <a:t>bergerak</a:t>
            </a:r>
            <a:r>
              <a:rPr lang="en-US" dirty="0"/>
              <a:t>.</a:t>
            </a:r>
          </a:p>
          <a:p>
            <a:r>
              <a:rPr lang="en-US" dirty="0"/>
              <a:t>q0: start state,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Q,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finite control </a:t>
            </a:r>
            <a:r>
              <a:rPr lang="en-US" dirty="0" err="1"/>
              <a:t>ditemukan</a:t>
            </a:r>
            <a:r>
              <a:rPr lang="en-US" dirty="0"/>
              <a:t>.</a:t>
            </a:r>
          </a:p>
          <a:p>
            <a:r>
              <a:rPr lang="en-US" dirty="0"/>
              <a:t>B: </a:t>
            </a:r>
            <a:r>
              <a:rPr lang="en-US" dirty="0" err="1"/>
              <a:t>simbol</a:t>
            </a:r>
            <a:r>
              <a:rPr lang="en-US" dirty="0"/>
              <a:t> blank. 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S, </a:t>
            </a:r>
            <a:r>
              <a:rPr lang="en-US" dirty="0" err="1"/>
              <a:t>yaitu</a:t>
            </a:r>
            <a:r>
              <a:rPr lang="en-US" dirty="0"/>
              <a:t> B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input.</a:t>
            </a:r>
          </a:p>
          <a:p>
            <a:r>
              <a:rPr lang="en-US" dirty="0"/>
              <a:t>F: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final state, subset </a:t>
            </a:r>
            <a:r>
              <a:rPr lang="en-US" dirty="0" err="1"/>
              <a:t>dari</a:t>
            </a:r>
            <a:r>
              <a:rPr lang="en-US" dirty="0"/>
              <a:t> Q.</a:t>
            </a:r>
          </a:p>
        </p:txBody>
      </p:sp>
    </p:spTree>
    <p:extLst>
      <p:ext uri="{BB962C8B-B14F-4D97-AF65-F5344CB8AC3E}">
        <p14:creationId xmlns:p14="http://schemas.microsoft.com/office/powerpoint/2010/main" val="7070734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522" y="0"/>
            <a:ext cx="1142337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Instantaneous (ID)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Turing</a:t>
            </a:r>
          </a:p>
          <a:p>
            <a:r>
              <a:rPr lang="en-US" dirty="0"/>
              <a:t>ID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mesin</a:t>
            </a:r>
            <a:r>
              <a:rPr lang="en-US" dirty="0"/>
              <a:t> Turing </a:t>
            </a:r>
            <a:r>
              <a:rPr lang="en-US" dirty="0" err="1"/>
              <a:t>kerjakan</a:t>
            </a:r>
            <a:r>
              <a:rPr lang="en-US" dirty="0"/>
              <a:t>.  ID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string X1X2X3… Xi-1qXiXi+1 … </a:t>
            </a:r>
            <a:r>
              <a:rPr lang="en-US" dirty="0" err="1"/>
              <a:t>Xn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:</a:t>
            </a:r>
          </a:p>
          <a:p>
            <a:r>
              <a:rPr lang="en-US" dirty="0"/>
              <a:t>– q </a:t>
            </a:r>
            <a:r>
              <a:rPr lang="en-US" dirty="0" err="1"/>
              <a:t>adalah</a:t>
            </a:r>
            <a:r>
              <a:rPr lang="en-US" dirty="0"/>
              <a:t> state </a:t>
            </a:r>
            <a:r>
              <a:rPr lang="en-US" dirty="0" err="1"/>
              <a:t>dari</a:t>
            </a:r>
            <a:r>
              <a:rPr lang="en-US" dirty="0"/>
              <a:t> TM </a:t>
            </a:r>
          </a:p>
          <a:p>
            <a:r>
              <a:rPr lang="en-US" dirty="0"/>
              <a:t>– Tape head men-scan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ke-i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.</a:t>
            </a:r>
          </a:p>
          <a:p>
            <a:r>
              <a:rPr lang="en-US" dirty="0"/>
              <a:t>– X1X2 …</a:t>
            </a:r>
            <a:r>
              <a:rPr lang="en-US" dirty="0" err="1"/>
              <a:t>Xn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tape di </a:t>
            </a:r>
            <a:r>
              <a:rPr lang="en-US" dirty="0" err="1"/>
              <a:t>antara</a:t>
            </a:r>
            <a:r>
              <a:rPr lang="en-US" dirty="0"/>
              <a:t> nonblank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paling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paling </a:t>
            </a:r>
            <a:r>
              <a:rPr lang="en-US" dirty="0" err="1"/>
              <a:t>kanan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Pergerakan</a:t>
            </a:r>
            <a:r>
              <a:rPr lang="en-US" dirty="0"/>
              <a:t> TM M = (Q, S, G, d, q0, B, F)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├ </a:t>
            </a:r>
            <a:r>
              <a:rPr lang="en-US" dirty="0" err="1"/>
              <a:t>atau</a:t>
            </a:r>
            <a:r>
              <a:rPr lang="en-US" dirty="0"/>
              <a:t> ├. ├*M </a:t>
            </a:r>
            <a:r>
              <a:rPr lang="en-US" dirty="0" err="1"/>
              <a:t>atau</a:t>
            </a:r>
            <a:r>
              <a:rPr lang="en-US" dirty="0"/>
              <a:t> ├*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,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TM.</a:t>
            </a:r>
          </a:p>
          <a:p>
            <a:r>
              <a:rPr lang="en-US" dirty="0" err="1"/>
              <a:t>Anggap</a:t>
            </a:r>
            <a:r>
              <a:rPr lang="en-US" dirty="0"/>
              <a:t> d(q, Xi) = (p, Y, L),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.  </a:t>
            </a:r>
            <a:r>
              <a:rPr lang="en-US" dirty="0" err="1"/>
              <a:t>Maka</a:t>
            </a:r>
            <a:endParaRPr lang="en-US" dirty="0"/>
          </a:p>
          <a:p>
            <a:r>
              <a:rPr lang="en-US" dirty="0"/>
              <a:t>X1X2… Xi-1qXiXi+1 … </a:t>
            </a:r>
            <a:r>
              <a:rPr lang="en-US" dirty="0" err="1"/>
              <a:t>Xn</a:t>
            </a:r>
            <a:endParaRPr lang="en-US" dirty="0"/>
          </a:p>
          <a:p>
            <a:r>
              <a:rPr lang="en-US" dirty="0"/>
              <a:t>├ X1X2… Xi-2pXi-1 YXi+1 … </a:t>
            </a:r>
            <a:r>
              <a:rPr lang="en-US" dirty="0" err="1"/>
              <a:t>Xn</a:t>
            </a:r>
            <a:endParaRPr lang="en-US" dirty="0"/>
          </a:p>
          <a:p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state p. Tape head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diposisikan</a:t>
            </a:r>
            <a:r>
              <a:rPr lang="en-US" dirty="0"/>
              <a:t> di </a:t>
            </a:r>
            <a:r>
              <a:rPr lang="en-US" dirty="0" err="1"/>
              <a:t>sel</a:t>
            </a:r>
            <a:r>
              <a:rPr lang="en-US" dirty="0"/>
              <a:t> i-1.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n </a:t>
            </a:r>
            <a:r>
              <a:rPr lang="en-US" dirty="0" err="1"/>
              <a:t>dan</a:t>
            </a:r>
            <a:r>
              <a:rPr lang="en-US" dirty="0"/>
              <a:t> Y = B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B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Xn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blank–blank yang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ID </a:t>
            </a:r>
            <a:r>
              <a:rPr lang="en-US" dirty="0" err="1"/>
              <a:t>selanjutnya</a:t>
            </a:r>
            <a:r>
              <a:rPr lang="en-US" dirty="0"/>
              <a:t>.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endParaRPr lang="en-US" dirty="0"/>
          </a:p>
          <a:p>
            <a:r>
              <a:rPr lang="en-US" dirty="0"/>
              <a:t>X1X2 …Xn-1 q </a:t>
            </a:r>
            <a:r>
              <a:rPr lang="en-US" dirty="0" err="1"/>
              <a:t>Xn</a:t>
            </a:r>
            <a:r>
              <a:rPr lang="en-US" dirty="0"/>
              <a:t>├ X1X2… Xn-2p Xn-1</a:t>
            </a:r>
          </a:p>
          <a:p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pengecualian</a:t>
            </a:r>
            <a:r>
              <a:rPr lang="en-US" dirty="0"/>
              <a:t>:</a:t>
            </a:r>
          </a:p>
          <a:p>
            <a:r>
              <a:rPr lang="en-US" dirty="0"/>
              <a:t>– 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=1, </a:t>
            </a:r>
            <a:r>
              <a:rPr lang="en-US" dirty="0" err="1"/>
              <a:t>maka</a:t>
            </a:r>
            <a:r>
              <a:rPr lang="en-US" dirty="0"/>
              <a:t> M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blank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X1.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</a:t>
            </a:r>
          </a:p>
          <a:p>
            <a:r>
              <a:rPr lang="en-US" dirty="0"/>
              <a:t>qX1X2 …</a:t>
            </a:r>
            <a:r>
              <a:rPr lang="en-US" dirty="0" err="1"/>
              <a:t>Xn</a:t>
            </a:r>
            <a:r>
              <a:rPr lang="en-US" dirty="0"/>
              <a:t>├ pBYX2… </a:t>
            </a:r>
            <a:r>
              <a:rPr lang="en-US" dirty="0" err="1"/>
              <a:t>Xn</a:t>
            </a:r>
            <a:endParaRPr lang="en-US" dirty="0"/>
          </a:p>
          <a:p>
            <a:r>
              <a:rPr lang="en-US" dirty="0"/>
              <a:t>–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n </a:t>
            </a:r>
            <a:r>
              <a:rPr lang="en-US" dirty="0" err="1"/>
              <a:t>dan</a:t>
            </a:r>
            <a:r>
              <a:rPr lang="en-US" dirty="0"/>
              <a:t> Y = B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B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Xn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blank–blank yang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ID </a:t>
            </a:r>
            <a:r>
              <a:rPr lang="en-US" dirty="0" err="1"/>
              <a:t>selanjutnya</a:t>
            </a:r>
            <a:r>
              <a:rPr lang="en-US" dirty="0"/>
              <a:t>.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endParaRPr lang="en-US" dirty="0"/>
          </a:p>
          <a:p>
            <a:r>
              <a:rPr lang="en-US" dirty="0"/>
              <a:t>X1X2 …Xn-1 q </a:t>
            </a:r>
            <a:r>
              <a:rPr lang="en-US" dirty="0" err="1"/>
              <a:t>Xn</a:t>
            </a:r>
            <a:r>
              <a:rPr lang="en-US" dirty="0"/>
              <a:t>├ X1X2… Xn-2p Xn-1</a:t>
            </a:r>
          </a:p>
          <a:p>
            <a:r>
              <a:rPr lang="en-US" dirty="0" err="1"/>
              <a:t>Anggap</a:t>
            </a:r>
            <a:r>
              <a:rPr lang="en-US" dirty="0"/>
              <a:t> d(q, Xi) = (p, Y, R),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  </a:t>
            </a:r>
            <a:r>
              <a:rPr lang="en-US" dirty="0" err="1"/>
              <a:t>Maka</a:t>
            </a:r>
            <a:endParaRPr lang="en-US" dirty="0"/>
          </a:p>
          <a:p>
            <a:r>
              <a:rPr lang="en-US" dirty="0"/>
              <a:t>X1X2… Xi-1qXiXi+1 … </a:t>
            </a:r>
            <a:r>
              <a:rPr lang="en-US" dirty="0" err="1"/>
              <a:t>Xn</a:t>
            </a:r>
            <a:r>
              <a:rPr lang="en-US" dirty="0"/>
              <a:t> ├ X1X2… Xi-1 YpXi+1 … </a:t>
            </a:r>
            <a:r>
              <a:rPr lang="en-US" dirty="0" err="1"/>
              <a:t>Xn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336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279" y="543338"/>
            <a:ext cx="119269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Tape head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bergerak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i+1. 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pengecualian</a:t>
            </a:r>
            <a:r>
              <a:rPr lang="en-US" sz="2000" dirty="0"/>
              <a:t>:</a:t>
            </a:r>
          </a:p>
          <a:p>
            <a:r>
              <a:rPr lang="en-US" sz="2000" dirty="0"/>
              <a:t>–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n,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ke-i+1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blank,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ID </a:t>
            </a:r>
            <a:r>
              <a:rPr lang="en-US" sz="2000" dirty="0" err="1"/>
              <a:t>sebelumnya</a:t>
            </a:r>
            <a:r>
              <a:rPr lang="en-US" sz="2000" dirty="0"/>
              <a:t>. 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demikian</a:t>
            </a:r>
            <a:endParaRPr lang="en-US" sz="2000" dirty="0"/>
          </a:p>
          <a:p>
            <a:r>
              <a:rPr lang="en-US" sz="2000" dirty="0"/>
              <a:t>X1X2 … Xn-1 </a:t>
            </a:r>
            <a:r>
              <a:rPr lang="en-US" sz="2000" dirty="0" err="1"/>
              <a:t>qXn</a:t>
            </a:r>
            <a:r>
              <a:rPr lang="en-US" sz="2000" dirty="0"/>
              <a:t>├ X1 X2… Xn-1YpB</a:t>
            </a:r>
          </a:p>
          <a:p>
            <a:r>
              <a:rPr lang="en-US" sz="2000" dirty="0"/>
              <a:t>–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1 </a:t>
            </a:r>
            <a:r>
              <a:rPr lang="en-US" sz="2000" dirty="0" err="1"/>
              <a:t>dan</a:t>
            </a:r>
            <a:r>
              <a:rPr lang="en-US" sz="2000" dirty="0"/>
              <a:t> Y = B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B yang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X1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blank–blank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ID </a:t>
            </a:r>
            <a:r>
              <a:rPr lang="en-US" sz="2000" dirty="0" err="1"/>
              <a:t>selanjutnya</a:t>
            </a:r>
            <a:r>
              <a:rPr lang="en-US" sz="2000" dirty="0"/>
              <a:t>. 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demikian</a:t>
            </a:r>
            <a:endParaRPr lang="en-US" sz="2000" dirty="0"/>
          </a:p>
          <a:p>
            <a:r>
              <a:rPr lang="en-US" sz="2000" dirty="0"/>
              <a:t>qX1X2 …</a:t>
            </a:r>
            <a:r>
              <a:rPr lang="en-US" sz="2000" dirty="0" err="1"/>
              <a:t>Xn</a:t>
            </a:r>
            <a:r>
              <a:rPr lang="en-US" sz="2000" dirty="0"/>
              <a:t>├ pX2… </a:t>
            </a:r>
            <a:r>
              <a:rPr lang="en-US" sz="2000" dirty="0" err="1"/>
              <a:t>Xn</a:t>
            </a:r>
            <a:endParaRPr lang="en-US" sz="2000" dirty="0"/>
          </a:p>
          <a:p>
            <a:r>
              <a:rPr lang="en-US" sz="2000" dirty="0"/>
              <a:t>Diagram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Turing</a:t>
            </a:r>
          </a:p>
          <a:p>
            <a:r>
              <a:rPr lang="en-US" sz="2000" dirty="0"/>
              <a:t>Diagram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node–node yang </a:t>
            </a:r>
            <a:r>
              <a:rPr lang="en-US" sz="2000" dirty="0" err="1"/>
              <a:t>menyatakan</a:t>
            </a:r>
            <a:r>
              <a:rPr lang="en-US" sz="2000" dirty="0"/>
              <a:t> state–state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Turing .</a:t>
            </a:r>
            <a:r>
              <a:rPr lang="en-US" sz="2000" dirty="0" err="1"/>
              <a:t>sebuah</a:t>
            </a:r>
            <a:r>
              <a:rPr lang="en-US" sz="2000" dirty="0"/>
              <a:t> arc </a:t>
            </a:r>
            <a:r>
              <a:rPr lang="en-US" sz="2000" dirty="0" err="1"/>
              <a:t>dari</a:t>
            </a:r>
            <a:r>
              <a:rPr lang="en-US" sz="2000" dirty="0"/>
              <a:t> state q </a:t>
            </a:r>
            <a:r>
              <a:rPr lang="en-US" sz="2000" dirty="0" err="1"/>
              <a:t>ke</a:t>
            </a:r>
            <a:r>
              <a:rPr lang="en-US" sz="2000" dirty="0"/>
              <a:t> state p </a:t>
            </a:r>
            <a:r>
              <a:rPr lang="en-US" sz="2000" dirty="0" err="1"/>
              <a:t>diberi</a:t>
            </a:r>
            <a:r>
              <a:rPr lang="en-US" sz="2000" dirty="0"/>
              <a:t> label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item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X/Y D, </a:t>
            </a:r>
            <a:r>
              <a:rPr lang="en-US" sz="2000" dirty="0" err="1"/>
              <a:t>dimana</a:t>
            </a:r>
            <a:r>
              <a:rPr lang="en-US" sz="2000" dirty="0"/>
              <a:t> X </a:t>
            </a:r>
            <a:r>
              <a:rPr lang="en-US" sz="2000" dirty="0" err="1"/>
              <a:t>dan</a:t>
            </a:r>
            <a:r>
              <a:rPr lang="en-US" sz="2000" dirty="0"/>
              <a:t> Y </a:t>
            </a:r>
            <a:r>
              <a:rPr lang="en-US" sz="2000" dirty="0" err="1"/>
              <a:t>adalah</a:t>
            </a:r>
            <a:r>
              <a:rPr lang="en-US" sz="2000" dirty="0"/>
              <a:t> tape symbol, </a:t>
            </a:r>
            <a:r>
              <a:rPr lang="en-US" sz="2000" dirty="0" err="1"/>
              <a:t>dan</a:t>
            </a:r>
            <a:r>
              <a:rPr lang="en-US" sz="2000" dirty="0"/>
              <a:t> D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, </a:t>
            </a:r>
            <a:r>
              <a:rPr lang="en-US" sz="2000" dirty="0" err="1"/>
              <a:t>kiri</a:t>
            </a:r>
            <a:r>
              <a:rPr lang="en-US" sz="2000" dirty="0"/>
              <a:t> (L)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(R). 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d(q, X) = (p, Y, D) </a:t>
            </a:r>
            <a:r>
              <a:rPr lang="en-US" sz="2000" dirty="0" err="1"/>
              <a:t>diperoleh</a:t>
            </a:r>
            <a:r>
              <a:rPr lang="en-US" sz="2000" dirty="0"/>
              <a:t> label X/Y D </a:t>
            </a:r>
            <a:r>
              <a:rPr lang="en-US" sz="2000" dirty="0" err="1"/>
              <a:t>pada</a:t>
            </a:r>
            <a:r>
              <a:rPr lang="en-US" sz="2000" dirty="0"/>
              <a:t> arc </a:t>
            </a:r>
            <a:r>
              <a:rPr lang="en-US" sz="2000" dirty="0" err="1"/>
              <a:t>dari</a:t>
            </a:r>
            <a:r>
              <a:rPr lang="en-US" sz="2000" dirty="0"/>
              <a:t> q </a:t>
            </a:r>
            <a:r>
              <a:rPr lang="en-US" sz="2000" dirty="0" err="1"/>
              <a:t>ke</a:t>
            </a:r>
            <a:r>
              <a:rPr lang="en-US" sz="2000" dirty="0"/>
              <a:t> p. </a:t>
            </a:r>
            <a:r>
              <a:rPr lang="en-US" sz="2000" dirty="0" err="1"/>
              <a:t>Dalam</a:t>
            </a:r>
            <a:r>
              <a:rPr lang="en-US" sz="2000" dirty="0"/>
              <a:t> diagram </a:t>
            </a:r>
            <a:r>
              <a:rPr lang="en-US" sz="2000" dirty="0" err="1"/>
              <a:t>arah</a:t>
            </a:r>
            <a:r>
              <a:rPr lang="en-US" sz="2000" dirty="0"/>
              <a:t> D </a:t>
            </a:r>
            <a:r>
              <a:rPr lang="en-US" sz="2000" dirty="0" err="1"/>
              <a:t>dinyatakan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¬ </a:t>
            </a:r>
            <a:r>
              <a:rPr lang="en-US" sz="2000" dirty="0" err="1"/>
              <a:t>untuk</a:t>
            </a:r>
            <a:r>
              <a:rPr lang="en-US" sz="2000" dirty="0"/>
              <a:t> “left” </a:t>
            </a:r>
            <a:r>
              <a:rPr lang="en-US" sz="2000" dirty="0" err="1"/>
              <a:t>dan</a:t>
            </a:r>
            <a:r>
              <a:rPr lang="en-US" sz="2000" dirty="0"/>
              <a:t> ® </a:t>
            </a:r>
            <a:r>
              <a:rPr lang="en-US" sz="2000" dirty="0" err="1"/>
              <a:t>untuk</a:t>
            </a:r>
            <a:r>
              <a:rPr lang="en-US" sz="2000" dirty="0"/>
              <a:t> “right”.  Start state </a:t>
            </a:r>
            <a:r>
              <a:rPr lang="en-US" sz="2000" dirty="0" err="1"/>
              <a:t>ditandai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kata “start”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panah</a:t>
            </a:r>
            <a:r>
              <a:rPr lang="en-US" sz="2000" dirty="0"/>
              <a:t> yang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state </a:t>
            </a:r>
            <a:r>
              <a:rPr lang="en-US" sz="2000" dirty="0" err="1"/>
              <a:t>tersebut</a:t>
            </a:r>
            <a:r>
              <a:rPr lang="en-US" sz="2000" dirty="0"/>
              <a:t>.  Final state </a:t>
            </a:r>
            <a:r>
              <a:rPr lang="en-US" sz="2000" dirty="0" err="1"/>
              <a:t>ditandai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putaran</a:t>
            </a:r>
            <a:r>
              <a:rPr lang="en-US" sz="2000" dirty="0"/>
              <a:t> </a:t>
            </a:r>
            <a:r>
              <a:rPr lang="en-US" sz="2000" dirty="0" err="1"/>
              <a:t>ganda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84352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ym typeface="Wingdings" pitchFamily="2" charset="2"/>
              </a:rPr>
              <a:t>Pembahasan contoh soal mesin Turing berikut gambar diagram transisi, tabel produksi.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Mesin</a:t>
            </a:r>
            <a:r>
              <a:rPr lang="en-US" dirty="0"/>
              <a:t> Turing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menghitungan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  , yang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monus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proper </a:t>
            </a:r>
            <a:r>
              <a:rPr lang="en-US" dirty="0" err="1"/>
              <a:t>substraction</a:t>
            </a:r>
            <a:r>
              <a:rPr lang="en-US" dirty="0"/>
              <a:t>. 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 m   n = max(m – n, 0).  </a:t>
            </a:r>
            <a:r>
              <a:rPr lang="en-US" dirty="0" err="1"/>
              <a:t>Bahwa</a:t>
            </a:r>
            <a:r>
              <a:rPr lang="en-US" dirty="0"/>
              <a:t>, m   n = m – n </a:t>
            </a:r>
            <a:r>
              <a:rPr lang="en-US" dirty="0" err="1"/>
              <a:t>jika</a:t>
            </a:r>
            <a:r>
              <a:rPr lang="en-US" dirty="0"/>
              <a:t> m ³ n </a:t>
            </a:r>
            <a:r>
              <a:rPr lang="en-US" dirty="0" err="1"/>
              <a:t>dan</a:t>
            </a:r>
            <a:r>
              <a:rPr lang="en-US" dirty="0"/>
              <a:t> 0 </a:t>
            </a:r>
            <a:r>
              <a:rPr lang="en-US" dirty="0" err="1"/>
              <a:t>jika</a:t>
            </a:r>
            <a:r>
              <a:rPr lang="en-US" dirty="0"/>
              <a:t> m &lt; n.  </a:t>
            </a:r>
            <a:r>
              <a:rPr lang="en-US" dirty="0" err="1"/>
              <a:t>Mesin</a:t>
            </a:r>
            <a:r>
              <a:rPr lang="en-US" dirty="0"/>
              <a:t> Turing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 = ({q0, q1, … , q6}, {0, 1}, {0, 1, B}, d, q0, 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260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turing</a:t>
            </a:r>
            <a:r>
              <a:rPr lang="en-US" dirty="0"/>
              <a:t> </a:t>
            </a:r>
            <a:r>
              <a:rPr lang="en-US" dirty="0" err="1"/>
              <a:t>mesin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71018"/>
            <a:ext cx="5106028" cy="679994"/>
          </a:xfrm>
        </p:spPr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2371018"/>
            <a:ext cx="5106028" cy="679994"/>
          </a:xfrm>
        </p:spPr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Turing M:</a:t>
            </a:r>
          </a:p>
        </p:txBody>
      </p:sp>
      <p:pic>
        <p:nvPicPr>
          <p:cNvPr id="7" name="Content Placeholder 4" descr="mesinturing2">
            <a:hlinkClick r:id="rId2"/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8" y="3051013"/>
            <a:ext cx="4837044" cy="274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 descr="mesinturing3">
            <a:hlinkClick r:id="rId4"/>
          </p:cNvPr>
          <p:cNvPicPr>
            <a:picLocks noGrp="1"/>
          </p:cNvPicPr>
          <p:nvPr>
            <p:ph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05" y="3051012"/>
            <a:ext cx="4886111" cy="2740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6596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24753"/>
          </a:xfrm>
        </p:spPr>
        <p:txBody>
          <a:bodyPr/>
          <a:lstStyle/>
          <a:p>
            <a:r>
              <a:rPr lang="id-ID" dirty="0">
                <a:sym typeface="Wingdings" pitchFamily="2" charset="2"/>
              </a:rPr>
              <a:t>Teknik pemrograman untuk mesin 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5530" y="1404729"/>
            <a:ext cx="11834191" cy="50755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Turing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ekavalen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digital </a:t>
            </a:r>
            <a:r>
              <a:rPr lang="en-US" dirty="0" err="1"/>
              <a:t>sekarang</a:t>
            </a:r>
            <a:r>
              <a:rPr lang="en-US" dirty="0"/>
              <a:t> juga </a:t>
            </a:r>
            <a:r>
              <a:rPr lang="en-US" dirty="0" err="1"/>
              <a:t>ekavalen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input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Turing </a:t>
            </a:r>
            <a:r>
              <a:rPr lang="en-US" dirty="0" err="1"/>
              <a:t>adalah</a:t>
            </a:r>
            <a:r>
              <a:rPr lang="en-US" dirty="0"/>
              <a:t> kata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untai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alfabet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untai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Mesin</a:t>
            </a:r>
            <a:r>
              <a:rPr lang="en-US" dirty="0"/>
              <a:t> Turing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ID-ID </a:t>
            </a:r>
            <a:r>
              <a:rPr lang="en-US" dirty="0" err="1"/>
              <a:t>pada</a:t>
            </a:r>
            <a:r>
              <a:rPr lang="en-US" dirty="0"/>
              <a:t> PDA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komputasinya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finite control,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berhingga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state.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tape yang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kotak-kotak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-sel.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berhingga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, input yang </a:t>
            </a:r>
            <a:r>
              <a:rPr lang="en-US" dirty="0" err="1"/>
              <a:t>merupakan</a:t>
            </a:r>
            <a:r>
              <a:rPr lang="en-US" dirty="0"/>
              <a:t> string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berhingga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input alphabet,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Sel-sel</a:t>
            </a:r>
            <a:r>
              <a:rPr lang="en-US" dirty="0"/>
              <a:t> tape yang lain, </a:t>
            </a:r>
            <a:r>
              <a:rPr lang="en-US" dirty="0" err="1"/>
              <a:t>perluasan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infinite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dinamakan</a:t>
            </a:r>
            <a:r>
              <a:rPr lang="en-US" dirty="0"/>
              <a:t> blank.</a:t>
            </a:r>
          </a:p>
          <a:p>
            <a:pPr marL="0" indent="0">
              <a:buNone/>
            </a:pPr>
            <a:r>
              <a:rPr lang="en-US" dirty="0"/>
              <a:t>• Blank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input symbol,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tape yang lain </a:t>
            </a:r>
            <a:r>
              <a:rPr lang="en-US" dirty="0" err="1"/>
              <a:t>disamping</a:t>
            </a:r>
            <a:r>
              <a:rPr lang="en-US" dirty="0"/>
              <a:t> input symbol </a:t>
            </a:r>
            <a:r>
              <a:rPr lang="en-US" dirty="0" err="1"/>
              <a:t>dan</a:t>
            </a:r>
            <a:r>
              <a:rPr lang="en-US" dirty="0"/>
              <a:t> blank.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tape head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sel-sel</a:t>
            </a:r>
            <a:r>
              <a:rPr lang="en-US" dirty="0"/>
              <a:t> tape.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turing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men-scan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, tape head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paling </a:t>
            </a:r>
            <a:r>
              <a:rPr lang="en-US" dirty="0" err="1"/>
              <a:t>kiri</a:t>
            </a:r>
            <a:r>
              <a:rPr lang="en-US" dirty="0"/>
              <a:t> yang </a:t>
            </a:r>
            <a:r>
              <a:rPr lang="en-US" dirty="0" err="1"/>
              <a:t>menampung</a:t>
            </a:r>
            <a:r>
              <a:rPr lang="en-US" dirty="0"/>
              <a:t> input.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17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061" y="424070"/>
            <a:ext cx="1086678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mesin</a:t>
            </a:r>
            <a:r>
              <a:rPr lang="en-US" sz="3200" dirty="0"/>
              <a:t> </a:t>
            </a:r>
            <a:r>
              <a:rPr lang="en-US" sz="3200" dirty="0" err="1"/>
              <a:t>turing</a:t>
            </a:r>
            <a:r>
              <a:rPr lang="en-US" sz="3200" dirty="0"/>
              <a:t> </a:t>
            </a:r>
            <a:r>
              <a:rPr lang="en-US" sz="3200" dirty="0" err="1"/>
              <a:t>terdiri</a:t>
            </a:r>
            <a:r>
              <a:rPr lang="en-US" sz="3200" dirty="0"/>
              <a:t> </a:t>
            </a:r>
            <a:r>
              <a:rPr lang="en-US" sz="3200" dirty="0" err="1"/>
              <a:t>atas</a:t>
            </a:r>
            <a:r>
              <a:rPr lang="en-US" sz="3200" dirty="0"/>
              <a:t> </a:t>
            </a:r>
            <a:r>
              <a:rPr lang="en-US" sz="3200" dirty="0" err="1"/>
              <a:t>barisan</a:t>
            </a:r>
            <a:r>
              <a:rPr lang="en-US" sz="3200" dirty="0"/>
              <a:t> </a:t>
            </a:r>
            <a:r>
              <a:rPr lang="en-US" sz="3200" dirty="0" err="1"/>
              <a:t>sel</a:t>
            </a:r>
            <a:r>
              <a:rPr lang="en-US" sz="3200" dirty="0"/>
              <a:t> </a:t>
            </a:r>
            <a:r>
              <a:rPr lang="en-US" sz="3200" dirty="0" err="1"/>
              <a:t>tersusun</a:t>
            </a:r>
            <a:r>
              <a:rPr lang="en-US" sz="3200" dirty="0"/>
              <a:t> </a:t>
            </a:r>
            <a:r>
              <a:rPr lang="en-US" sz="3200" dirty="0" err="1"/>
              <a:t>berupa</a:t>
            </a:r>
            <a:r>
              <a:rPr lang="en-US" sz="3200" dirty="0"/>
              <a:t> pita yang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bergerak</a:t>
            </a:r>
            <a:r>
              <a:rPr lang="en-US" sz="3200" dirty="0"/>
              <a:t> </a:t>
            </a:r>
            <a:r>
              <a:rPr lang="en-US" sz="3200" dirty="0" err="1"/>
              <a:t>maju</a:t>
            </a:r>
            <a:r>
              <a:rPr lang="en-US" sz="3200" dirty="0"/>
              <a:t> </a:t>
            </a:r>
            <a:r>
              <a:rPr lang="en-US" sz="3200" dirty="0" err="1"/>
              <a:t>mundur</a:t>
            </a:r>
            <a:r>
              <a:rPr lang="en-US" sz="3200" dirty="0"/>
              <a:t>, </a:t>
            </a:r>
            <a:r>
              <a:rPr lang="en-US" sz="3200" dirty="0" err="1"/>
              <a:t>komponen</a:t>
            </a:r>
            <a:r>
              <a:rPr lang="en-US" sz="3200" dirty="0"/>
              <a:t> </a:t>
            </a:r>
            <a:r>
              <a:rPr lang="en-US" sz="3200" dirty="0" err="1"/>
              <a:t>aktif</a:t>
            </a:r>
            <a:r>
              <a:rPr lang="en-US" sz="3200" dirty="0"/>
              <a:t> </a:t>
            </a:r>
            <a:r>
              <a:rPr lang="en-US" sz="3200" dirty="0" err="1"/>
              <a:t>baca</a:t>
            </a:r>
            <a:r>
              <a:rPr lang="en-US" sz="3200" dirty="0"/>
              <a:t>/</a:t>
            </a:r>
            <a:r>
              <a:rPr lang="en-US" sz="3200" dirty="0" err="1"/>
              <a:t>tulis</a:t>
            </a:r>
            <a:r>
              <a:rPr lang="en-US" sz="3200" dirty="0"/>
              <a:t> pita yang </a:t>
            </a:r>
            <a:r>
              <a:rPr lang="en-US" sz="3200" dirty="0" err="1"/>
              <a:t>memiliki</a:t>
            </a:r>
            <a:r>
              <a:rPr lang="en-US" sz="3200" dirty="0"/>
              <a:t> status </a:t>
            </a:r>
            <a:r>
              <a:rPr lang="en-US" sz="3200" dirty="0" err="1"/>
              <a:t>perhitungan</a:t>
            </a:r>
            <a:r>
              <a:rPr lang="en-US" sz="3200" dirty="0"/>
              <a:t>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mengubah</a:t>
            </a:r>
            <a:r>
              <a:rPr lang="en-US" sz="3200" dirty="0"/>
              <a:t>/</a:t>
            </a:r>
            <a:r>
              <a:rPr lang="en-US" sz="3200" dirty="0" err="1"/>
              <a:t>menulisi</a:t>
            </a:r>
            <a:r>
              <a:rPr lang="en-US" sz="3200" dirty="0"/>
              <a:t> </a:t>
            </a:r>
            <a:r>
              <a:rPr lang="en-US" sz="3200" dirty="0" err="1"/>
              <a:t>sel</a:t>
            </a:r>
            <a:r>
              <a:rPr lang="en-US" sz="3200" dirty="0"/>
              <a:t> </a:t>
            </a:r>
            <a:r>
              <a:rPr lang="en-US" sz="3200" dirty="0" err="1"/>
              <a:t>aktif</a:t>
            </a:r>
            <a:r>
              <a:rPr lang="en-US" sz="3200" dirty="0"/>
              <a:t> yang </a:t>
            </a:r>
            <a:r>
              <a:rPr lang="en-US" sz="3200" dirty="0" err="1"/>
              <a:t>ada</a:t>
            </a:r>
            <a:r>
              <a:rPr lang="en-US" sz="3200" dirty="0"/>
              <a:t> di pita </a:t>
            </a:r>
            <a:r>
              <a:rPr lang="en-US" sz="3200" dirty="0" err="1"/>
              <a:t>tadi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kumpulan</a:t>
            </a:r>
            <a:r>
              <a:rPr lang="en-US" sz="3200" dirty="0"/>
              <a:t> </a:t>
            </a:r>
            <a:r>
              <a:rPr lang="en-US" sz="3200" dirty="0" err="1"/>
              <a:t>instruksi</a:t>
            </a:r>
            <a:r>
              <a:rPr lang="en-US" sz="3200" dirty="0"/>
              <a:t> </a:t>
            </a:r>
            <a:r>
              <a:rPr lang="en-US" sz="3200" dirty="0" err="1"/>
              <a:t>bagaimana</a:t>
            </a:r>
            <a:r>
              <a:rPr lang="en-US" sz="3200" dirty="0"/>
              <a:t> </a:t>
            </a:r>
            <a:r>
              <a:rPr lang="en-US" sz="3200" dirty="0" err="1"/>
              <a:t>komponen</a:t>
            </a:r>
            <a:r>
              <a:rPr lang="en-US" sz="3200" dirty="0"/>
              <a:t> </a:t>
            </a:r>
            <a:r>
              <a:rPr lang="en-US" sz="3200" dirty="0" err="1"/>
              <a:t>baca</a:t>
            </a:r>
            <a:r>
              <a:rPr lang="en-US" sz="3200" dirty="0"/>
              <a:t>/</a:t>
            </a:r>
            <a:r>
              <a:rPr lang="en-US" sz="3200" dirty="0" err="1"/>
              <a:t>tulis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modifikasi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sel</a:t>
            </a:r>
            <a:r>
              <a:rPr lang="en-US" sz="3200" dirty="0"/>
              <a:t> </a:t>
            </a:r>
            <a:r>
              <a:rPr lang="en-US" sz="3200" dirty="0" err="1"/>
              <a:t>aktif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pita,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 err="1"/>
              <a:t>bagaimana</a:t>
            </a:r>
            <a:r>
              <a:rPr lang="en-US" sz="3200" dirty="0"/>
              <a:t> </a:t>
            </a:r>
            <a:r>
              <a:rPr lang="en-US" sz="3200" dirty="0" err="1"/>
              <a:t>menggerakkan</a:t>
            </a:r>
            <a:r>
              <a:rPr lang="en-US" sz="3200" dirty="0"/>
              <a:t> pita </a:t>
            </a:r>
            <a:r>
              <a:rPr lang="en-US" sz="3200" dirty="0" err="1"/>
              <a:t>tersebut</a:t>
            </a:r>
            <a:r>
              <a:rPr lang="en-US" sz="3200" dirty="0"/>
              <a:t>.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langkah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komputasi</a:t>
            </a:r>
            <a:r>
              <a:rPr lang="en-US" sz="3200" dirty="0"/>
              <a:t>, </a:t>
            </a:r>
            <a:r>
              <a:rPr lang="en-US" sz="3200" dirty="0" err="1"/>
              <a:t>mesin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mengubah</a:t>
            </a:r>
            <a:r>
              <a:rPr lang="en-US" sz="3200" dirty="0"/>
              <a:t> </a:t>
            </a:r>
            <a:r>
              <a:rPr lang="en-US" sz="3200" dirty="0" err="1"/>
              <a:t>isi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sel</a:t>
            </a:r>
            <a:r>
              <a:rPr lang="en-US" sz="3200" dirty="0"/>
              <a:t> yang </a:t>
            </a:r>
            <a:r>
              <a:rPr lang="en-US" sz="3200" dirty="0" err="1"/>
              <a:t>aktif</a:t>
            </a:r>
            <a:r>
              <a:rPr lang="en-US" sz="3200" dirty="0"/>
              <a:t>, </a:t>
            </a:r>
            <a:r>
              <a:rPr lang="en-US" sz="3200" dirty="0" err="1"/>
              <a:t>mengubah</a:t>
            </a:r>
            <a:r>
              <a:rPr lang="en-US" sz="3200" dirty="0"/>
              <a:t> status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komponen</a:t>
            </a:r>
            <a:r>
              <a:rPr lang="en-US" sz="3200" dirty="0"/>
              <a:t> </a:t>
            </a:r>
            <a:r>
              <a:rPr lang="en-US" sz="3200" dirty="0" err="1"/>
              <a:t>baca</a:t>
            </a:r>
            <a:r>
              <a:rPr lang="en-US" sz="3200" dirty="0"/>
              <a:t>/</a:t>
            </a:r>
            <a:r>
              <a:rPr lang="en-US" sz="3200" dirty="0" err="1"/>
              <a:t>tulis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mengubah</a:t>
            </a:r>
            <a:r>
              <a:rPr lang="en-US" sz="3200" dirty="0"/>
              <a:t> </a:t>
            </a:r>
            <a:r>
              <a:rPr lang="en-US" sz="3200" dirty="0" err="1"/>
              <a:t>posisi</a:t>
            </a:r>
            <a:r>
              <a:rPr lang="en-US" sz="3200" dirty="0"/>
              <a:t> pita </a:t>
            </a:r>
            <a:r>
              <a:rPr lang="en-US" sz="3200" dirty="0" err="1"/>
              <a:t>kekiri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kekanan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038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39</TotalTime>
  <Words>1223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Tw Cen MT</vt:lpstr>
      <vt:lpstr>Wingdings</vt:lpstr>
      <vt:lpstr>Droplet</vt:lpstr>
      <vt:lpstr>Kelompok 6 Turing Machine</vt:lpstr>
      <vt:lpstr>Notasi mesin Turing</vt:lpstr>
      <vt:lpstr>PowerPoint Presentation</vt:lpstr>
      <vt:lpstr>PowerPoint Presentation</vt:lpstr>
      <vt:lpstr>PowerPoint Presentation</vt:lpstr>
      <vt:lpstr>Pembahasan contoh soal mesin Turing berikut gambar diagram transisi, tabel produksi.</vt:lpstr>
      <vt:lpstr>Transisi turing mesin</vt:lpstr>
      <vt:lpstr>Teknik pemrograman untuk mesin Turing</vt:lpstr>
      <vt:lpstr>PowerPoint Presentation</vt:lpstr>
      <vt:lpstr>Turing machine simulator</vt:lpstr>
      <vt:lpstr>Berikut screenshot dari simaltor turing machine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6 Turing Machine</dc:title>
  <dc:creator>wulan rahma izzati</dc:creator>
  <cp:lastModifiedBy>wulan rahma izzati</cp:lastModifiedBy>
  <cp:revision>5</cp:revision>
  <dcterms:created xsi:type="dcterms:W3CDTF">2016-06-28T21:46:44Z</dcterms:created>
  <dcterms:modified xsi:type="dcterms:W3CDTF">2016-06-28T22:26:03Z</dcterms:modified>
</cp:coreProperties>
</file>