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70" r:id="rId2"/>
    <p:sldId id="435" r:id="rId3"/>
    <p:sldId id="426" r:id="rId4"/>
    <p:sldId id="367" r:id="rId5"/>
    <p:sldId id="381" r:id="rId6"/>
    <p:sldId id="275" r:id="rId7"/>
    <p:sldId id="276" r:id="rId8"/>
    <p:sldId id="277" r:id="rId9"/>
    <p:sldId id="429" r:id="rId10"/>
    <p:sldId id="382" r:id="rId11"/>
    <p:sldId id="278" r:id="rId12"/>
    <p:sldId id="421" r:id="rId13"/>
    <p:sldId id="274" r:id="rId14"/>
    <p:sldId id="422" r:id="rId15"/>
    <p:sldId id="427" r:id="rId16"/>
    <p:sldId id="279" r:id="rId17"/>
    <p:sldId id="378" r:id="rId18"/>
    <p:sldId id="280" r:id="rId19"/>
    <p:sldId id="281" r:id="rId20"/>
    <p:sldId id="283" r:id="rId21"/>
    <p:sldId id="285" r:id="rId22"/>
    <p:sldId id="431" r:id="rId23"/>
  </p:sldIdLst>
  <p:sldSz cx="9144000" cy="5715000" type="screen16x10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7"/>
    <a:srgbClr val="008200"/>
    <a:srgbClr val="00FF00"/>
    <a:srgbClr val="0000FF"/>
    <a:srgbClr val="FFF6D5"/>
    <a:srgbClr val="FFFAEE"/>
    <a:srgbClr val="FDFFF2"/>
    <a:srgbClr val="E9EEFE"/>
    <a:srgbClr val="0824E5"/>
    <a:srgbClr val="D2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2" autoAdjust="0"/>
    <p:restoredTop sz="94461" autoAdjust="0"/>
  </p:normalViewPr>
  <p:slideViewPr>
    <p:cSldViewPr snapToGrid="0">
      <p:cViewPr varScale="1">
        <p:scale>
          <a:sx n="117" d="100"/>
          <a:sy n="117" d="100"/>
        </p:scale>
        <p:origin x="156" y="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51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61565D71-58CB-4E4A-A112-B88A53B65450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6819D6C-F56C-C844-8828-176DDD743C2C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Monaco" charset="0"/>
        <a:ea typeface="Monaco" charset="0"/>
        <a:cs typeface="Monaco" charset="0"/>
      </a:defRPr>
    </a:lvl1pPr>
    <a:lvl2pPr marL="457200"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Monaco" charset="0"/>
        <a:ea typeface="Monaco" charset="0"/>
        <a:cs typeface="Monaco" charset="0"/>
      </a:defRPr>
    </a:lvl2pPr>
    <a:lvl3pPr marL="914400"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Monaco" charset="0"/>
        <a:ea typeface="Monaco" charset="0"/>
        <a:cs typeface="Monaco" charset="0"/>
      </a:defRPr>
    </a:lvl3pPr>
    <a:lvl4pPr marL="1371600"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Monaco" charset="0"/>
        <a:ea typeface="Monaco" charset="0"/>
        <a:cs typeface="Monaco" charset="0"/>
      </a:defRPr>
    </a:lvl4pPr>
    <a:lvl5pPr marL="1828800"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Monaco" charset="0"/>
        <a:ea typeface="Monaco" charset="0"/>
        <a:cs typeface="Monac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F0B701-0C61-1944-99D9-719FA4FA4C65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AF67D0-0152-BA4B-AACD-FDAA697BC1B8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programs that take a lot of time usually contain large loops – optimizing ILP for loops is critical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an instruction “</a:t>
            </a:r>
            <a:r>
              <a:rPr lang="en-US" dirty="0" err="1"/>
              <a:t>fadd.d</a:t>
            </a:r>
            <a:r>
              <a:rPr lang="en-US" dirty="0"/>
              <a:t> f3, f5, f6” is after the 3</a:t>
            </a:r>
            <a:r>
              <a:rPr lang="en-US" baseline="30000" dirty="0"/>
              <a:t>rd</a:t>
            </a:r>
            <a:r>
              <a:rPr lang="en-US" dirty="0"/>
              <a:t> instruction, it is independent, but still has to wait for the previous </a:t>
            </a:r>
            <a:r>
              <a:rPr lang="en-US" dirty="0" err="1"/>
              <a:t>fadd.d</a:t>
            </a:r>
            <a:r>
              <a:rPr lang="en-US" dirty="0"/>
              <a:t> instruction to complete.</a:t>
            </a:r>
          </a:p>
          <a:p>
            <a:r>
              <a:rPr lang="en-US" dirty="0"/>
              <a:t>	-- scheduling is to detect such instructions, and let them proceed without necessarily follow the program order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7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673143D-8A9F-1847-93DA-A788719CFFD1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Pipeline latency – number of cycles for the source instruction to produce data.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673143D-8A9F-1847-93DA-A788719CFFD1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122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0FB79E-4C5A-6E47-89BE-502CD25DE075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Stall can be viewed as a special instruction that does not to the pipeline.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B9EFE1-90F0-9547-BEE7-D491742B0FDC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0A5CE44-766F-BC4A-BCED-C2003E59593B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instructions in different iterations use different registers – high demand on free registers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Branch overhead instructions are 2 over 4 iterations in the unrolled loop, instead of 2 in each iteration in the original loop – saving some execution cycles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BE9043C-C154-7349-B460-892B2D595128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6BD6CE4-2058-1E44-A2AD-F344401648F7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03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8093AB-D6C8-6E45-9EC7-64CAC51760D4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47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5701A6D-44F5-2E41-A962-ED77F02A1493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FB6B01F-47BE-214E-A8EE-43B6F00D5BBD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8841B4-B7CB-F346-BB2E-08B89AFD53F0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order of instruction while maintaining all dependences – to reduce CPI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8841B4-B7CB-F346-BB2E-08B89AFD53F0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scheduling often changes order of instructions, but such change cannot break control dependence </a:t>
            </a:r>
          </a:p>
        </p:txBody>
      </p:sp>
    </p:spTree>
    <p:extLst>
      <p:ext uri="{BB962C8B-B14F-4D97-AF65-F5344CB8AC3E}">
        <p14:creationId xmlns:p14="http://schemas.microsoft.com/office/powerpoint/2010/main" val="38725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5CC722-ED19-CC42-A340-3A9A3FBFFF47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Case 1: if x2 = 0, moving LD before BEQ may cause memory access exception.</a:t>
            </a:r>
          </a:p>
          <a:p>
            <a:endParaRPr lang="en-AU" dirty="0"/>
          </a:p>
          <a:p>
            <a:r>
              <a:rPr lang="en-AU" dirty="0"/>
              <a:t>Case 2: OR reads X1, which may be updated by either ADD or sub.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5CC722-ED19-CC42-A340-3A9A3FBFFF47}" type="datetime3">
              <a:rPr lang="en-US" smtClean="0"/>
              <a:t>20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8350"/>
            <a:ext cx="6140450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27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haozheng@usf.edu" TargetMode="External"/><Relationship Id="rId2" Type="http://schemas.openxmlformats.org/officeDocument/2006/relationships/hyperlink" Target="http://www.cse.usf.edu/~haozheng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1" y="5414699"/>
            <a:ext cx="5762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4" y="96573"/>
            <a:ext cx="1292662" cy="51011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96573"/>
            <a:ext cx="6105525" cy="51011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9" y="34972"/>
            <a:ext cx="8281987" cy="6463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4" y="937948"/>
            <a:ext cx="8270875" cy="42597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9" y="34972"/>
            <a:ext cx="8281987" cy="6463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4" y="937948"/>
            <a:ext cx="4059237" cy="4259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937948"/>
            <a:ext cx="4059238" cy="4259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61" y="83195"/>
            <a:ext cx="8784976" cy="548640"/>
          </a:xfrm>
          <a:prstGeom prst="roundRect">
            <a:avLst>
              <a:gd name="adj" fmla="val 5303"/>
            </a:avLst>
          </a:prstGeom>
          <a:solidFill>
            <a:srgbClr val="FFF0D7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>
              <a:defRPr sz="3200">
                <a:solidFill>
                  <a:srgbClr val="0824E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3" y="728547"/>
            <a:ext cx="8775576" cy="4735552"/>
          </a:xfrm>
        </p:spPr>
        <p:txBody>
          <a:bodyPr anchor="ctr" anchorCtr="0"/>
          <a:lstStyle>
            <a:lvl1pPr marL="352425" indent="-342900">
              <a:spcBef>
                <a:spcPts val="600"/>
              </a:spcBef>
              <a:buClr>
                <a:srgbClr val="0000FF"/>
              </a:buClr>
              <a:buSzPct val="80000"/>
              <a:buFont typeface="Zapf Dingbats"/>
              <a:buChar char="➜"/>
              <a:tabLst/>
              <a:defRPr sz="2800"/>
            </a:lvl1pPr>
            <a:lvl2pPr marL="742950" indent="-285750">
              <a:spcBef>
                <a:spcPts val="600"/>
              </a:spcBef>
              <a:buClr>
                <a:srgbClr val="0000FF"/>
              </a:buClr>
              <a:buSzPct val="80000"/>
              <a:buFont typeface="Zapf Dingbats"/>
              <a:buChar char="➜"/>
              <a:defRPr sz="2400"/>
            </a:lvl2pPr>
            <a:lvl3pPr marL="1143000" indent="-228600">
              <a:spcBef>
                <a:spcPts val="600"/>
              </a:spcBef>
              <a:buClr>
                <a:srgbClr val="0000FF"/>
              </a:buClr>
              <a:buSzPct val="80000"/>
              <a:buFont typeface="Zapf Dingbats"/>
              <a:buChar char="➜"/>
              <a:defRPr sz="2000"/>
            </a:lvl3pPr>
            <a:lvl4pPr marL="1600200" indent="-228600">
              <a:spcBef>
                <a:spcPts val="600"/>
              </a:spcBef>
              <a:buClr>
                <a:srgbClr val="0000FF"/>
              </a:buClr>
              <a:buSzPct val="80000"/>
              <a:buFont typeface="Zapf Dingbats"/>
              <a:buChar char="➜"/>
              <a:defRPr sz="1800"/>
            </a:lvl4pPr>
            <a:lvl5pPr marL="2057400" indent="-228600">
              <a:spcBef>
                <a:spcPts val="600"/>
              </a:spcBef>
              <a:buClr>
                <a:srgbClr val="0000FF"/>
              </a:buClr>
              <a:buSzPct val="80000"/>
              <a:buFont typeface="Zapf Dingbats"/>
              <a:buChar char="➜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143000"/>
            <a:ext cx="8778240" cy="1676400"/>
          </a:xfrm>
          <a:prstGeom prst="roundRect">
            <a:avLst>
              <a:gd name="adj" fmla="val 10569"/>
            </a:avLst>
          </a:prstGeom>
          <a:solidFill>
            <a:srgbClr val="FFF0D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marL="0" indent="0" algn="ctr">
              <a:buNone/>
              <a:defRPr sz="4400" b="1" i="0">
                <a:solidFill>
                  <a:srgbClr val="0824E5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C6813-0813-8E47-8C5F-E19A652DDEF4}"/>
              </a:ext>
            </a:extLst>
          </p:cNvPr>
          <p:cNvSpPr txBox="1"/>
          <p:nvPr userDrawn="1"/>
        </p:nvSpPr>
        <p:spPr>
          <a:xfrm>
            <a:off x="2383324" y="3094463"/>
            <a:ext cx="4377352" cy="224676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Dr. Hao Zheng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Dept. of Comp Sci &amp;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Eng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 of South Florida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C23D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www.cse.usf.edu/~haozheng</a:t>
            </a:r>
            <a:br>
              <a:rPr lang="en-US" sz="2800" dirty="0">
                <a:solidFill>
                  <a:srgbClr val="0C23D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C23D8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haozheng@usf.edu</a:t>
            </a:r>
            <a:endParaRPr lang="en-US" sz="2800" b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4" y="937948"/>
            <a:ext cx="4059237" cy="4259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937948"/>
            <a:ext cx="4059238" cy="4259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034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718906-2540-DA42-8B55-8FBF41C4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1" y="80367"/>
            <a:ext cx="8784976" cy="548640"/>
          </a:xfrm>
          <a:prstGeom prst="roundRect">
            <a:avLst>
              <a:gd name="adj" fmla="val 7369"/>
            </a:avLst>
          </a:prstGeom>
          <a:solidFill>
            <a:srgbClr val="FFF0D7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>
              <a:defRPr sz="3200">
                <a:solidFill>
                  <a:srgbClr val="0824E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88031"/>
            <a:ext cx="3008313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2672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3" y="937948"/>
            <a:ext cx="8775576" cy="45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10936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Click to edit Master title style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567738" y="5486136"/>
            <a:ext cx="5762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i="0">
          <a:solidFill>
            <a:srgbClr val="0824E5"/>
          </a:solidFill>
          <a:latin typeface="Calibri" charset="0"/>
          <a:ea typeface="Calibri" charset="0"/>
          <a:cs typeface="Calibri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80000"/>
        <a:buFont typeface=".AppleSystemUIFont" charset="-120"/>
        <a:buChar char="→"/>
        <a:defRPr sz="3200" b="0" i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4BF3"/>
        </a:buClr>
        <a:buSzPct val="80000"/>
        <a:buFont typeface="LucidaGrande" charset="0"/>
        <a:buChar char="→"/>
        <a:defRPr sz="2800" b="0" i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4BF3"/>
        </a:buClr>
        <a:buSzPct val="80000"/>
        <a:buFont typeface="LucidaGrande" charset="0"/>
        <a:buChar char="→"/>
        <a:defRPr sz="2400" b="0" i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4BF3"/>
        </a:buClr>
        <a:buSzPct val="80000"/>
        <a:buFont typeface="LucidaGrande" charset="0"/>
        <a:buChar char="→"/>
        <a:defRPr sz="2000" b="0" i="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4BF3"/>
        </a:buClr>
        <a:buSzPct val="80000"/>
        <a:buFont typeface="LucidaGrande" charset="0"/>
        <a:buChar char="→"/>
        <a:defRPr sz="2000" b="0" i="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1" y="1273325"/>
            <a:ext cx="914399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rgbClr val="0824E5"/>
                </a:solidFill>
                <a:latin typeface="Calibri" charset="0"/>
                <a:ea typeface="Calibri" charset="0"/>
                <a:cs typeface="Calibri" charset="0"/>
              </a:rPr>
              <a:t>Pipeline Scheduling</a:t>
            </a: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25351" y="-671513"/>
            <a:ext cx="44299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charset="0"/>
              </a:rPr>
              <a:t>A Quantitative Approach, Fifth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F2086-7A83-914D-9468-0B7CCBE76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oundRect">
            <a:avLst>
              <a:gd name="adj" fmla="val 6437"/>
            </a:avLst>
          </a:prstGeom>
          <a:solidFill>
            <a:srgbClr val="FFF0D7"/>
          </a:solidFill>
        </p:spPr>
        <p:txBody>
          <a:bodyPr/>
          <a:lstStyle/>
          <a:p>
            <a:r>
              <a:rPr lang="en-US" dirty="0"/>
              <a:t>Pipeline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 Dependences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824E5"/>
                </a:solidFill>
              </a:rPr>
              <a:t>Control Dependence </a:t>
            </a:r>
            <a:r>
              <a:rPr lang="en-US" dirty="0"/>
              <a:t>determines</a:t>
            </a:r>
            <a:r>
              <a:rPr lang="en-US" sz="2400" dirty="0"/>
              <a:t> </a:t>
            </a:r>
            <a:r>
              <a:rPr lang="en-US" dirty="0"/>
              <a:t>ordering of instruction </a:t>
            </a:r>
            <a:r>
              <a:rPr lang="en-US" dirty="0" err="1"/>
              <a:t>i</a:t>
            </a:r>
            <a:r>
              <a:rPr lang="en-US" dirty="0"/>
              <a:t> with respect to a branch instruction</a:t>
            </a:r>
          </a:p>
          <a:p>
            <a:pPr lvl="1"/>
            <a:r>
              <a:rPr lang="en-US" dirty="0"/>
              <a:t>Instruction control-dependent on a branch cannot be moved before the branch so that its execution is no longer controller by the branch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An instruction not control-dependent on a branch cannot be moved after the branch so that its execution is controlled by the branch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90391" y="3788082"/>
            <a:ext cx="1669047" cy="1815882"/>
          </a:xfrm>
          <a:prstGeom prst="rect">
            <a:avLst/>
          </a:prstGeom>
          <a:solidFill>
            <a:srgbClr val="D5E5FF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s1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if p1 then 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     s2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480854"/>
            <a:ext cx="294715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3.1  ILP Concepts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151669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 Dependence </a:t>
            </a:r>
            <a:r>
              <a:rPr lang="mr-IN" dirty="0"/>
              <a:t>–</a:t>
            </a:r>
            <a:r>
              <a:rPr lang="en-AU" dirty="0"/>
              <a:t> Examples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5329" y="812522"/>
            <a:ext cx="5256857" cy="46568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LD cannot be move above branch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OR instruction dependent on ADD and SUB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move SUB before the branch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Reorder instruction if it does not change program semantics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8361" y="812522"/>
            <a:ext cx="3141040" cy="2044589"/>
          </a:xfrm>
          <a:prstGeom prst="rect">
            <a:avLst/>
          </a:prstGeom>
          <a:solidFill>
            <a:srgbClr val="D5E5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u="sng" kern="0" dirty="0">
                <a:latin typeface="Calibri" charset="0"/>
                <a:ea typeface="Calibri" charset="0"/>
                <a:cs typeface="Calibri" charset="0"/>
              </a:rPr>
              <a:t>Example 1: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000" kern="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ADD	  x2, x3, x4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	BEQ	  x2, x0, L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	LD	  x1, 0(x2)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L:	…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361" y="2984696"/>
            <a:ext cx="3141040" cy="2397305"/>
          </a:xfrm>
          <a:prstGeom prst="rect">
            <a:avLst/>
          </a:prstGeom>
          <a:solidFill>
            <a:srgbClr val="D5E5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u="sng" kern="0" dirty="0">
                <a:latin typeface="Calibri" charset="0"/>
                <a:ea typeface="Calibri" charset="0"/>
                <a:cs typeface="Calibri" charset="0"/>
              </a:rPr>
              <a:t>Example 2: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000" kern="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ADD  x1, x2, x3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	BEQ	  x4, x0, L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	SUB 	  x1, x5, x6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L: 	...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	OR	  x7, x1, x8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469330"/>
            <a:ext cx="294715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3.1  ILP </a:t>
            </a: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Concepts </a:t>
            </a: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and Challenges</a:t>
            </a:r>
            <a:endParaRPr lang="en-US" sz="1600" b="1" dirty="0">
              <a:solidFill>
                <a:srgbClr val="004BF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6686B-D79A-7F49-8A10-B01D90DAD249}"/>
              </a:ext>
            </a:extLst>
          </p:cNvPr>
          <p:cNvCxnSpPr/>
          <p:nvPr/>
        </p:nvCxnSpPr>
        <p:spPr bwMode="auto">
          <a:xfrm flipH="1">
            <a:off x="2431473" y="1201882"/>
            <a:ext cx="1276158" cy="8382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0C4B94-BEFC-E644-9095-82F799789C91}"/>
              </a:ext>
            </a:extLst>
          </p:cNvPr>
          <p:cNvCxnSpPr/>
          <p:nvPr/>
        </p:nvCxnSpPr>
        <p:spPr bwMode="auto">
          <a:xfrm flipH="1">
            <a:off x="2521527" y="2524992"/>
            <a:ext cx="1447800" cy="266007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 Dependence </a:t>
            </a:r>
            <a:r>
              <a:rPr lang="mr-IN" dirty="0"/>
              <a:t>–</a:t>
            </a:r>
            <a:r>
              <a:rPr lang="en-AU" dirty="0"/>
              <a:t> Examples (1)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5418" y="921124"/>
            <a:ext cx="5099070" cy="43872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Reorder instruction if it does not change program semantics</a:t>
            </a:r>
          </a:p>
          <a:p>
            <a:pPr>
              <a:spcBef>
                <a:spcPts val="0"/>
              </a:spcBef>
            </a:pPr>
            <a:r>
              <a:rPr lang="en-US" dirty="0"/>
              <a:t>Example 3: ok to move sub above BEQ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x4 is not used after label “skip”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68779"/>
            <a:ext cx="294715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3.1  ILP </a:t>
            </a: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Concepts </a:t>
            </a: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and Challenges</a:t>
            </a:r>
            <a:endParaRPr lang="en-US" sz="1600" b="1" dirty="0">
              <a:solidFill>
                <a:srgbClr val="004BF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8361" y="1984792"/>
            <a:ext cx="3685907" cy="2413642"/>
          </a:xfrm>
          <a:prstGeom prst="rect">
            <a:avLst/>
          </a:prstGeom>
          <a:solidFill>
            <a:srgbClr val="D5E5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u="sng" kern="0" dirty="0">
                <a:latin typeface="Calibri" charset="0"/>
                <a:ea typeface="Calibri" charset="0"/>
                <a:cs typeface="Calibri" charset="0"/>
              </a:rPr>
              <a:t>Example 3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000" kern="0" dirty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ADD	  x1, x2, x3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		BEQ	  x12, x0, skip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		SUB 	  x4, x5, x6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		ADD	  x5, x4, x9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defRPr/>
            </a:pPr>
            <a:r>
              <a:rPr lang="en-US" sz="2400" kern="0" dirty="0">
                <a:latin typeface="Calibri" charset="0"/>
                <a:ea typeface="Calibri" charset="0"/>
                <a:cs typeface="Calibri" charset="0"/>
              </a:rPr>
              <a:t>skip: 	OR	  x7, x8, x9</a:t>
            </a:r>
          </a:p>
        </p:txBody>
      </p:sp>
    </p:spTree>
    <p:extLst>
      <p:ext uri="{BB962C8B-B14F-4D97-AF65-F5344CB8AC3E}">
        <p14:creationId xmlns:p14="http://schemas.microsoft.com/office/powerpoint/2010/main" val="79315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361" y="56644"/>
            <a:ext cx="8784976" cy="601742"/>
          </a:xfrm>
        </p:spPr>
        <p:txBody>
          <a:bodyPr/>
          <a:lstStyle/>
          <a:p>
            <a:r>
              <a:rPr lang="en-US" dirty="0"/>
              <a:t>Impacts of Dependences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Parallelism with </a:t>
            </a:r>
            <a:r>
              <a:rPr lang="en-US" b="1" dirty="0">
                <a:solidFill>
                  <a:srgbClr val="0824E5"/>
                </a:solidFill>
              </a:rPr>
              <a:t>basic block </a:t>
            </a:r>
            <a:r>
              <a:rPr lang="en-US" dirty="0"/>
              <a:t>is limited</a:t>
            </a:r>
          </a:p>
          <a:p>
            <a:pPr lvl="1"/>
            <a:r>
              <a:rPr lang="en-US" dirty="0"/>
              <a:t>Typical size of basic block = 3-6 instructions</a:t>
            </a:r>
          </a:p>
          <a:p>
            <a:pPr lvl="1"/>
            <a:r>
              <a:rPr lang="en-US" dirty="0"/>
              <a:t>Must optimize across branches</a:t>
            </a:r>
          </a:p>
          <a:p>
            <a:r>
              <a:rPr lang="en-US" dirty="0"/>
              <a:t>Challenges: dependency</a:t>
            </a:r>
          </a:p>
          <a:p>
            <a:pPr lvl="1"/>
            <a:r>
              <a:rPr lang="en-US" dirty="0"/>
              <a:t>Dependent instructions cannot be executed simultaneously or close to each other</a:t>
            </a:r>
          </a:p>
          <a:p>
            <a:r>
              <a:rPr lang="en-US" dirty="0"/>
              <a:t>Increase ILP </a:t>
            </a:r>
            <a:r>
              <a:rPr lang="mr-IN" dirty="0"/>
              <a:t>–</a:t>
            </a:r>
            <a:r>
              <a:rPr lang="en-US" dirty="0"/>
              <a:t> Loop-Level Parallelism</a:t>
            </a:r>
          </a:p>
          <a:p>
            <a:pPr lvl="1"/>
            <a:r>
              <a:rPr lang="en-US" dirty="0"/>
              <a:t>Unroll loop statically or dynamically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7980"/>
            <a:ext cx="294715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3.1  ILP </a:t>
            </a: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Concepts </a:t>
            </a: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and Challenges</a:t>
            </a:r>
            <a:endParaRPr lang="en-US" sz="1600" b="1" dirty="0">
              <a:solidFill>
                <a:srgbClr val="004BF3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39FE41D-8BFC-994D-AC10-555B4BDAC086}"/>
              </a:ext>
            </a:extLst>
          </p:cNvPr>
          <p:cNvSpPr/>
          <p:nvPr/>
        </p:nvSpPr>
        <p:spPr bwMode="auto">
          <a:xfrm>
            <a:off x="170523" y="1887496"/>
            <a:ext cx="8778240" cy="1518645"/>
          </a:xfrm>
          <a:prstGeom prst="roundRect">
            <a:avLst>
              <a:gd name="adj" fmla="val 8304"/>
            </a:avLst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0824E5"/>
                </a:solidFill>
                <a:latin typeface="Calibri" charset="0"/>
                <a:ea typeface="Calibri" charset="0"/>
                <a:cs typeface="Calibri" charset="0"/>
              </a:rPr>
              <a:t>3.2 Compiler Techniques for Exposing ILP</a:t>
            </a:r>
          </a:p>
        </p:txBody>
      </p:sp>
    </p:spTree>
    <p:extLst>
      <p:ext uri="{BB962C8B-B14F-4D97-AF65-F5344CB8AC3E}">
        <p14:creationId xmlns:p14="http://schemas.microsoft.com/office/powerpoint/2010/main" val="65742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DAA-0864-8546-8098-E216BEB7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Pipeline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5D4DB-FAA9-434F-ABC3-9DD1659E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56" y="3806249"/>
            <a:ext cx="7948488" cy="1734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9EDE4F-3183-7A4C-9EE7-FD5A3638E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878" y="913339"/>
            <a:ext cx="5117050" cy="2667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6C1FE-A87F-174C-AF55-D47E1CDE1E81}"/>
              </a:ext>
            </a:extLst>
          </p:cNvPr>
          <p:cNvSpPr txBox="1"/>
          <p:nvPr/>
        </p:nvSpPr>
        <p:spPr>
          <a:xfrm>
            <a:off x="496156" y="5249702"/>
            <a:ext cx="1586644" cy="215444"/>
          </a:xfrm>
          <a:prstGeom prst="rect">
            <a:avLst/>
          </a:prstGeom>
          <a:solidFill>
            <a:srgbClr val="FFFAE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bIns="0" rtlCol="0">
            <a:spAutoFit/>
          </a:bodyPr>
          <a:lstStyle/>
          <a:p>
            <a:pPr marL="11113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andara" panose="020E0502030303020204" pitchFamily="34" charset="0"/>
                <a:ea typeface="Verdana" panose="020B0604030504040204" pitchFamily="34" charset="0"/>
                <a:cs typeface="Consolas" panose="020B0609020204030204" pitchFamily="49" charset="0"/>
              </a:rPr>
              <a:t>fadd.d</a:t>
            </a:r>
            <a:r>
              <a:rPr lang="en-US" sz="1400" dirty="0">
                <a:latin typeface="Candara" panose="020E0502030303020204" pitchFamily="34" charset="0"/>
                <a:ea typeface="Verdana" panose="020B0604030504040204" pitchFamily="34" charset="0"/>
                <a:cs typeface="Consolas" panose="020B0609020204030204" pitchFamily="49" charset="0"/>
              </a:rPr>
              <a:t>     f3, f5, f6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EEEF8-8530-9043-BBE2-8AAAA7C44F3B}"/>
              </a:ext>
            </a:extLst>
          </p:cNvPr>
          <p:cNvSpPr txBox="1"/>
          <p:nvPr/>
        </p:nvSpPr>
        <p:spPr>
          <a:xfrm>
            <a:off x="6422820" y="5249702"/>
            <a:ext cx="2225024" cy="2154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tIns="0" bIns="0" rtlCol="0">
            <a:spAutoFit/>
          </a:bodyPr>
          <a:lstStyle/>
          <a:p>
            <a:pPr marL="11113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dirty="0">
                <a:latin typeface="Candara" panose="020E0502030303020204" pitchFamily="34" charset="0"/>
                <a:ea typeface="Verdana" panose="020B0604030504040204" pitchFamily="34" charset="0"/>
                <a:cs typeface="Consolas" panose="020B0609020204030204" pitchFamily="49" charset="0"/>
              </a:rPr>
              <a:t>stall  stall  stall     A1       A2</a:t>
            </a:r>
          </a:p>
        </p:txBody>
      </p:sp>
    </p:spTree>
    <p:extLst>
      <p:ext uri="{BB962C8B-B14F-4D97-AF65-F5344CB8AC3E}">
        <p14:creationId xmlns:p14="http://schemas.microsoft.com/office/powerpoint/2010/main" val="164215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en-US" sz="3200" dirty="0"/>
              <a:t>Pipeline Scheduling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Separate dependent instruction from the source instruction by the </a:t>
            </a:r>
            <a:r>
              <a:rPr lang="en-US" b="1" dirty="0">
                <a:solidFill>
                  <a:srgbClr val="0824E5"/>
                </a:solidFill>
              </a:rPr>
              <a:t>pipeline latency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Pipeline latency </a:t>
            </a:r>
            <a:r>
              <a:rPr lang="mr-IN" dirty="0"/>
              <a:t>–</a:t>
            </a:r>
            <a:r>
              <a:rPr lang="en-US" dirty="0"/>
              <a:t> cycles to separate two dependent instructions to avoid hazards</a:t>
            </a:r>
          </a:p>
          <a:p>
            <a:r>
              <a:rPr lang="en-US" dirty="0"/>
              <a:t>By inserting NOP (bubbles) </a:t>
            </a:r>
            <a:r>
              <a:rPr lang="mr-IN" dirty="0"/>
              <a:t>–</a:t>
            </a:r>
            <a:r>
              <a:rPr lang="en-US" dirty="0"/>
              <a:t> pipeline stalls (interlock)</a:t>
            </a:r>
          </a:p>
          <a:p>
            <a:pPr>
              <a:lnSpc>
                <a:spcPct val="90000"/>
              </a:lnSpc>
            </a:pPr>
            <a:r>
              <a:rPr lang="en-US" dirty="0"/>
              <a:t>By inserting independent instructions – </a:t>
            </a:r>
            <a:r>
              <a:rPr lang="en-US" b="1" dirty="0">
                <a:solidFill>
                  <a:srgbClr val="0824E5"/>
                </a:solidFill>
              </a:rPr>
              <a:t>Scheduling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Statically, or Dynamically </a:t>
            </a:r>
          </a:p>
          <a:p>
            <a:pPr>
              <a:lnSpc>
                <a:spcPct val="90000"/>
              </a:lnSpc>
            </a:pPr>
            <a:r>
              <a:rPr lang="en-US" dirty="0"/>
              <a:t>Scheduling relies on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ILP in programs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latencies of functional units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62068"/>
            <a:ext cx="410765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3.2 Basic Compiler Techniques for Exposing ILP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Static Scheduling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79513" y="809469"/>
            <a:ext cx="8775576" cy="17051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Transform and re-arrange the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while maintaining all dependencies in program</a:t>
            </a:r>
          </a:p>
          <a:p>
            <a:pPr>
              <a:spcBef>
                <a:spcPts val="1800"/>
              </a:spcBef>
            </a:pPr>
            <a:r>
              <a:rPr lang="en-US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62" y="3727144"/>
            <a:ext cx="6809941" cy="16202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468779"/>
            <a:ext cx="410765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3.2 Basic Compiler Techniques for Exposing ILP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2E0E5-9233-B841-BC53-A8F7332FBAA7}"/>
              </a:ext>
            </a:extLst>
          </p:cNvPr>
          <p:cNvSpPr txBox="1"/>
          <p:nvPr/>
        </p:nvSpPr>
        <p:spPr>
          <a:xfrm>
            <a:off x="2679761" y="2037546"/>
            <a:ext cx="3333092" cy="954107"/>
          </a:xfrm>
          <a:prstGeom prst="rect">
            <a:avLst/>
          </a:prstGeom>
          <a:solidFill>
            <a:srgbClr val="FFFAE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6075" lvl="1" indent="-346075">
              <a:lnSpc>
                <a:spcPct val="9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=999;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&gt;=0;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=i-1)</a:t>
            </a:r>
          </a:p>
          <a:p>
            <a:pPr marL="346075" lvl="1" indent="-346075">
              <a:lnSpc>
                <a:spcPct val="9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x[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] = x[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] + s;</a:t>
            </a:r>
          </a:p>
        </p:txBody>
      </p:sp>
    </p:spTree>
    <p:extLst>
      <p:ext uri="{BB962C8B-B14F-4D97-AF65-F5344CB8AC3E}">
        <p14:creationId xmlns:p14="http://schemas.microsoft.com/office/powerpoint/2010/main" val="99074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Scheduling (1)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0625" y="1401687"/>
            <a:ext cx="3511550" cy="3267075"/>
          </a:xfrm>
          <a:solidFill>
            <a:srgbClr val="FFFAE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Loop:	</a:t>
            </a:r>
            <a:r>
              <a:rPr lang="en-US" sz="2400" dirty="0" err="1"/>
              <a:t>fld</a:t>
            </a:r>
            <a:r>
              <a:rPr lang="en-US" sz="2400" dirty="0"/>
              <a:t>	f0, 0(x1)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fadd.d</a:t>
            </a:r>
            <a:r>
              <a:rPr lang="en-US" sz="2400" dirty="0"/>
              <a:t> 	f4, f0, f2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fsd</a:t>
            </a:r>
            <a:r>
              <a:rPr lang="en-US" sz="2400" dirty="0"/>
              <a:t> 	f4, 0(x1)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addi</a:t>
            </a:r>
            <a:r>
              <a:rPr lang="en-US" sz="2400" dirty="0"/>
              <a:t> 	x1, x1, -8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bne</a:t>
            </a:r>
            <a:r>
              <a:rPr lang="en-US" sz="2400" dirty="0"/>
              <a:t> 	x1, x2, Loop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5269" y="2263944"/>
            <a:ext cx="5499887" cy="154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468779"/>
            <a:ext cx="410765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3.2 Basic Compiler Techniques for Exposing ILP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Scheduling (2)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2592168"/>
            <a:ext cx="49255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indent="-365760">
              <a:spcBef>
                <a:spcPts val="0"/>
              </a:spcBef>
              <a:buSzPct val="75000"/>
              <a:buFont typeface="ZapfDingbatsITC" charset="0"/>
              <a:buChar char="➙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ILP in basic blocks is limited</a:t>
            </a:r>
          </a:p>
          <a:p>
            <a:pPr marL="365760" indent="-365760">
              <a:spcBef>
                <a:spcPts val="0"/>
              </a:spcBef>
              <a:buSzPct val="75000"/>
              <a:buFont typeface="ZapfDingbatsITC" charset="0"/>
              <a:buChar char="➙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Loop unrolling to increase ILP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68361" y="1442901"/>
            <a:ext cx="3590705" cy="2829197"/>
          </a:xfrm>
          <a:prstGeom prst="rect">
            <a:avLst/>
          </a:prstGeom>
          <a:solidFill>
            <a:srgbClr val="FFFAE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0000"/>
              <a:buFont typeface=".AppleSystemUIFont" charset="-120"/>
              <a:buChar char="→"/>
              <a:defRPr sz="3200" b="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4BF3"/>
              </a:buClr>
              <a:buSzPct val="80000"/>
              <a:buFont typeface="LucidaGrande" charset="0"/>
              <a:buChar char="→"/>
              <a:defRPr sz="2800" b="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BF3"/>
              </a:buClr>
              <a:buSzPct val="80000"/>
              <a:buFont typeface="LucidaGrande" charset="0"/>
              <a:buChar char="→"/>
              <a:defRPr sz="2400" b="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BF3"/>
              </a:buClr>
              <a:buSzPct val="80000"/>
              <a:buFont typeface="LucidaGrande" charset="0"/>
              <a:buChar char="→"/>
              <a:defRPr sz="2000" b="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BF3"/>
              </a:buClr>
              <a:buSzPct val="80000"/>
              <a:buFont typeface="LucidaGrande" charset="0"/>
              <a:buChar char="→"/>
              <a:defRPr sz="2000" b="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.AppleSystemUIFont" charset="-120"/>
              <a:buNone/>
            </a:pPr>
            <a:r>
              <a:rPr lang="en-US" sz="2400" kern="0" dirty="0"/>
              <a:t>Loop:	</a:t>
            </a:r>
            <a:r>
              <a:rPr lang="en-US" sz="2400" kern="0" dirty="0" err="1"/>
              <a:t>fld</a:t>
            </a:r>
            <a:r>
              <a:rPr lang="en-US" sz="2400" kern="0" dirty="0"/>
              <a:t>	f0, 0(x1)</a:t>
            </a:r>
          </a:p>
          <a:p>
            <a:pPr>
              <a:lnSpc>
                <a:spcPct val="90000"/>
              </a:lnSpc>
              <a:buNone/>
            </a:pPr>
            <a:r>
              <a:rPr lang="en-US" sz="2400" kern="0" dirty="0"/>
              <a:t>		</a:t>
            </a:r>
            <a:r>
              <a:rPr lang="en-US" sz="2400" kern="0" dirty="0" err="1"/>
              <a:t>addi</a:t>
            </a:r>
            <a:r>
              <a:rPr lang="en-US" sz="2400" kern="0" dirty="0"/>
              <a:t> 	x1, x1, -8 </a:t>
            </a:r>
            <a:endParaRPr lang="en-US" sz="2400" kern="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.AppleSystemUIFont" charset="-120"/>
              <a:buNone/>
            </a:pPr>
            <a:r>
              <a:rPr lang="en-US" sz="2400" kern="0" dirty="0"/>
              <a:t>		</a:t>
            </a:r>
            <a:r>
              <a:rPr lang="en-US" sz="2400" kern="0" dirty="0" err="1"/>
              <a:t>fadd.d</a:t>
            </a:r>
            <a:r>
              <a:rPr lang="en-US" sz="2400" kern="0" dirty="0"/>
              <a:t> 	f4, f0, f2</a:t>
            </a:r>
          </a:p>
          <a:p>
            <a:pPr>
              <a:lnSpc>
                <a:spcPct val="90000"/>
              </a:lnSpc>
              <a:buFont typeface=".AppleSystemUIFont" charset="-120"/>
              <a:buNone/>
            </a:pPr>
            <a:r>
              <a:rPr lang="en-US" sz="2400" kern="0" dirty="0"/>
              <a:t>		</a:t>
            </a:r>
            <a:r>
              <a:rPr lang="en-US" sz="2400" kern="0" dirty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Font typeface=".AppleSystemUIFont" charset="-120"/>
              <a:buNone/>
            </a:pPr>
            <a:r>
              <a:rPr lang="en-US" sz="2400" kern="0" dirty="0"/>
              <a:t>		</a:t>
            </a:r>
            <a:r>
              <a:rPr lang="en-US" sz="2400" kern="0" dirty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Font typeface=".AppleSystemUIFont" charset="-120"/>
              <a:buNone/>
            </a:pPr>
            <a:r>
              <a:rPr lang="en-US" sz="2400" kern="0" dirty="0"/>
              <a:t>		</a:t>
            </a:r>
            <a:r>
              <a:rPr lang="en-US" sz="2400" kern="0" dirty="0" err="1"/>
              <a:t>fsd</a:t>
            </a:r>
            <a:r>
              <a:rPr lang="en-US" sz="2400" kern="0" dirty="0"/>
              <a:t> 	f4, 8(x1)</a:t>
            </a:r>
          </a:p>
          <a:p>
            <a:pPr>
              <a:lnSpc>
                <a:spcPct val="90000"/>
              </a:lnSpc>
              <a:buFont typeface=".AppleSystemUIFont" charset="-120"/>
              <a:buNone/>
            </a:pPr>
            <a:r>
              <a:rPr lang="en-US" sz="2400" kern="0" dirty="0"/>
              <a:t>		</a:t>
            </a:r>
            <a:r>
              <a:rPr lang="en-US" sz="2400" kern="0" dirty="0" err="1"/>
              <a:t>bne</a:t>
            </a:r>
            <a:r>
              <a:rPr lang="en-US" sz="2400" kern="0" dirty="0"/>
              <a:t> 	x1, x2, 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2" y="5450679"/>
            <a:ext cx="410765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3.2 Basic Compiler Techniques for Exposing ILP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5EF8-C705-0F40-B92E-A678B730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1" y="56644"/>
            <a:ext cx="8784976" cy="60174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37C0-EC35-2342-A967-858FCFC2A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5-stage pipeline is in-order execution</a:t>
            </a:r>
          </a:p>
          <a:p>
            <a:pPr lvl="1"/>
            <a:r>
              <a:rPr lang="en-US" dirty="0"/>
              <a:t>instructions executed</a:t>
            </a:r>
            <a:r>
              <a:rPr lang="en-US" dirty="0">
                <a:sym typeface="Wingdings" pitchFamily="2" charset="2"/>
              </a:rPr>
              <a:t> in program order</a:t>
            </a:r>
          </a:p>
          <a:p>
            <a:pPr lvl="1"/>
            <a:r>
              <a:rPr lang="en-US" dirty="0">
                <a:sym typeface="Wingdings" pitchFamily="2" charset="2"/>
              </a:rPr>
              <a:t>dependences and hazards lead to many stall cycles</a:t>
            </a:r>
            <a:endParaRPr lang="en-US" dirty="0"/>
          </a:p>
          <a:p>
            <a:r>
              <a:rPr lang="en-US" dirty="0"/>
              <a:t>We will discuss a more advanced arch.: dynamic scheduling &amp; out-of-order execution</a:t>
            </a:r>
          </a:p>
          <a:p>
            <a:pPr lvl="1"/>
            <a:r>
              <a:rPr lang="en-US" dirty="0"/>
              <a:t>HW re-order instruction execution dynamically, and</a:t>
            </a:r>
          </a:p>
          <a:p>
            <a:pPr lvl="1"/>
            <a:r>
              <a:rPr lang="en-US" dirty="0"/>
              <a:t>Ensure program semantics unchanged</a:t>
            </a:r>
          </a:p>
          <a:p>
            <a:pPr lvl="1"/>
            <a:r>
              <a:rPr lang="en-US" dirty="0"/>
              <a:t>Significantly improve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338168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 Unrolling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991" y="3805060"/>
            <a:ext cx="3259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824E5"/>
                </a:solidFill>
                <a:latin typeface="Calibri" charset="0"/>
                <a:ea typeface="Calibri" charset="0"/>
                <a:cs typeface="Calibri" charset="0"/>
              </a:rPr>
              <a:t>Number of live registers increase vs. original loop</a:t>
            </a:r>
          </a:p>
          <a:p>
            <a:pPr marL="342900" indent="-342900">
              <a:spcBef>
                <a:spcPts val="0"/>
              </a:spcBef>
              <a:buClr>
                <a:srgbClr val="0033CC"/>
              </a:buClr>
              <a:buSzPct val="70000"/>
              <a:buFont typeface="ZapfDingbatsITC" charset="0"/>
              <a:buChar char="➺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Avoid dependence</a:t>
            </a:r>
          </a:p>
          <a:p>
            <a:pPr marL="342900" indent="-342900">
              <a:spcBef>
                <a:spcPts val="0"/>
              </a:spcBef>
              <a:buClr>
                <a:srgbClr val="0033CC"/>
              </a:buClr>
              <a:buSzPct val="70000"/>
              <a:buFont typeface="ZapfDingbatsITC" charset="0"/>
              <a:buChar char="➺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Increase ILP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361" y="870243"/>
            <a:ext cx="33289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Unroll by a factor of 4 (assume # elements is divisible by 4)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 in 26 cycles without scheduling</a:t>
            </a:r>
          </a:p>
          <a:p>
            <a:pPr marL="463550" indent="-2809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6.5 cycle/iteration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4592" y="856050"/>
            <a:ext cx="4962439" cy="4603340"/>
          </a:xfrm>
          <a:prstGeom prst="rect">
            <a:avLst/>
          </a:prstGeom>
          <a:solidFill>
            <a:srgbClr val="E9EEFE"/>
          </a:solidFill>
        </p:spPr>
        <p:txBody>
          <a:bodyPr wrap="square" tIns="0" bIns="0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Loop:	</a:t>
            </a:r>
            <a:r>
              <a:rPr lang="en-US" sz="1800" b="1" dirty="0" err="1">
                <a:latin typeface="Calibri" charset="0"/>
                <a:ea typeface="Calibri" charset="0"/>
                <a:cs typeface="Calibri" charset="0"/>
              </a:rPr>
              <a:t>fld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	f0, 0(x1)</a:t>
            </a:r>
          </a:p>
          <a:p>
            <a:pPr marL="342900" indent="-342900">
              <a:buSzPct val="100000"/>
              <a:buFont typeface="+mj-lt"/>
              <a:buAutoNum type="arabicPeriod" startAt="3"/>
            </a:pP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latin typeface="Calibri" charset="0"/>
                <a:ea typeface="Calibri" charset="0"/>
                <a:cs typeface="Calibri" charset="0"/>
              </a:rPr>
              <a:t>fadd.d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 	f4, f0, f2</a:t>
            </a:r>
          </a:p>
          <a:p>
            <a:pPr marL="342900" indent="-342900">
              <a:buSzPct val="100000"/>
              <a:buFont typeface="+mj-lt"/>
              <a:buAutoNum type="arabicPeriod" startAt="6"/>
            </a:pP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latin typeface="Calibri" charset="0"/>
                <a:ea typeface="Calibri" charset="0"/>
                <a:cs typeface="Calibri" charset="0"/>
              </a:rPr>
              <a:t>fsd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 	f4, 0(x1)	//drop </a:t>
            </a:r>
            <a:r>
              <a:rPr lang="en-US" sz="1800" b="1" dirty="0" err="1">
                <a:latin typeface="Calibri" charset="0"/>
                <a:ea typeface="Calibri" charset="0"/>
                <a:cs typeface="Calibri" charset="0"/>
              </a:rPr>
              <a:t>addi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 &amp; </a:t>
            </a:r>
            <a:r>
              <a:rPr lang="en-US" sz="1800" b="1" dirty="0" err="1">
                <a:latin typeface="Calibri" charset="0"/>
                <a:ea typeface="Calibri" charset="0"/>
                <a:cs typeface="Calibri" charset="0"/>
              </a:rPr>
              <a:t>bne</a:t>
            </a:r>
            <a:endParaRPr lang="en-US" sz="1800" b="1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SzPct val="100000"/>
              <a:buFont typeface="+mj-lt"/>
              <a:buAutoNum type="arabicPeriod" startAt="6"/>
            </a:pP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fld</a:t>
            </a:r>
            <a:r>
              <a:rPr lang="en-US" sz="1800" b="1" dirty="0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 	f6, -8(x1)</a:t>
            </a:r>
          </a:p>
          <a:p>
            <a:pPr marL="342900" indent="-342900">
              <a:buSzPct val="100000"/>
              <a:buFont typeface="+mj-lt"/>
              <a:buAutoNum type="arabicPeriod" startAt="9"/>
            </a:pPr>
            <a:r>
              <a:rPr lang="en-US" sz="1800" b="1" dirty="0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fadd.d</a:t>
            </a:r>
            <a:r>
              <a:rPr lang="en-US" sz="1800" b="1" dirty="0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 	f8, F6, f2</a:t>
            </a:r>
          </a:p>
          <a:p>
            <a:pPr marL="342900" indent="-342900">
              <a:buSzPct val="100000"/>
              <a:buFont typeface="+mj-lt"/>
              <a:buAutoNum type="arabicPeriod" startAt="12"/>
            </a:pPr>
            <a:r>
              <a:rPr lang="en-US" sz="1800" b="1" dirty="0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fsd</a:t>
            </a:r>
            <a:r>
              <a:rPr lang="en-US" sz="1800" b="1" dirty="0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 	f8, -8(x1) 	//drop </a:t>
            </a:r>
            <a:r>
              <a:rPr lang="en-US" sz="1800" b="1" dirty="0" err="1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addi</a:t>
            </a:r>
            <a:r>
              <a:rPr lang="en-US" sz="1800" b="1" dirty="0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 &amp; </a:t>
            </a:r>
            <a:r>
              <a:rPr lang="en-US" sz="1800" b="1" dirty="0" err="1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bne</a:t>
            </a:r>
            <a:endParaRPr lang="en-US" sz="1800" b="1" dirty="0">
              <a:solidFill>
                <a:srgbClr val="0A8B07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SzPct val="100000"/>
              <a:buFont typeface="+mj-lt"/>
              <a:buAutoNum type="arabicPeriod" startAt="12"/>
            </a:pP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fld</a:t>
            </a:r>
            <a:r>
              <a:rPr lang="en-US" sz="1800" b="1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 	f10, -16(x1)</a:t>
            </a:r>
          </a:p>
          <a:p>
            <a:pPr marL="342900" indent="-342900">
              <a:buSzPct val="100000"/>
              <a:buFont typeface="+mj-lt"/>
              <a:buAutoNum type="arabicPeriod" startAt="15"/>
            </a:pPr>
            <a:r>
              <a:rPr lang="en-US" sz="1800" b="1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fadd.d</a:t>
            </a:r>
            <a:r>
              <a:rPr lang="en-US" sz="1800" b="1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 	f12, f10, f2</a:t>
            </a:r>
          </a:p>
          <a:p>
            <a:pPr marL="342900" indent="-342900">
              <a:buSzPct val="100000"/>
              <a:buFont typeface="+mj-lt"/>
              <a:buAutoNum type="arabicPeriod" startAt="18"/>
            </a:pPr>
            <a:r>
              <a:rPr lang="en-US" sz="1800" b="1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fsd</a:t>
            </a:r>
            <a:r>
              <a:rPr lang="en-US" sz="1800" b="1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f12, -16</a:t>
            </a:r>
            <a:r>
              <a:rPr lang="en-US" sz="1800" b="1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(x1)  //drop </a:t>
            </a:r>
            <a:r>
              <a:rPr lang="en-US" sz="1800" b="1" dirty="0" err="1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addi</a:t>
            </a:r>
            <a:r>
              <a:rPr lang="en-US" sz="1800" b="1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 &amp; </a:t>
            </a:r>
            <a:r>
              <a:rPr lang="en-US" sz="1800" b="1" dirty="0" err="1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bne</a:t>
            </a:r>
            <a:endParaRPr lang="en-US" sz="1800" b="1" dirty="0">
              <a:solidFill>
                <a:srgbClr val="7030A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SzPct val="100000"/>
              <a:buFont typeface="+mj-lt"/>
              <a:buAutoNum type="arabicPeriod" startAt="18"/>
            </a:pP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solidFill>
                  <a:srgbClr val="B38907"/>
                </a:solidFill>
                <a:latin typeface="Calibri" charset="0"/>
                <a:ea typeface="Calibri" charset="0"/>
                <a:cs typeface="Calibri" charset="0"/>
              </a:rPr>
              <a:t>fld</a:t>
            </a:r>
            <a:r>
              <a:rPr lang="en-US" sz="1800" b="1" dirty="0">
                <a:solidFill>
                  <a:srgbClr val="B38907"/>
                </a:solidFill>
                <a:latin typeface="Calibri" charset="0"/>
                <a:ea typeface="Calibri" charset="0"/>
                <a:cs typeface="Calibri" charset="0"/>
              </a:rPr>
              <a:t> 	f14, -24(x1)</a:t>
            </a:r>
          </a:p>
          <a:p>
            <a:pPr marL="342900" indent="-342900">
              <a:buSzPct val="100000"/>
              <a:buFont typeface="+mj-lt"/>
              <a:buAutoNum type="arabicPeriod" startAt="21"/>
            </a:pPr>
            <a:r>
              <a:rPr lang="en-US" sz="1800" b="1" dirty="0">
                <a:solidFill>
                  <a:srgbClr val="B38907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solidFill>
                  <a:srgbClr val="B38907"/>
                </a:solidFill>
                <a:latin typeface="Calibri" charset="0"/>
                <a:ea typeface="Calibri" charset="0"/>
                <a:cs typeface="Calibri" charset="0"/>
              </a:rPr>
              <a:t>fadd.d</a:t>
            </a:r>
            <a:r>
              <a:rPr lang="en-US" sz="1800" b="1" dirty="0">
                <a:solidFill>
                  <a:srgbClr val="B38907"/>
                </a:solidFill>
                <a:latin typeface="Calibri" charset="0"/>
                <a:ea typeface="Calibri" charset="0"/>
                <a:cs typeface="Calibri" charset="0"/>
              </a:rPr>
              <a:t> 	f16, f14, f2</a:t>
            </a:r>
          </a:p>
          <a:p>
            <a:pPr marL="342900" indent="-342900">
              <a:buSzPct val="100000"/>
              <a:buFont typeface="+mj-lt"/>
              <a:buAutoNum type="arabicPeriod" startAt="24"/>
            </a:pPr>
            <a:r>
              <a:rPr lang="en-US" sz="1800" b="1" dirty="0">
                <a:solidFill>
                  <a:srgbClr val="B38907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solidFill>
                  <a:srgbClr val="B38907"/>
                </a:solidFill>
                <a:latin typeface="Calibri" charset="0"/>
                <a:ea typeface="Calibri" charset="0"/>
                <a:cs typeface="Calibri" charset="0"/>
              </a:rPr>
              <a:t>fsd</a:t>
            </a:r>
            <a:r>
              <a:rPr lang="en-US" sz="1800" b="1" dirty="0">
                <a:solidFill>
                  <a:srgbClr val="B38907"/>
                </a:solidFill>
                <a:latin typeface="Calibri" charset="0"/>
                <a:ea typeface="Calibri" charset="0"/>
                <a:cs typeface="Calibri" charset="0"/>
              </a:rPr>
              <a:t> 	f16, -24(x1)</a:t>
            </a:r>
          </a:p>
          <a:p>
            <a:pPr marL="342900" indent="-342900">
              <a:buSzPct val="100000"/>
              <a:buFont typeface="+mj-lt"/>
              <a:buAutoNum type="arabicPeriod" startAt="24"/>
            </a:pP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addi</a:t>
            </a:r>
            <a:r>
              <a:rPr lang="en-US" sz="1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	x1, x1, -32</a:t>
            </a:r>
          </a:p>
          <a:p>
            <a:pPr marL="342900" indent="-342900">
              <a:buSzPct val="100000"/>
              <a:buFont typeface="+mj-lt"/>
              <a:buAutoNum type="arabicPeriod" startAt="24"/>
            </a:pPr>
            <a:r>
              <a:rPr lang="en-US" sz="1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bne</a:t>
            </a:r>
            <a:r>
              <a:rPr lang="en-US" sz="1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 	x1, x2, 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3226"/>
            <a:ext cx="410765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3.2 Basic Compiler Techniques for Exposing ILP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Loop Unrolling/Pipeline Scheduling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361" y="1925508"/>
            <a:ext cx="3585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SzPct val="75000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After scheduling</a:t>
            </a:r>
          </a:p>
          <a:p>
            <a:pPr marL="274320" indent="-274320">
              <a:spcBef>
                <a:spcPts val="0"/>
              </a:spcBef>
              <a:buSzPct val="75000"/>
              <a:buFont typeface=".HiraKakuInterface-W3" charset="-128"/>
              <a:buChar char="⇒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No stalls</a:t>
            </a:r>
          </a:p>
          <a:p>
            <a:pPr marL="274320" indent="-274320">
              <a:spcBef>
                <a:spcPts val="0"/>
              </a:spcBef>
              <a:buSzPct val="75000"/>
              <a:buFont typeface=".HiraKakuInterface-W3" charset="-128"/>
              <a:buChar char="⇒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Run in 14 cycles</a:t>
            </a:r>
          </a:p>
          <a:p>
            <a:pPr marL="274320" indent="-274320">
              <a:spcBef>
                <a:spcPts val="0"/>
              </a:spcBef>
              <a:buSzPct val="75000"/>
              <a:buFont typeface=".HiraKakuInterface-W3" charset="-128"/>
              <a:buChar char="⇒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3.5 cycles/iteration</a:t>
            </a:r>
          </a:p>
          <a:p>
            <a:pPr marL="274320" indent="-27432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695" y="737455"/>
            <a:ext cx="4562003" cy="4901342"/>
          </a:xfrm>
          <a:prstGeom prst="rect">
            <a:avLst/>
          </a:prstGeom>
          <a:solidFill>
            <a:srgbClr val="E9EEFE"/>
          </a:solidFill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Loop:	fld 	f0, 0(x1)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is-IS" sz="2000" b="1" dirty="0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fld 	f6, −8(x1)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is-IS" sz="2000" b="1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fld 	f10, −16(x1)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is-IS" sz="2000" b="1" dirty="0">
                <a:solidFill>
                  <a:srgbClr val="B38907"/>
                </a:solidFill>
                <a:latin typeface="Calibri" charset="0"/>
                <a:ea typeface="Calibri" charset="0"/>
                <a:cs typeface="Calibri" charset="0"/>
              </a:rPr>
              <a:t>fld 	f14, −24(x1)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fadd.d 	f4, f0, f2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is-IS" sz="2000" b="1" dirty="0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fadd.d 	f8, f6, f2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is-IS" sz="2000" b="1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fadd.d 	f12, f10, f2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is-IS" sz="2000" b="1" dirty="0">
                <a:solidFill>
                  <a:srgbClr val="B38907"/>
                </a:solidFill>
                <a:latin typeface="Calibri" charset="0"/>
                <a:ea typeface="Calibri" charset="0"/>
                <a:cs typeface="Calibri" charset="0"/>
              </a:rPr>
              <a:t>fadd.d 	f16, f14, f2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fsd 	f4, 0(x1)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is-IS" sz="2000" b="1" dirty="0">
                <a:solidFill>
                  <a:srgbClr val="0A8B07"/>
                </a:solidFill>
                <a:latin typeface="Calibri" charset="0"/>
                <a:ea typeface="Calibri" charset="0"/>
                <a:cs typeface="Calibri" charset="0"/>
              </a:rPr>
              <a:t>fsd 	f8, −8(x1)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is-IS" sz="2000" b="1" dirty="0">
                <a:solidFill>
                  <a:srgbClr val="7030A0"/>
                </a:solidFill>
                <a:latin typeface="Calibri" charset="0"/>
                <a:ea typeface="Calibri" charset="0"/>
                <a:cs typeface="Calibri" charset="0"/>
              </a:rPr>
              <a:t>fsd 	f12, 16(x1)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is-IS" sz="2000" b="1" dirty="0">
                <a:solidFill>
                  <a:srgbClr val="B38907"/>
                </a:solidFill>
                <a:latin typeface="Calibri" charset="0"/>
                <a:ea typeface="Calibri" charset="0"/>
                <a:cs typeface="Calibri" charset="0"/>
              </a:rPr>
              <a:t>fsd 	f16, 8(x1)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is-IS" sz="20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addi 	x1, x1, −32 </a:t>
            </a:r>
          </a:p>
          <a:p>
            <a:pPr marL="457200" indent="-4572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is-IS" sz="20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		bne 	x1, x2, Loop</a:t>
            </a:r>
            <a:endParaRPr lang="en-US" sz="2000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468779"/>
            <a:ext cx="410765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3.2 Basic Compiler Techniques for Exposing ILP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 Unrolling – Limitations 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Code size increases as #iterations to unroll increases</a:t>
            </a:r>
          </a:p>
          <a:p>
            <a:pPr>
              <a:spcBef>
                <a:spcPts val="300"/>
              </a:spcBef>
            </a:pPr>
            <a:r>
              <a:rPr lang="en-US" dirty="0"/>
              <a:t>Register shortfall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instructions in different iterations are assigned with different register names to avoid conflict</a:t>
            </a:r>
          </a:p>
          <a:p>
            <a:pPr>
              <a:spcBef>
                <a:spcPts val="300"/>
              </a:spcBef>
            </a:pPr>
            <a:r>
              <a:rPr lang="en-US" dirty="0"/>
              <a:t>Not able to identify independent instruction based on runtime information</a:t>
            </a:r>
          </a:p>
          <a:p>
            <a:pPr marL="9525" indent="0">
              <a:spcBef>
                <a:spcPts val="300"/>
              </a:spcBef>
              <a:buNone/>
            </a:pPr>
            <a:endParaRPr lang="en-US" dirty="0"/>
          </a:p>
          <a:p>
            <a:pPr marL="9525" indent="0">
              <a:spcBef>
                <a:spcPts val="300"/>
              </a:spcBef>
              <a:buNone/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dirty="0"/>
              <a:t>Cross loop iteration dependence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limits amount of ILP that can be exposed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468779"/>
            <a:ext cx="410765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3.2 Basic Compiler Techniques for Exposing ILP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A8BCF-C2D5-DA4F-B82D-85F2CC90B60D}"/>
              </a:ext>
            </a:extLst>
          </p:cNvPr>
          <p:cNvSpPr txBox="1"/>
          <p:nvPr/>
        </p:nvSpPr>
        <p:spPr>
          <a:xfrm>
            <a:off x="4249406" y="3404173"/>
            <a:ext cx="1909818" cy="869469"/>
          </a:xfrm>
          <a:prstGeom prst="rect">
            <a:avLst/>
          </a:prstGeom>
          <a:solidFill>
            <a:srgbClr val="FFFAE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11113" lvl="3"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latin typeface="Candara" panose="020E0502030303020204" pitchFamily="34" charset="0"/>
                <a:ea typeface="Verdana" panose="020B0604030504040204" pitchFamily="34" charset="0"/>
                <a:cs typeface="Consolas" panose="020B0609020204030204" pitchFamily="49" charset="0"/>
              </a:rPr>
              <a:t>SD x1, 45(x5)</a:t>
            </a:r>
          </a:p>
          <a:p>
            <a:pPr marL="11113" lvl="3"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latin typeface="Candara" panose="020E0502030303020204" pitchFamily="34" charset="0"/>
                <a:ea typeface="Verdana" panose="020B0604030504040204" pitchFamily="34" charset="0"/>
                <a:cs typeface="Consolas" panose="020B0609020204030204" pitchFamily="49" charset="0"/>
              </a:rPr>
              <a:t>LD x2, 90(x7)</a:t>
            </a:r>
            <a:endParaRPr lang="en-US" sz="2800" b="1" dirty="0">
              <a:latin typeface="Candara" panose="020E0502030303020204" pitchFamily="34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6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A29E-20DB-464E-A9EC-4B885D81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F94C-0574-C94C-88C5-08E58E5C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Objectives</a:t>
            </a:r>
          </a:p>
          <a:p>
            <a:pPr lvl="1"/>
            <a:r>
              <a:rPr lang="en-US" dirty="0"/>
              <a:t>Understand static and dynamic scheduling to exploiting ILP</a:t>
            </a:r>
          </a:p>
          <a:p>
            <a:pPr lvl="1"/>
            <a:r>
              <a:rPr lang="en-US" dirty="0"/>
              <a:t>Understand the working of </a:t>
            </a:r>
            <a:r>
              <a:rPr lang="en-US" b="1" dirty="0" err="1"/>
              <a:t>Tomasulo’s</a:t>
            </a:r>
            <a:r>
              <a:rPr lang="en-US" dirty="0"/>
              <a:t> algorithm </a:t>
            </a:r>
          </a:p>
          <a:p>
            <a:pPr marL="9525" indent="0">
              <a:buNone/>
            </a:pPr>
            <a:endParaRPr lang="en-US" b="1" dirty="0"/>
          </a:p>
          <a:p>
            <a:r>
              <a:rPr lang="en-US" b="1" dirty="0"/>
              <a:t>Reading</a:t>
            </a:r>
          </a:p>
          <a:p>
            <a:pPr lvl="1"/>
            <a:r>
              <a:rPr lang="en-US" dirty="0"/>
              <a:t>H&amp;P book, Section 3.2, 3.4, 3.5 </a:t>
            </a:r>
          </a:p>
        </p:txBody>
      </p:sp>
    </p:spTree>
    <p:extLst>
      <p:ext uri="{BB962C8B-B14F-4D97-AF65-F5344CB8AC3E}">
        <p14:creationId xmlns:p14="http://schemas.microsoft.com/office/powerpoint/2010/main" val="364255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7427A2-9FB3-444B-A4CF-CDD78F8B0E7D}"/>
              </a:ext>
            </a:extLst>
          </p:cNvPr>
          <p:cNvSpPr/>
          <p:nvPr/>
        </p:nvSpPr>
        <p:spPr bwMode="auto">
          <a:xfrm>
            <a:off x="170523" y="2076515"/>
            <a:ext cx="8778240" cy="1097280"/>
          </a:xfrm>
          <a:prstGeom prst="roundRect">
            <a:avLst>
              <a:gd name="adj" fmla="val 10186"/>
            </a:avLst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0B15E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Instruction-Level Parallelism – Review</a:t>
            </a:r>
          </a:p>
        </p:txBody>
      </p:sp>
    </p:spTree>
    <p:extLst>
      <p:ext uri="{BB962C8B-B14F-4D97-AF65-F5344CB8AC3E}">
        <p14:creationId xmlns:p14="http://schemas.microsoft.com/office/powerpoint/2010/main" val="18390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Overlap executions of multiple instructions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When exploiting instruction-level parallelism, goal is to minimize CPI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Effective CPI = </a:t>
            </a:r>
            <a:r>
              <a:rPr lang="en-US" sz="2400" dirty="0"/>
              <a:t>Ideal pipeline CPI</a:t>
            </a:r>
          </a:p>
          <a:p>
            <a:pPr marL="1828800" lvl="4" indent="0">
              <a:lnSpc>
                <a:spcPct val="90000"/>
              </a:lnSpc>
              <a:buNone/>
            </a:pPr>
            <a:r>
              <a:rPr lang="en-US" sz="2400" dirty="0"/>
              <a:t>+ </a:t>
            </a:r>
            <a:r>
              <a:rPr lang="en-US" sz="2400" dirty="0">
                <a:solidFill>
                  <a:srgbClr val="0000FF"/>
                </a:solidFill>
              </a:rPr>
              <a:t>stalls (structural, data, control hazards)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68779"/>
            <a:ext cx="294715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824E5"/>
                </a:solidFill>
                <a:latin typeface="Calibri" charset="0"/>
                <a:ea typeface="Calibri" charset="0"/>
                <a:cs typeface="Calibri" charset="0"/>
              </a:rPr>
              <a:t>3.1  ILP Concepts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13567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361" y="56644"/>
            <a:ext cx="8784976" cy="601742"/>
          </a:xfrm>
        </p:spPr>
        <p:txBody>
          <a:bodyPr/>
          <a:lstStyle/>
          <a:p>
            <a:r>
              <a:rPr lang="en-US" dirty="0"/>
              <a:t>Data Dependencies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79513" y="809469"/>
            <a:ext cx="8775576" cy="467851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Dependencies are a property of programs</a:t>
            </a:r>
          </a:p>
          <a:p>
            <a:pPr>
              <a:lnSpc>
                <a:spcPct val="90000"/>
              </a:lnSpc>
            </a:pPr>
            <a:r>
              <a:rPr lang="en-US" dirty="0"/>
              <a:t>Pipeline determines if dependence is detected and if it causes a stall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824E5"/>
                </a:solidFill>
              </a:rPr>
              <a:t>Data dependency</a:t>
            </a:r>
            <a:r>
              <a:rPr lang="en-US" b="1" dirty="0">
                <a:solidFill>
                  <a:srgbClr val="004BF3"/>
                </a:solidFill>
              </a:rPr>
              <a:t> </a:t>
            </a:r>
            <a:r>
              <a:rPr lang="en-US" dirty="0"/>
              <a:t>conveys: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Possibility of a hazard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Order in which results must be calculated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Upper bound on exploitable instruction level parallelism</a:t>
            </a:r>
          </a:p>
          <a:p>
            <a:pPr>
              <a:lnSpc>
                <a:spcPct val="90000"/>
              </a:lnSpc>
            </a:pPr>
            <a:r>
              <a:rPr lang="en-US" dirty="0"/>
              <a:t>Dependencies that flow through memory locations are difficult to detect</a:t>
            </a:r>
          </a:p>
          <a:p>
            <a:pPr marL="13144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SD x1, 45(x5)</a:t>
            </a:r>
          </a:p>
          <a:p>
            <a:pPr marL="13144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LD x2, 90(x7) </a:t>
            </a:r>
            <a:r>
              <a:rPr lang="en-US" sz="2400" i="1" dirty="0">
                <a:solidFill>
                  <a:srgbClr val="008200"/>
                </a:solidFill>
              </a:rPr>
              <a:t>// possible that 45+[x5] == 90+[x7]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7980"/>
            <a:ext cx="294715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3.1  ILP Concepts and Challenges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Two instructions use the same name but no flow of information – not a true data dependence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824E5"/>
                </a:solidFill>
              </a:rPr>
              <a:t>Anti-dependence</a:t>
            </a:r>
            <a:r>
              <a:rPr lang="en-US" dirty="0"/>
              <a:t>:  instruction j writes a register or memory location that instruction </a:t>
            </a:r>
            <a:r>
              <a:rPr lang="en-US" dirty="0" err="1"/>
              <a:t>i</a:t>
            </a:r>
            <a:r>
              <a:rPr lang="en-US" dirty="0"/>
              <a:t> reads</a:t>
            </a:r>
          </a:p>
          <a:p>
            <a:pPr marL="1828800" lvl="4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sz="2400" dirty="0"/>
              <a:t>add 	x2, x3, x4</a:t>
            </a:r>
          </a:p>
          <a:p>
            <a:pPr marL="1828800" lvl="4" indent="0">
              <a:lnSpc>
                <a:spcPct val="90000"/>
              </a:lnSpc>
              <a:buNone/>
            </a:pPr>
            <a:r>
              <a:rPr lang="en-US" sz="2400" dirty="0"/>
              <a:t> </a:t>
            </a:r>
            <a:r>
              <a:rPr lang="en-US" sz="2400" dirty="0" err="1"/>
              <a:t>ld</a:t>
            </a:r>
            <a:r>
              <a:rPr lang="en-US" sz="2400" dirty="0"/>
              <a:t>	x3, 90(x7)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824E5"/>
                </a:solidFill>
              </a:rPr>
              <a:t>Output dependence</a:t>
            </a:r>
            <a:r>
              <a:rPr lang="en-US" dirty="0"/>
              <a:t>:  instruction </a:t>
            </a:r>
            <a:r>
              <a:rPr lang="en-US" dirty="0" err="1"/>
              <a:t>i</a:t>
            </a:r>
            <a:r>
              <a:rPr lang="en-US" dirty="0"/>
              <a:t> and instruction j write the same register or memory location</a:t>
            </a:r>
          </a:p>
          <a:p>
            <a:pPr marL="1828800" lvl="4" indent="0">
              <a:lnSpc>
                <a:spcPct val="90000"/>
              </a:lnSpc>
              <a:buNone/>
            </a:pPr>
            <a:r>
              <a:rPr lang="en-US" sz="2400" dirty="0"/>
              <a:t>add 	x2, x3, x4,</a:t>
            </a:r>
          </a:p>
          <a:p>
            <a:pPr marL="1828800" lvl="4" indent="0">
              <a:lnSpc>
                <a:spcPct val="90000"/>
              </a:lnSpc>
              <a:buNone/>
            </a:pPr>
            <a:r>
              <a:rPr lang="en-US" sz="2400" dirty="0" err="1"/>
              <a:t>ld</a:t>
            </a:r>
            <a:r>
              <a:rPr lang="en-US" sz="2400" dirty="0"/>
              <a:t>	x2, 90(x7)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resolve name dependence, use </a:t>
            </a:r>
            <a:r>
              <a:rPr lang="en-US" b="1" dirty="0">
                <a:solidFill>
                  <a:srgbClr val="0824E5"/>
                </a:solidFill>
              </a:rPr>
              <a:t>renaming</a:t>
            </a:r>
            <a:r>
              <a:rPr lang="en-US" dirty="0"/>
              <a:t>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68779"/>
            <a:ext cx="294715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3.1  ILP </a:t>
            </a: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Concepts </a:t>
            </a: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and Challenges</a:t>
            </a:r>
            <a:endParaRPr lang="en-US" sz="1600" b="1" dirty="0">
              <a:solidFill>
                <a:srgbClr val="004BF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4B57EF-6BD7-4149-838C-03CF837FBF86}"/>
              </a:ext>
            </a:extLst>
          </p:cNvPr>
          <p:cNvCxnSpPr/>
          <p:nvPr/>
        </p:nvCxnSpPr>
        <p:spPr bwMode="auto">
          <a:xfrm flipH="1">
            <a:off x="3297758" y="2857500"/>
            <a:ext cx="245165" cy="23191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F40698-9796-AF4B-8C66-A0E720F93FA2}"/>
              </a:ext>
            </a:extLst>
          </p:cNvPr>
          <p:cNvCxnSpPr/>
          <p:nvPr/>
        </p:nvCxnSpPr>
        <p:spPr bwMode="auto">
          <a:xfrm>
            <a:off x="3177836" y="4383888"/>
            <a:ext cx="0" cy="23853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Hazards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0824E5"/>
                </a:solidFill>
              </a:rPr>
              <a:t>data hazard</a:t>
            </a:r>
            <a:r>
              <a:rPr lang="en-US" dirty="0"/>
              <a:t> exists between two dependent instructions that are close in a program such that overlapping their executions would change the order of accesses to the operand involved in the dependence.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>
              <a:solidFill>
                <a:srgbClr val="004BF3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b="1" dirty="0">
                <a:solidFill>
                  <a:srgbClr val="0824E5"/>
                </a:solidFill>
              </a:rPr>
              <a:t>Data Hazards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after write (RAW)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after write (WAW)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after read (WAR)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468779"/>
            <a:ext cx="294715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3.1  ILP </a:t>
            </a: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Concepts </a:t>
            </a: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and Challenges</a:t>
            </a:r>
            <a:endParaRPr lang="en-US" sz="1600" b="1" dirty="0">
              <a:solidFill>
                <a:srgbClr val="004BF3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3268-78CE-8649-8CD1-6B142367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Overcome Hazards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333491-342A-F247-92EB-0782A59098F1}"/>
              </a:ext>
            </a:extLst>
          </p:cNvPr>
          <p:cNvSpPr/>
          <p:nvPr/>
        </p:nvSpPr>
        <p:spPr>
          <a:xfrm>
            <a:off x="168361" y="1186188"/>
            <a:ext cx="38202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1:	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addi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	x2, x3, 100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2:	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subi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	x9, x2, 30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3:	or 	x4, x5, x6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1B197-F70A-6544-9F80-A4796DE26894}"/>
              </a:ext>
            </a:extLst>
          </p:cNvPr>
          <p:cNvSpPr txBox="1"/>
          <p:nvPr/>
        </p:nvSpPr>
        <p:spPr>
          <a:xfrm>
            <a:off x="168361" y="3422773"/>
            <a:ext cx="4064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Assume no forwarding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# stall cycles on 5-stage pipeline?</a:t>
            </a:r>
          </a:p>
        </p:txBody>
      </p:sp>
    </p:spTree>
    <p:extLst>
      <p:ext uri="{BB962C8B-B14F-4D97-AF65-F5344CB8AC3E}">
        <p14:creationId xmlns:p14="http://schemas.microsoft.com/office/powerpoint/2010/main" val="900195061"/>
      </p:ext>
    </p:extLst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arrow" w="lg" len="med"/>
        </a:ln>
        <a:effectLst/>
      </a:spPr>
      <a:bodyPr/>
      <a:lstStyle/>
    </a:lnDef>
    <a:txDef>
      <a:spPr>
        <a:solidFill>
          <a:srgbClr val="FFFAEE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marL="11113" algn="l">
          <a:spcBef>
            <a:spcPts val="300"/>
          </a:spcBef>
          <a:spcAft>
            <a:spcPts val="0"/>
          </a:spcAft>
          <a:buNone/>
          <a:defRPr sz="2400" dirty="0">
            <a:latin typeface="Candara" panose="020E0502030303020204" pitchFamily="34" charset="0"/>
            <a:ea typeface="Verdana" panose="020B0604030504040204" pitchFamily="34" charset="0"/>
            <a:cs typeface="Consolas" panose="020B0609020204030204" pitchFamily="49" charset="0"/>
          </a:defRPr>
        </a:defPPr>
      </a:lstStyle>
    </a:tx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78650</TotalTime>
  <Words>2035</Words>
  <Application>Microsoft Office PowerPoint</Application>
  <PresentationFormat>On-screen Show (16:10)</PresentationFormat>
  <Paragraphs>293</Paragraphs>
  <Slides>22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.AppleSystemUIFont</vt:lpstr>
      <vt:lpstr>.HiraKakuInterface-W3</vt:lpstr>
      <vt:lpstr>Arial</vt:lpstr>
      <vt:lpstr>Arial Black</vt:lpstr>
      <vt:lpstr>Calibri</vt:lpstr>
      <vt:lpstr>Candara</vt:lpstr>
      <vt:lpstr>LucidaGrande</vt:lpstr>
      <vt:lpstr>Monaco</vt:lpstr>
      <vt:lpstr>Times New Roman</vt:lpstr>
      <vt:lpstr>Wingdings</vt:lpstr>
      <vt:lpstr>Zapf Dingbats</vt:lpstr>
      <vt:lpstr>ZapfDingbatsITC</vt:lpstr>
      <vt:lpstr>1_cod4e</vt:lpstr>
      <vt:lpstr>PowerPoint Presentation</vt:lpstr>
      <vt:lpstr>Overview</vt:lpstr>
      <vt:lpstr>Objectives and Reading</vt:lpstr>
      <vt:lpstr>PowerPoint Presentation</vt:lpstr>
      <vt:lpstr>Instruction-Level Parallelism</vt:lpstr>
      <vt:lpstr>Data Dependencies</vt:lpstr>
      <vt:lpstr>Name Dependence</vt:lpstr>
      <vt:lpstr>Data Hazards</vt:lpstr>
      <vt:lpstr>Overcome Hazards</vt:lpstr>
      <vt:lpstr>Control Dependences</vt:lpstr>
      <vt:lpstr>Control Dependence – Examples</vt:lpstr>
      <vt:lpstr>Control Dependence – Examples (1)</vt:lpstr>
      <vt:lpstr>Impacts of Dependences</vt:lpstr>
      <vt:lpstr>PowerPoint Presentation</vt:lpstr>
      <vt:lpstr>More Sophisticated Pipeline </vt:lpstr>
      <vt:lpstr>Pipeline Scheduling</vt:lpstr>
      <vt:lpstr>Static Scheduling</vt:lpstr>
      <vt:lpstr>Static Scheduling (1)</vt:lpstr>
      <vt:lpstr>Static Scheduling (2)</vt:lpstr>
      <vt:lpstr>Loop Unrolling</vt:lpstr>
      <vt:lpstr>Loop Unrolling/Pipeline Scheduling</vt:lpstr>
      <vt:lpstr>Loop Unrolling – Limitations 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Srinivas Katkoori</cp:lastModifiedBy>
  <cp:revision>931</cp:revision>
  <cp:lastPrinted>2018-10-22T20:24:50Z</cp:lastPrinted>
  <dcterms:created xsi:type="dcterms:W3CDTF">2008-07-27T22:34:41Z</dcterms:created>
  <dcterms:modified xsi:type="dcterms:W3CDTF">2023-02-20T17:56:58Z</dcterms:modified>
</cp:coreProperties>
</file>