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25"/>
  </p:notesMasterIdLst>
  <p:handoutMasterIdLst>
    <p:handoutMasterId r:id="rId26"/>
  </p:handoutMasterIdLst>
  <p:sldIdLst>
    <p:sldId id="270" r:id="rId2"/>
    <p:sldId id="272" r:id="rId3"/>
    <p:sldId id="1259" r:id="rId4"/>
    <p:sldId id="411" r:id="rId5"/>
    <p:sldId id="351" r:id="rId6"/>
    <p:sldId id="318" r:id="rId7"/>
    <p:sldId id="319" r:id="rId8"/>
    <p:sldId id="382" r:id="rId9"/>
    <p:sldId id="320" r:id="rId10"/>
    <p:sldId id="321" r:id="rId11"/>
    <p:sldId id="383" r:id="rId12"/>
    <p:sldId id="322" r:id="rId13"/>
    <p:sldId id="323" r:id="rId14"/>
    <p:sldId id="324" r:id="rId15"/>
    <p:sldId id="325" r:id="rId16"/>
    <p:sldId id="327" r:id="rId17"/>
    <p:sldId id="328" r:id="rId18"/>
    <p:sldId id="333" r:id="rId19"/>
    <p:sldId id="329" r:id="rId20"/>
    <p:sldId id="330" r:id="rId21"/>
    <p:sldId id="1261" r:id="rId22"/>
    <p:sldId id="331" r:id="rId23"/>
    <p:sldId id="1260" r:id="rId24"/>
  </p:sldIdLst>
  <p:sldSz cx="9144000" cy="6858000" type="screen4x3"/>
  <p:notesSz cx="7099300" cy="10234613"/>
  <p:defaultTex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0D7"/>
    <a:srgbClr val="FFF0FF"/>
    <a:srgbClr val="07860F"/>
    <a:srgbClr val="0712D9"/>
    <a:srgbClr val="0C23D8"/>
    <a:srgbClr val="0044DB"/>
    <a:srgbClr val="004BF3"/>
    <a:srgbClr val="00309C"/>
    <a:srgbClr val="0049EA"/>
    <a:srgbClr val="0A31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5" autoAdjust="0"/>
    <p:restoredTop sz="90708" autoAdjust="0"/>
  </p:normalViewPr>
  <p:slideViewPr>
    <p:cSldViewPr snapToGrid="0">
      <p:cViewPr varScale="1">
        <p:scale>
          <a:sx n="151" d="100"/>
          <a:sy n="151" d="100"/>
        </p:scale>
        <p:origin x="1608" y="192"/>
      </p:cViewPr>
      <p:guideLst>
        <p:guide orient="horz" pos="2136"/>
        <p:guide pos="2880"/>
      </p:guideLst>
    </p:cSldViewPr>
  </p:slideViewPr>
  <p:notesTextViewPr>
    <p:cViewPr>
      <p:scale>
        <a:sx n="100" d="100"/>
        <a:sy n="100" d="100"/>
      </p:scale>
      <p:origin x="0" y="0"/>
    </p:cViewPr>
  </p:notesTextViewPr>
  <p:sorterViewPr>
    <p:cViewPr>
      <p:scale>
        <a:sx n="80" d="100"/>
        <a:sy n="80" d="100"/>
      </p:scale>
      <p:origin x="0" y="0"/>
    </p:cViewPr>
  </p:sorterViewPr>
  <p:notesViewPr>
    <p:cSldViewPr snapToGrid="0">
      <p:cViewPr varScale="1">
        <p:scale>
          <a:sx n="142" d="100"/>
          <a:sy n="142" d="100"/>
        </p:scale>
        <p:origin x="4560"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5437188"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6147" name="Rectangle 3"/>
          <p:cNvSpPr>
            <a:spLocks noGrp="1" noChangeArrowheads="1"/>
          </p:cNvSpPr>
          <p:nvPr>
            <p:ph type="dt" sz="quarter" idx="1"/>
          </p:nvPr>
        </p:nvSpPr>
        <p:spPr bwMode="auto">
          <a:xfrm>
            <a:off x="5575300" y="0"/>
            <a:ext cx="1524000"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61565D71-58CB-4E4A-A112-B88A53B65450}" type="datetime3">
              <a:rPr lang="en-US" smtClean="0"/>
              <a:t>7 September 2022</a:t>
            </a:fld>
            <a:endParaRPr lang="en-US"/>
          </a:p>
        </p:txBody>
      </p:sp>
      <p:sp>
        <p:nvSpPr>
          <p:cNvPr id="6148" name="Rectangle 4"/>
          <p:cNvSpPr>
            <a:spLocks noGrp="1" noChangeArrowheads="1"/>
          </p:cNvSpPr>
          <p:nvPr>
            <p:ph type="ftr" sz="quarter" idx="2"/>
          </p:nvPr>
        </p:nvSpPr>
        <p:spPr bwMode="auto">
          <a:xfrm>
            <a:off x="0" y="9723438"/>
            <a:ext cx="5437188"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6149" name="Rectangle 5"/>
          <p:cNvSpPr>
            <a:spLocks noGrp="1" noChangeArrowheads="1"/>
          </p:cNvSpPr>
          <p:nvPr>
            <p:ph type="sldNum" sz="quarter" idx="3"/>
          </p:nvPr>
        </p:nvSpPr>
        <p:spPr bwMode="auto">
          <a:xfrm>
            <a:off x="5575300" y="9723438"/>
            <a:ext cx="1524000"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57C84157-CAC9-4329-91AD-EB3C6746FA38}" type="slidenum">
              <a:rPr lang="en-US"/>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The University of Adelaide, School of Computer Science</a:t>
            </a:r>
          </a:p>
        </p:txBody>
      </p:sp>
      <p:sp>
        <p:nvSpPr>
          <p:cNvPr id="8195" name="Rectangle 3"/>
          <p:cNvSpPr>
            <a:spLocks noGrp="1" noChangeArrowheads="1"/>
          </p:cNvSpPr>
          <p:nvPr>
            <p:ph type="dt" idx="1"/>
          </p:nvPr>
        </p:nvSpPr>
        <p:spPr bwMode="auto">
          <a:xfrm>
            <a:off x="4022725" y="0"/>
            <a:ext cx="3076575" cy="51117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A6819D6C-F56C-C844-8828-176DDD743C2C}" type="datetime3">
              <a:rPr lang="en-US" smtClean="0"/>
              <a:t>7 September 2022</a:t>
            </a:fld>
            <a:endParaRPr lang="en-US"/>
          </a:p>
        </p:txBody>
      </p:sp>
      <p:sp>
        <p:nvSpPr>
          <p:cNvPr id="8196" name="Rectangle 4"/>
          <p:cNvSpPr>
            <a:spLocks noGrp="1" noRot="1" noChangeAspect="1" noChangeArrowheads="1" noTextEdit="1"/>
          </p:cNvSpPr>
          <p:nvPr>
            <p:ph type="sldImg" idx="2"/>
          </p:nvPr>
        </p:nvSpPr>
        <p:spPr bwMode="auto">
          <a:xfrm>
            <a:off x="990600" y="768350"/>
            <a:ext cx="5118100" cy="38385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946150" y="4862513"/>
            <a:ext cx="5207000" cy="460375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198" name="Rectangle 6"/>
          <p:cNvSpPr>
            <a:spLocks noGrp="1" noChangeArrowheads="1"/>
          </p:cNvSpPr>
          <p:nvPr>
            <p:ph type="ftr" sz="quarter" idx="4"/>
          </p:nvPr>
        </p:nvSpPr>
        <p:spPr bwMode="auto">
          <a:xfrm>
            <a:off x="0"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eaLnBrk="0" hangingPunct="0">
              <a:spcBef>
                <a:spcPct val="0"/>
              </a:spcBef>
              <a:buClrTx/>
              <a:buSzTx/>
              <a:buFontTx/>
              <a:buNone/>
              <a:defRPr sz="1300">
                <a:latin typeface="Times New Roman" pitchFamily="18" charset="0"/>
              </a:defRPr>
            </a:lvl1pPr>
          </a:lstStyle>
          <a:p>
            <a:r>
              <a:rPr lang="en-US"/>
              <a:t>Chapter 2 — Instructions: Language of the Computer</a:t>
            </a:r>
          </a:p>
        </p:txBody>
      </p:sp>
      <p:sp>
        <p:nvSpPr>
          <p:cNvPr id="8199" name="Rectangle 7"/>
          <p:cNvSpPr>
            <a:spLocks noGrp="1" noChangeArrowheads="1"/>
          </p:cNvSpPr>
          <p:nvPr>
            <p:ph type="sldNum" sz="quarter" idx="5"/>
          </p:nvPr>
        </p:nvSpPr>
        <p:spPr bwMode="auto">
          <a:xfrm>
            <a:off x="4022725" y="9723438"/>
            <a:ext cx="3076575" cy="51117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eaLnBrk="0" hangingPunct="0">
              <a:spcBef>
                <a:spcPct val="0"/>
              </a:spcBef>
              <a:buClrTx/>
              <a:buSzTx/>
              <a:buFontTx/>
              <a:buNone/>
              <a:defRPr sz="1300">
                <a:latin typeface="Times New Roman" pitchFamily="18" charset="0"/>
              </a:defRPr>
            </a:lvl1pPr>
          </a:lstStyle>
          <a:p>
            <a:fld id="{EE145C4F-ECA4-4DD7-819E-C9FECED27844}" type="slidenum">
              <a:rPr lang="en-US"/>
              <a:pPr/>
              <a:t>‹#›</a:t>
            </a:fld>
            <a:endParaRPr lang="en-US"/>
          </a:p>
        </p:txBody>
      </p:sp>
    </p:spTree>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800" kern="1200">
        <a:solidFill>
          <a:schemeClr val="tx1"/>
        </a:solidFill>
        <a:latin typeface="Monaco" charset="0"/>
        <a:ea typeface="Monaco" charset="0"/>
        <a:cs typeface="Monaco" charset="0"/>
      </a:defRPr>
    </a:lvl1pPr>
    <a:lvl2pPr marL="457200" algn="l" rtl="0" fontAlgn="base">
      <a:spcBef>
        <a:spcPct val="30000"/>
      </a:spcBef>
      <a:spcAft>
        <a:spcPct val="0"/>
      </a:spcAft>
      <a:defRPr sz="1800" kern="1200">
        <a:solidFill>
          <a:schemeClr val="tx1"/>
        </a:solidFill>
        <a:latin typeface="Monaco" charset="0"/>
        <a:ea typeface="Monaco" charset="0"/>
        <a:cs typeface="Monaco" charset="0"/>
      </a:defRPr>
    </a:lvl2pPr>
    <a:lvl3pPr marL="914400" algn="l" rtl="0" fontAlgn="base">
      <a:spcBef>
        <a:spcPct val="30000"/>
      </a:spcBef>
      <a:spcAft>
        <a:spcPct val="0"/>
      </a:spcAft>
      <a:defRPr sz="1800" kern="1200">
        <a:solidFill>
          <a:schemeClr val="tx1"/>
        </a:solidFill>
        <a:latin typeface="Monaco" charset="0"/>
        <a:ea typeface="Monaco" charset="0"/>
        <a:cs typeface="Monaco" charset="0"/>
      </a:defRPr>
    </a:lvl3pPr>
    <a:lvl4pPr marL="1371600" algn="l" rtl="0" fontAlgn="base">
      <a:spcBef>
        <a:spcPct val="30000"/>
      </a:spcBef>
      <a:spcAft>
        <a:spcPct val="0"/>
      </a:spcAft>
      <a:defRPr sz="1800" kern="1200">
        <a:solidFill>
          <a:schemeClr val="tx1"/>
        </a:solidFill>
        <a:latin typeface="Monaco" charset="0"/>
        <a:ea typeface="Monaco" charset="0"/>
        <a:cs typeface="Monaco" charset="0"/>
      </a:defRPr>
    </a:lvl4pPr>
    <a:lvl5pPr marL="1828800" algn="l" rtl="0" fontAlgn="base">
      <a:spcBef>
        <a:spcPct val="30000"/>
      </a:spcBef>
      <a:spcAft>
        <a:spcPct val="0"/>
      </a:spcAft>
      <a:defRPr sz="1800" kern="1200">
        <a:solidFill>
          <a:schemeClr val="tx1"/>
        </a:solidFill>
        <a:latin typeface="Monaco" charset="0"/>
        <a:ea typeface="Monaco" charset="0"/>
        <a:cs typeface="Monaco"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CEF0B701-0C61-1944-99D9-719FA4FA4C65}" type="datetime3">
              <a:rPr lang="en-US" smtClean="0"/>
              <a:t>7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77CEACC0-B677-4A29-B1E6-BCE98563D55B}" type="slidenum">
              <a:rPr lang="en-US"/>
              <a:pPr/>
              <a:t>1</a:t>
            </a:fld>
            <a:endParaRPr lang="en-US"/>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endParaRPr lang="en-A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The University of Adelaide, School of Computer Science</a:t>
            </a:r>
          </a:p>
        </p:txBody>
      </p:sp>
      <p:sp>
        <p:nvSpPr>
          <p:cNvPr id="5" name="Date Placeholder 4"/>
          <p:cNvSpPr>
            <a:spLocks noGrp="1"/>
          </p:cNvSpPr>
          <p:nvPr>
            <p:ph type="dt" idx="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4"/>
          </p:nvPr>
        </p:nvSpPr>
        <p:spPr/>
        <p:txBody>
          <a:bodyPr/>
          <a:lstStyle/>
          <a:p>
            <a:r>
              <a:rPr lang="en-US"/>
              <a:t>Chapter 2 — Instructions: Language of the Computer</a:t>
            </a:r>
          </a:p>
        </p:txBody>
      </p:sp>
      <p:sp>
        <p:nvSpPr>
          <p:cNvPr id="7" name="Slide Number Placeholder 6"/>
          <p:cNvSpPr>
            <a:spLocks noGrp="1"/>
          </p:cNvSpPr>
          <p:nvPr>
            <p:ph type="sldNum" sz="quarter" idx="5"/>
          </p:nvPr>
        </p:nvSpPr>
        <p:spPr/>
        <p:txBody>
          <a:bodyPr/>
          <a:lstStyle/>
          <a:p>
            <a:fld id="{EE145C4F-ECA4-4DD7-819E-C9FECED27844}" type="slidenum">
              <a:rPr lang="en-US" smtClean="0"/>
              <a:pPr/>
              <a:t>20</a:t>
            </a:fld>
            <a:endParaRPr lang="en-US"/>
          </a:p>
        </p:txBody>
      </p:sp>
    </p:spTree>
    <p:extLst>
      <p:ext uri="{BB962C8B-B14F-4D97-AF65-F5344CB8AC3E}">
        <p14:creationId xmlns:p14="http://schemas.microsoft.com/office/powerpoint/2010/main" val="3642031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Stalls are due to dependencies among instructions – cycles wasted</a:t>
            </a:r>
          </a:p>
        </p:txBody>
      </p:sp>
      <p:sp>
        <p:nvSpPr>
          <p:cNvPr id="4" name="Header Placeholder 3"/>
          <p:cNvSpPr>
            <a:spLocks noGrp="1"/>
          </p:cNvSpPr>
          <p:nvPr>
            <p:ph type="hdr" sz="quarter"/>
          </p:nvPr>
        </p:nvSpPr>
        <p:spPr/>
        <p:txBody>
          <a:bodyPr/>
          <a:lstStyle/>
          <a:p>
            <a:r>
              <a:rPr lang="en-US"/>
              <a:t>The University of Adelaide, School of Computer Science</a:t>
            </a:r>
          </a:p>
        </p:txBody>
      </p:sp>
      <p:sp>
        <p:nvSpPr>
          <p:cNvPr id="5" name="Date Placeholder 4"/>
          <p:cNvSpPr>
            <a:spLocks noGrp="1"/>
          </p:cNvSpPr>
          <p:nvPr>
            <p:ph type="dt" idx="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4"/>
          </p:nvPr>
        </p:nvSpPr>
        <p:spPr/>
        <p:txBody>
          <a:bodyPr/>
          <a:lstStyle/>
          <a:p>
            <a:r>
              <a:rPr lang="en-US"/>
              <a:t>Chapter 2 — Instructions: Language of the Computer</a:t>
            </a:r>
          </a:p>
        </p:txBody>
      </p:sp>
      <p:sp>
        <p:nvSpPr>
          <p:cNvPr id="7" name="Slide Number Placeholder 6"/>
          <p:cNvSpPr>
            <a:spLocks noGrp="1"/>
          </p:cNvSpPr>
          <p:nvPr>
            <p:ph type="sldNum" sz="quarter" idx="5"/>
          </p:nvPr>
        </p:nvSpPr>
        <p:spPr/>
        <p:txBody>
          <a:bodyPr/>
          <a:lstStyle/>
          <a:p>
            <a:fld id="{EE145C4F-ECA4-4DD7-819E-C9FECED27844}" type="slidenum">
              <a:rPr lang="en-US" smtClean="0"/>
              <a:pPr/>
              <a:t>22</a:t>
            </a:fld>
            <a:endParaRPr lang="en-US"/>
          </a:p>
        </p:txBody>
      </p:sp>
    </p:spTree>
    <p:extLst>
      <p:ext uri="{BB962C8B-B14F-4D97-AF65-F5344CB8AC3E}">
        <p14:creationId xmlns:p14="http://schemas.microsoft.com/office/powerpoint/2010/main" val="191580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E191870-E151-E641-9E2C-883054277385}" type="datetime3">
              <a:rPr lang="en-US" smtClean="0"/>
              <a:t>7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2</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E191870-E151-E641-9E2C-883054277385}" type="datetime3">
              <a:rPr lang="en-US" smtClean="0"/>
              <a:t>7 September 2022</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dirty="0"/>
          </a:p>
        </p:txBody>
      </p:sp>
    </p:spTree>
    <p:extLst>
      <p:ext uri="{BB962C8B-B14F-4D97-AF65-F5344CB8AC3E}">
        <p14:creationId xmlns:p14="http://schemas.microsoft.com/office/powerpoint/2010/main" val="1110784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instruction is executed in series of stages</a:t>
            </a:r>
          </a:p>
        </p:txBody>
      </p:sp>
      <p:sp>
        <p:nvSpPr>
          <p:cNvPr id="4" name="Header Placeholder 3"/>
          <p:cNvSpPr>
            <a:spLocks noGrp="1"/>
          </p:cNvSpPr>
          <p:nvPr>
            <p:ph type="hdr" sz="quarter"/>
          </p:nvPr>
        </p:nvSpPr>
        <p:spPr/>
        <p:txBody>
          <a:bodyPr/>
          <a:lstStyle/>
          <a:p>
            <a:r>
              <a:rPr lang="en-US"/>
              <a:t>The University of Adelaide, School of Computer Science</a:t>
            </a:r>
          </a:p>
        </p:txBody>
      </p:sp>
      <p:sp>
        <p:nvSpPr>
          <p:cNvPr id="5" name="Date Placeholder 4"/>
          <p:cNvSpPr>
            <a:spLocks noGrp="1"/>
          </p:cNvSpPr>
          <p:nvPr>
            <p:ph type="dt" idx="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4"/>
          </p:nvPr>
        </p:nvSpPr>
        <p:spPr/>
        <p:txBody>
          <a:bodyPr/>
          <a:lstStyle/>
          <a:p>
            <a:r>
              <a:rPr lang="en-US"/>
              <a:t>Chapter 2 — Instructions: Language of the Computer</a:t>
            </a:r>
          </a:p>
        </p:txBody>
      </p:sp>
      <p:sp>
        <p:nvSpPr>
          <p:cNvPr id="7" name="Slide Number Placeholder 6"/>
          <p:cNvSpPr>
            <a:spLocks noGrp="1"/>
          </p:cNvSpPr>
          <p:nvPr>
            <p:ph type="sldNum" sz="quarter" idx="5"/>
          </p:nvPr>
        </p:nvSpPr>
        <p:spPr/>
        <p:txBody>
          <a:bodyPr/>
          <a:lstStyle/>
          <a:p>
            <a:fld id="{EE145C4F-ECA4-4DD7-819E-C9FECED27844}" type="slidenum">
              <a:rPr lang="en-US" smtClean="0"/>
              <a:pPr/>
              <a:t>6</a:t>
            </a:fld>
            <a:endParaRPr lang="en-US"/>
          </a:p>
        </p:txBody>
      </p:sp>
    </p:spTree>
    <p:extLst>
      <p:ext uri="{BB962C8B-B14F-4D97-AF65-F5344CB8AC3E}">
        <p14:creationId xmlns:p14="http://schemas.microsoft.com/office/powerpoint/2010/main" val="4164513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Monaco" charset="0"/>
                <a:ea typeface="Monaco" charset="0"/>
                <a:cs typeface="Monaco" charset="0"/>
              </a:rPr>
              <a:t>Why is IR needed? Allow memory access and instruction</a:t>
            </a:r>
            <a:r>
              <a:rPr lang="en-US" sz="1800" baseline="0" dirty="0">
                <a:latin typeface="Monaco" charset="0"/>
                <a:ea typeface="Monaco" charset="0"/>
                <a:cs typeface="Monaco" charset="0"/>
              </a:rPr>
              <a:t> execution proceed in parallel</a:t>
            </a:r>
            <a:endParaRPr lang="en-US" sz="1800" dirty="0">
              <a:latin typeface="Monaco" charset="0"/>
              <a:ea typeface="Monaco" charset="0"/>
              <a:cs typeface="Monaco" charset="0"/>
            </a:endParaRPr>
          </a:p>
        </p:txBody>
      </p:sp>
      <p:sp>
        <p:nvSpPr>
          <p:cNvPr id="4" name="Header Placeholder 3"/>
          <p:cNvSpPr>
            <a:spLocks noGrp="1"/>
          </p:cNvSpPr>
          <p:nvPr>
            <p:ph type="hdr" sz="quarter" idx="10"/>
          </p:nvPr>
        </p:nvSpPr>
        <p:spPr/>
        <p:txBody>
          <a:bodyPr/>
          <a:lstStyle/>
          <a:p>
            <a:r>
              <a:rPr lang="en-US"/>
              <a:t>The University of Adelaide, School of Computer Science</a:t>
            </a:r>
          </a:p>
        </p:txBody>
      </p:sp>
      <p:sp>
        <p:nvSpPr>
          <p:cNvPr id="5" name="Date Placeholder 4"/>
          <p:cNvSpPr>
            <a:spLocks noGrp="1"/>
          </p:cNvSpPr>
          <p:nvPr>
            <p:ph type="dt" idx="1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12"/>
          </p:nvPr>
        </p:nvSpPr>
        <p:spPr/>
        <p:txBody>
          <a:bodyPr/>
          <a:lstStyle/>
          <a:p>
            <a:r>
              <a:rPr lang="en-US"/>
              <a:t>Chapter 2 — Instructions: Language of the Computer</a:t>
            </a:r>
          </a:p>
        </p:txBody>
      </p:sp>
      <p:sp>
        <p:nvSpPr>
          <p:cNvPr id="7" name="Slide Number Placeholder 6"/>
          <p:cNvSpPr>
            <a:spLocks noGrp="1"/>
          </p:cNvSpPr>
          <p:nvPr>
            <p:ph type="sldNum" sz="quarter" idx="13"/>
          </p:nvPr>
        </p:nvSpPr>
        <p:spPr/>
        <p:txBody>
          <a:bodyPr/>
          <a:lstStyle/>
          <a:p>
            <a:fld id="{EE145C4F-ECA4-4DD7-819E-C9FECED27844}" type="slidenum">
              <a:rPr lang="en-US" smtClean="0"/>
              <a:pPr/>
              <a:t>7</a:t>
            </a:fld>
            <a:endParaRPr lang="en-US"/>
          </a:p>
        </p:txBody>
      </p:sp>
    </p:spTree>
    <p:extLst>
      <p:ext uri="{BB962C8B-B14F-4D97-AF65-F5344CB8AC3E}">
        <p14:creationId xmlns:p14="http://schemas.microsoft.com/office/powerpoint/2010/main" val="873751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Actions: </a:t>
            </a:r>
          </a:p>
          <a:p>
            <a:r>
              <a:rPr lang="en-US" dirty="0"/>
              <a:t>	read registers, </a:t>
            </a:r>
          </a:p>
          <a:p>
            <a:r>
              <a:rPr lang="en-US" dirty="0"/>
              <a:t>	check equality on registers for branch instructions</a:t>
            </a:r>
          </a:p>
          <a:p>
            <a:r>
              <a:rPr lang="en-US" dirty="0"/>
              <a:t>	compute</a:t>
            </a:r>
            <a:r>
              <a:rPr lang="en-US" baseline="0" dirty="0"/>
              <a:t> branch target address</a:t>
            </a:r>
          </a:p>
          <a:p>
            <a:r>
              <a:rPr lang="en-US" baseline="0" dirty="0"/>
              <a:t>	sign-extend immediate/displacement field</a:t>
            </a:r>
          </a:p>
          <a:p>
            <a:endParaRPr lang="en-US" baseline="0" dirty="0"/>
          </a:p>
          <a:p>
            <a:r>
              <a:rPr lang="en-US" baseline="0" dirty="0"/>
              <a:t>All actions performed in parallel -&gt; higher performance, may lead to waster of energy if actions are not needed. </a:t>
            </a:r>
            <a:endParaRPr lang="en-US" dirty="0"/>
          </a:p>
        </p:txBody>
      </p:sp>
      <p:sp>
        <p:nvSpPr>
          <p:cNvPr id="4" name="Header Placeholder 3"/>
          <p:cNvSpPr>
            <a:spLocks noGrp="1"/>
          </p:cNvSpPr>
          <p:nvPr>
            <p:ph type="hdr" sz="quarter" idx="10"/>
          </p:nvPr>
        </p:nvSpPr>
        <p:spPr/>
        <p:txBody>
          <a:bodyPr/>
          <a:lstStyle/>
          <a:p>
            <a:r>
              <a:rPr lang="en-US"/>
              <a:t>The University of Adelaide, School of Computer Science</a:t>
            </a:r>
          </a:p>
        </p:txBody>
      </p:sp>
      <p:sp>
        <p:nvSpPr>
          <p:cNvPr id="5" name="Date Placeholder 4"/>
          <p:cNvSpPr>
            <a:spLocks noGrp="1"/>
          </p:cNvSpPr>
          <p:nvPr>
            <p:ph type="dt" idx="1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12"/>
          </p:nvPr>
        </p:nvSpPr>
        <p:spPr/>
        <p:txBody>
          <a:bodyPr/>
          <a:lstStyle/>
          <a:p>
            <a:r>
              <a:rPr lang="en-US"/>
              <a:t>Chapter 2 — Instructions: Language of the Computer</a:t>
            </a:r>
          </a:p>
        </p:txBody>
      </p:sp>
      <p:sp>
        <p:nvSpPr>
          <p:cNvPr id="7" name="Slide Number Placeholder 6"/>
          <p:cNvSpPr>
            <a:spLocks noGrp="1"/>
          </p:cNvSpPr>
          <p:nvPr>
            <p:ph type="sldNum" sz="quarter" idx="13"/>
          </p:nvPr>
        </p:nvSpPr>
        <p:spPr/>
        <p:txBody>
          <a:bodyPr/>
          <a:lstStyle/>
          <a:p>
            <a:fld id="{EE145C4F-ECA4-4DD7-819E-C9FECED27844}" type="slidenum">
              <a:rPr lang="en-US" smtClean="0"/>
              <a:pPr/>
              <a:t>8</a:t>
            </a:fld>
            <a:endParaRPr lang="en-US"/>
          </a:p>
        </p:txBody>
      </p:sp>
    </p:spTree>
    <p:extLst>
      <p:ext uri="{BB962C8B-B14F-4D97-AF65-F5344CB8AC3E}">
        <p14:creationId xmlns:p14="http://schemas.microsoft.com/office/powerpoint/2010/main" val="2109083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a:t>The University of Adelaide, School of Computer Science</a:t>
            </a:r>
          </a:p>
        </p:txBody>
      </p:sp>
      <p:sp>
        <p:nvSpPr>
          <p:cNvPr id="5" name="Date Placeholder 4"/>
          <p:cNvSpPr>
            <a:spLocks noGrp="1"/>
          </p:cNvSpPr>
          <p:nvPr>
            <p:ph type="dt" idx="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4"/>
          </p:nvPr>
        </p:nvSpPr>
        <p:spPr/>
        <p:txBody>
          <a:bodyPr/>
          <a:lstStyle/>
          <a:p>
            <a:r>
              <a:rPr lang="en-US"/>
              <a:t>Chapter 2 — Instructions: Language of the Computer</a:t>
            </a:r>
          </a:p>
        </p:txBody>
      </p:sp>
      <p:sp>
        <p:nvSpPr>
          <p:cNvPr id="7" name="Slide Number Placeholder 6"/>
          <p:cNvSpPr>
            <a:spLocks noGrp="1"/>
          </p:cNvSpPr>
          <p:nvPr>
            <p:ph type="sldNum" sz="quarter" idx="5"/>
          </p:nvPr>
        </p:nvSpPr>
        <p:spPr/>
        <p:txBody>
          <a:bodyPr/>
          <a:lstStyle/>
          <a:p>
            <a:fld id="{EE145C4F-ECA4-4DD7-819E-C9FECED27844}" type="slidenum">
              <a:rPr lang="en-US" smtClean="0"/>
              <a:pPr/>
              <a:t>10</a:t>
            </a:fld>
            <a:endParaRPr lang="en-US"/>
          </a:p>
        </p:txBody>
      </p:sp>
    </p:spTree>
    <p:extLst>
      <p:ext uri="{BB962C8B-B14F-4D97-AF65-F5344CB8AC3E}">
        <p14:creationId xmlns:p14="http://schemas.microsoft.com/office/powerpoint/2010/main" val="176256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simple version misses</a:t>
            </a:r>
            <a:r>
              <a:rPr lang="en-US" baseline="0" dirty="0"/>
              <a:t> some key components.</a:t>
            </a:r>
          </a:p>
          <a:p>
            <a:endParaRPr lang="en-US" baseline="0" dirty="0"/>
          </a:p>
          <a:p>
            <a:r>
              <a:rPr lang="en-US" baseline="0" dirty="0"/>
              <a:t>Note: </a:t>
            </a:r>
            <a:r>
              <a:rPr lang="en-US" baseline="0" dirty="0" err="1"/>
              <a:t>Reg</a:t>
            </a:r>
            <a:r>
              <a:rPr lang="en-US" baseline="0" dirty="0"/>
              <a:t> is updated in the 1</a:t>
            </a:r>
            <a:r>
              <a:rPr lang="en-US" baseline="30000" dirty="0"/>
              <a:t>st</a:t>
            </a:r>
            <a:r>
              <a:rPr lang="en-US" baseline="0" dirty="0"/>
              <a:t> half of ID cycle, and it is read in the 2</a:t>
            </a:r>
            <a:r>
              <a:rPr lang="en-US" baseline="30000" dirty="0"/>
              <a:t>nd</a:t>
            </a:r>
            <a:r>
              <a:rPr lang="en-US" baseline="0" dirty="0"/>
              <a:t> half of the ID cycle.  so the 1</a:t>
            </a:r>
            <a:r>
              <a:rPr lang="en-US" baseline="30000" dirty="0"/>
              <a:t>st</a:t>
            </a:r>
            <a:r>
              <a:rPr lang="en-US" baseline="0" dirty="0"/>
              <a:t> and 4</a:t>
            </a:r>
            <a:r>
              <a:rPr lang="en-US" baseline="30000" dirty="0"/>
              <a:t>th</a:t>
            </a:r>
            <a:r>
              <a:rPr lang="en-US" baseline="0" dirty="0"/>
              <a:t> instructions can proceed in the same cycle even with a data dependency.</a:t>
            </a:r>
            <a:endParaRPr lang="en-US" dirty="0"/>
          </a:p>
        </p:txBody>
      </p:sp>
      <p:sp>
        <p:nvSpPr>
          <p:cNvPr id="4" name="Header Placeholder 3"/>
          <p:cNvSpPr>
            <a:spLocks noGrp="1"/>
          </p:cNvSpPr>
          <p:nvPr>
            <p:ph type="hdr" sz="quarter" idx="10"/>
          </p:nvPr>
        </p:nvSpPr>
        <p:spPr/>
        <p:txBody>
          <a:bodyPr/>
          <a:lstStyle/>
          <a:p>
            <a:r>
              <a:rPr lang="en-US"/>
              <a:t>The University of Adelaide, School of Computer Science</a:t>
            </a:r>
          </a:p>
        </p:txBody>
      </p:sp>
      <p:sp>
        <p:nvSpPr>
          <p:cNvPr id="5" name="Date Placeholder 4"/>
          <p:cNvSpPr>
            <a:spLocks noGrp="1"/>
          </p:cNvSpPr>
          <p:nvPr>
            <p:ph type="dt" idx="1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12"/>
          </p:nvPr>
        </p:nvSpPr>
        <p:spPr/>
        <p:txBody>
          <a:bodyPr/>
          <a:lstStyle/>
          <a:p>
            <a:r>
              <a:rPr lang="en-US"/>
              <a:t>Chapter 2 — Instructions: Language of the Computer</a:t>
            </a:r>
          </a:p>
        </p:txBody>
      </p:sp>
      <p:sp>
        <p:nvSpPr>
          <p:cNvPr id="7" name="Slide Number Placeholder 6"/>
          <p:cNvSpPr>
            <a:spLocks noGrp="1"/>
          </p:cNvSpPr>
          <p:nvPr>
            <p:ph type="sldNum" sz="quarter" idx="13"/>
          </p:nvPr>
        </p:nvSpPr>
        <p:spPr/>
        <p:txBody>
          <a:bodyPr/>
          <a:lstStyle/>
          <a:p>
            <a:fld id="{EE145C4F-ECA4-4DD7-819E-C9FECED27844}" type="slidenum">
              <a:rPr lang="en-US" smtClean="0"/>
              <a:pPr/>
              <a:t>16</a:t>
            </a:fld>
            <a:endParaRPr lang="en-US"/>
          </a:p>
        </p:txBody>
      </p:sp>
    </p:spTree>
    <p:extLst>
      <p:ext uri="{BB962C8B-B14F-4D97-AF65-F5344CB8AC3E}">
        <p14:creationId xmlns:p14="http://schemas.microsoft.com/office/powerpoint/2010/main" val="907585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Fill and Drain overhead becomes higher as a pipeline become deeper.</a:t>
            </a:r>
          </a:p>
          <a:p>
            <a:endParaRPr lang="en-US" dirty="0"/>
          </a:p>
          <a:p>
            <a:r>
              <a:rPr lang="en-US" dirty="0"/>
              <a:t>The number of pipeline stages gives upper limit of performance improvement by pipelining.</a:t>
            </a:r>
          </a:p>
        </p:txBody>
      </p:sp>
      <p:sp>
        <p:nvSpPr>
          <p:cNvPr id="4" name="Header Placeholder 3"/>
          <p:cNvSpPr>
            <a:spLocks noGrp="1"/>
          </p:cNvSpPr>
          <p:nvPr>
            <p:ph type="hdr" sz="quarter"/>
          </p:nvPr>
        </p:nvSpPr>
        <p:spPr/>
        <p:txBody>
          <a:bodyPr/>
          <a:lstStyle/>
          <a:p>
            <a:r>
              <a:rPr lang="en-US"/>
              <a:t>The University of Adelaide, School of Computer Science</a:t>
            </a:r>
          </a:p>
        </p:txBody>
      </p:sp>
      <p:sp>
        <p:nvSpPr>
          <p:cNvPr id="5" name="Date Placeholder 4"/>
          <p:cNvSpPr>
            <a:spLocks noGrp="1"/>
          </p:cNvSpPr>
          <p:nvPr>
            <p:ph type="dt" idx="1"/>
          </p:nvPr>
        </p:nvSpPr>
        <p:spPr/>
        <p:txBody>
          <a:bodyPr/>
          <a:lstStyle/>
          <a:p>
            <a:fld id="{A6819D6C-F56C-C844-8828-176DDD743C2C}" type="datetime3">
              <a:rPr lang="en-US" smtClean="0"/>
              <a:t>7 September 2022</a:t>
            </a:fld>
            <a:endParaRPr lang="en-US"/>
          </a:p>
        </p:txBody>
      </p:sp>
      <p:sp>
        <p:nvSpPr>
          <p:cNvPr id="6" name="Footer Placeholder 5"/>
          <p:cNvSpPr>
            <a:spLocks noGrp="1"/>
          </p:cNvSpPr>
          <p:nvPr>
            <p:ph type="ftr" sz="quarter" idx="4"/>
          </p:nvPr>
        </p:nvSpPr>
        <p:spPr/>
        <p:txBody>
          <a:bodyPr/>
          <a:lstStyle/>
          <a:p>
            <a:r>
              <a:rPr lang="en-US"/>
              <a:t>Chapter 2 — Instructions: Language of the Computer</a:t>
            </a:r>
          </a:p>
        </p:txBody>
      </p:sp>
      <p:sp>
        <p:nvSpPr>
          <p:cNvPr id="7" name="Slide Number Placeholder 6"/>
          <p:cNvSpPr>
            <a:spLocks noGrp="1"/>
          </p:cNvSpPr>
          <p:nvPr>
            <p:ph type="sldNum" sz="quarter" idx="5"/>
          </p:nvPr>
        </p:nvSpPr>
        <p:spPr/>
        <p:txBody>
          <a:bodyPr/>
          <a:lstStyle/>
          <a:p>
            <a:fld id="{EE145C4F-ECA4-4DD7-819E-C9FECED27844}" type="slidenum">
              <a:rPr lang="en-US" smtClean="0"/>
              <a:pPr/>
              <a:t>17</a:t>
            </a:fld>
            <a:endParaRPr lang="en-US"/>
          </a:p>
        </p:txBody>
      </p:sp>
    </p:spTree>
    <p:extLst>
      <p:ext uri="{BB962C8B-B14F-4D97-AF65-F5344CB8AC3E}">
        <p14:creationId xmlns:p14="http://schemas.microsoft.com/office/powerpoint/2010/main" val="25805392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0682" name="Text Box 42"/>
          <p:cNvSpPr txBox="1">
            <a:spLocks noChangeArrowheads="1"/>
          </p:cNvSpPr>
          <p:nvPr userDrawn="1"/>
        </p:nvSpPr>
        <p:spPr bwMode="auto">
          <a:xfrm>
            <a:off x="8388350" y="6497638"/>
            <a:ext cx="576263" cy="274637"/>
          </a:xfrm>
          <a:prstGeom prst="rect">
            <a:avLst/>
          </a:prstGeom>
          <a:noFill/>
          <a:ln w="9525">
            <a:noFill/>
            <a:miter lim="800000"/>
            <a:headEnd/>
            <a:tailEnd/>
          </a:ln>
          <a:effectLst/>
        </p:spPr>
        <p:txBody>
          <a:bodyPr>
            <a:spAutoFit/>
          </a:bodyPr>
          <a:lstStyle/>
          <a:p>
            <a:pPr algn="r">
              <a:spcBef>
                <a:spcPct val="0"/>
              </a:spcBef>
              <a:buClrTx/>
              <a:buSzTx/>
              <a:buFontTx/>
              <a:buNone/>
            </a:pPr>
            <a:fld id="{63BBFCE6-A6C8-4251-973B-1D0917AA6A4E}" type="slidenum">
              <a:rPr lang="en-AU" sz="1200" b="1">
                <a:latin typeface="Arial" charset="0"/>
              </a:rPr>
              <a:pPr algn="r">
                <a:spcBef>
                  <a:spcPct val="0"/>
                </a:spcBef>
                <a:buClrTx/>
                <a:buSzTx/>
                <a:buFontTx/>
                <a:buNone/>
              </a:pPr>
              <a:t>‹#›</a:t>
            </a:fld>
            <a:endParaRPr lang="en-GB" sz="1200">
              <a:latin typeface="Arial"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9113" y="115888"/>
            <a:ext cx="2085975" cy="612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1188" y="115888"/>
            <a:ext cx="6105525" cy="6121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SmartArt Placeholder 2"/>
          <p:cNvSpPr>
            <a:spLocks noGrp="1"/>
          </p:cNvSpPr>
          <p:nvPr>
            <p:ph type="dgm" idx="1"/>
          </p:nvPr>
        </p:nvSpPr>
        <p:spPr>
          <a:xfrm>
            <a:off x="684213" y="1125538"/>
            <a:ext cx="8270875" cy="5111750"/>
          </a:xfrm>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1188" y="115888"/>
            <a:ext cx="8281987" cy="701675"/>
          </a:xfrm>
        </p:spPr>
        <p:txBody>
          <a:bodyPr/>
          <a:lstStyle/>
          <a:p>
            <a:r>
              <a:rPr lang="en-US"/>
              <a:t>Click to edit Master title style</a:t>
            </a:r>
          </a:p>
        </p:txBody>
      </p:sp>
      <p:sp>
        <p:nvSpPr>
          <p:cNvPr id="3" name="Text Placeholder 2"/>
          <p:cNvSpPr>
            <a:spLocks noGrp="1"/>
          </p:cNvSpPr>
          <p:nvPr>
            <p:ph type="body"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2C44D5A-F319-8C49-9A41-909AE6E75067}"/>
              </a:ext>
            </a:extLst>
          </p:cNvPr>
          <p:cNvSpPr>
            <a:spLocks noGrp="1"/>
          </p:cNvSpPr>
          <p:nvPr>
            <p:ph type="title"/>
          </p:nvPr>
        </p:nvSpPr>
        <p:spPr>
          <a:xfrm>
            <a:off x="150725" y="146304"/>
            <a:ext cx="8852598" cy="925202"/>
          </a:xfrm>
          <a:solidFill>
            <a:schemeClr val="bg1"/>
          </a:solidFill>
        </p:spPr>
        <p:txBody>
          <a:bodyPr/>
          <a:lstStyle>
            <a:lvl1pPr>
              <a:defRPr sz="3600">
                <a:solidFill>
                  <a:srgbClr val="001CFE"/>
                </a:solidFill>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FE234257-875A-414F-8D47-71CF9BEDFD01}"/>
              </a:ext>
            </a:extLst>
          </p:cNvPr>
          <p:cNvSpPr>
            <a:spLocks noGrp="1"/>
          </p:cNvSpPr>
          <p:nvPr>
            <p:ph type="sldNum" sz="quarter" idx="4"/>
          </p:nvPr>
        </p:nvSpPr>
        <p:spPr>
          <a:xfrm>
            <a:off x="8686800" y="6670110"/>
            <a:ext cx="457200" cy="187890"/>
          </a:xfrm>
          <a:prstGeom prst="rect">
            <a:avLst/>
          </a:prstGeom>
        </p:spPr>
        <p:txBody>
          <a:bodyPr lIns="0" tIns="0" rIns="0" bIns="0" anchor="ctr" anchorCtr="1"/>
          <a:lstStyle>
            <a:lvl1pPr>
              <a:defRPr sz="1600" b="1" i="0">
                <a:solidFill>
                  <a:srgbClr val="0136F8"/>
                </a:solidFill>
                <a:latin typeface="+mj-lt"/>
              </a:defRPr>
            </a:lvl1pPr>
          </a:lstStyle>
          <a:p>
            <a:pPr>
              <a:defRPr/>
            </a:pPr>
            <a:fld id="{6ACC4199-F8B7-463F-8679-1D7C78B959A3}" type="slidenum">
              <a:rPr lang="en-US" smtClean="0"/>
              <a:pPr>
                <a:defRPr/>
              </a:pPr>
              <a:t>‹#›</a:t>
            </a:fld>
            <a:endParaRPr lang="en-US" dirty="0"/>
          </a:p>
        </p:txBody>
      </p:sp>
      <p:sp>
        <p:nvSpPr>
          <p:cNvPr id="6" name="Text Placeholder 4">
            <a:extLst>
              <a:ext uri="{FF2B5EF4-FFF2-40B4-BE49-F238E27FC236}">
                <a16:creationId xmlns:a16="http://schemas.microsoft.com/office/drawing/2014/main" id="{3E5138AA-E25A-9146-B42A-55D979DF5413}"/>
              </a:ext>
            </a:extLst>
          </p:cNvPr>
          <p:cNvSpPr>
            <a:spLocks noGrp="1"/>
          </p:cNvSpPr>
          <p:nvPr>
            <p:ph type="body" sz="quarter" idx="10"/>
          </p:nvPr>
        </p:nvSpPr>
        <p:spPr>
          <a:xfrm>
            <a:off x="73834" y="6556721"/>
            <a:ext cx="5699642" cy="290575"/>
          </a:xfrm>
        </p:spPr>
        <p:txBody>
          <a:bodyPr anchor="ctr" anchorCtr="0"/>
          <a:lstStyle>
            <a:lvl1pPr marL="0" indent="0">
              <a:buNone/>
              <a:defRPr sz="1600">
                <a:latin typeface="Monaco" pitchFamily="2" charset="77"/>
              </a:defRPr>
            </a:lvl1pPr>
            <a:lvl2pPr marL="457200" indent="0">
              <a:buNone/>
              <a:defRPr/>
            </a:lvl2pPr>
            <a:lvl3pPr marL="857250" indent="0">
              <a:buNone/>
              <a:defRPr/>
            </a:lvl3pPr>
            <a:lvl4pPr marL="1257300" indent="0">
              <a:buFont typeface="Arial" panose="020B0604020202020204" pitchFamily="34" charset="0"/>
              <a:buNone/>
              <a:defRPr/>
            </a:lvl4pPr>
            <a:lvl5pPr marL="1600200" indent="0">
              <a:buFont typeface="Arial" panose="020B0604020202020204" pitchFamily="34" charset="0"/>
              <a:buNone/>
              <a:defRPr/>
            </a:lvl5pPr>
          </a:lstStyle>
          <a:p>
            <a:pPr lvl="0"/>
            <a:r>
              <a:rPr lang="en-US" dirty="0"/>
              <a:t>Click to edit Master text </a:t>
            </a:r>
            <a:r>
              <a:rPr lang="en-US" dirty="0" err="1"/>
              <a:t>sty</a:t>
            </a:r>
            <a:endParaRPr lang="en-US" dirty="0"/>
          </a:p>
        </p:txBody>
      </p:sp>
    </p:spTree>
    <p:extLst>
      <p:ext uri="{BB962C8B-B14F-4D97-AF65-F5344CB8AC3E}">
        <p14:creationId xmlns:p14="http://schemas.microsoft.com/office/powerpoint/2010/main" val="165091745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9513" y="214793"/>
            <a:ext cx="8784976" cy="732936"/>
          </a:xfrm>
        </p:spPr>
        <p:txBody>
          <a:bodyPr anchor="ctr" anchorCtr="0"/>
          <a:lstStyle>
            <a:lvl1pPr>
              <a:defRPr>
                <a:solidFill>
                  <a:srgbClr val="0712D9"/>
                </a:solidFill>
              </a:defRPr>
            </a:lvl1pPr>
          </a:lstStyle>
          <a:p>
            <a:r>
              <a:rPr lang="en-US" dirty="0"/>
              <a:t>Click to edit Master title style</a:t>
            </a:r>
          </a:p>
        </p:txBody>
      </p:sp>
      <p:sp>
        <p:nvSpPr>
          <p:cNvPr id="3" name="Content Placeholder 2"/>
          <p:cNvSpPr>
            <a:spLocks noGrp="1"/>
          </p:cNvSpPr>
          <p:nvPr>
            <p:ph idx="1"/>
          </p:nvPr>
        </p:nvSpPr>
        <p:spPr>
          <a:xfrm>
            <a:off x="179513" y="1125538"/>
            <a:ext cx="8775576" cy="5508465"/>
          </a:xfrm>
        </p:spPr>
        <p:txBody>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95990" y="4406900"/>
            <a:ext cx="7358158" cy="2030721"/>
          </a:xfrm>
        </p:spPr>
        <p:txBody>
          <a:bodyPr anchor="t"/>
          <a:lstStyle>
            <a:lvl1pPr algn="ctr">
              <a:defRPr sz="3200" b="0" cap="all">
                <a:solidFill>
                  <a:schemeClr val="tx1"/>
                </a:solidFill>
              </a:defRPr>
            </a:lvl1pPr>
          </a:lstStyle>
          <a:p>
            <a:r>
              <a:rPr lang="en-US" dirty="0"/>
              <a:t>Click to edit Master title style</a:t>
            </a:r>
          </a:p>
        </p:txBody>
      </p:sp>
      <p:sp>
        <p:nvSpPr>
          <p:cNvPr id="3" name="Text Placeholder 2"/>
          <p:cNvSpPr>
            <a:spLocks noGrp="1"/>
          </p:cNvSpPr>
          <p:nvPr>
            <p:ph type="body" idx="1"/>
          </p:nvPr>
        </p:nvSpPr>
        <p:spPr>
          <a:xfrm>
            <a:off x="435721" y="1556792"/>
            <a:ext cx="8266422" cy="2088232"/>
          </a:xfrm>
        </p:spPr>
        <p:txBody>
          <a:bodyPr anchor="b"/>
          <a:lstStyle>
            <a:lvl1pPr marL="0" indent="0" algn="ctr">
              <a:buNone/>
              <a:defRPr sz="4400" b="1" i="0">
                <a:solidFill>
                  <a:srgbClr val="0712D9"/>
                </a:solidFill>
                <a:latin typeface="Calibri" charset="0"/>
                <a:ea typeface="Calibri" charset="0"/>
                <a:cs typeface="Calibri"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95850" y="1125538"/>
            <a:ext cx="4059238"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FD4DB8B-17DA-3648-B237-B64619B87CA4}"/>
              </a:ext>
            </a:extLst>
          </p:cNvPr>
          <p:cNvSpPr>
            <a:spLocks noGrp="1"/>
          </p:cNvSpPr>
          <p:nvPr>
            <p:ph type="title"/>
          </p:nvPr>
        </p:nvSpPr>
        <p:spPr>
          <a:xfrm>
            <a:off x="179513" y="214793"/>
            <a:ext cx="8784976" cy="732936"/>
          </a:xfrm>
        </p:spPr>
        <p:txBody>
          <a:bodyPr anchor="ctr" anchorCtr="0"/>
          <a:lstStyle>
            <a:lvl1pPr>
              <a:defRPr>
                <a:solidFill>
                  <a:srgbClr val="0712D9"/>
                </a:solidFill>
              </a:defRPr>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20" name="Rectangle 4"/>
          <p:cNvSpPr>
            <a:spLocks noGrp="1" noChangeArrowheads="1"/>
          </p:cNvSpPr>
          <p:nvPr>
            <p:ph type="body" idx="1"/>
          </p:nvPr>
        </p:nvSpPr>
        <p:spPr bwMode="auto">
          <a:xfrm>
            <a:off x="179513" y="1125538"/>
            <a:ext cx="8775576" cy="54538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p>
        </p:txBody>
      </p:sp>
      <p:sp>
        <p:nvSpPr>
          <p:cNvPr id="239619" name="Rectangle 3"/>
          <p:cNvSpPr>
            <a:spLocks noGrp="1" noChangeArrowheads="1"/>
          </p:cNvSpPr>
          <p:nvPr>
            <p:ph type="title"/>
          </p:nvPr>
        </p:nvSpPr>
        <p:spPr bwMode="auto">
          <a:xfrm>
            <a:off x="179512" y="262389"/>
            <a:ext cx="8784976" cy="64633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spAutoFit/>
          </a:bodyPr>
          <a:lstStyle/>
          <a:p>
            <a:pPr lvl="0"/>
            <a:r>
              <a:rPr lang="en-AU" dirty="0"/>
              <a:t>Click to edit Master title style</a:t>
            </a:r>
          </a:p>
        </p:txBody>
      </p:sp>
      <p:sp>
        <p:nvSpPr>
          <p:cNvPr id="239630" name="Text Box 14"/>
          <p:cNvSpPr txBox="1">
            <a:spLocks noChangeArrowheads="1"/>
          </p:cNvSpPr>
          <p:nvPr userDrawn="1"/>
        </p:nvSpPr>
        <p:spPr bwMode="auto">
          <a:xfrm>
            <a:off x="8487957" y="6624443"/>
            <a:ext cx="576263" cy="246221"/>
          </a:xfrm>
          <a:prstGeom prst="rect">
            <a:avLst/>
          </a:prstGeom>
          <a:noFill/>
          <a:ln w="9525">
            <a:noFill/>
            <a:miter lim="800000"/>
            <a:headEnd/>
            <a:tailEnd/>
          </a:ln>
          <a:effectLst/>
        </p:spPr>
        <p:txBody>
          <a:bodyPr lIns="0" tIns="0" rIns="0" bIns="0">
            <a:spAutoFit/>
          </a:bodyPr>
          <a:lstStyle/>
          <a:p>
            <a:pPr algn="r">
              <a:spcBef>
                <a:spcPct val="0"/>
              </a:spcBef>
              <a:buClrTx/>
              <a:buSzTx/>
              <a:buFontTx/>
              <a:buNone/>
            </a:pPr>
            <a:fld id="{28EC741E-FC11-4977-9AC4-393A11CE0A97}" type="slidenum">
              <a:rPr lang="en-AU" sz="1600" b="1" i="0">
                <a:solidFill>
                  <a:srgbClr val="0712D9"/>
                </a:solidFill>
                <a:latin typeface="Calibri" panose="020F0502020204030204" pitchFamily="34" charset="0"/>
                <a:cs typeface="Calibri" panose="020F0502020204030204" pitchFamily="34" charset="0"/>
              </a:rPr>
              <a:pPr algn="r">
                <a:spcBef>
                  <a:spcPct val="0"/>
                </a:spcBef>
                <a:buClrTx/>
                <a:buSzTx/>
                <a:buFontTx/>
                <a:buNone/>
              </a:pPr>
              <a:t>‹#›</a:t>
            </a:fld>
            <a:endParaRPr lang="en-GB" sz="1600" b="1" i="0" dirty="0">
              <a:solidFill>
                <a:srgbClr val="0712D9"/>
              </a:solidFill>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Lst>
  <p:hf hdr="0" ftr="0" dt="0"/>
  <p:txStyles>
    <p:titleStyle>
      <a:lvl1pPr algn="l" rtl="0" fontAlgn="base">
        <a:spcBef>
          <a:spcPct val="0"/>
        </a:spcBef>
        <a:spcAft>
          <a:spcPct val="0"/>
        </a:spcAft>
        <a:defRPr sz="3600" b="1" i="0">
          <a:solidFill>
            <a:srgbClr val="0A31F1"/>
          </a:solidFill>
          <a:latin typeface="Calibri" charset="0"/>
          <a:ea typeface="Calibri" charset="0"/>
          <a:cs typeface="Calibri" charset="0"/>
        </a:defRPr>
      </a:lvl1pPr>
      <a:lvl2pPr algn="l" rtl="0" fontAlgn="base">
        <a:spcBef>
          <a:spcPct val="0"/>
        </a:spcBef>
        <a:spcAft>
          <a:spcPct val="0"/>
        </a:spcAft>
        <a:defRPr sz="4000" b="1">
          <a:solidFill>
            <a:srgbClr val="0066FF"/>
          </a:solidFill>
          <a:latin typeface="Arial" charset="0"/>
        </a:defRPr>
      </a:lvl2pPr>
      <a:lvl3pPr algn="l" rtl="0" fontAlgn="base">
        <a:spcBef>
          <a:spcPct val="0"/>
        </a:spcBef>
        <a:spcAft>
          <a:spcPct val="0"/>
        </a:spcAft>
        <a:defRPr sz="4000" b="1">
          <a:solidFill>
            <a:srgbClr val="0066FF"/>
          </a:solidFill>
          <a:latin typeface="Arial" charset="0"/>
        </a:defRPr>
      </a:lvl3pPr>
      <a:lvl4pPr algn="l" rtl="0" fontAlgn="base">
        <a:spcBef>
          <a:spcPct val="0"/>
        </a:spcBef>
        <a:spcAft>
          <a:spcPct val="0"/>
        </a:spcAft>
        <a:defRPr sz="4000" b="1">
          <a:solidFill>
            <a:srgbClr val="0066FF"/>
          </a:solidFill>
          <a:latin typeface="Arial" charset="0"/>
        </a:defRPr>
      </a:lvl4pPr>
      <a:lvl5pPr algn="l" rtl="0" fontAlgn="base">
        <a:spcBef>
          <a:spcPct val="0"/>
        </a:spcBef>
        <a:spcAft>
          <a:spcPct val="0"/>
        </a:spcAft>
        <a:defRPr sz="4000" b="1">
          <a:solidFill>
            <a:srgbClr val="0066FF"/>
          </a:solidFill>
          <a:latin typeface="Arial" charset="0"/>
        </a:defRPr>
      </a:lvl5pPr>
      <a:lvl6pPr marL="457200" algn="l" rtl="0" fontAlgn="base">
        <a:spcBef>
          <a:spcPct val="0"/>
        </a:spcBef>
        <a:spcAft>
          <a:spcPct val="0"/>
        </a:spcAft>
        <a:defRPr sz="4000" b="1">
          <a:solidFill>
            <a:srgbClr val="0066FF"/>
          </a:solidFill>
          <a:latin typeface="Arial" charset="0"/>
        </a:defRPr>
      </a:lvl6pPr>
      <a:lvl7pPr marL="914400" algn="l" rtl="0" fontAlgn="base">
        <a:spcBef>
          <a:spcPct val="0"/>
        </a:spcBef>
        <a:spcAft>
          <a:spcPct val="0"/>
        </a:spcAft>
        <a:defRPr sz="4000" b="1">
          <a:solidFill>
            <a:srgbClr val="0066FF"/>
          </a:solidFill>
          <a:latin typeface="Arial" charset="0"/>
        </a:defRPr>
      </a:lvl7pPr>
      <a:lvl8pPr marL="1371600" algn="l" rtl="0" fontAlgn="base">
        <a:spcBef>
          <a:spcPct val="0"/>
        </a:spcBef>
        <a:spcAft>
          <a:spcPct val="0"/>
        </a:spcAft>
        <a:defRPr sz="4000" b="1">
          <a:solidFill>
            <a:srgbClr val="0066FF"/>
          </a:solidFill>
          <a:latin typeface="Arial" charset="0"/>
        </a:defRPr>
      </a:lvl8pPr>
      <a:lvl9pPr marL="1828800" algn="l" rtl="0" fontAlgn="base">
        <a:spcBef>
          <a:spcPct val="0"/>
        </a:spcBef>
        <a:spcAft>
          <a:spcPct val="0"/>
        </a:spcAft>
        <a:defRPr sz="4000" b="1">
          <a:solidFill>
            <a:srgbClr val="0066FF"/>
          </a:solidFill>
          <a:latin typeface="Arial" charset="0"/>
        </a:defRPr>
      </a:lvl9pPr>
    </p:titleStyle>
    <p:bodyStyle>
      <a:lvl1pPr marL="342900" indent="-342900" algn="l" rtl="0" fontAlgn="base">
        <a:spcBef>
          <a:spcPct val="20000"/>
        </a:spcBef>
        <a:spcAft>
          <a:spcPct val="0"/>
        </a:spcAft>
        <a:buClr>
          <a:srgbClr val="0033CC"/>
        </a:buClr>
        <a:buSzPct val="80000"/>
        <a:buFont typeface="ZapfDingbatsITC" charset="0"/>
        <a:buChar char="➜"/>
        <a:defRPr sz="3200" b="0" i="0">
          <a:solidFill>
            <a:schemeClr val="tx1"/>
          </a:solidFill>
          <a:latin typeface="Calibri" charset="0"/>
          <a:ea typeface="Calibri" charset="0"/>
          <a:cs typeface="Calibri" charset="0"/>
        </a:defRPr>
      </a:lvl1pPr>
      <a:lvl2pPr marL="742950" indent="-285750" algn="l" rtl="0" fontAlgn="base">
        <a:spcBef>
          <a:spcPct val="20000"/>
        </a:spcBef>
        <a:spcAft>
          <a:spcPct val="0"/>
        </a:spcAft>
        <a:buClr>
          <a:srgbClr val="004BF3"/>
        </a:buClr>
        <a:buSzPct val="80000"/>
        <a:buFont typeface="ZapfDingbatsITC" charset="0"/>
        <a:buChar char="➜"/>
        <a:defRPr sz="2800" b="0" i="0">
          <a:solidFill>
            <a:schemeClr val="tx1"/>
          </a:solidFill>
          <a:latin typeface="Calibri" charset="0"/>
          <a:ea typeface="Calibri" charset="0"/>
          <a:cs typeface="Calibri" charset="0"/>
        </a:defRPr>
      </a:lvl2pPr>
      <a:lvl3pPr marL="1143000" indent="-228600" algn="l" rtl="0" fontAlgn="base">
        <a:spcBef>
          <a:spcPct val="20000"/>
        </a:spcBef>
        <a:spcAft>
          <a:spcPct val="0"/>
        </a:spcAft>
        <a:buClr>
          <a:srgbClr val="004BF3"/>
        </a:buClr>
        <a:buSzPct val="80000"/>
        <a:buFont typeface="ZapfDingbatsITC" charset="0"/>
        <a:buChar char="➜"/>
        <a:defRPr sz="2400" b="0" i="0">
          <a:solidFill>
            <a:schemeClr val="tx1"/>
          </a:solidFill>
          <a:latin typeface="Calibri" charset="0"/>
          <a:ea typeface="Calibri" charset="0"/>
          <a:cs typeface="Calibri" charset="0"/>
        </a:defRPr>
      </a:lvl3pPr>
      <a:lvl4pPr marL="1600200" indent="-228600" algn="l" rtl="0" fontAlgn="base">
        <a:spcBef>
          <a:spcPct val="20000"/>
        </a:spcBef>
        <a:spcAft>
          <a:spcPct val="0"/>
        </a:spcAft>
        <a:buClr>
          <a:srgbClr val="004BF3"/>
        </a:buClr>
        <a:buSzPct val="80000"/>
        <a:buFont typeface="ZapfDingbatsITC" charset="0"/>
        <a:buChar char="➜"/>
        <a:defRPr sz="2000" b="0" i="0">
          <a:solidFill>
            <a:schemeClr val="tx1"/>
          </a:solidFill>
          <a:latin typeface="Calibri" charset="0"/>
          <a:ea typeface="Calibri" charset="0"/>
          <a:cs typeface="Calibri" charset="0"/>
        </a:defRPr>
      </a:lvl4pPr>
      <a:lvl5pPr marL="2057400" indent="-228600" algn="l" rtl="0" fontAlgn="base">
        <a:spcBef>
          <a:spcPct val="20000"/>
        </a:spcBef>
        <a:spcAft>
          <a:spcPct val="0"/>
        </a:spcAft>
        <a:buClr>
          <a:srgbClr val="004BF3"/>
        </a:buClr>
        <a:buSzPct val="80000"/>
        <a:buFont typeface="ZapfDingbatsITC" charset="0"/>
        <a:buChar char="➜"/>
        <a:defRPr sz="2000" b="0" i="0">
          <a:solidFill>
            <a:schemeClr val="tx1"/>
          </a:solidFill>
          <a:latin typeface="Calibri" charset="0"/>
          <a:ea typeface="Calibri" charset="0"/>
          <a:cs typeface="Calibri" charset="0"/>
        </a:defRPr>
      </a:lvl5pPr>
      <a:lvl6pPr marL="25146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6pPr>
      <a:lvl7pPr marL="29718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7pPr>
      <a:lvl8pPr marL="34290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8pPr>
      <a:lvl9pPr marL="3886200" indent="-228600" algn="l" rtl="0" fontAlgn="base">
        <a:spcBef>
          <a:spcPct val="20000"/>
        </a:spcBef>
        <a:spcAft>
          <a:spcPct val="0"/>
        </a:spcAft>
        <a:buClr>
          <a:srgbClr val="3399FF"/>
        </a:buClr>
        <a:buSzPct val="50000"/>
        <a:buFont typeface="Wingdings" pitchFamily="2" charset="2"/>
        <a:buChar char="n"/>
        <a:defRPr sz="2000">
          <a:solidFill>
            <a:srgbClr val="3399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image" Target="../media/image5.e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84" name="Rectangle 12"/>
          <p:cNvSpPr>
            <a:spLocks noChangeArrowheads="1"/>
          </p:cNvSpPr>
          <p:nvPr/>
        </p:nvSpPr>
        <p:spPr bwMode="auto">
          <a:xfrm>
            <a:off x="183600" y="2427919"/>
            <a:ext cx="8776800" cy="1371600"/>
          </a:xfrm>
          <a:prstGeom prst="roundRect">
            <a:avLst>
              <a:gd name="adj" fmla="val 8938"/>
            </a:avLst>
          </a:prstGeom>
          <a:solidFill>
            <a:srgbClr val="FFF0D7"/>
          </a:solidFill>
          <a:ln w="9525" algn="ctr">
            <a:noFill/>
            <a:miter lim="800000"/>
            <a:headEnd/>
            <a:tailEnd/>
          </a:ln>
          <a:effectLst>
            <a:outerShdw blurRad="50800" dist="63500" dir="2700000" algn="tl" rotWithShape="0">
              <a:prstClr val="black">
                <a:alpha val="40000"/>
              </a:prstClr>
            </a:outerShdw>
          </a:effectLst>
        </p:spPr>
        <p:txBody>
          <a:bodyPr wrap="square" anchor="ctr" anchorCtr="1">
            <a:noAutofit/>
          </a:bodyPr>
          <a:lstStyle/>
          <a:p>
            <a:pPr algn="ctr"/>
            <a:r>
              <a:rPr lang="en-GB" sz="4400" b="1" dirty="0">
                <a:solidFill>
                  <a:srgbClr val="0712D9"/>
                </a:solidFill>
                <a:latin typeface="Calibri" charset="0"/>
                <a:ea typeface="Calibri" charset="0"/>
                <a:cs typeface="Calibri" charset="0"/>
              </a:rPr>
              <a:t>Pipelining – Basic Review</a:t>
            </a:r>
          </a:p>
        </p:txBody>
      </p:sp>
      <p:sp>
        <p:nvSpPr>
          <p:cNvPr id="233485" name="Text Box 13"/>
          <p:cNvSpPr txBox="1">
            <a:spLocks noChangeArrowheads="1"/>
          </p:cNvSpPr>
          <p:nvPr/>
        </p:nvSpPr>
        <p:spPr bwMode="auto">
          <a:xfrm>
            <a:off x="2825351" y="-100013"/>
            <a:ext cx="4429932" cy="892552"/>
          </a:xfrm>
          <a:prstGeom prst="rect">
            <a:avLst/>
          </a:prstGeom>
          <a:noFill/>
          <a:ln w="9525" algn="ctr">
            <a:noFill/>
            <a:miter lim="800000"/>
            <a:headEnd/>
            <a:tailEnd/>
          </a:ln>
          <a:effectLst/>
        </p:spPr>
        <p:txBody>
          <a:bodyPr wrap="none">
            <a:spAutoFit/>
          </a:bodyPr>
          <a:lstStyle/>
          <a:p>
            <a:pPr algn="ctr"/>
            <a:r>
              <a:rPr lang="en-US" sz="2800" dirty="0">
                <a:solidFill>
                  <a:schemeClr val="bg1"/>
                </a:solidFill>
                <a:latin typeface="Times New Roman" pitchFamily="18" charset="0"/>
              </a:rPr>
              <a:t>Computer Architecture</a:t>
            </a:r>
          </a:p>
          <a:p>
            <a:pPr algn="ctr"/>
            <a:r>
              <a:rPr lang="en-US" sz="2000" dirty="0">
                <a:solidFill>
                  <a:schemeClr val="bg1"/>
                </a:solidFill>
                <a:latin typeface="Arial" charset="0"/>
              </a:rPr>
              <a:t>A Quantitative Approach, Fifth Edition</a:t>
            </a:r>
            <a:endParaRPr lang="en-GB" sz="2000" dirty="0">
              <a:solidFill>
                <a:schemeClr val="bg1"/>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b="1" dirty="0"/>
              <a:t>Memory Access</a:t>
            </a:r>
            <a:r>
              <a:rPr lang="en-US" dirty="0"/>
              <a:t>:</a:t>
            </a:r>
          </a:p>
          <a:p>
            <a:pPr lvl="1"/>
            <a:r>
              <a:rPr lang="en-US" dirty="0"/>
              <a:t>For </a:t>
            </a:r>
            <a:r>
              <a:rPr lang="en-US" dirty="0">
                <a:solidFill>
                  <a:srgbClr val="0A31F1"/>
                </a:solidFill>
              </a:rPr>
              <a:t>load</a:t>
            </a:r>
            <a:r>
              <a:rPr lang="en-US" dirty="0"/>
              <a:t> instructions, </a:t>
            </a:r>
            <a:r>
              <a:rPr lang="en-US" dirty="0">
                <a:solidFill>
                  <a:srgbClr val="0A31F1"/>
                </a:solidFill>
              </a:rPr>
              <a:t>read</a:t>
            </a:r>
            <a:r>
              <a:rPr lang="en-US" dirty="0"/>
              <a:t> data from memory</a:t>
            </a:r>
          </a:p>
          <a:p>
            <a:pPr lvl="1"/>
            <a:r>
              <a:rPr lang="en-US" dirty="0"/>
              <a:t>For </a:t>
            </a:r>
            <a:r>
              <a:rPr lang="en-US" dirty="0">
                <a:solidFill>
                  <a:srgbClr val="089B0F"/>
                </a:solidFill>
              </a:rPr>
              <a:t>store </a:t>
            </a:r>
            <a:r>
              <a:rPr lang="en-US" dirty="0"/>
              <a:t>instructions, </a:t>
            </a:r>
            <a:r>
              <a:rPr lang="en-US" dirty="0">
                <a:solidFill>
                  <a:srgbClr val="089B0F"/>
                </a:solidFill>
              </a:rPr>
              <a:t>write </a:t>
            </a:r>
            <a:r>
              <a:rPr lang="en-US" dirty="0"/>
              <a:t>data to memory</a:t>
            </a:r>
          </a:p>
          <a:p>
            <a:endParaRPr lang="en-US" dirty="0"/>
          </a:p>
        </p:txBody>
      </p:sp>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pic>
        <p:nvPicPr>
          <p:cNvPr id="9" name="Picture 8">
            <a:extLst>
              <a:ext uri="{FF2B5EF4-FFF2-40B4-BE49-F238E27FC236}">
                <a16:creationId xmlns:a16="http://schemas.microsoft.com/office/drawing/2014/main" id="{A09362E0-6E08-8B46-A62D-4BBBAC041C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3952566"/>
            <a:ext cx="8793165" cy="2481942"/>
          </a:xfrm>
          <a:prstGeom prst="rect">
            <a:avLst/>
          </a:prstGeom>
        </p:spPr>
      </p:pic>
      <p:sp>
        <p:nvSpPr>
          <p:cNvPr id="10" name="Right Arrow 9">
            <a:extLst>
              <a:ext uri="{FF2B5EF4-FFF2-40B4-BE49-F238E27FC236}">
                <a16:creationId xmlns:a16="http://schemas.microsoft.com/office/drawing/2014/main" id="{8BC1CC6D-B039-384C-B884-DB34172FDE24}"/>
              </a:ext>
            </a:extLst>
          </p:cNvPr>
          <p:cNvSpPr/>
          <p:nvPr/>
        </p:nvSpPr>
        <p:spPr bwMode="auto">
          <a:xfrm>
            <a:off x="4975762" y="5380331"/>
            <a:ext cx="771896" cy="224822"/>
          </a:xfrm>
          <a:prstGeom prst="rightArrow">
            <a:avLst/>
          </a:prstGeom>
          <a:solidFill>
            <a:srgbClr val="FF0000"/>
          </a:solidFill>
          <a:ln w="222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a:ln>
                <a:noFill/>
              </a:ln>
              <a:solidFill>
                <a:schemeClr val="tx1"/>
              </a:solidFill>
              <a:effectLst/>
              <a:latin typeface="Arial Black" pitchFamily="34" charset="0"/>
            </a:endParaRPr>
          </a:p>
        </p:txBody>
      </p:sp>
    </p:spTree>
    <p:extLst>
      <p:ext uri="{BB962C8B-B14F-4D97-AF65-F5344CB8AC3E}">
        <p14:creationId xmlns:p14="http://schemas.microsoft.com/office/powerpoint/2010/main" val="819385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b="1" dirty="0"/>
              <a:t>Write-back:</a:t>
            </a:r>
          </a:p>
          <a:p>
            <a:pPr lvl="1"/>
            <a:r>
              <a:rPr lang="en-US" dirty="0"/>
              <a:t>Results written to destination register</a:t>
            </a:r>
          </a:p>
          <a:p>
            <a:pPr lvl="1"/>
            <a:r>
              <a:rPr lang="en-US" dirty="0"/>
              <a:t>Results from mem read or ALU</a:t>
            </a:r>
          </a:p>
          <a:p>
            <a:endParaRPr lang="en-US" dirty="0"/>
          </a:p>
        </p:txBody>
      </p:sp>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pic>
        <p:nvPicPr>
          <p:cNvPr id="8" name="Picture 7">
            <a:extLst>
              <a:ext uri="{FF2B5EF4-FFF2-40B4-BE49-F238E27FC236}">
                <a16:creationId xmlns:a16="http://schemas.microsoft.com/office/drawing/2014/main" id="{1F117A17-0719-C44C-BD11-C8EDABCDDC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3" y="3952566"/>
            <a:ext cx="8793165" cy="2481942"/>
          </a:xfrm>
          <a:prstGeom prst="rect">
            <a:avLst/>
          </a:prstGeom>
        </p:spPr>
      </p:pic>
      <p:sp>
        <p:nvSpPr>
          <p:cNvPr id="9" name="Right Arrow 8">
            <a:extLst>
              <a:ext uri="{FF2B5EF4-FFF2-40B4-BE49-F238E27FC236}">
                <a16:creationId xmlns:a16="http://schemas.microsoft.com/office/drawing/2014/main" id="{DF340E3C-D32D-034F-97A8-E0FED317AB91}"/>
              </a:ext>
            </a:extLst>
          </p:cNvPr>
          <p:cNvSpPr/>
          <p:nvPr/>
        </p:nvSpPr>
        <p:spPr bwMode="auto">
          <a:xfrm>
            <a:off x="6994567" y="5356581"/>
            <a:ext cx="771896" cy="224822"/>
          </a:xfrm>
          <a:prstGeom prst="rightArrow">
            <a:avLst/>
          </a:prstGeom>
          <a:solidFill>
            <a:srgbClr val="FF0000"/>
          </a:solidFill>
          <a:ln w="222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a:ln>
                <a:noFill/>
              </a:ln>
              <a:solidFill>
                <a:schemeClr val="tx1"/>
              </a:solidFill>
              <a:effectLst/>
              <a:latin typeface="Arial Black" pitchFamily="34" charset="0"/>
            </a:endParaRPr>
          </a:p>
        </p:txBody>
      </p:sp>
    </p:spTree>
    <p:extLst>
      <p:ext uri="{BB962C8B-B14F-4D97-AF65-F5344CB8AC3E}">
        <p14:creationId xmlns:p14="http://schemas.microsoft.com/office/powerpoint/2010/main" val="323965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 </a:t>
            </a:r>
            <a:r>
              <a:rPr lang="mr-IN" dirty="0"/>
              <a:t>–</a:t>
            </a:r>
            <a:r>
              <a:rPr lang="en-US" dirty="0"/>
              <a:t> Example </a:t>
            </a:r>
          </a:p>
        </p:txBody>
      </p:sp>
      <p:sp>
        <p:nvSpPr>
          <p:cNvPr id="3" name="Content Placeholder 2"/>
          <p:cNvSpPr>
            <a:spLocks noGrp="1"/>
          </p:cNvSpPr>
          <p:nvPr>
            <p:ph idx="1"/>
          </p:nvPr>
        </p:nvSpPr>
        <p:spPr>
          <a:xfrm>
            <a:off x="179513" y="1137413"/>
            <a:ext cx="8775576" cy="5508465"/>
          </a:xfrm>
        </p:spPr>
        <p:txBody>
          <a:bodyPr/>
          <a:lstStyle/>
          <a:p>
            <a:pPr marL="0" indent="0" algn="ctr">
              <a:buNone/>
            </a:pPr>
            <a:r>
              <a:rPr lang="en-US" b="1" dirty="0"/>
              <a:t>add X3, X4, X5 		</a:t>
            </a:r>
            <a:r>
              <a:rPr lang="en-US" i="1" dirty="0">
                <a:solidFill>
                  <a:srgbClr val="07860F"/>
                </a:solidFill>
              </a:rPr>
              <a:t>; X3</a:t>
            </a:r>
            <a:r>
              <a:rPr lang="en-US" i="1" dirty="0">
                <a:solidFill>
                  <a:srgbClr val="07860F"/>
                </a:solidFill>
                <a:sym typeface="Wingdings" panose="05000000000000000000" pitchFamily="2" charset="2"/>
              </a:rPr>
              <a:t></a:t>
            </a:r>
            <a:r>
              <a:rPr lang="en-US" i="1" dirty="0">
                <a:solidFill>
                  <a:srgbClr val="07860F"/>
                </a:solidFill>
              </a:rPr>
              <a:t>[X4]+[X5]</a:t>
            </a:r>
          </a:p>
          <a:p>
            <a:r>
              <a:rPr lang="en-US" dirty="0"/>
              <a:t>Source registers: X4, X5 Destination register: X3</a:t>
            </a:r>
          </a:p>
          <a:p>
            <a:r>
              <a:rPr lang="en-US" dirty="0"/>
              <a:t>Instruction steps:</a:t>
            </a:r>
          </a:p>
          <a:p>
            <a:pPr lvl="1"/>
            <a:r>
              <a:rPr lang="en-US" b="1" dirty="0"/>
              <a:t>Fetch</a:t>
            </a:r>
            <a:r>
              <a:rPr lang="en-US" dirty="0"/>
              <a:t>: Fetch the instruction into </a:t>
            </a:r>
            <a:r>
              <a:rPr lang="en-US" dirty="0">
                <a:solidFill>
                  <a:srgbClr val="0712D9"/>
                </a:solidFill>
              </a:rPr>
              <a:t>IR</a:t>
            </a:r>
            <a:r>
              <a:rPr lang="en-US" dirty="0"/>
              <a:t> and increment the program counter</a:t>
            </a:r>
          </a:p>
          <a:p>
            <a:pPr lvl="1"/>
            <a:r>
              <a:rPr lang="en-US" b="1" dirty="0"/>
              <a:t>Decode</a:t>
            </a:r>
            <a:r>
              <a:rPr lang="en-US" dirty="0"/>
              <a:t>: Decode the instruction in </a:t>
            </a:r>
            <a:r>
              <a:rPr lang="en-US" dirty="0">
                <a:solidFill>
                  <a:srgbClr val="0712D9"/>
                </a:solidFill>
              </a:rPr>
              <a:t>IR</a:t>
            </a:r>
            <a:r>
              <a:rPr lang="en-US" dirty="0"/>
              <a:t> to determine the operation to be performed (add). Read the contents of registers X4 and X5</a:t>
            </a:r>
          </a:p>
          <a:p>
            <a:pPr lvl="1"/>
            <a:r>
              <a:rPr lang="en-US" b="1" dirty="0"/>
              <a:t>Execute</a:t>
            </a:r>
            <a:r>
              <a:rPr lang="en-US" dirty="0"/>
              <a:t>: Compute the sum </a:t>
            </a:r>
            <a:r>
              <a:rPr lang="en-US" b="1" dirty="0"/>
              <a:t>[X4] + [X5]</a:t>
            </a:r>
          </a:p>
          <a:p>
            <a:pPr lvl="1"/>
            <a:r>
              <a:rPr lang="en-US" b="1" dirty="0"/>
              <a:t>Memory Access</a:t>
            </a:r>
            <a:r>
              <a:rPr lang="en-US" dirty="0"/>
              <a:t>: No action, since there are no memory operands</a:t>
            </a:r>
          </a:p>
          <a:p>
            <a:pPr lvl="1"/>
            <a:r>
              <a:rPr lang="en-US" b="1" dirty="0"/>
              <a:t>Write-back</a:t>
            </a:r>
            <a:r>
              <a:rPr lang="en-US" dirty="0"/>
              <a:t>: Write the result into register </a:t>
            </a:r>
            <a:r>
              <a:rPr lang="en-US" b="1" dirty="0"/>
              <a:t>X3</a:t>
            </a:r>
          </a:p>
          <a:p>
            <a:endParaRPr lang="en-US" dirty="0"/>
          </a:p>
        </p:txBody>
      </p:sp>
      <p:sp>
        <p:nvSpPr>
          <p:cNvPr id="5" name="TextBox 4"/>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89204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 </a:t>
            </a:r>
            <a:r>
              <a:rPr lang="mr-IN" dirty="0"/>
              <a:t>–</a:t>
            </a:r>
            <a:r>
              <a:rPr lang="en-US" dirty="0"/>
              <a:t> Example </a:t>
            </a:r>
          </a:p>
        </p:txBody>
      </p:sp>
      <p:sp>
        <p:nvSpPr>
          <p:cNvPr id="3" name="Content Placeholder 2"/>
          <p:cNvSpPr>
            <a:spLocks noGrp="1"/>
          </p:cNvSpPr>
          <p:nvPr>
            <p:ph idx="1"/>
          </p:nvPr>
        </p:nvSpPr>
        <p:spPr>
          <a:xfrm>
            <a:off x="179512" y="1125538"/>
            <a:ext cx="8928991" cy="5543822"/>
          </a:xfrm>
        </p:spPr>
        <p:txBody>
          <a:bodyPr/>
          <a:lstStyle/>
          <a:p>
            <a:pPr marL="0" indent="0" algn="ctr">
              <a:spcBef>
                <a:spcPts val="300"/>
              </a:spcBef>
              <a:buNone/>
            </a:pPr>
            <a:r>
              <a:rPr lang="en-US" b="1" dirty="0" err="1"/>
              <a:t>ld</a:t>
            </a:r>
            <a:r>
              <a:rPr lang="en-US" b="1" dirty="0"/>
              <a:t> X5, N(X7) 		</a:t>
            </a:r>
            <a:r>
              <a:rPr lang="en-US" i="1" dirty="0">
                <a:solidFill>
                  <a:srgbClr val="07860F"/>
                </a:solidFill>
              </a:rPr>
              <a:t>; X5</a:t>
            </a:r>
            <a:r>
              <a:rPr lang="en-US" i="1" dirty="0">
                <a:solidFill>
                  <a:srgbClr val="07860F"/>
                </a:solidFill>
                <a:sym typeface="Wingdings" panose="05000000000000000000" pitchFamily="2" charset="2"/>
              </a:rPr>
              <a:t></a:t>
            </a:r>
            <a:r>
              <a:rPr lang="en-US" i="1" dirty="0">
                <a:solidFill>
                  <a:srgbClr val="07860F"/>
                </a:solidFill>
              </a:rPr>
              <a:t>[[X7]+N]</a:t>
            </a:r>
          </a:p>
          <a:p>
            <a:pPr>
              <a:spcBef>
                <a:spcPts val="300"/>
              </a:spcBef>
            </a:pPr>
            <a:r>
              <a:rPr lang="en-US" dirty="0"/>
              <a:t>Source register: X7      Destination register: X5</a:t>
            </a:r>
          </a:p>
          <a:p>
            <a:pPr>
              <a:spcBef>
                <a:spcPts val="300"/>
              </a:spcBef>
            </a:pPr>
            <a:r>
              <a:rPr lang="en-US" dirty="0"/>
              <a:t>Immediate value </a:t>
            </a:r>
            <a:r>
              <a:rPr lang="en-US" b="1" dirty="0"/>
              <a:t>N</a:t>
            </a:r>
            <a:r>
              <a:rPr lang="en-US" dirty="0"/>
              <a:t> is given in the instruction word</a:t>
            </a:r>
          </a:p>
          <a:p>
            <a:pPr>
              <a:spcBef>
                <a:spcPts val="300"/>
              </a:spcBef>
            </a:pPr>
            <a:r>
              <a:rPr lang="en-US" dirty="0"/>
              <a:t>Instruction steps:</a:t>
            </a:r>
          </a:p>
          <a:p>
            <a:pPr marL="457200" lvl="1" indent="0">
              <a:spcBef>
                <a:spcPts val="300"/>
              </a:spcBef>
              <a:buNone/>
            </a:pPr>
            <a:r>
              <a:rPr lang="en-US" b="1" dirty="0"/>
              <a:t>Fetch</a:t>
            </a:r>
            <a:r>
              <a:rPr lang="en-US" dirty="0"/>
              <a:t>: Fetch the instruction and increment the program counter</a:t>
            </a:r>
          </a:p>
          <a:p>
            <a:pPr marL="457200" lvl="1" indent="0">
              <a:spcBef>
                <a:spcPts val="300"/>
              </a:spcBef>
              <a:buNone/>
            </a:pPr>
            <a:r>
              <a:rPr lang="en-US" b="1" dirty="0"/>
              <a:t>Decode</a:t>
            </a:r>
            <a:r>
              <a:rPr lang="en-US" dirty="0"/>
              <a:t>: Decode the instruction in IR to determine the operation to be performed (load). Read the contents of register </a:t>
            </a:r>
            <a:r>
              <a:rPr lang="en-US" b="1" dirty="0"/>
              <a:t>X7</a:t>
            </a:r>
          </a:p>
          <a:p>
            <a:pPr marL="457200" lvl="1" indent="0">
              <a:spcBef>
                <a:spcPts val="300"/>
              </a:spcBef>
              <a:buNone/>
            </a:pPr>
            <a:r>
              <a:rPr lang="en-US" b="1" dirty="0"/>
              <a:t>Execute</a:t>
            </a:r>
            <a:r>
              <a:rPr lang="en-US" dirty="0"/>
              <a:t>: Add the immediate value </a:t>
            </a:r>
            <a:r>
              <a:rPr lang="en-US" b="1" dirty="0"/>
              <a:t>N</a:t>
            </a:r>
            <a:r>
              <a:rPr lang="en-US" dirty="0"/>
              <a:t> to the contents of </a:t>
            </a:r>
            <a:r>
              <a:rPr lang="en-US" b="1" dirty="0"/>
              <a:t>X7</a:t>
            </a:r>
          </a:p>
          <a:p>
            <a:pPr marL="457200" lvl="1" indent="0">
              <a:spcBef>
                <a:spcPts val="300"/>
              </a:spcBef>
              <a:buNone/>
            </a:pPr>
            <a:r>
              <a:rPr lang="en-US" b="1" dirty="0"/>
              <a:t>Memory Access</a:t>
            </a:r>
            <a:r>
              <a:rPr lang="en-US" dirty="0"/>
              <a:t>: Use the sum </a:t>
            </a:r>
            <a:r>
              <a:rPr lang="en-US" b="1" dirty="0"/>
              <a:t>N+[X7] </a:t>
            </a:r>
            <a:r>
              <a:rPr lang="en-US" dirty="0"/>
              <a:t>as the effective address of the source operand, read the contents of that location from memory</a:t>
            </a:r>
          </a:p>
          <a:p>
            <a:pPr marL="457200" lvl="1" indent="0">
              <a:spcBef>
                <a:spcPts val="300"/>
              </a:spcBef>
              <a:buNone/>
            </a:pPr>
            <a:r>
              <a:rPr lang="en-US" b="1" dirty="0"/>
              <a:t>Write-back</a:t>
            </a:r>
            <a:r>
              <a:rPr lang="en-US" dirty="0"/>
              <a:t>: Write the data received from memory into register </a:t>
            </a:r>
            <a:r>
              <a:rPr lang="en-US" b="1" dirty="0"/>
              <a:t>X5</a:t>
            </a:r>
          </a:p>
          <a:p>
            <a:pPr>
              <a:spcBef>
                <a:spcPts val="300"/>
              </a:spcBef>
            </a:pPr>
            <a:endParaRPr lang="en-US" dirty="0"/>
          </a:p>
        </p:txBody>
      </p:sp>
      <p:sp>
        <p:nvSpPr>
          <p:cNvPr id="5" name="TextBox 4"/>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1359483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 </a:t>
            </a:r>
            <a:r>
              <a:rPr lang="mr-IN" dirty="0"/>
              <a:t>–</a:t>
            </a:r>
            <a:r>
              <a:rPr lang="en-US" dirty="0"/>
              <a:t> Example </a:t>
            </a:r>
          </a:p>
        </p:txBody>
      </p:sp>
      <p:sp>
        <p:nvSpPr>
          <p:cNvPr id="3" name="Content Placeholder 2"/>
          <p:cNvSpPr>
            <a:spLocks noGrp="1"/>
          </p:cNvSpPr>
          <p:nvPr>
            <p:ph idx="1"/>
          </p:nvPr>
        </p:nvSpPr>
        <p:spPr/>
        <p:txBody>
          <a:bodyPr/>
          <a:lstStyle/>
          <a:p>
            <a:pPr marL="0" indent="0" algn="ctr">
              <a:spcBef>
                <a:spcPts val="300"/>
              </a:spcBef>
              <a:buNone/>
            </a:pPr>
            <a:r>
              <a:rPr lang="en-US" b="1" dirty="0" err="1"/>
              <a:t>sd</a:t>
            </a:r>
            <a:r>
              <a:rPr lang="en-US" b="1" dirty="0"/>
              <a:t> X6, N(X8)		</a:t>
            </a:r>
            <a:r>
              <a:rPr lang="en-US" i="1" dirty="0">
                <a:solidFill>
                  <a:srgbClr val="07860F"/>
                </a:solidFill>
              </a:rPr>
              <a:t>;Mem[N+[X8]]</a:t>
            </a:r>
            <a:r>
              <a:rPr lang="en-US" i="1" dirty="0">
                <a:solidFill>
                  <a:srgbClr val="07860F"/>
                </a:solidFill>
                <a:sym typeface="Wingdings" panose="05000000000000000000" pitchFamily="2" charset="2"/>
              </a:rPr>
              <a:t></a:t>
            </a:r>
            <a:r>
              <a:rPr lang="en-US" i="1" dirty="0">
                <a:solidFill>
                  <a:srgbClr val="07860F"/>
                </a:solidFill>
              </a:rPr>
              <a:t>[X6]</a:t>
            </a:r>
          </a:p>
          <a:p>
            <a:pPr>
              <a:spcBef>
                <a:spcPts val="300"/>
              </a:spcBef>
            </a:pPr>
            <a:r>
              <a:rPr lang="en-US" dirty="0"/>
              <a:t>Source registers: X6, X8  Destination register: None</a:t>
            </a:r>
          </a:p>
          <a:p>
            <a:pPr>
              <a:spcBef>
                <a:spcPts val="300"/>
              </a:spcBef>
            </a:pPr>
            <a:r>
              <a:rPr lang="en-US" dirty="0"/>
              <a:t>The immediate value N is given in the instruction word</a:t>
            </a:r>
          </a:p>
          <a:p>
            <a:pPr>
              <a:spcBef>
                <a:spcPts val="300"/>
              </a:spcBef>
            </a:pPr>
            <a:r>
              <a:rPr lang="en-US" dirty="0"/>
              <a:t>Instruction steps:</a:t>
            </a:r>
          </a:p>
          <a:p>
            <a:pPr lvl="1">
              <a:spcBef>
                <a:spcPts val="300"/>
              </a:spcBef>
            </a:pPr>
            <a:r>
              <a:rPr lang="en-US" b="1" dirty="0"/>
              <a:t>Fetch</a:t>
            </a:r>
            <a:r>
              <a:rPr lang="en-US" dirty="0"/>
              <a:t>: Fetch the instruction and increment the program counter</a:t>
            </a:r>
          </a:p>
          <a:p>
            <a:pPr lvl="1">
              <a:spcBef>
                <a:spcPts val="300"/>
              </a:spcBef>
            </a:pPr>
            <a:r>
              <a:rPr lang="en-US" b="1" dirty="0"/>
              <a:t>Decode</a:t>
            </a:r>
            <a:r>
              <a:rPr lang="en-US" dirty="0"/>
              <a:t>: Decode the instruction in IR to determine the operation to be performed (store). Read the contents of registers </a:t>
            </a:r>
            <a:r>
              <a:rPr lang="en-US" b="1" dirty="0"/>
              <a:t>X6</a:t>
            </a:r>
            <a:r>
              <a:rPr lang="en-US" dirty="0"/>
              <a:t> and </a:t>
            </a:r>
            <a:r>
              <a:rPr lang="en-US" b="1" dirty="0"/>
              <a:t>X8</a:t>
            </a:r>
            <a:r>
              <a:rPr lang="en-US" dirty="0"/>
              <a:t>.</a:t>
            </a:r>
          </a:p>
          <a:p>
            <a:pPr lvl="1">
              <a:spcBef>
                <a:spcPts val="300"/>
              </a:spcBef>
            </a:pPr>
            <a:r>
              <a:rPr lang="en-US" b="1" dirty="0"/>
              <a:t>Execute</a:t>
            </a:r>
            <a:r>
              <a:rPr lang="en-US" dirty="0"/>
              <a:t>: Compute the effective address </a:t>
            </a:r>
            <a:r>
              <a:rPr lang="en-US" b="1" dirty="0"/>
              <a:t>N + [X8]</a:t>
            </a:r>
          </a:p>
          <a:p>
            <a:pPr lvl="1">
              <a:spcBef>
                <a:spcPts val="300"/>
              </a:spcBef>
            </a:pPr>
            <a:r>
              <a:rPr lang="en-US" b="1" dirty="0"/>
              <a:t>Memory</a:t>
            </a:r>
            <a:r>
              <a:rPr lang="en-US" dirty="0"/>
              <a:t> </a:t>
            </a:r>
            <a:r>
              <a:rPr lang="en-US" b="1" dirty="0"/>
              <a:t>Access</a:t>
            </a:r>
            <a:r>
              <a:rPr lang="en-US" dirty="0"/>
              <a:t>: Store the contents of register </a:t>
            </a:r>
            <a:r>
              <a:rPr lang="en-US" b="1" dirty="0"/>
              <a:t>X6</a:t>
            </a:r>
            <a:r>
              <a:rPr lang="en-US" dirty="0"/>
              <a:t> into memory location </a:t>
            </a:r>
            <a:r>
              <a:rPr lang="en-US" b="1" dirty="0"/>
              <a:t>N + [X8]</a:t>
            </a:r>
          </a:p>
          <a:p>
            <a:pPr lvl="1">
              <a:spcBef>
                <a:spcPts val="300"/>
              </a:spcBef>
            </a:pPr>
            <a:r>
              <a:rPr lang="en-US" b="1" dirty="0" err="1"/>
              <a:t>Writeback</a:t>
            </a:r>
            <a:r>
              <a:rPr lang="en-US" dirty="0"/>
              <a:t>: No action</a:t>
            </a:r>
          </a:p>
          <a:p>
            <a:pPr>
              <a:spcBef>
                <a:spcPts val="300"/>
              </a:spcBef>
            </a:pPr>
            <a:endParaRPr lang="en-US" dirty="0"/>
          </a:p>
        </p:txBody>
      </p:sp>
      <p:sp>
        <p:nvSpPr>
          <p:cNvPr id="4" name="TextBox 3"/>
          <p:cNvSpPr txBox="1"/>
          <p:nvPr/>
        </p:nvSpPr>
        <p:spPr>
          <a:xfrm>
            <a:off x="-1" y="6519446"/>
            <a:ext cx="1656736" cy="338554"/>
          </a:xfrm>
          <a:prstGeom prst="rect">
            <a:avLst/>
          </a:prstGeom>
          <a:solidFill>
            <a:schemeClr val="bg1">
              <a:lumMod val="85000"/>
            </a:schemeClr>
          </a:solidFill>
        </p:spPr>
        <p:txBody>
          <a:bodyPr wrap="none"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2117856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2389"/>
            <a:ext cx="8784976" cy="646331"/>
          </a:xfrm>
        </p:spPr>
        <p:txBody>
          <a:bodyPr/>
          <a:lstStyle/>
          <a:p>
            <a:r>
              <a:rPr lang="en-US" dirty="0"/>
              <a:t>Basic Pipeline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564904"/>
            <a:ext cx="8855296" cy="2376264"/>
          </a:xfrm>
          <a:prstGeom prst="rect">
            <a:avLst/>
          </a:prstGeom>
        </p:spPr>
      </p:pic>
      <p:sp>
        <p:nvSpPr>
          <p:cNvPr id="5" name="TextBox 4"/>
          <p:cNvSpPr txBox="1"/>
          <p:nvPr/>
        </p:nvSpPr>
        <p:spPr>
          <a:xfrm>
            <a:off x="107504" y="1268760"/>
            <a:ext cx="8928991" cy="1077218"/>
          </a:xfrm>
          <a:prstGeom prst="rect">
            <a:avLst/>
          </a:prstGeom>
          <a:noFill/>
        </p:spPr>
        <p:txBody>
          <a:bodyPr wrap="square" rtlCol="0">
            <a:spAutoFit/>
          </a:bodyPr>
          <a:lstStyle/>
          <a:p>
            <a:r>
              <a:rPr lang="en-US" dirty="0">
                <a:latin typeface="Calibri" charset="0"/>
                <a:ea typeface="Calibri" charset="0"/>
                <a:cs typeface="Calibri" charset="0"/>
              </a:rPr>
              <a:t>To improve performance, we can make circuit faster, or use </a:t>
            </a:r>
            <a:r>
              <a:rPr lang="mr-IN" dirty="0">
                <a:latin typeface="Calibri" charset="0"/>
                <a:ea typeface="Calibri" charset="0"/>
                <a:cs typeface="Calibri" charset="0"/>
              </a:rPr>
              <a:t>…</a:t>
            </a:r>
            <a:r>
              <a:rPr lang="en-US" dirty="0">
                <a:latin typeface="Calibri" charset="0"/>
                <a:ea typeface="Calibri" charset="0"/>
                <a:cs typeface="Calibri" charset="0"/>
              </a:rPr>
              <a:t> </a:t>
            </a:r>
          </a:p>
        </p:txBody>
      </p:sp>
      <p:sp>
        <p:nvSpPr>
          <p:cNvPr id="10" name="TextBox 9"/>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804857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86635"/>
            <a:ext cx="7560840" cy="6534261"/>
          </a:xfrm>
          <a:prstGeom prst="rect">
            <a:avLst/>
          </a:prstGeom>
        </p:spPr>
      </p:pic>
      <p:sp>
        <p:nvSpPr>
          <p:cNvPr id="4" name="TextBox 3"/>
          <p:cNvSpPr txBox="1"/>
          <p:nvPr/>
        </p:nvSpPr>
        <p:spPr>
          <a:xfrm>
            <a:off x="114301" y="3114675"/>
            <a:ext cx="2507456" cy="1892698"/>
          </a:xfrm>
          <a:prstGeom prst="rect">
            <a:avLst/>
          </a:prstGeom>
          <a:noFill/>
        </p:spPr>
        <p:txBody>
          <a:bodyPr wrap="square" rtlCol="0">
            <a:spAutoFit/>
          </a:bodyPr>
          <a:lstStyle/>
          <a:p>
            <a:pPr marL="182880" indent="-182880">
              <a:lnSpc>
                <a:spcPts val="2800"/>
              </a:lnSpc>
              <a:spcBef>
                <a:spcPts val="0"/>
              </a:spcBef>
              <a:buFont typeface="Arial" charset="0"/>
              <a:buChar char="•"/>
            </a:pPr>
            <a:r>
              <a:rPr lang="en-US" sz="2800" dirty="0">
                <a:latin typeface="Calibri" charset="0"/>
                <a:ea typeface="Calibri" charset="0"/>
                <a:cs typeface="Calibri" charset="0"/>
              </a:rPr>
              <a:t>Pipeline clock cycle determined by the slowest stage.</a:t>
            </a:r>
          </a:p>
        </p:txBody>
      </p:sp>
      <p:sp>
        <p:nvSpPr>
          <p:cNvPr id="5" name="TextBox 4"/>
          <p:cNvSpPr txBox="1"/>
          <p:nvPr/>
        </p:nvSpPr>
        <p:spPr>
          <a:xfrm>
            <a:off x="114301" y="5210176"/>
            <a:ext cx="4386262" cy="810478"/>
          </a:xfrm>
          <a:prstGeom prst="rect">
            <a:avLst/>
          </a:prstGeom>
          <a:noFill/>
        </p:spPr>
        <p:txBody>
          <a:bodyPr wrap="square" rtlCol="0">
            <a:spAutoFit/>
          </a:bodyPr>
          <a:lstStyle/>
          <a:p>
            <a:pPr marL="182880" indent="-182880">
              <a:lnSpc>
                <a:spcPts val="2800"/>
              </a:lnSpc>
              <a:spcBef>
                <a:spcPts val="0"/>
              </a:spcBef>
              <a:buFont typeface="Arial" charset="0"/>
              <a:buChar char="•"/>
            </a:pPr>
            <a:r>
              <a:rPr lang="en-US" sz="2800" dirty="0">
                <a:latin typeface="Calibri" charset="0"/>
                <a:ea typeface="Calibri" charset="0"/>
                <a:cs typeface="Calibri" charset="0"/>
              </a:rPr>
              <a:t>Pipeline registers add extra </a:t>
            </a:r>
            <a:r>
              <a:rPr lang="en-US" sz="2800">
                <a:latin typeface="Calibri" charset="0"/>
                <a:ea typeface="Calibri" charset="0"/>
                <a:cs typeface="Calibri" charset="0"/>
              </a:rPr>
              <a:t>overhead.</a:t>
            </a:r>
            <a:endParaRPr lang="en-US" sz="2800" dirty="0">
              <a:latin typeface="Calibri" charset="0"/>
              <a:ea typeface="Calibri" charset="0"/>
              <a:cs typeface="Calibri" charset="0"/>
            </a:endParaRPr>
          </a:p>
        </p:txBody>
      </p:sp>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2725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258095"/>
            <a:ext cx="8784976" cy="646331"/>
          </a:xfrm>
        </p:spPr>
        <p:txBody>
          <a:bodyPr/>
          <a:lstStyle/>
          <a:p>
            <a:r>
              <a:rPr lang="en-US" dirty="0"/>
              <a:t>Ideal Pipeline Performance</a:t>
            </a:r>
          </a:p>
        </p:txBody>
      </p:sp>
      <p:sp>
        <p:nvSpPr>
          <p:cNvPr id="3" name="Content Placeholder 2"/>
          <p:cNvSpPr>
            <a:spLocks noGrp="1"/>
          </p:cNvSpPr>
          <p:nvPr>
            <p:ph idx="1"/>
          </p:nvPr>
        </p:nvSpPr>
        <p:spPr/>
        <p:txBody>
          <a:bodyPr/>
          <a:lstStyle/>
          <a:p>
            <a:pPr>
              <a:spcBef>
                <a:spcPts val="300"/>
              </a:spcBef>
            </a:pPr>
            <a:r>
              <a:rPr lang="en-US" dirty="0"/>
              <a:t>Balanced pipeline (each stage has the same delay)</a:t>
            </a:r>
          </a:p>
          <a:p>
            <a:pPr>
              <a:spcBef>
                <a:spcPts val="300"/>
              </a:spcBef>
            </a:pPr>
            <a:r>
              <a:rPr lang="en-US" dirty="0"/>
              <a:t>Ignore overhead due to clock skew and pipeline registers</a:t>
            </a:r>
          </a:p>
          <a:p>
            <a:pPr>
              <a:spcBef>
                <a:spcPts val="300"/>
              </a:spcBef>
            </a:pPr>
            <a:r>
              <a:rPr lang="en-US" dirty="0"/>
              <a:t>Ignore pipeline </a:t>
            </a:r>
            <a:r>
              <a:rPr lang="en-US" b="1" dirty="0"/>
              <a:t>fill</a:t>
            </a:r>
            <a:r>
              <a:rPr lang="en-US" dirty="0"/>
              <a:t> and </a:t>
            </a:r>
            <a:r>
              <a:rPr lang="en-US" b="1" dirty="0"/>
              <a:t>drain</a:t>
            </a:r>
            <a:r>
              <a:rPr lang="en-US" dirty="0"/>
              <a:t> overheads</a:t>
            </a:r>
          </a:p>
          <a:p>
            <a:pPr>
              <a:spcBef>
                <a:spcPts val="300"/>
              </a:spcBef>
            </a:pPr>
            <a:endParaRPr lang="en-US" dirty="0"/>
          </a:p>
        </p:txBody>
      </p:sp>
      <p:grpSp>
        <p:nvGrpSpPr>
          <p:cNvPr id="9" name="Group 8"/>
          <p:cNvGrpSpPr/>
          <p:nvPr/>
        </p:nvGrpSpPr>
        <p:grpSpPr>
          <a:xfrm>
            <a:off x="683568" y="4509120"/>
            <a:ext cx="7708900" cy="1639044"/>
            <a:chOff x="539552" y="4221088"/>
            <a:chExt cx="7708900" cy="1639044"/>
          </a:xfrm>
        </p:grpSpPr>
        <p:pic>
          <p:nvPicPr>
            <p:cNvPr id="6" name="Picture 5"/>
            <p:cNvPicPr>
              <a:picLocks noChangeAspect="1"/>
            </p:cNvPicPr>
            <p:nvPr/>
          </p:nvPicPr>
          <p:blipFill>
            <a:blip r:embed="rId3"/>
            <a:stretch>
              <a:fillRect/>
            </a:stretch>
          </p:blipFill>
          <p:spPr>
            <a:xfrm>
              <a:off x="539552" y="4221088"/>
              <a:ext cx="7708900" cy="850900"/>
            </a:xfrm>
            <a:prstGeom prst="rect">
              <a:avLst/>
            </a:prstGeom>
          </p:spPr>
        </p:pic>
        <p:pic>
          <p:nvPicPr>
            <p:cNvPr id="8" name="Picture 7"/>
            <p:cNvPicPr>
              <a:picLocks noChangeAspect="1"/>
            </p:cNvPicPr>
            <p:nvPr/>
          </p:nvPicPr>
          <p:blipFill>
            <a:blip r:embed="rId4"/>
            <a:stretch>
              <a:fillRect/>
            </a:stretch>
          </p:blipFill>
          <p:spPr>
            <a:xfrm>
              <a:off x="1979712" y="5517232"/>
              <a:ext cx="4495800" cy="342900"/>
            </a:xfrm>
            <a:prstGeom prst="rect">
              <a:avLst/>
            </a:prstGeom>
          </p:spPr>
        </p:pic>
      </p:grpSp>
      <p:pic>
        <p:nvPicPr>
          <p:cNvPr id="10" name="Picture 9"/>
          <p:cNvPicPr>
            <a:picLocks noChangeAspect="1"/>
          </p:cNvPicPr>
          <p:nvPr/>
        </p:nvPicPr>
        <p:blipFill>
          <a:blip r:embed="rId5"/>
          <a:stretch>
            <a:fillRect/>
          </a:stretch>
        </p:blipFill>
        <p:spPr>
          <a:xfrm>
            <a:off x="182880" y="3062707"/>
            <a:ext cx="8778240" cy="681806"/>
          </a:xfrm>
          <a:prstGeom prst="rect">
            <a:avLst/>
          </a:prstGeom>
        </p:spPr>
      </p:pic>
      <p:sp>
        <p:nvSpPr>
          <p:cNvPr id="12" name="TextBox 11"/>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
        <p:nvSpPr>
          <p:cNvPr id="4" name="TextBox 3"/>
          <p:cNvSpPr txBox="1"/>
          <p:nvPr/>
        </p:nvSpPr>
        <p:spPr>
          <a:xfrm>
            <a:off x="2450306" y="5681682"/>
            <a:ext cx="4343400" cy="523220"/>
          </a:xfrm>
          <a:prstGeom prst="rect">
            <a:avLst/>
          </a:prstGeom>
          <a:solidFill>
            <a:schemeClr val="bg1"/>
          </a:solidFill>
        </p:spPr>
        <p:txBody>
          <a:bodyPr wrap="square" rtlCol="0">
            <a:spAutoFit/>
          </a:bodyPr>
          <a:lstStyle/>
          <a:p>
            <a:pPr>
              <a:spcBef>
                <a:spcPts val="0"/>
              </a:spcBef>
            </a:pPr>
            <a:r>
              <a:rPr lang="en-US" sz="2800" i="1" dirty="0">
                <a:latin typeface="Times" charset="0"/>
                <a:ea typeface="Times" charset="0"/>
                <a:cs typeface="Times" charset="0"/>
              </a:rPr>
              <a:t>Number of pipeline stages</a:t>
            </a:r>
          </a:p>
        </p:txBody>
      </p:sp>
    </p:spTree>
    <p:extLst>
      <p:ext uri="{BB962C8B-B14F-4D97-AF65-F5344CB8AC3E}">
        <p14:creationId xmlns:p14="http://schemas.microsoft.com/office/powerpoint/2010/main" val="67990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Performance</a:t>
            </a:r>
          </a:p>
        </p:txBody>
      </p:sp>
      <p:sp>
        <p:nvSpPr>
          <p:cNvPr id="3" name="Content Placeholder 2"/>
          <p:cNvSpPr>
            <a:spLocks noGrp="1"/>
          </p:cNvSpPr>
          <p:nvPr>
            <p:ph idx="1"/>
          </p:nvPr>
        </p:nvSpPr>
        <p:spPr/>
        <p:txBody>
          <a:bodyPr/>
          <a:lstStyle/>
          <a:p>
            <a:pPr>
              <a:spcBef>
                <a:spcPts val="300"/>
              </a:spcBef>
            </a:pPr>
            <a:r>
              <a:rPr lang="en-US" sz="2400" b="1" dirty="0"/>
              <a:t>Example</a:t>
            </a:r>
            <a:r>
              <a:rPr lang="en-US" sz="2400" dirty="0"/>
              <a:t>: A program consisting of 500 instructions is executed on a 5-stage processor. How many cycles would be required to complete the program.  Assume ideal overlap in case of pipelining.</a:t>
            </a:r>
          </a:p>
          <a:p>
            <a:pPr>
              <a:spcBef>
                <a:spcPts val="300"/>
              </a:spcBef>
            </a:pPr>
            <a:r>
              <a:rPr lang="en-US" sz="2400" dirty="0">
                <a:solidFill>
                  <a:srgbClr val="0951FF"/>
                </a:solidFill>
              </a:rPr>
              <a:t>Without pipelining: </a:t>
            </a:r>
          </a:p>
          <a:p>
            <a:pPr lvl="1">
              <a:spcBef>
                <a:spcPts val="300"/>
              </a:spcBef>
            </a:pPr>
            <a:r>
              <a:rPr lang="en-US" dirty="0"/>
              <a:t>Each instruction will require 5 cycles.  There will be no overlap amongst successive instructions. </a:t>
            </a:r>
          </a:p>
          <a:p>
            <a:pPr lvl="1">
              <a:spcBef>
                <a:spcPts val="300"/>
              </a:spcBef>
            </a:pPr>
            <a:r>
              <a:rPr lang="en-US" dirty="0"/>
              <a:t>Number of cycles = 500 * 5 = 2500</a:t>
            </a:r>
          </a:p>
          <a:p>
            <a:pPr>
              <a:spcBef>
                <a:spcPts val="300"/>
              </a:spcBef>
            </a:pPr>
            <a:r>
              <a:rPr lang="en-US" sz="2400" dirty="0">
                <a:solidFill>
                  <a:srgbClr val="0951FF"/>
                </a:solidFill>
              </a:rPr>
              <a:t>With pipelining: </a:t>
            </a:r>
          </a:p>
          <a:p>
            <a:pPr lvl="1">
              <a:spcBef>
                <a:spcPts val="300"/>
              </a:spcBef>
            </a:pPr>
            <a:r>
              <a:rPr lang="en-US" dirty="0"/>
              <a:t>Each pipeline stage will process a different instruction every cycle. First instruction will complete in 5 cycles, then one instruction will complete in every cycle, due to ideal overlap.</a:t>
            </a:r>
          </a:p>
          <a:p>
            <a:pPr lvl="1">
              <a:spcBef>
                <a:spcPts val="300"/>
              </a:spcBef>
            </a:pPr>
            <a:r>
              <a:rPr lang="en-US" dirty="0"/>
              <a:t>Number of cycles = 1*5 + (499*1) = 504</a:t>
            </a:r>
          </a:p>
          <a:p>
            <a:pPr>
              <a:spcBef>
                <a:spcPts val="300"/>
              </a:spcBef>
            </a:pPr>
            <a:r>
              <a:rPr lang="en-US" dirty="0"/>
              <a:t>Speedup with pipelining = 2500/504 = 4.96</a:t>
            </a:r>
          </a:p>
          <a:p>
            <a:pPr>
              <a:spcBef>
                <a:spcPts val="300"/>
              </a:spcBef>
            </a:pPr>
            <a:endParaRPr lang="en-US" dirty="0"/>
          </a:p>
        </p:txBody>
      </p:sp>
      <p:sp>
        <p:nvSpPr>
          <p:cNvPr id="5" name="TextBox 4"/>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194467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Performance</a:t>
            </a:r>
          </a:p>
        </p:txBody>
      </p:sp>
      <p:sp>
        <p:nvSpPr>
          <p:cNvPr id="3" name="Content Placeholder 2"/>
          <p:cNvSpPr>
            <a:spLocks noGrp="1"/>
          </p:cNvSpPr>
          <p:nvPr>
            <p:ph idx="1"/>
          </p:nvPr>
        </p:nvSpPr>
        <p:spPr/>
        <p:txBody>
          <a:bodyPr/>
          <a:lstStyle/>
          <a:p>
            <a:r>
              <a:rPr lang="en-US" sz="2600" b="1" dirty="0"/>
              <a:t>Problem</a:t>
            </a:r>
            <a:r>
              <a:rPr lang="en-US" sz="2600" dirty="0"/>
              <a:t>: Consider a non-pipelined processor using the 5-stage </a:t>
            </a:r>
            <a:r>
              <a:rPr lang="en-US" sz="2600" dirty="0" err="1"/>
              <a:t>datapath</a:t>
            </a:r>
            <a:r>
              <a:rPr lang="en-US" sz="2600" dirty="0"/>
              <a:t> with 1 ns clock cycle. Assume that due to clock skew and pipeline registers, pipelining the processor adds 0.2 ns of overhead to the clock cycle. How much speedup can we expect to gain from pipelining? Assume a balanced pipeline and ignore the pipeline fill and drain overheads. (A similar ex. in the book)</a:t>
            </a:r>
          </a:p>
          <a:p>
            <a:r>
              <a:rPr lang="en-US" dirty="0"/>
              <a:t>Solution:</a:t>
            </a:r>
          </a:p>
          <a:p>
            <a:pPr lvl="1"/>
            <a:r>
              <a:rPr lang="en-US" dirty="0"/>
              <a:t>Without pipelining: Clock period = 1 ns, CPI = 5</a:t>
            </a:r>
          </a:p>
          <a:p>
            <a:pPr lvl="1"/>
            <a:r>
              <a:rPr lang="en-US" dirty="0"/>
              <a:t>With pipelining: Clock period = 1 + 0.2 = 1.2 ns, CPI = 1</a:t>
            </a:r>
          </a:p>
          <a:p>
            <a:endParaRPr lang="en-US" dirty="0"/>
          </a:p>
        </p:txBody>
      </p:sp>
      <p:pic>
        <p:nvPicPr>
          <p:cNvPr id="4" name="Picture 3"/>
          <p:cNvPicPr>
            <a:picLocks noChangeAspect="1"/>
          </p:cNvPicPr>
          <p:nvPr/>
        </p:nvPicPr>
        <p:blipFill>
          <a:blip r:embed="rId2"/>
          <a:stretch>
            <a:fillRect/>
          </a:stretch>
        </p:blipFill>
        <p:spPr>
          <a:xfrm>
            <a:off x="611560" y="5589240"/>
            <a:ext cx="7926537" cy="1168688"/>
          </a:xfrm>
          <a:prstGeom prst="rect">
            <a:avLst/>
          </a:prstGeom>
        </p:spPr>
      </p:pic>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58136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79513" y="258095"/>
            <a:ext cx="8784976" cy="646331"/>
          </a:xfrm>
        </p:spPr>
        <p:txBody>
          <a:bodyPr/>
          <a:lstStyle/>
          <a:p>
            <a:r>
              <a:rPr lang="en-US" dirty="0"/>
              <a:t>Objective and Reading</a:t>
            </a:r>
            <a:endParaRPr lang="en-AU" dirty="0"/>
          </a:p>
        </p:txBody>
      </p:sp>
      <p:sp>
        <p:nvSpPr>
          <p:cNvPr id="242691" name="Rectangle 3"/>
          <p:cNvSpPr>
            <a:spLocks noGrp="1" noChangeArrowheads="1"/>
          </p:cNvSpPr>
          <p:nvPr>
            <p:ph type="body" idx="1"/>
          </p:nvPr>
        </p:nvSpPr>
        <p:spPr/>
        <p:txBody>
          <a:bodyPr/>
          <a:lstStyle/>
          <a:p>
            <a:pPr>
              <a:lnSpc>
                <a:spcPct val="90000"/>
              </a:lnSpc>
            </a:pPr>
            <a:endParaRPr lang="en-US" sz="2800" dirty="0"/>
          </a:p>
          <a:p>
            <a:pPr>
              <a:lnSpc>
                <a:spcPct val="90000"/>
              </a:lnSpc>
            </a:pPr>
            <a:r>
              <a:rPr lang="en-US" sz="3200" b="1" dirty="0"/>
              <a:t>Objective</a:t>
            </a:r>
          </a:p>
          <a:p>
            <a:pPr lvl="1">
              <a:lnSpc>
                <a:spcPct val="90000"/>
              </a:lnSpc>
            </a:pPr>
            <a:r>
              <a:rPr lang="en-US" sz="2800" dirty="0"/>
              <a:t>Review of basic pipelining architecture – how it improves performance, and its issues</a:t>
            </a:r>
          </a:p>
          <a:p>
            <a:pPr lvl="1">
              <a:lnSpc>
                <a:spcPct val="90000"/>
              </a:lnSpc>
            </a:pPr>
            <a:r>
              <a:rPr lang="en-US" sz="2800" dirty="0"/>
              <a:t>Introduce ILP</a:t>
            </a:r>
          </a:p>
          <a:p>
            <a:pPr lvl="1">
              <a:lnSpc>
                <a:spcPct val="90000"/>
              </a:lnSpc>
            </a:pPr>
            <a:endParaRPr lang="en-US" dirty="0"/>
          </a:p>
          <a:p>
            <a:pPr>
              <a:lnSpc>
                <a:spcPct val="90000"/>
              </a:lnSpc>
            </a:pPr>
            <a:r>
              <a:rPr lang="en-US" sz="3200" b="1" dirty="0"/>
              <a:t>Reading</a:t>
            </a:r>
          </a:p>
          <a:p>
            <a:pPr lvl="1">
              <a:lnSpc>
                <a:spcPct val="90000"/>
              </a:lnSpc>
            </a:pPr>
            <a:r>
              <a:rPr lang="en-US" sz="2800" dirty="0"/>
              <a:t>Appendix C.1</a:t>
            </a:r>
          </a:p>
          <a:p>
            <a:pPr lvl="1">
              <a:lnSpc>
                <a:spcPct val="90000"/>
              </a:lnSpc>
            </a:pPr>
            <a:r>
              <a:rPr lang="en-US" sz="2800" dirty="0"/>
              <a:t>Chapter 3.1</a:t>
            </a:r>
          </a:p>
          <a:p>
            <a:pPr lvl="2">
              <a:lnSpc>
                <a:spcPct val="9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Pipeline Performance</a:t>
            </a:r>
          </a:p>
        </p:txBody>
      </p:sp>
      <p:sp>
        <p:nvSpPr>
          <p:cNvPr id="3" name="Content Placeholder 2"/>
          <p:cNvSpPr>
            <a:spLocks noGrp="1"/>
          </p:cNvSpPr>
          <p:nvPr>
            <p:ph idx="1"/>
          </p:nvPr>
        </p:nvSpPr>
        <p:spPr/>
        <p:txBody>
          <a:bodyPr/>
          <a:lstStyle/>
          <a:p>
            <a:r>
              <a:rPr lang="en-US" dirty="0"/>
              <a:t>The potential increase in performance resulting from pipelining is proportional to the number of pipeline stages</a:t>
            </a:r>
          </a:p>
          <a:p>
            <a:r>
              <a:rPr lang="en-US" dirty="0"/>
              <a:t>However, this increase would be achieved only if</a:t>
            </a:r>
          </a:p>
          <a:p>
            <a:pPr lvl="1"/>
            <a:r>
              <a:rPr lang="en-US" dirty="0"/>
              <a:t>all pipeline stages require the same time to complete, and</a:t>
            </a:r>
          </a:p>
          <a:p>
            <a:pPr lvl="1"/>
            <a:r>
              <a:rPr lang="en-US" dirty="0"/>
              <a:t>there is no interruption throughout program execution</a:t>
            </a:r>
          </a:p>
          <a:p>
            <a:r>
              <a:rPr lang="en-US" dirty="0"/>
              <a:t>Unfortunately, this is not true</a:t>
            </a:r>
          </a:p>
          <a:p>
            <a:pPr lvl="1"/>
            <a:r>
              <a:rPr lang="en-US" dirty="0"/>
              <a:t>there are times when an instruction cannot proceed from one stage to the next in every clock cycle</a:t>
            </a:r>
          </a:p>
          <a:p>
            <a:endParaRPr lang="en-US" dirty="0"/>
          </a:p>
        </p:txBody>
      </p:sp>
      <p:sp>
        <p:nvSpPr>
          <p:cNvPr id="5" name="TextBox 4"/>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641945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1903-B7CD-FA40-981F-75F8FFEE1CEC}"/>
              </a:ext>
            </a:extLst>
          </p:cNvPr>
          <p:cNvSpPr>
            <a:spLocks noGrp="1"/>
          </p:cNvSpPr>
          <p:nvPr>
            <p:ph type="title"/>
          </p:nvPr>
        </p:nvSpPr>
        <p:spPr>
          <a:xfrm>
            <a:off x="179513" y="258095"/>
            <a:ext cx="8784976" cy="646331"/>
          </a:xfrm>
        </p:spPr>
        <p:txBody>
          <a:bodyPr/>
          <a:lstStyle/>
          <a:p>
            <a:r>
              <a:rPr lang="en-US" dirty="0"/>
              <a:t>Pipeline Performance – cont’d</a:t>
            </a:r>
          </a:p>
        </p:txBody>
      </p:sp>
      <p:sp>
        <p:nvSpPr>
          <p:cNvPr id="3" name="Content Placeholder 2">
            <a:extLst>
              <a:ext uri="{FF2B5EF4-FFF2-40B4-BE49-F238E27FC236}">
                <a16:creationId xmlns:a16="http://schemas.microsoft.com/office/drawing/2014/main" id="{27AF24B0-5CDF-724F-A6C4-76E27BB7B755}"/>
              </a:ext>
            </a:extLst>
          </p:cNvPr>
          <p:cNvSpPr>
            <a:spLocks noGrp="1"/>
          </p:cNvSpPr>
          <p:nvPr>
            <p:ph idx="1"/>
          </p:nvPr>
        </p:nvSpPr>
        <p:spPr>
          <a:xfrm>
            <a:off x="179513" y="1453019"/>
            <a:ext cx="8775576" cy="5180984"/>
          </a:xfrm>
        </p:spPr>
        <p:txBody>
          <a:bodyPr/>
          <a:lstStyle/>
          <a:p>
            <a:r>
              <a:rPr lang="en-US" dirty="0"/>
              <a:t>Pipeline stages need to be balanced</a:t>
            </a:r>
          </a:p>
          <a:p>
            <a:pPr lvl="1"/>
            <a:r>
              <a:rPr lang="en-US" dirty="0"/>
              <a:t>the clock is fixed by the slowest stage.</a:t>
            </a:r>
          </a:p>
          <a:p>
            <a:r>
              <a:rPr lang="en-US" dirty="0"/>
              <a:t>Ideally,  every stage has same latency </a:t>
            </a:r>
          </a:p>
          <a:p>
            <a:r>
              <a:rPr lang="en-US" dirty="0"/>
              <a:t>In reality, stages are unbalanced</a:t>
            </a:r>
          </a:p>
          <a:p>
            <a:pPr lvl="1"/>
            <a:r>
              <a:rPr lang="en-US" dirty="0"/>
              <a:t>memory accesses are much slower</a:t>
            </a:r>
          </a:p>
          <a:p>
            <a:r>
              <a:rPr lang="en-US" dirty="0"/>
              <a:t>Example:  MEM has 10 ns latency, other stages have 2 ns latency</a:t>
            </a:r>
          </a:p>
          <a:p>
            <a:pPr lvl="1"/>
            <a:r>
              <a:rPr lang="en-US" dirty="0"/>
              <a:t>clock </a:t>
            </a:r>
            <a:r>
              <a:rPr lang="en-US"/>
              <a:t>cycle time = </a:t>
            </a:r>
            <a:r>
              <a:rPr lang="en-US" dirty="0"/>
              <a:t>10 ns</a:t>
            </a:r>
          </a:p>
          <a:p>
            <a:pPr lvl="1"/>
            <a:r>
              <a:rPr lang="en-US" dirty="0"/>
              <a:t>Reducing memory latency is critical </a:t>
            </a:r>
            <a:r>
              <a:rPr lang="en-US" dirty="0">
                <a:sym typeface="Wingdings" pitchFamily="2" charset="2"/>
              </a:rPr>
              <a:t> memory hierarchy</a:t>
            </a:r>
          </a:p>
          <a:p>
            <a:r>
              <a:rPr lang="en-US" dirty="0">
                <a:sym typeface="Wingdings" pitchFamily="2" charset="2"/>
              </a:rPr>
              <a:t>Other factor: pipeline stalls</a:t>
            </a:r>
            <a:endParaRPr lang="en-US" dirty="0"/>
          </a:p>
        </p:txBody>
      </p:sp>
    </p:spTree>
    <p:extLst>
      <p:ext uri="{BB962C8B-B14F-4D97-AF65-F5344CB8AC3E}">
        <p14:creationId xmlns:p14="http://schemas.microsoft.com/office/powerpoint/2010/main" val="376358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3" y="258095"/>
            <a:ext cx="8784976" cy="646331"/>
          </a:xfrm>
        </p:spPr>
        <p:txBody>
          <a:bodyPr/>
          <a:lstStyle/>
          <a:p>
            <a:r>
              <a:rPr lang="en-US" dirty="0"/>
              <a:t>Pipeline Stalls</a:t>
            </a:r>
          </a:p>
        </p:txBody>
      </p:sp>
      <p:sp>
        <p:nvSpPr>
          <p:cNvPr id="5" name="Content Placeholder 3"/>
          <p:cNvSpPr>
            <a:spLocks noGrp="1"/>
          </p:cNvSpPr>
          <p:nvPr>
            <p:ph idx="1"/>
          </p:nvPr>
        </p:nvSpPr>
        <p:spPr>
          <a:xfrm>
            <a:off x="179513" y="4367284"/>
            <a:ext cx="8775576" cy="2266719"/>
          </a:xfrm>
        </p:spPr>
        <p:txBody>
          <a:bodyPr/>
          <a:lstStyle/>
          <a:p>
            <a:pPr>
              <a:spcBef>
                <a:spcPts val="0"/>
              </a:spcBef>
            </a:pPr>
            <a:r>
              <a:rPr lang="en-US" sz="2200" dirty="0"/>
              <a:t>Assume that Instruction I</a:t>
            </a:r>
            <a:r>
              <a:rPr lang="en-US" sz="2200" baseline="-25000" dirty="0"/>
              <a:t>j+1</a:t>
            </a:r>
            <a:r>
              <a:rPr lang="en-US" sz="2200" dirty="0"/>
              <a:t> is stalled in the decode stage for two extra cycles</a:t>
            </a:r>
          </a:p>
          <a:p>
            <a:pPr>
              <a:spcBef>
                <a:spcPts val="0"/>
              </a:spcBef>
            </a:pPr>
            <a:r>
              <a:rPr lang="en-US" sz="2200" dirty="0"/>
              <a:t>This will cause I</a:t>
            </a:r>
            <a:r>
              <a:rPr lang="en-US" sz="2200" baseline="-25000" dirty="0"/>
              <a:t>j+2</a:t>
            </a:r>
            <a:r>
              <a:rPr lang="en-US" sz="2200" dirty="0"/>
              <a:t> to be stalled in the fetch stage, until I</a:t>
            </a:r>
            <a:r>
              <a:rPr lang="en-US" sz="2200" baseline="-25000" dirty="0"/>
              <a:t>j+1</a:t>
            </a:r>
            <a:r>
              <a:rPr lang="en-US" sz="2200" dirty="0"/>
              <a:t> proceeds</a:t>
            </a:r>
          </a:p>
          <a:p>
            <a:pPr>
              <a:spcBef>
                <a:spcPts val="0"/>
              </a:spcBef>
            </a:pPr>
            <a:r>
              <a:rPr lang="en-US" sz="2200" dirty="0"/>
              <a:t>New instructions cannot enter the pipeline until I</a:t>
            </a:r>
            <a:r>
              <a:rPr lang="en-US" sz="2200" baseline="-25000" dirty="0"/>
              <a:t>j+2</a:t>
            </a:r>
            <a:r>
              <a:rPr lang="en-US" sz="2200" dirty="0"/>
              <a:t> proceeds past the fetch stage after cycle 5 =&gt; execution time increases by two cycles</a:t>
            </a:r>
          </a:p>
        </p:txBody>
      </p:sp>
      <p:pic>
        <p:nvPicPr>
          <p:cNvPr id="6" name="Picture 5"/>
          <p:cNvPicPr>
            <a:picLocks noChangeAspect="1"/>
          </p:cNvPicPr>
          <p:nvPr/>
        </p:nvPicPr>
        <p:blipFill>
          <a:blip r:embed="rId3"/>
          <a:stretch>
            <a:fillRect/>
          </a:stretch>
        </p:blipFill>
        <p:spPr>
          <a:xfrm>
            <a:off x="640990" y="863933"/>
            <a:ext cx="8079171" cy="3503351"/>
          </a:xfrm>
          <a:prstGeom prst="rect">
            <a:avLst/>
          </a:prstGeom>
        </p:spPr>
      </p:pic>
      <p:sp>
        <p:nvSpPr>
          <p:cNvPr id="8" name="TextBox 7"/>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
        <p:nvSpPr>
          <p:cNvPr id="3" name="TextBox 2">
            <a:extLst>
              <a:ext uri="{FF2B5EF4-FFF2-40B4-BE49-F238E27FC236}">
                <a16:creationId xmlns:a16="http://schemas.microsoft.com/office/drawing/2014/main" id="{6899E4A9-EDA4-0B43-B14C-1D8F3A08ACD1}"/>
              </a:ext>
            </a:extLst>
          </p:cNvPr>
          <p:cNvSpPr txBox="1"/>
          <p:nvPr/>
        </p:nvSpPr>
        <p:spPr>
          <a:xfrm>
            <a:off x="773776" y="1891417"/>
            <a:ext cx="317716" cy="461665"/>
          </a:xfrm>
          <a:prstGeom prst="rect">
            <a:avLst/>
          </a:prstGeom>
          <a:solidFill>
            <a:schemeClr val="bg1"/>
          </a:solidFill>
        </p:spPr>
        <p:txBody>
          <a:bodyPr wrap="none" rtlCol="0">
            <a:spAutoFit/>
          </a:bodyPr>
          <a:lstStyle/>
          <a:p>
            <a:pPr marL="6350">
              <a:buNone/>
            </a:pPr>
            <a:r>
              <a:rPr lang="en-US" sz="2400" dirty="0" err="1">
                <a:latin typeface="Calibri" charset="0"/>
                <a:ea typeface="Calibri" charset="0"/>
                <a:cs typeface="Calibri" charset="0"/>
              </a:rPr>
              <a:t>I</a:t>
            </a:r>
            <a:r>
              <a:rPr lang="en-US" sz="2400" baseline="-25000" dirty="0" err="1">
                <a:latin typeface="Calibri" charset="0"/>
                <a:ea typeface="Calibri" charset="0"/>
                <a:cs typeface="Calibri" charset="0"/>
              </a:rPr>
              <a:t>j</a:t>
            </a:r>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A2A8E823-F4B7-234C-8895-A33CDAC28C6D}"/>
              </a:ext>
            </a:extLst>
          </p:cNvPr>
          <p:cNvSpPr txBox="1"/>
          <p:nvPr/>
        </p:nvSpPr>
        <p:spPr>
          <a:xfrm>
            <a:off x="773776" y="2722054"/>
            <a:ext cx="524503" cy="461665"/>
          </a:xfrm>
          <a:prstGeom prst="rect">
            <a:avLst/>
          </a:prstGeom>
          <a:solidFill>
            <a:schemeClr val="bg1"/>
          </a:solidFill>
        </p:spPr>
        <p:txBody>
          <a:bodyPr wrap="none" rtlCol="0">
            <a:spAutoFit/>
          </a:bodyPr>
          <a:lstStyle/>
          <a:p>
            <a:pPr marL="6350">
              <a:buNone/>
            </a:pPr>
            <a:r>
              <a:rPr lang="en-US" sz="2400" dirty="0">
                <a:latin typeface="Calibri" charset="0"/>
                <a:ea typeface="Calibri" charset="0"/>
                <a:cs typeface="Calibri" charset="0"/>
              </a:rPr>
              <a:t>I</a:t>
            </a:r>
            <a:r>
              <a:rPr lang="en-US" sz="2400" baseline="-25000" dirty="0">
                <a:latin typeface="Calibri" charset="0"/>
                <a:ea typeface="Calibri" charset="0"/>
                <a:cs typeface="Calibri" charset="0"/>
              </a:rPr>
              <a:t>j+1</a:t>
            </a:r>
            <a:endParaRPr lang="en-US" sz="2400" dirty="0">
              <a:latin typeface="Calibri" charset="0"/>
              <a:ea typeface="Calibri" charset="0"/>
              <a:cs typeface="Calibri" charset="0"/>
            </a:endParaRPr>
          </a:p>
        </p:txBody>
      </p:sp>
      <p:sp>
        <p:nvSpPr>
          <p:cNvPr id="9" name="TextBox 8">
            <a:extLst>
              <a:ext uri="{FF2B5EF4-FFF2-40B4-BE49-F238E27FC236}">
                <a16:creationId xmlns:a16="http://schemas.microsoft.com/office/drawing/2014/main" id="{6B27600A-2056-BC43-ABDC-2E7A62BDC72C}"/>
              </a:ext>
            </a:extLst>
          </p:cNvPr>
          <p:cNvSpPr txBox="1"/>
          <p:nvPr/>
        </p:nvSpPr>
        <p:spPr>
          <a:xfrm>
            <a:off x="773776" y="3675523"/>
            <a:ext cx="524503" cy="461665"/>
          </a:xfrm>
          <a:prstGeom prst="rect">
            <a:avLst/>
          </a:prstGeom>
          <a:solidFill>
            <a:schemeClr val="bg1"/>
          </a:solidFill>
        </p:spPr>
        <p:txBody>
          <a:bodyPr wrap="none" rtlCol="0">
            <a:spAutoFit/>
          </a:bodyPr>
          <a:lstStyle/>
          <a:p>
            <a:pPr marL="6350">
              <a:buNone/>
            </a:pPr>
            <a:r>
              <a:rPr lang="en-US" sz="2400" dirty="0">
                <a:latin typeface="Calibri" charset="0"/>
                <a:ea typeface="Calibri" charset="0"/>
                <a:cs typeface="Calibri" charset="0"/>
              </a:rPr>
              <a:t>I</a:t>
            </a:r>
            <a:r>
              <a:rPr lang="en-US" sz="2400" baseline="-25000" dirty="0">
                <a:latin typeface="Calibri" charset="0"/>
                <a:ea typeface="Calibri" charset="0"/>
                <a:cs typeface="Calibri" charset="0"/>
              </a:rPr>
              <a:t>j+2</a:t>
            </a:r>
            <a:endParaRPr lang="en-US" sz="2400" dirty="0">
              <a:latin typeface="Calibri" charset="0"/>
              <a:ea typeface="Calibri" charset="0"/>
              <a:cs typeface="Calibri" charset="0"/>
            </a:endParaRPr>
          </a:p>
        </p:txBody>
      </p:sp>
    </p:spTree>
    <p:extLst>
      <p:ext uri="{BB962C8B-B14F-4D97-AF65-F5344CB8AC3E}">
        <p14:creationId xmlns:p14="http://schemas.microsoft.com/office/powerpoint/2010/main" val="1596349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175A3-7DAD-E441-8006-1FF64AFF07BC}"/>
              </a:ext>
            </a:extLst>
          </p:cNvPr>
          <p:cNvSpPr>
            <a:spLocks noGrp="1"/>
          </p:cNvSpPr>
          <p:nvPr>
            <p:ph type="title"/>
          </p:nvPr>
        </p:nvSpPr>
        <p:spPr>
          <a:xfrm>
            <a:off x="179513" y="258095"/>
            <a:ext cx="8784976" cy="646331"/>
          </a:xfrm>
        </p:spPr>
        <p:txBody>
          <a:bodyPr/>
          <a:lstStyle/>
          <a:p>
            <a:r>
              <a:rPr lang="en-US" dirty="0"/>
              <a:t>Summary		</a:t>
            </a:r>
          </a:p>
        </p:txBody>
      </p:sp>
      <p:sp>
        <p:nvSpPr>
          <p:cNvPr id="3" name="Content Placeholder 2">
            <a:extLst>
              <a:ext uri="{FF2B5EF4-FFF2-40B4-BE49-F238E27FC236}">
                <a16:creationId xmlns:a16="http://schemas.microsoft.com/office/drawing/2014/main" id="{555F4C83-0F9A-5F4C-8667-7E2E80335E73}"/>
              </a:ext>
            </a:extLst>
          </p:cNvPr>
          <p:cNvSpPr>
            <a:spLocks noGrp="1"/>
          </p:cNvSpPr>
          <p:nvPr>
            <p:ph idx="1"/>
          </p:nvPr>
        </p:nvSpPr>
        <p:spPr/>
        <p:txBody>
          <a:bodyPr/>
          <a:lstStyle/>
          <a:p>
            <a:r>
              <a:rPr lang="en-US" dirty="0"/>
              <a:t>Instruction executes in a sequence of stages</a:t>
            </a:r>
          </a:p>
          <a:p>
            <a:r>
              <a:rPr lang="en-US" dirty="0"/>
              <a:t>Multiple instructions can execute at the same time in different stages</a:t>
            </a:r>
          </a:p>
          <a:p>
            <a:pPr lvl="1"/>
            <a:r>
              <a:rPr lang="en-US" b="1" dirty="0"/>
              <a:t>Instruction-level parallelism (ILP)</a:t>
            </a:r>
          </a:p>
          <a:p>
            <a:r>
              <a:rPr lang="en-US" dirty="0"/>
              <a:t>Pipelining architecture exploits ILP</a:t>
            </a:r>
          </a:p>
          <a:p>
            <a:r>
              <a:rPr lang="en-US" dirty="0"/>
              <a:t>Ideal pipelining performance improvement == # of pipeline stages</a:t>
            </a:r>
          </a:p>
          <a:p>
            <a:r>
              <a:rPr lang="en-US" dirty="0"/>
              <a:t>In reality, it suffers due to </a:t>
            </a:r>
            <a:r>
              <a:rPr lang="en-US" b="1" dirty="0"/>
              <a:t>hazards</a:t>
            </a:r>
          </a:p>
          <a:p>
            <a:pPr lvl="1"/>
            <a:r>
              <a:rPr lang="en-US" dirty="0"/>
              <a:t>More discussions on it are scheduled</a:t>
            </a:r>
          </a:p>
        </p:txBody>
      </p:sp>
    </p:spTree>
    <p:extLst>
      <p:ext uri="{BB962C8B-B14F-4D97-AF65-F5344CB8AC3E}">
        <p14:creationId xmlns:p14="http://schemas.microsoft.com/office/powerpoint/2010/main" val="33457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725" y="134900"/>
            <a:ext cx="8852598" cy="890587"/>
          </a:xfrm>
        </p:spPr>
        <p:txBody>
          <a:bodyPr/>
          <a:lstStyle/>
          <a:p>
            <a:r>
              <a:rPr lang="en-US" dirty="0"/>
              <a:t>A Simplified View of Computers</a:t>
            </a:r>
          </a:p>
        </p:txBody>
      </p:sp>
      <p:sp>
        <p:nvSpPr>
          <p:cNvPr id="3" name="Rectangle 2"/>
          <p:cNvSpPr/>
          <p:nvPr/>
        </p:nvSpPr>
        <p:spPr bwMode="auto">
          <a:xfrm>
            <a:off x="2858457" y="1225782"/>
            <a:ext cx="3396589" cy="890588"/>
          </a:xfrm>
          <a:prstGeom prst="rect">
            <a:avLst/>
          </a:prstGeom>
          <a:solidFill>
            <a:srgbClr val="FFC000"/>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cs typeface="Arial" charset="0"/>
              </a:rPr>
              <a:t>CPU</a:t>
            </a:r>
          </a:p>
        </p:txBody>
      </p:sp>
      <p:sp>
        <p:nvSpPr>
          <p:cNvPr id="6" name="Rectangle 5"/>
          <p:cNvSpPr/>
          <p:nvPr/>
        </p:nvSpPr>
        <p:spPr bwMode="auto">
          <a:xfrm>
            <a:off x="695200" y="5111535"/>
            <a:ext cx="7753600" cy="477370"/>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cs typeface="Arial" charset="0"/>
              </a:rPr>
              <a:t>Interconnect</a:t>
            </a:r>
          </a:p>
        </p:txBody>
      </p:sp>
      <p:sp>
        <p:nvSpPr>
          <p:cNvPr id="7" name="Rectangle 6"/>
          <p:cNvSpPr/>
          <p:nvPr/>
        </p:nvSpPr>
        <p:spPr bwMode="auto">
          <a:xfrm>
            <a:off x="1902957" y="6002620"/>
            <a:ext cx="600093" cy="606173"/>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charset="0"/>
                <a:cs typeface="Arial" charset="0"/>
              </a:rPr>
              <a:t>HD</a:t>
            </a:r>
          </a:p>
        </p:txBody>
      </p:sp>
      <p:sp>
        <p:nvSpPr>
          <p:cNvPr id="9" name="Rectangle 8"/>
          <p:cNvSpPr/>
          <p:nvPr/>
        </p:nvSpPr>
        <p:spPr bwMode="auto">
          <a:xfrm>
            <a:off x="3339239" y="6002621"/>
            <a:ext cx="959297" cy="606172"/>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latin typeface="Calibri" panose="020F0502020204030204" pitchFamily="34" charset="0"/>
                <a:cs typeface="Calibri" panose="020F0502020204030204" pitchFamily="34" charset="0"/>
              </a:rPr>
              <a:t>DISP</a:t>
            </a:r>
            <a:endParaRPr kumimoji="0" 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0" name="Rectangle 9"/>
          <p:cNvSpPr/>
          <p:nvPr/>
        </p:nvSpPr>
        <p:spPr bwMode="auto">
          <a:xfrm>
            <a:off x="5596080" y="6002620"/>
            <a:ext cx="600093" cy="606173"/>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b="1" dirty="0">
                <a:latin typeface="Calibri" panose="020F0502020204030204" pitchFamily="34" charset="0"/>
                <a:cs typeface="Calibri" panose="020F0502020204030204" pitchFamily="34" charset="0"/>
              </a:rPr>
              <a:t>KB</a:t>
            </a:r>
            <a:endParaRPr kumimoji="0" lang="en-US" b="1"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12" name="Rectangle 11"/>
          <p:cNvSpPr/>
          <p:nvPr/>
        </p:nvSpPr>
        <p:spPr bwMode="auto">
          <a:xfrm>
            <a:off x="2430054" y="3754497"/>
            <a:ext cx="4283888" cy="890586"/>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a:ln>
                  <a:noFill/>
                </a:ln>
                <a:solidFill>
                  <a:schemeClr val="tx1"/>
                </a:solidFill>
                <a:effectLst/>
                <a:latin typeface="Arial" charset="0"/>
                <a:cs typeface="Arial" charset="0"/>
              </a:rPr>
              <a:t>Memory</a:t>
            </a:r>
            <a:endParaRPr kumimoji="0" lang="en-US" b="0" i="0" u="none" strike="noStrike" cap="none" normalizeH="0" baseline="0" dirty="0">
              <a:ln>
                <a:noFill/>
              </a:ln>
              <a:solidFill>
                <a:schemeClr val="tx1"/>
              </a:solidFill>
              <a:effectLst/>
              <a:latin typeface="Arial" charset="0"/>
              <a:cs typeface="Arial" charset="0"/>
            </a:endParaRPr>
          </a:p>
        </p:txBody>
      </p:sp>
      <p:cxnSp>
        <p:nvCxnSpPr>
          <p:cNvPr id="14" name="Straight Arrow Connector 13"/>
          <p:cNvCxnSpPr>
            <a:cxnSpLocks/>
            <a:stCxn id="3" idx="2"/>
            <a:endCxn id="31" idx="0"/>
          </p:cNvCxnSpPr>
          <p:nvPr/>
        </p:nvCxnSpPr>
        <p:spPr bwMode="auto">
          <a:xfrm>
            <a:off x="4556752" y="2116370"/>
            <a:ext cx="10035" cy="434185"/>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cxnSp>
        <p:nvCxnSpPr>
          <p:cNvPr id="16" name="Straight Arrow Connector 15"/>
          <p:cNvCxnSpPr>
            <a:cxnSpLocks/>
            <a:stCxn id="12" idx="2"/>
            <a:endCxn id="6" idx="0"/>
          </p:cNvCxnSpPr>
          <p:nvPr/>
        </p:nvCxnSpPr>
        <p:spPr bwMode="auto">
          <a:xfrm>
            <a:off x="4571998" y="4645083"/>
            <a:ext cx="2" cy="466452"/>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cxnSp>
        <p:nvCxnSpPr>
          <p:cNvPr id="17" name="Straight Arrow Connector 16"/>
          <p:cNvCxnSpPr>
            <a:cxnSpLocks/>
          </p:cNvCxnSpPr>
          <p:nvPr/>
        </p:nvCxnSpPr>
        <p:spPr bwMode="auto">
          <a:xfrm>
            <a:off x="2203003" y="5588905"/>
            <a:ext cx="0" cy="413715"/>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cxnSp>
        <p:nvCxnSpPr>
          <p:cNvPr id="18" name="Straight Arrow Connector 17"/>
          <p:cNvCxnSpPr>
            <a:cxnSpLocks/>
          </p:cNvCxnSpPr>
          <p:nvPr/>
        </p:nvCxnSpPr>
        <p:spPr bwMode="auto">
          <a:xfrm>
            <a:off x="3823505" y="5588905"/>
            <a:ext cx="0" cy="413715"/>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cxnSp>
        <p:nvCxnSpPr>
          <p:cNvPr id="19" name="Straight Arrow Connector 18"/>
          <p:cNvCxnSpPr>
            <a:cxnSpLocks/>
          </p:cNvCxnSpPr>
          <p:nvPr/>
        </p:nvCxnSpPr>
        <p:spPr bwMode="auto">
          <a:xfrm>
            <a:off x="5894019" y="5588905"/>
            <a:ext cx="0" cy="413716"/>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sp>
        <p:nvSpPr>
          <p:cNvPr id="20" name="TextBox 19"/>
          <p:cNvSpPr txBox="1"/>
          <p:nvPr/>
        </p:nvSpPr>
        <p:spPr>
          <a:xfrm>
            <a:off x="4732120" y="5942643"/>
            <a:ext cx="458780" cy="523220"/>
          </a:xfrm>
          <a:prstGeom prst="rect">
            <a:avLst/>
          </a:prstGeom>
          <a:noFill/>
        </p:spPr>
        <p:txBody>
          <a:bodyPr wrap="none" rtlCol="0">
            <a:spAutoFit/>
          </a:bodyPr>
          <a:lstStyle/>
          <a:p>
            <a:r>
              <a:rPr lang="en-US" sz="2800" i="0" dirty="0">
                <a:latin typeface="Calibri" charset="0"/>
                <a:ea typeface="Calibri" charset="0"/>
                <a:cs typeface="Calibri" charset="0"/>
              </a:rPr>
              <a:t>...</a:t>
            </a:r>
          </a:p>
        </p:txBody>
      </p:sp>
      <p:grpSp>
        <p:nvGrpSpPr>
          <p:cNvPr id="34" name="Group 33">
            <a:extLst>
              <a:ext uri="{FF2B5EF4-FFF2-40B4-BE49-F238E27FC236}">
                <a16:creationId xmlns:a16="http://schemas.microsoft.com/office/drawing/2014/main" id="{CB367FB9-FF52-A649-88B0-A977A861AFC1}"/>
              </a:ext>
            </a:extLst>
          </p:cNvPr>
          <p:cNvGrpSpPr/>
          <p:nvPr/>
        </p:nvGrpSpPr>
        <p:grpSpPr>
          <a:xfrm>
            <a:off x="3339239" y="2550555"/>
            <a:ext cx="2455096" cy="726052"/>
            <a:chOff x="3532343" y="2425815"/>
            <a:chExt cx="2455096" cy="726052"/>
          </a:xfrm>
        </p:grpSpPr>
        <p:sp>
          <p:nvSpPr>
            <p:cNvPr id="11" name="Rectangle 10"/>
            <p:cNvSpPr/>
            <p:nvPr/>
          </p:nvSpPr>
          <p:spPr bwMode="auto">
            <a:xfrm>
              <a:off x="3653450" y="2486326"/>
              <a:ext cx="1055248" cy="605118"/>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cs typeface="Arial" charset="0"/>
                </a:rPr>
                <a:t>I$</a:t>
              </a:r>
              <a:endParaRPr kumimoji="0" lang="en-US" b="0" i="0" u="none" strike="noStrike" cap="none" normalizeH="0" baseline="0" dirty="0">
                <a:ln>
                  <a:noFill/>
                </a:ln>
                <a:solidFill>
                  <a:schemeClr val="tx1"/>
                </a:solidFill>
                <a:effectLst/>
                <a:latin typeface="Arial" charset="0"/>
                <a:cs typeface="Arial" charset="0"/>
              </a:endParaRPr>
            </a:p>
          </p:txBody>
        </p:sp>
        <p:sp>
          <p:nvSpPr>
            <p:cNvPr id="31" name="Rectangle 30">
              <a:extLst>
                <a:ext uri="{FF2B5EF4-FFF2-40B4-BE49-F238E27FC236}">
                  <a16:creationId xmlns:a16="http://schemas.microsoft.com/office/drawing/2014/main" id="{CF676D10-82B9-E749-84CF-9A408BD7981E}"/>
                </a:ext>
              </a:extLst>
            </p:cNvPr>
            <p:cNvSpPr/>
            <p:nvPr/>
          </p:nvSpPr>
          <p:spPr bwMode="auto">
            <a:xfrm>
              <a:off x="3532343" y="2425815"/>
              <a:ext cx="2455096" cy="726052"/>
            </a:xfrm>
            <a:prstGeom prst="rect">
              <a:avLst/>
            </a:prstGeom>
            <a:noFill/>
            <a:ln w="22225" cap="flat" cmpd="sng" algn="ctr">
              <a:solidFill>
                <a:schemeClr val="tx1"/>
              </a:solid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a:ln>
                  <a:noFill/>
                </a:ln>
                <a:solidFill>
                  <a:schemeClr val="tx1"/>
                </a:solidFill>
                <a:effectLst/>
                <a:latin typeface="Arial" charset="0"/>
                <a:cs typeface="Arial" charset="0"/>
              </a:endParaRPr>
            </a:p>
          </p:txBody>
        </p:sp>
        <p:sp>
          <p:nvSpPr>
            <p:cNvPr id="32" name="Rectangle 31">
              <a:extLst>
                <a:ext uri="{FF2B5EF4-FFF2-40B4-BE49-F238E27FC236}">
                  <a16:creationId xmlns:a16="http://schemas.microsoft.com/office/drawing/2014/main" id="{DBB53EF7-6238-E54E-9A76-2173AF8E3665}"/>
                </a:ext>
              </a:extLst>
            </p:cNvPr>
            <p:cNvSpPr/>
            <p:nvPr/>
          </p:nvSpPr>
          <p:spPr bwMode="auto">
            <a:xfrm>
              <a:off x="4788075" y="2477124"/>
              <a:ext cx="1055248" cy="605118"/>
            </a:xfrm>
            <a:prstGeom prst="rect">
              <a:avLst/>
            </a:prstGeom>
            <a:solidFill>
              <a:schemeClr val="bg1">
                <a:lumMod val="85000"/>
              </a:schemeClr>
            </a:solidFill>
            <a:ln w="9525" cap="flat" cmpd="sng" algn="ctr">
              <a:noFill/>
              <a:prstDash val="solid"/>
              <a:round/>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dirty="0">
                  <a:latin typeface="Arial" charset="0"/>
                  <a:cs typeface="Arial" charset="0"/>
                </a:rPr>
                <a:t>D$</a:t>
              </a:r>
              <a:endParaRPr kumimoji="0" lang="en-US" b="0" i="0" u="none" strike="noStrike" cap="none" normalizeH="0" baseline="0" dirty="0">
                <a:ln>
                  <a:noFill/>
                </a:ln>
                <a:solidFill>
                  <a:schemeClr val="tx1"/>
                </a:solidFill>
                <a:effectLst/>
                <a:latin typeface="Arial" charset="0"/>
                <a:cs typeface="Arial" charset="0"/>
              </a:endParaRPr>
            </a:p>
          </p:txBody>
        </p:sp>
      </p:grpSp>
      <p:cxnSp>
        <p:nvCxnSpPr>
          <p:cNvPr id="41" name="Straight Arrow Connector 40">
            <a:extLst>
              <a:ext uri="{FF2B5EF4-FFF2-40B4-BE49-F238E27FC236}">
                <a16:creationId xmlns:a16="http://schemas.microsoft.com/office/drawing/2014/main" id="{DC826BC6-1613-5240-9C15-3D1FA3830486}"/>
              </a:ext>
            </a:extLst>
          </p:cNvPr>
          <p:cNvCxnSpPr>
            <a:cxnSpLocks/>
          </p:cNvCxnSpPr>
          <p:nvPr/>
        </p:nvCxnSpPr>
        <p:spPr bwMode="auto">
          <a:xfrm>
            <a:off x="4556752" y="3288045"/>
            <a:ext cx="2" cy="466452"/>
          </a:xfrm>
          <a:prstGeom prst="straightConnector1">
            <a:avLst/>
          </a:prstGeom>
          <a:solidFill>
            <a:schemeClr val="accent1"/>
          </a:solidFill>
          <a:ln w="38100" cap="flat" cmpd="sng" algn="ctr">
            <a:solidFill>
              <a:schemeClr val="tx1"/>
            </a:solidFill>
            <a:prstDash val="solid"/>
            <a:round/>
            <a:headEnd type="arrow" w="med" len="med"/>
            <a:tailEnd type="arrow"/>
          </a:ln>
          <a:effectLst/>
        </p:spPr>
      </p:cxnSp>
    </p:spTree>
    <p:extLst>
      <p:ext uri="{BB962C8B-B14F-4D97-AF65-F5344CB8AC3E}">
        <p14:creationId xmlns:p14="http://schemas.microsoft.com/office/powerpoint/2010/main" val="162215248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54F96A-6BB2-6448-976E-60DDCBAF45E1}"/>
              </a:ext>
            </a:extLst>
          </p:cNvPr>
          <p:cNvSpPr txBox="1"/>
          <p:nvPr/>
        </p:nvSpPr>
        <p:spPr>
          <a:xfrm>
            <a:off x="182880" y="2847803"/>
            <a:ext cx="8778240" cy="914400"/>
          </a:xfrm>
          <a:prstGeom prst="rect">
            <a:avLst/>
          </a:prstGeom>
          <a:solidFill>
            <a:schemeClr val="bg1">
              <a:lumMod val="85000"/>
            </a:schemeClr>
          </a:solidFill>
          <a:effectLst>
            <a:outerShdw blurRad="50800" dist="114300" dir="2700000" algn="tl" rotWithShape="0">
              <a:prstClr val="black">
                <a:alpha val="40000"/>
              </a:prstClr>
            </a:outerShdw>
          </a:effectLst>
        </p:spPr>
        <p:txBody>
          <a:bodyPr wrap="square" rtlCol="0" anchor="ctr" anchorCtr="1">
            <a:spAutoFit/>
          </a:bodyPr>
          <a:lstStyle/>
          <a:p>
            <a:pPr algn="ctr"/>
            <a:r>
              <a:rPr lang="en-US" sz="4000" b="1" dirty="0">
                <a:solidFill>
                  <a:srgbClr val="0712D9"/>
                </a:solidFill>
                <a:latin typeface="Calibri" charset="0"/>
                <a:ea typeface="Calibri" charset="0"/>
                <a:cs typeface="Calibri" charset="0"/>
              </a:rPr>
              <a:t>C.1  Introduction</a:t>
            </a:r>
          </a:p>
        </p:txBody>
      </p:sp>
      <p:sp>
        <p:nvSpPr>
          <p:cNvPr id="4" name="Rounded Rectangle 3">
            <a:extLst>
              <a:ext uri="{FF2B5EF4-FFF2-40B4-BE49-F238E27FC236}">
                <a16:creationId xmlns:a16="http://schemas.microsoft.com/office/drawing/2014/main" id="{9DEF9A8E-CB54-B34B-A7A7-61998AFBC4A5}"/>
              </a:ext>
            </a:extLst>
          </p:cNvPr>
          <p:cNvSpPr/>
          <p:nvPr/>
        </p:nvSpPr>
        <p:spPr bwMode="auto">
          <a:xfrm>
            <a:off x="182880" y="2662364"/>
            <a:ext cx="8778240" cy="1188720"/>
          </a:xfrm>
          <a:prstGeom prst="roundRect">
            <a:avLst>
              <a:gd name="adj" fmla="val 6696"/>
            </a:avLst>
          </a:prstGeom>
          <a:solidFill>
            <a:srgbClr val="FFF0D7"/>
          </a:solidFill>
          <a:ln w="9525" cap="flat" cmpd="sng" algn="ctr">
            <a:noFill/>
            <a:prstDash val="solid"/>
            <a:round/>
            <a:headEnd type="none" w="med" len="med"/>
            <a:tailEnd type="none" w="med" len="med"/>
          </a:ln>
          <a:effectLst>
            <a:outerShdw blurRad="50800" dist="114300" dir="2700000" algn="tl" rotWithShape="0">
              <a:prstClr val="black">
                <a:alpha val="40000"/>
              </a:prstClr>
            </a:outerShdw>
          </a:effectLst>
        </p:spPr>
        <p:txBody>
          <a:bodyPr vert="horz" wrap="square" lIns="91440" tIns="45720" rIns="91440" bIns="45720" numCol="1" rtlCol="0" anchor="ctr" anchorCtr="1" compatLnSpc="1">
            <a:prstTxWarp prst="textNoShape">
              <a:avLst/>
            </a:prstTxWarp>
            <a:noAutofit/>
          </a:bodyPr>
          <a:lstStyle/>
          <a:p>
            <a:pPr algn="ctr"/>
            <a:r>
              <a:rPr lang="en-US" sz="4000" b="1" dirty="0">
                <a:solidFill>
                  <a:srgbClr val="001CFE"/>
                </a:solidFill>
                <a:latin typeface="Calibri" charset="0"/>
                <a:ea typeface="Calibri" charset="0"/>
                <a:cs typeface="Calibri" charset="0"/>
              </a:rPr>
              <a:t>C.1 Introduction</a:t>
            </a:r>
            <a:endParaRPr lang="en-US" sz="4000" b="1" i="0" dirty="0">
              <a:solidFill>
                <a:srgbClr val="001CFE"/>
              </a:solidFill>
              <a:latin typeface="Calibri" charset="0"/>
              <a:ea typeface="Calibri" charset="0"/>
              <a:cs typeface="Calibri" charset="0"/>
            </a:endParaRPr>
          </a:p>
        </p:txBody>
      </p:sp>
    </p:spTree>
    <p:extLst>
      <p:ext uri="{BB962C8B-B14F-4D97-AF65-F5344CB8AC3E}">
        <p14:creationId xmlns:p14="http://schemas.microsoft.com/office/powerpoint/2010/main" val="892934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r>
              <a:rPr lang="en-US" dirty="0"/>
              <a:t>Introduction</a:t>
            </a:r>
            <a:endParaRPr lang="en-AU" dirty="0"/>
          </a:p>
        </p:txBody>
      </p:sp>
      <p:sp>
        <p:nvSpPr>
          <p:cNvPr id="242691" name="Rectangle 3"/>
          <p:cNvSpPr>
            <a:spLocks noGrp="1" noChangeArrowheads="1"/>
          </p:cNvSpPr>
          <p:nvPr>
            <p:ph type="body" idx="1"/>
          </p:nvPr>
        </p:nvSpPr>
        <p:spPr/>
        <p:txBody>
          <a:bodyPr/>
          <a:lstStyle/>
          <a:p>
            <a:pPr>
              <a:lnSpc>
                <a:spcPct val="90000"/>
              </a:lnSpc>
            </a:pPr>
            <a:r>
              <a:rPr lang="en-US" sz="2800" dirty="0"/>
              <a:t>Design Principle </a:t>
            </a:r>
            <a:r>
              <a:rPr lang="mr-IN" sz="2800" dirty="0"/>
              <a:t>–</a:t>
            </a:r>
            <a:r>
              <a:rPr lang="en-US" sz="2800" dirty="0"/>
              <a:t> </a:t>
            </a:r>
            <a:r>
              <a:rPr lang="en-US" sz="2800" b="1" dirty="0"/>
              <a:t>exploit parallelism</a:t>
            </a:r>
          </a:p>
          <a:p>
            <a:pPr>
              <a:lnSpc>
                <a:spcPct val="90000"/>
              </a:lnSpc>
              <a:spcBef>
                <a:spcPts val="1800"/>
              </a:spcBef>
            </a:pPr>
            <a:r>
              <a:rPr lang="en-US" sz="2800" dirty="0"/>
              <a:t>Pipelining become universal technique in 1985</a:t>
            </a:r>
          </a:p>
          <a:p>
            <a:pPr lvl="1">
              <a:lnSpc>
                <a:spcPct val="90000"/>
              </a:lnSpc>
            </a:pPr>
            <a:r>
              <a:rPr lang="en-US" sz="2400" dirty="0"/>
              <a:t>Overlaps execution of instructions</a:t>
            </a:r>
          </a:p>
          <a:p>
            <a:pPr lvl="1">
              <a:lnSpc>
                <a:spcPct val="90000"/>
              </a:lnSpc>
            </a:pPr>
            <a:r>
              <a:rPr lang="en-US" sz="2400" dirty="0"/>
              <a:t>Exploits </a:t>
            </a:r>
            <a:r>
              <a:rPr lang="en-US" sz="2400" b="1" dirty="0"/>
              <a:t>Instruction Level Parallelism</a:t>
            </a:r>
            <a:r>
              <a:rPr lang="en-US" b="1" dirty="0"/>
              <a:t> </a:t>
            </a:r>
            <a:r>
              <a:rPr lang="en-US" sz="2400" dirty="0"/>
              <a:t>(ILP)</a:t>
            </a:r>
          </a:p>
          <a:p>
            <a:pPr lvl="1">
              <a:lnSpc>
                <a:spcPct val="90000"/>
              </a:lnSpc>
            </a:pPr>
            <a:endParaRPr lang="en-US" sz="2000" dirty="0"/>
          </a:p>
          <a:p>
            <a:pPr>
              <a:lnSpc>
                <a:spcPct val="90000"/>
              </a:lnSpc>
            </a:pPr>
            <a:r>
              <a:rPr lang="en-US" dirty="0"/>
              <a:t>T</a:t>
            </a:r>
            <a:r>
              <a:rPr lang="en-US" sz="2800" dirty="0"/>
              <a:t>wo main approaches to detect ILP</a:t>
            </a:r>
          </a:p>
          <a:p>
            <a:pPr lvl="1">
              <a:lnSpc>
                <a:spcPct val="90000"/>
              </a:lnSpc>
            </a:pPr>
            <a:r>
              <a:rPr lang="en-US" sz="2400" dirty="0"/>
              <a:t>Hardware-based dynamic approaches</a:t>
            </a:r>
          </a:p>
          <a:p>
            <a:pPr lvl="2">
              <a:lnSpc>
                <a:spcPct val="90000"/>
              </a:lnSpc>
            </a:pPr>
            <a:r>
              <a:rPr lang="en-US" sz="2000" dirty="0"/>
              <a:t>Used in server and desktop processors</a:t>
            </a:r>
          </a:p>
          <a:p>
            <a:pPr lvl="2">
              <a:lnSpc>
                <a:spcPct val="90000"/>
              </a:lnSpc>
            </a:pPr>
            <a:r>
              <a:rPr lang="en-US" sz="2000" dirty="0"/>
              <a:t>Not used as extensively in PMD processors</a:t>
            </a:r>
          </a:p>
          <a:p>
            <a:pPr lvl="1">
              <a:lnSpc>
                <a:spcPct val="90000"/>
              </a:lnSpc>
            </a:pPr>
            <a:r>
              <a:rPr lang="en-US" sz="2400" dirty="0"/>
              <a:t>Compiler-based static approaches</a:t>
            </a:r>
          </a:p>
          <a:p>
            <a:pPr lvl="2">
              <a:lnSpc>
                <a:spcPct val="90000"/>
              </a:lnSpc>
            </a:pPr>
            <a:r>
              <a:rPr lang="en-US" sz="2000" dirty="0"/>
              <a:t>Not as successful outside of scientific applications</a:t>
            </a:r>
          </a:p>
          <a:p>
            <a:pPr lvl="2">
              <a:lnSpc>
                <a:spcPct val="90000"/>
              </a:lnSpc>
            </a:pPr>
            <a:endParaRPr lang="en-US" dirty="0"/>
          </a:p>
        </p:txBody>
      </p:sp>
      <p:sp>
        <p:nvSpPr>
          <p:cNvPr id="4" name="TextBox 3"/>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
        <p:nvSpPr>
          <p:cNvPr id="5" name="Rectangle 4">
            <a:extLst>
              <a:ext uri="{FF2B5EF4-FFF2-40B4-BE49-F238E27FC236}">
                <a16:creationId xmlns:a16="http://schemas.microsoft.com/office/drawing/2014/main" id="{2FAD6CDA-73EB-3C4A-BD0E-C904A12854E6}"/>
              </a:ext>
            </a:extLst>
          </p:cNvPr>
          <p:cNvSpPr/>
          <p:nvPr/>
        </p:nvSpPr>
        <p:spPr bwMode="auto">
          <a:xfrm>
            <a:off x="7044933" y="2596322"/>
            <a:ext cx="1321594" cy="414337"/>
          </a:xfrm>
          <a:prstGeom prst="rect">
            <a:avLst/>
          </a:prstGeom>
          <a:solidFill>
            <a:schemeClr val="bg1">
              <a:lumMod val="85000"/>
            </a:schemeClr>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charset="0"/>
                <a:ea typeface="Calibri" charset="0"/>
                <a:cs typeface="Calibri" charset="0"/>
              </a:rPr>
              <a:t>Fetch</a:t>
            </a:r>
          </a:p>
        </p:txBody>
      </p:sp>
      <p:sp>
        <p:nvSpPr>
          <p:cNvPr id="6" name="Rectangle 5">
            <a:extLst>
              <a:ext uri="{FF2B5EF4-FFF2-40B4-BE49-F238E27FC236}">
                <a16:creationId xmlns:a16="http://schemas.microsoft.com/office/drawing/2014/main" id="{D697188E-74AC-DE4B-B148-42FEB2296FCE}"/>
              </a:ext>
            </a:extLst>
          </p:cNvPr>
          <p:cNvSpPr/>
          <p:nvPr/>
        </p:nvSpPr>
        <p:spPr bwMode="auto">
          <a:xfrm>
            <a:off x="7044933" y="3010659"/>
            <a:ext cx="1321594" cy="414337"/>
          </a:xfrm>
          <a:prstGeom prst="rect">
            <a:avLst/>
          </a:prstGeom>
          <a:solidFill>
            <a:schemeClr val="bg1">
              <a:lumMod val="85000"/>
            </a:schemeClr>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Calibri" charset="0"/>
                <a:ea typeface="Calibri" charset="0"/>
                <a:cs typeface="Calibri" charset="0"/>
              </a:rPr>
              <a:t>Decode</a:t>
            </a:r>
          </a:p>
        </p:txBody>
      </p:sp>
      <p:sp>
        <p:nvSpPr>
          <p:cNvPr id="7" name="Rectangle 6">
            <a:extLst>
              <a:ext uri="{FF2B5EF4-FFF2-40B4-BE49-F238E27FC236}">
                <a16:creationId xmlns:a16="http://schemas.microsoft.com/office/drawing/2014/main" id="{67C35D17-A11B-524F-8269-107C5EED9199}"/>
              </a:ext>
            </a:extLst>
          </p:cNvPr>
          <p:cNvSpPr/>
          <p:nvPr/>
        </p:nvSpPr>
        <p:spPr bwMode="auto">
          <a:xfrm>
            <a:off x="7044933" y="3424996"/>
            <a:ext cx="1321594" cy="414337"/>
          </a:xfrm>
          <a:prstGeom prst="rect">
            <a:avLst/>
          </a:prstGeom>
          <a:solidFill>
            <a:schemeClr val="bg1">
              <a:lumMod val="85000"/>
            </a:schemeClr>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Calibri" charset="0"/>
                <a:ea typeface="Calibri" charset="0"/>
                <a:cs typeface="Calibri" charset="0"/>
              </a:rPr>
              <a:t>Execute</a:t>
            </a:r>
            <a:endParaRPr kumimoji="0" lang="en-US" sz="2000" b="1" i="0" u="none" strike="noStrike" cap="none" normalizeH="0" baseline="0" dirty="0">
              <a:ln>
                <a:noFill/>
              </a:ln>
              <a:solidFill>
                <a:schemeClr val="tx1"/>
              </a:solidFill>
              <a:effectLst/>
              <a:latin typeface="Calibri" charset="0"/>
              <a:ea typeface="Calibri" charset="0"/>
              <a:cs typeface="Calibri" charset="0"/>
            </a:endParaRPr>
          </a:p>
        </p:txBody>
      </p:sp>
      <p:sp>
        <p:nvSpPr>
          <p:cNvPr id="8" name="Rectangle 7">
            <a:extLst>
              <a:ext uri="{FF2B5EF4-FFF2-40B4-BE49-F238E27FC236}">
                <a16:creationId xmlns:a16="http://schemas.microsoft.com/office/drawing/2014/main" id="{F512B274-01E1-2C4F-AECF-1E91B9FF6B84}"/>
              </a:ext>
            </a:extLst>
          </p:cNvPr>
          <p:cNvSpPr/>
          <p:nvPr/>
        </p:nvSpPr>
        <p:spPr bwMode="auto">
          <a:xfrm>
            <a:off x="7044933" y="3805996"/>
            <a:ext cx="1321594" cy="414337"/>
          </a:xfrm>
          <a:prstGeom prst="rect">
            <a:avLst/>
          </a:prstGeom>
          <a:solidFill>
            <a:schemeClr val="bg1">
              <a:lumMod val="85000"/>
            </a:schemeClr>
          </a:solidFill>
          <a:ln w="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Calibri" charset="0"/>
                <a:ea typeface="Calibri" charset="0"/>
                <a:cs typeface="Calibri" charset="0"/>
              </a:rPr>
              <a:t>Writeback</a:t>
            </a:r>
            <a:endParaRPr kumimoji="0" lang="en-US" sz="2000" b="1" i="0" u="none" strike="noStrike" cap="none" normalizeH="0" baseline="0" dirty="0">
              <a:ln>
                <a:noFill/>
              </a:ln>
              <a:solidFill>
                <a:schemeClr val="tx1"/>
              </a:solidFill>
              <a:effectLst/>
              <a:latin typeface="Calibri" charset="0"/>
              <a:ea typeface="Calibri" charset="0"/>
              <a:cs typeface="Calibri" charset="0"/>
            </a:endParaRPr>
          </a:p>
        </p:txBody>
      </p:sp>
      <p:cxnSp>
        <p:nvCxnSpPr>
          <p:cNvPr id="9" name="Elbow Connector 8">
            <a:extLst>
              <a:ext uri="{FF2B5EF4-FFF2-40B4-BE49-F238E27FC236}">
                <a16:creationId xmlns:a16="http://schemas.microsoft.com/office/drawing/2014/main" id="{BE4EB325-AC51-EC44-A04F-409E7DD1BECC}"/>
              </a:ext>
            </a:extLst>
          </p:cNvPr>
          <p:cNvCxnSpPr/>
          <p:nvPr/>
        </p:nvCxnSpPr>
        <p:spPr bwMode="auto">
          <a:xfrm rot="16200000" flipH="1">
            <a:off x="8161339" y="3764723"/>
            <a:ext cx="338140" cy="1249359"/>
          </a:xfrm>
          <a:prstGeom prst="bentConnector2">
            <a:avLst/>
          </a:prstGeom>
          <a:solidFill>
            <a:schemeClr val="accent1"/>
          </a:solidFill>
          <a:ln w="19050" cap="flat" cmpd="sng" algn="ctr">
            <a:solidFill>
              <a:schemeClr val="tx1"/>
            </a:solidFill>
            <a:prstDash val="solid"/>
            <a:round/>
            <a:headEnd type="none" w="med" len="med"/>
            <a:tailEnd type="none" w="med" len="lg"/>
          </a:ln>
          <a:effectLst/>
        </p:spPr>
      </p:cxnSp>
      <p:cxnSp>
        <p:nvCxnSpPr>
          <p:cNvPr id="10" name="Elbow Connector 9">
            <a:extLst>
              <a:ext uri="{FF2B5EF4-FFF2-40B4-BE49-F238E27FC236}">
                <a16:creationId xmlns:a16="http://schemas.microsoft.com/office/drawing/2014/main" id="{C472D608-14B8-7942-9518-3C12D7F41F4F}"/>
              </a:ext>
            </a:extLst>
          </p:cNvPr>
          <p:cNvCxnSpPr>
            <a:endCxn id="6" idx="0"/>
          </p:cNvCxnSpPr>
          <p:nvPr/>
        </p:nvCxnSpPr>
        <p:spPr bwMode="auto">
          <a:xfrm rot="16200000" flipV="1">
            <a:off x="7340407" y="2961646"/>
            <a:ext cx="1962149" cy="1231501"/>
          </a:xfrm>
          <a:prstGeom prst="bentConnector3">
            <a:avLst>
              <a:gd name="adj1" fmla="val 115655"/>
            </a:avLst>
          </a:prstGeom>
          <a:solidFill>
            <a:schemeClr val="accent1"/>
          </a:solidFill>
          <a:ln w="19050" cap="flat" cmpd="sng" algn="ctr">
            <a:solidFill>
              <a:schemeClr val="tx1"/>
            </a:solidFill>
            <a:prstDash val="solid"/>
            <a:round/>
            <a:headEnd type="none" w="med" len="med"/>
            <a:tailEnd type="arrow" w="med" len="lg"/>
          </a:ln>
          <a:effectLst/>
        </p:spPr>
      </p:cxnSp>
    </p:spTree>
    <p:extLst>
      <p:ext uri="{BB962C8B-B14F-4D97-AF65-F5344CB8AC3E}">
        <p14:creationId xmlns:p14="http://schemas.microsoft.com/office/powerpoint/2010/main" val="756099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 of RISC</a:t>
            </a:r>
          </a:p>
        </p:txBody>
      </p:sp>
      <p:sp>
        <p:nvSpPr>
          <p:cNvPr id="3" name="Content Placeholder 2"/>
          <p:cNvSpPr>
            <a:spLocks noGrp="1"/>
          </p:cNvSpPr>
          <p:nvPr>
            <p:ph idx="1"/>
          </p:nvPr>
        </p:nvSpPr>
        <p:spPr/>
        <p:txBody>
          <a:bodyPr/>
          <a:lstStyle/>
          <a:p>
            <a:r>
              <a:rPr lang="en-US" dirty="0"/>
              <a:t>Initial State: PC is set to point to the first instruction</a:t>
            </a:r>
          </a:p>
          <a:p>
            <a:pPr>
              <a:spcBef>
                <a:spcPts val="1800"/>
              </a:spcBef>
            </a:pPr>
            <a:r>
              <a:rPr lang="en-US" dirty="0"/>
              <a:t>For each instruction, perform the following 5 steps:</a:t>
            </a:r>
          </a:p>
          <a:p>
            <a:pPr lvl="1"/>
            <a:r>
              <a:rPr lang="en-US" dirty="0"/>
              <a:t>Instruction Fetch (</a:t>
            </a:r>
            <a:r>
              <a:rPr lang="en-US" b="1" dirty="0"/>
              <a:t>IF</a:t>
            </a:r>
            <a:r>
              <a:rPr lang="en-US" dirty="0"/>
              <a:t>)</a:t>
            </a:r>
          </a:p>
          <a:p>
            <a:pPr lvl="1"/>
            <a:r>
              <a:rPr lang="en-US" dirty="0"/>
              <a:t>Instruction Decode/Register Read (</a:t>
            </a:r>
            <a:r>
              <a:rPr lang="en-US" b="1" dirty="0"/>
              <a:t>ID</a:t>
            </a:r>
            <a:r>
              <a:rPr lang="en-US" dirty="0"/>
              <a:t>)</a:t>
            </a:r>
          </a:p>
          <a:p>
            <a:pPr lvl="1"/>
            <a:r>
              <a:rPr lang="en-US" dirty="0"/>
              <a:t>Execution/Effective Address Calculation (</a:t>
            </a:r>
            <a:r>
              <a:rPr lang="en-US" b="1" dirty="0"/>
              <a:t>EX</a:t>
            </a:r>
            <a:r>
              <a:rPr lang="en-US" dirty="0"/>
              <a:t>)</a:t>
            </a:r>
          </a:p>
          <a:p>
            <a:pPr lvl="1"/>
            <a:r>
              <a:rPr lang="en-US" dirty="0"/>
              <a:t>Memory Access (</a:t>
            </a:r>
            <a:r>
              <a:rPr lang="en-US" b="1" dirty="0"/>
              <a:t>MEM</a:t>
            </a:r>
            <a:r>
              <a:rPr lang="en-US" dirty="0"/>
              <a:t>)</a:t>
            </a:r>
          </a:p>
          <a:p>
            <a:pPr lvl="1"/>
            <a:r>
              <a:rPr lang="en-US" dirty="0"/>
              <a:t>Write Back (</a:t>
            </a:r>
            <a:r>
              <a:rPr lang="en-US" b="1" dirty="0"/>
              <a:t>WB</a:t>
            </a:r>
            <a:r>
              <a:rPr lang="en-US" dirty="0"/>
              <a:t>)</a:t>
            </a:r>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419" y="4670425"/>
            <a:ext cx="6032500" cy="1702722"/>
          </a:xfrm>
          <a:prstGeom prst="rect">
            <a:avLst/>
          </a:prstGeom>
        </p:spPr>
      </p:pic>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2103866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a:xfrm>
            <a:off x="179513" y="1125539"/>
            <a:ext cx="8775576" cy="2481942"/>
          </a:xfrm>
        </p:spPr>
        <p:txBody>
          <a:bodyPr/>
          <a:lstStyle/>
          <a:p>
            <a:r>
              <a:rPr lang="en-US" b="1" dirty="0"/>
              <a:t>Instruction Fetch</a:t>
            </a:r>
            <a:r>
              <a:rPr lang="en-US" dirty="0"/>
              <a:t>:</a:t>
            </a:r>
          </a:p>
          <a:p>
            <a:pPr lvl="1"/>
            <a:r>
              <a:rPr lang="en-US" dirty="0"/>
              <a:t>Send PC to memory, assert </a:t>
            </a:r>
            <a:r>
              <a:rPr lang="en-US" dirty="0" err="1"/>
              <a:t>MemRead</a:t>
            </a:r>
            <a:r>
              <a:rPr lang="en-US" dirty="0"/>
              <a:t> signal</a:t>
            </a:r>
          </a:p>
          <a:p>
            <a:pPr lvl="1"/>
            <a:r>
              <a:rPr lang="en-US" dirty="0"/>
              <a:t>Instruction fetched from memory</a:t>
            </a:r>
          </a:p>
          <a:p>
            <a:pPr lvl="1"/>
            <a:r>
              <a:rPr lang="en-US" dirty="0"/>
              <a:t>Place instruction in IR: IR </a:t>
            </a:r>
            <a:r>
              <a:rPr lang="en-US" dirty="0">
                <a:sym typeface="Wingdings" panose="05000000000000000000" pitchFamily="2" charset="2"/>
              </a:rPr>
              <a:t></a:t>
            </a:r>
            <a:r>
              <a:rPr lang="en-US" dirty="0"/>
              <a:t> Mem[PC]</a:t>
            </a:r>
          </a:p>
          <a:p>
            <a:pPr lvl="1"/>
            <a:r>
              <a:rPr lang="en-US" dirty="0"/>
              <a:t>Update PC to next instruction: PC </a:t>
            </a:r>
            <a:r>
              <a:rPr lang="en-US" dirty="0">
                <a:sym typeface="Wingdings" panose="05000000000000000000" pitchFamily="2" charset="2"/>
              </a:rPr>
              <a:t></a:t>
            </a:r>
            <a:r>
              <a:rPr lang="en-US" dirty="0"/>
              <a:t> [PC] + 4</a:t>
            </a:r>
          </a:p>
        </p:txBody>
      </p:sp>
      <p:pic>
        <p:nvPicPr>
          <p:cNvPr id="7" name="Picture 6">
            <a:extLst>
              <a:ext uri="{FF2B5EF4-FFF2-40B4-BE49-F238E27FC236}">
                <a16:creationId xmlns:a16="http://schemas.microsoft.com/office/drawing/2014/main" id="{268966A6-63A9-A444-A5ED-3BDAE4B6D8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3952566"/>
            <a:ext cx="8793165" cy="2481942"/>
          </a:xfrm>
          <a:prstGeom prst="rect">
            <a:avLst/>
          </a:prstGeom>
        </p:spPr>
      </p:pic>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
        <p:nvSpPr>
          <p:cNvPr id="8" name="Right Arrow 7">
            <a:extLst>
              <a:ext uri="{FF2B5EF4-FFF2-40B4-BE49-F238E27FC236}">
                <a16:creationId xmlns:a16="http://schemas.microsoft.com/office/drawing/2014/main" id="{14815C0B-4C22-6C43-B2F4-F853C10ABF76}"/>
              </a:ext>
            </a:extLst>
          </p:cNvPr>
          <p:cNvSpPr/>
          <p:nvPr/>
        </p:nvSpPr>
        <p:spPr bwMode="auto">
          <a:xfrm>
            <a:off x="1217162" y="5311023"/>
            <a:ext cx="599763" cy="234754"/>
          </a:xfrm>
          <a:prstGeom prst="rightArrow">
            <a:avLst/>
          </a:prstGeom>
          <a:solidFill>
            <a:srgbClr val="FF0000"/>
          </a:solidFill>
          <a:ln w="222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a:ln>
                <a:noFill/>
              </a:ln>
              <a:solidFill>
                <a:schemeClr val="tx1"/>
              </a:solidFill>
              <a:effectLst/>
              <a:latin typeface="Arial Black" pitchFamily="34" charset="0"/>
            </a:endParaRPr>
          </a:p>
        </p:txBody>
      </p:sp>
    </p:spTree>
    <p:extLst>
      <p:ext uri="{BB962C8B-B14F-4D97-AF65-F5344CB8AC3E}">
        <p14:creationId xmlns:p14="http://schemas.microsoft.com/office/powerpoint/2010/main" val="10671566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b="1" dirty="0"/>
              <a:t>Instruction Decode</a:t>
            </a:r>
            <a:r>
              <a:rPr lang="en-US" dirty="0"/>
              <a:t>:</a:t>
            </a:r>
          </a:p>
          <a:p>
            <a:pPr lvl="1"/>
            <a:r>
              <a:rPr lang="en-US" dirty="0"/>
              <a:t>Instruction in IR decoded by control logic, instruction type and operands determined</a:t>
            </a:r>
          </a:p>
          <a:p>
            <a:pPr lvl="1"/>
            <a:r>
              <a:rPr lang="en-US" dirty="0"/>
              <a:t>Source operands read from general purpose register file, </a:t>
            </a:r>
            <a:r>
              <a:rPr lang="en-US" dirty="0" err="1"/>
              <a:t>etc</a:t>
            </a:r>
            <a:endParaRPr lang="en-US" dirty="0"/>
          </a:p>
          <a:p>
            <a:endParaRPr lang="en-US" dirty="0"/>
          </a:p>
        </p:txBody>
      </p:sp>
      <p:sp>
        <p:nvSpPr>
          <p:cNvPr id="6" name="TextBox 5"/>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pic>
        <p:nvPicPr>
          <p:cNvPr id="8" name="Picture 7">
            <a:extLst>
              <a:ext uri="{FF2B5EF4-FFF2-40B4-BE49-F238E27FC236}">
                <a16:creationId xmlns:a16="http://schemas.microsoft.com/office/drawing/2014/main" id="{9C064D37-17F4-1041-BC8F-92EC5F437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3952566"/>
            <a:ext cx="8793165" cy="2481942"/>
          </a:xfrm>
          <a:prstGeom prst="rect">
            <a:avLst/>
          </a:prstGeom>
        </p:spPr>
      </p:pic>
      <p:sp>
        <p:nvSpPr>
          <p:cNvPr id="9" name="Right Arrow 8">
            <a:extLst>
              <a:ext uri="{FF2B5EF4-FFF2-40B4-BE49-F238E27FC236}">
                <a16:creationId xmlns:a16="http://schemas.microsoft.com/office/drawing/2014/main" id="{5CF61FA3-A93F-8F49-B34F-1233B0B3F823}"/>
              </a:ext>
            </a:extLst>
          </p:cNvPr>
          <p:cNvSpPr/>
          <p:nvPr/>
        </p:nvSpPr>
        <p:spPr bwMode="auto">
          <a:xfrm>
            <a:off x="3129089" y="5135535"/>
            <a:ext cx="599763" cy="234754"/>
          </a:xfrm>
          <a:prstGeom prst="rightArrow">
            <a:avLst/>
          </a:prstGeom>
          <a:solidFill>
            <a:srgbClr val="FF0000"/>
          </a:solidFill>
          <a:ln w="222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a:ln>
                <a:noFill/>
              </a:ln>
              <a:solidFill>
                <a:schemeClr val="tx1"/>
              </a:solidFill>
              <a:effectLst/>
              <a:latin typeface="Arial Black" pitchFamily="34" charset="0"/>
            </a:endParaRPr>
          </a:p>
        </p:txBody>
      </p:sp>
      <p:sp>
        <p:nvSpPr>
          <p:cNvPr id="10" name="Right Arrow 9">
            <a:extLst>
              <a:ext uri="{FF2B5EF4-FFF2-40B4-BE49-F238E27FC236}">
                <a16:creationId xmlns:a16="http://schemas.microsoft.com/office/drawing/2014/main" id="{0131C887-34FA-9240-874F-72ABFFD8468D}"/>
              </a:ext>
            </a:extLst>
          </p:cNvPr>
          <p:cNvSpPr/>
          <p:nvPr/>
        </p:nvSpPr>
        <p:spPr bwMode="auto">
          <a:xfrm>
            <a:off x="3245863" y="5615085"/>
            <a:ext cx="599763" cy="234754"/>
          </a:xfrm>
          <a:prstGeom prst="rightArrow">
            <a:avLst/>
          </a:prstGeom>
          <a:solidFill>
            <a:srgbClr val="FF0000"/>
          </a:solidFill>
          <a:ln w="222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pPr>
            <a:endParaRPr kumimoji="0" lang="en-US" sz="3200" b="0" i="0" u="none" strike="noStrike" cap="none" normalizeH="0" baseline="0">
              <a:ln>
                <a:noFill/>
              </a:ln>
              <a:solidFill>
                <a:schemeClr val="tx1"/>
              </a:solidFill>
              <a:effectLst/>
              <a:latin typeface="Arial Black" pitchFamily="34" charset="0"/>
            </a:endParaRPr>
          </a:p>
        </p:txBody>
      </p:sp>
    </p:spTree>
    <p:extLst>
      <p:ext uri="{BB962C8B-B14F-4D97-AF65-F5344CB8AC3E}">
        <p14:creationId xmlns:p14="http://schemas.microsoft.com/office/powerpoint/2010/main" val="5048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Execution</a:t>
            </a:r>
          </a:p>
        </p:txBody>
      </p:sp>
      <p:sp>
        <p:nvSpPr>
          <p:cNvPr id="3" name="Content Placeholder 2"/>
          <p:cNvSpPr>
            <a:spLocks noGrp="1"/>
          </p:cNvSpPr>
          <p:nvPr>
            <p:ph idx="1"/>
          </p:nvPr>
        </p:nvSpPr>
        <p:spPr/>
        <p:txBody>
          <a:bodyPr/>
          <a:lstStyle/>
          <a:p>
            <a:r>
              <a:rPr lang="en-US" b="1" dirty="0"/>
              <a:t>Execute</a:t>
            </a:r>
            <a:r>
              <a:rPr lang="en-US" dirty="0"/>
              <a:t>:</a:t>
            </a:r>
          </a:p>
          <a:p>
            <a:pPr lvl="1">
              <a:spcBef>
                <a:spcPts val="300"/>
              </a:spcBef>
            </a:pPr>
            <a:r>
              <a:rPr lang="en-US" dirty="0"/>
              <a:t>ALU operates on operands prepared in previous cycle</a:t>
            </a:r>
          </a:p>
          <a:p>
            <a:pPr lvl="1">
              <a:spcBef>
                <a:spcPts val="300"/>
              </a:spcBef>
            </a:pPr>
            <a:r>
              <a:rPr lang="en-US" dirty="0"/>
              <a:t>One of four functions depending upon opcode</a:t>
            </a:r>
          </a:p>
          <a:p>
            <a:pPr lvl="1">
              <a:spcBef>
                <a:spcPts val="300"/>
              </a:spcBef>
            </a:pPr>
            <a:r>
              <a:rPr lang="en-US" dirty="0">
                <a:solidFill>
                  <a:srgbClr val="0A31F1"/>
                </a:solidFill>
              </a:rPr>
              <a:t>Memory Reference</a:t>
            </a:r>
          </a:p>
          <a:p>
            <a:pPr lvl="2">
              <a:spcBef>
                <a:spcPts val="300"/>
              </a:spcBef>
            </a:pPr>
            <a:r>
              <a:rPr lang="en-US" dirty="0"/>
              <a:t>Form effective address from base register and immediate offset</a:t>
            </a:r>
          </a:p>
          <a:p>
            <a:pPr lvl="2">
              <a:spcBef>
                <a:spcPts val="300"/>
              </a:spcBef>
            </a:pPr>
            <a:r>
              <a:rPr lang="en-US" dirty="0"/>
              <a:t>ALU Output </a:t>
            </a:r>
            <a:r>
              <a:rPr lang="en-US" dirty="0">
                <a:sym typeface="Wingdings" panose="05000000000000000000" pitchFamily="2" charset="2"/>
              </a:rPr>
              <a:t></a:t>
            </a:r>
            <a:r>
              <a:rPr lang="en-US" dirty="0"/>
              <a:t> [A] + </a:t>
            </a:r>
            <a:r>
              <a:rPr lang="en-US" dirty="0" err="1"/>
              <a:t>Imm</a:t>
            </a:r>
            <a:endParaRPr lang="en-US" dirty="0"/>
          </a:p>
          <a:p>
            <a:pPr lvl="1">
              <a:spcBef>
                <a:spcPts val="300"/>
              </a:spcBef>
            </a:pPr>
            <a:r>
              <a:rPr lang="en-US" dirty="0">
                <a:solidFill>
                  <a:srgbClr val="0A31F1"/>
                </a:solidFill>
              </a:rPr>
              <a:t>Register-Register ALU Instruction</a:t>
            </a:r>
          </a:p>
          <a:p>
            <a:pPr lvl="2">
              <a:spcBef>
                <a:spcPts val="300"/>
              </a:spcBef>
            </a:pPr>
            <a:r>
              <a:rPr lang="en-US" dirty="0"/>
              <a:t>ALU Output </a:t>
            </a:r>
            <a:r>
              <a:rPr lang="en-US" dirty="0">
                <a:sym typeface="Wingdings" panose="05000000000000000000" pitchFamily="2" charset="2"/>
              </a:rPr>
              <a:t></a:t>
            </a:r>
            <a:r>
              <a:rPr lang="en-US" dirty="0"/>
              <a:t> [A] </a:t>
            </a:r>
            <a:r>
              <a:rPr lang="en-US" b="1" dirty="0">
                <a:solidFill>
                  <a:srgbClr val="0A31F1"/>
                </a:solidFill>
              </a:rPr>
              <a:t>op</a:t>
            </a:r>
            <a:r>
              <a:rPr lang="en-US" dirty="0">
                <a:solidFill>
                  <a:srgbClr val="0A31F1"/>
                </a:solidFill>
              </a:rPr>
              <a:t> </a:t>
            </a:r>
            <a:r>
              <a:rPr lang="en-US" dirty="0"/>
              <a:t>[B]</a:t>
            </a:r>
          </a:p>
          <a:p>
            <a:pPr lvl="1">
              <a:spcBef>
                <a:spcPts val="300"/>
              </a:spcBef>
            </a:pPr>
            <a:r>
              <a:rPr lang="en-US" dirty="0">
                <a:solidFill>
                  <a:srgbClr val="0A31F1"/>
                </a:solidFill>
              </a:rPr>
              <a:t>Register-Immediate ALU Instruction</a:t>
            </a:r>
          </a:p>
          <a:p>
            <a:pPr lvl="2">
              <a:spcBef>
                <a:spcPts val="300"/>
              </a:spcBef>
            </a:pPr>
            <a:r>
              <a:rPr lang="en-US" dirty="0"/>
              <a:t>ALU Output </a:t>
            </a:r>
            <a:r>
              <a:rPr lang="en-US" dirty="0">
                <a:sym typeface="Wingdings" panose="05000000000000000000" pitchFamily="2" charset="2"/>
              </a:rPr>
              <a:t></a:t>
            </a:r>
            <a:r>
              <a:rPr lang="en-US" dirty="0"/>
              <a:t> [A] </a:t>
            </a:r>
            <a:r>
              <a:rPr lang="en-US" b="1" dirty="0">
                <a:solidFill>
                  <a:srgbClr val="0A31F1"/>
                </a:solidFill>
              </a:rPr>
              <a:t>op</a:t>
            </a:r>
            <a:r>
              <a:rPr lang="en-US" dirty="0">
                <a:solidFill>
                  <a:srgbClr val="0A31F1"/>
                </a:solidFill>
              </a:rPr>
              <a:t> </a:t>
            </a:r>
            <a:r>
              <a:rPr lang="en-US" dirty="0" err="1"/>
              <a:t>Imm</a:t>
            </a:r>
            <a:endParaRPr lang="en-US" dirty="0"/>
          </a:p>
          <a:p>
            <a:pPr lvl="1">
              <a:spcBef>
                <a:spcPts val="300"/>
              </a:spcBef>
            </a:pPr>
            <a:r>
              <a:rPr lang="en-US" dirty="0">
                <a:solidFill>
                  <a:srgbClr val="0A31F1"/>
                </a:solidFill>
              </a:rPr>
              <a:t>Branch</a:t>
            </a:r>
          </a:p>
          <a:p>
            <a:pPr lvl="2">
              <a:spcBef>
                <a:spcPts val="300"/>
              </a:spcBef>
            </a:pPr>
            <a:r>
              <a:rPr lang="en-US" dirty="0"/>
              <a:t>Compute branch target by adding </a:t>
            </a:r>
            <a:r>
              <a:rPr lang="en-US" dirty="0" err="1"/>
              <a:t>Imm</a:t>
            </a:r>
            <a:r>
              <a:rPr lang="en-US" dirty="0"/>
              <a:t> to PC</a:t>
            </a:r>
          </a:p>
          <a:p>
            <a:pPr lvl="3">
              <a:spcBef>
                <a:spcPts val="300"/>
              </a:spcBef>
            </a:pPr>
            <a:r>
              <a:rPr lang="en-US" dirty="0"/>
              <a:t>ALU Output </a:t>
            </a:r>
            <a:r>
              <a:rPr lang="en-US" dirty="0">
                <a:sym typeface="Wingdings" panose="05000000000000000000" pitchFamily="2" charset="2"/>
              </a:rPr>
              <a:t> [</a:t>
            </a:r>
            <a:r>
              <a:rPr lang="en-US" dirty="0"/>
              <a:t>PC] + (</a:t>
            </a:r>
            <a:r>
              <a:rPr lang="en-US" dirty="0" err="1"/>
              <a:t>Imm</a:t>
            </a:r>
            <a:r>
              <a:rPr lang="en-US" dirty="0"/>
              <a:t> &lt;&lt; 2)</a:t>
            </a:r>
          </a:p>
          <a:p>
            <a:pPr lvl="2">
              <a:spcBef>
                <a:spcPts val="300"/>
              </a:spcBef>
            </a:pPr>
            <a:r>
              <a:rPr lang="en-US" dirty="0"/>
              <a:t>Evaluate the branch condition</a:t>
            </a:r>
          </a:p>
          <a:p>
            <a:endParaRPr lang="en-US" dirty="0"/>
          </a:p>
        </p:txBody>
      </p:sp>
      <p:sp>
        <p:nvSpPr>
          <p:cNvPr id="5" name="TextBox 4"/>
          <p:cNvSpPr txBox="1"/>
          <p:nvPr/>
        </p:nvSpPr>
        <p:spPr>
          <a:xfrm>
            <a:off x="-1" y="6612318"/>
            <a:ext cx="1656736" cy="246221"/>
          </a:xfrm>
          <a:prstGeom prst="rect">
            <a:avLst/>
          </a:prstGeom>
          <a:solidFill>
            <a:schemeClr val="bg1">
              <a:lumMod val="85000"/>
            </a:schemeClr>
          </a:solidFill>
        </p:spPr>
        <p:txBody>
          <a:bodyPr wrap="none" tIns="0" bIns="0" rtlCol="0">
            <a:spAutoFit/>
          </a:bodyPr>
          <a:lstStyle>
            <a:defPPr>
              <a:defRPr lang="en-US"/>
            </a:defPPr>
            <a:lvl1pPr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1pPr>
            <a:lvl2pPr marL="4572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2pPr>
            <a:lvl3pPr marL="9144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3pPr>
            <a:lvl4pPr marL="13716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4pPr>
            <a:lvl5pPr marL="1828800" algn="l" rtl="0" fontAlgn="base">
              <a:spcBef>
                <a:spcPct val="20000"/>
              </a:spcBef>
              <a:spcAft>
                <a:spcPct val="0"/>
              </a:spcAft>
              <a:buClr>
                <a:schemeClr val="tx1"/>
              </a:buClr>
              <a:buSzPct val="60000"/>
              <a:buFont typeface="Wingdings" pitchFamily="2" charset="2"/>
              <a:defRPr sz="3200" kern="1200">
                <a:solidFill>
                  <a:schemeClr val="tx1"/>
                </a:solidFill>
                <a:latin typeface="Arial Black" pitchFamily="34" charset="0"/>
                <a:ea typeface="+mn-ea"/>
                <a:cs typeface="+mn-cs"/>
              </a:defRPr>
            </a:lvl5pPr>
            <a:lvl6pPr marL="2286000" algn="l" defTabSz="914400" rtl="0" eaLnBrk="1" latinLnBrk="0" hangingPunct="1">
              <a:defRPr sz="3200" kern="1200">
                <a:solidFill>
                  <a:schemeClr val="tx1"/>
                </a:solidFill>
                <a:latin typeface="Arial Black" pitchFamily="34" charset="0"/>
                <a:ea typeface="+mn-ea"/>
                <a:cs typeface="+mn-cs"/>
              </a:defRPr>
            </a:lvl6pPr>
            <a:lvl7pPr marL="2743200" algn="l" defTabSz="914400" rtl="0" eaLnBrk="1" latinLnBrk="0" hangingPunct="1">
              <a:defRPr sz="3200" kern="1200">
                <a:solidFill>
                  <a:schemeClr val="tx1"/>
                </a:solidFill>
                <a:latin typeface="Arial Black" pitchFamily="34" charset="0"/>
                <a:ea typeface="+mn-ea"/>
                <a:cs typeface="+mn-cs"/>
              </a:defRPr>
            </a:lvl7pPr>
            <a:lvl8pPr marL="3200400" algn="l" defTabSz="914400" rtl="0" eaLnBrk="1" latinLnBrk="0" hangingPunct="1">
              <a:defRPr sz="3200" kern="1200">
                <a:solidFill>
                  <a:schemeClr val="tx1"/>
                </a:solidFill>
                <a:latin typeface="Arial Black" pitchFamily="34" charset="0"/>
                <a:ea typeface="+mn-ea"/>
                <a:cs typeface="+mn-cs"/>
              </a:defRPr>
            </a:lvl8pPr>
            <a:lvl9pPr marL="3657600" algn="l" defTabSz="914400" rtl="0" eaLnBrk="1" latinLnBrk="0" hangingPunct="1">
              <a:defRPr sz="3200" kern="1200">
                <a:solidFill>
                  <a:schemeClr val="tx1"/>
                </a:solidFill>
                <a:latin typeface="Arial Black" pitchFamily="34" charset="0"/>
                <a:ea typeface="+mn-ea"/>
                <a:cs typeface="+mn-cs"/>
              </a:defRPr>
            </a:lvl9pPr>
          </a:lstStyle>
          <a:p>
            <a:pPr>
              <a:spcBef>
                <a:spcPts val="0"/>
              </a:spcBef>
            </a:pPr>
            <a:r>
              <a:rPr lang="en-US" sz="1600" b="1" dirty="0">
                <a:solidFill>
                  <a:srgbClr val="004BF3"/>
                </a:solidFill>
                <a:latin typeface="Calibri" charset="0"/>
                <a:ea typeface="Calibri" charset="0"/>
                <a:cs typeface="Calibri" charset="0"/>
              </a:rPr>
              <a:t>C</a:t>
            </a:r>
            <a:r>
              <a:rPr lang="en-US" sz="1600" b="1" i="0">
                <a:solidFill>
                  <a:srgbClr val="004BF3"/>
                </a:solidFill>
                <a:latin typeface="Calibri" charset="0"/>
                <a:ea typeface="Calibri" charset="0"/>
                <a:cs typeface="Calibri" charset="0"/>
              </a:rPr>
              <a:t>.1   </a:t>
            </a:r>
            <a:r>
              <a:rPr lang="en-US" sz="1600" b="1" i="0" dirty="0">
                <a:solidFill>
                  <a:srgbClr val="004BF3"/>
                </a:solidFill>
                <a:latin typeface="Calibri" charset="0"/>
                <a:ea typeface="Calibri" charset="0"/>
                <a:cs typeface="Calibri" charset="0"/>
              </a:rPr>
              <a:t>Introduction</a:t>
            </a:r>
            <a:endParaRPr lang="en-US" sz="1600" b="1" i="0" dirty="0">
              <a:solidFill>
                <a:srgbClr val="0066FF"/>
              </a:solidFill>
              <a:latin typeface="Arial" charset="0"/>
            </a:endParaRPr>
          </a:p>
        </p:txBody>
      </p:sp>
    </p:spTree>
    <p:extLst>
      <p:ext uri="{BB962C8B-B14F-4D97-AF65-F5344CB8AC3E}">
        <p14:creationId xmlns:p14="http://schemas.microsoft.com/office/powerpoint/2010/main" val="1748935328"/>
      </p:ext>
    </p:extLst>
  </p:cSld>
  <p:clrMapOvr>
    <a:masterClrMapping/>
  </p:clrMapOvr>
</p:sld>
</file>

<file path=ppt/theme/theme1.xml><?xml version="1.0" encoding="utf-8"?>
<a:theme xmlns:a="http://schemas.openxmlformats.org/drawingml/2006/main" name="1_cod4e">
  <a:themeElements>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1_cod4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2225" cap="flat" cmpd="sng" algn="ctr">
          <a:solidFill>
            <a:schemeClr val="tx1"/>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
            <a:schemeClr val="tx1"/>
          </a:buClr>
          <a:buSzPct val="60000"/>
          <a:buFont typeface="Wingdings" pitchFamily="2" charset="2"/>
          <a:buNone/>
          <a:tabLst/>
          <a:defRPr kumimoji="0" sz="3200" b="0" i="0" u="none" strike="noStrike" cap="none" normalizeH="0" baseline="0" smtClean="0">
            <a:ln>
              <a:noFill/>
            </a:ln>
            <a:solidFill>
              <a:schemeClr val="tx1"/>
            </a:solidFill>
            <a:effectLst/>
            <a:latin typeface="Arial Black" pitchFamily="34" charset="0"/>
          </a:defRPr>
        </a:defPPr>
      </a:lstStyle>
    </a:spDef>
    <a:lnDef>
      <a:spPr bwMode="auto">
        <a:noFill/>
        <a:ln w="19050" cap="flat" cmpd="sng" algn="ctr">
          <a:solidFill>
            <a:schemeClr val="tx1"/>
          </a:solidFill>
          <a:prstDash val="solid"/>
          <a:round/>
          <a:headEnd type="none" w="med" len="med"/>
          <a:tailEnd type="arrow" w="med" len="lg"/>
        </a:ln>
        <a:effectLst/>
      </a:spPr>
      <a:bodyPr/>
      <a:lstStyle/>
    </a:lnDef>
    <a:txDef>
      <a:spPr>
        <a:solidFill>
          <a:schemeClr val="bg1">
            <a:lumMod val="85000"/>
          </a:schemeClr>
        </a:solidFill>
        <a:effectLst>
          <a:outerShdw blurRad="50800" dist="114300" dir="2700000" algn="tl" rotWithShape="0">
            <a:prstClr val="black">
              <a:alpha val="40000"/>
            </a:prstClr>
          </a:outerShdw>
        </a:effectLst>
      </a:spPr>
      <a:bodyPr wrap="square" rtlCol="0" anchor="ctr" anchorCtr="1">
        <a:spAutoFit/>
      </a:bodyPr>
      <a:lstStyle>
        <a:defPPr algn="ctr">
          <a:defRPr sz="4000" b="1" dirty="0">
            <a:solidFill>
              <a:srgbClr val="0712D9"/>
            </a:solidFill>
            <a:latin typeface="Calibri" charset="0"/>
            <a:ea typeface="Calibri" charset="0"/>
            <a:cs typeface="Calibri" charset="0"/>
          </a:defRPr>
        </a:defPPr>
      </a:lstStyle>
    </a:txDef>
  </a:objectDefaults>
  <a:extraClrSchemeLst>
    <a:extraClrScheme>
      <a:clrScheme name="1_cod4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cod4e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cod4e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cod4e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1_cod4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cod4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cod4e 7">
        <a:dk1>
          <a:srgbClr val="000000"/>
        </a:dk1>
        <a:lt1>
          <a:srgbClr val="FFFFFF"/>
        </a:lt1>
        <a:dk2>
          <a:srgbClr val="0039A6"/>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cod4e</Template>
  <TotalTime>50663</TotalTime>
  <Words>1701</Words>
  <Application>Microsoft Macintosh PowerPoint</Application>
  <PresentationFormat>On-screen Show (4:3)</PresentationFormat>
  <Paragraphs>242</Paragraphs>
  <Slides>23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Monaco</vt:lpstr>
      <vt:lpstr>Times</vt:lpstr>
      <vt:lpstr>Times New Roman</vt:lpstr>
      <vt:lpstr>Wingdings</vt:lpstr>
      <vt:lpstr>ZapfDingbatsITC</vt:lpstr>
      <vt:lpstr>1_cod4e</vt:lpstr>
      <vt:lpstr>PowerPoint Presentation</vt:lpstr>
      <vt:lpstr>Objective and Reading</vt:lpstr>
      <vt:lpstr>A Simplified View of Computers</vt:lpstr>
      <vt:lpstr>PowerPoint Presentation</vt:lpstr>
      <vt:lpstr>Introduction</vt:lpstr>
      <vt:lpstr>Instruction Execution of RISC</vt:lpstr>
      <vt:lpstr>Instruction Execution</vt:lpstr>
      <vt:lpstr>Instruction Execution</vt:lpstr>
      <vt:lpstr>Instruction Execution</vt:lpstr>
      <vt:lpstr>Instruction Execution</vt:lpstr>
      <vt:lpstr>Instruction Execution</vt:lpstr>
      <vt:lpstr>Instruction Execution – Example </vt:lpstr>
      <vt:lpstr>Instruction Execution – Example </vt:lpstr>
      <vt:lpstr>Instruction Execution – Example </vt:lpstr>
      <vt:lpstr>Basic Pipeline</vt:lpstr>
      <vt:lpstr>PowerPoint Presentation</vt:lpstr>
      <vt:lpstr>Ideal Pipeline Performance</vt:lpstr>
      <vt:lpstr>Pipeline Performance</vt:lpstr>
      <vt:lpstr>Pipeline Performance</vt:lpstr>
      <vt:lpstr>Pipeline Performance</vt:lpstr>
      <vt:lpstr>Pipeline Performance – cont’d</vt:lpstr>
      <vt:lpstr>Pipeline Stalls</vt:lpstr>
      <vt:lpstr>Summary  </vt:lpstr>
    </vt:vector>
  </TitlesOfParts>
  <Company>Ashenden Designs</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Ashenden</dc:creator>
  <cp:lastModifiedBy>Microsoft Office User</cp:lastModifiedBy>
  <cp:revision>783</cp:revision>
  <cp:lastPrinted>2018-03-20T16:06:35Z</cp:lastPrinted>
  <dcterms:created xsi:type="dcterms:W3CDTF">2008-07-27T22:34:41Z</dcterms:created>
  <dcterms:modified xsi:type="dcterms:W3CDTF">2022-09-07T18:59:41Z</dcterms:modified>
</cp:coreProperties>
</file>