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15"/>
  </p:notesMasterIdLst>
  <p:handoutMasterIdLst>
    <p:handoutMasterId r:id="rId16"/>
  </p:handoutMasterIdLst>
  <p:sldIdLst>
    <p:sldId id="1114" r:id="rId2"/>
    <p:sldId id="1286" r:id="rId3"/>
    <p:sldId id="1259" r:id="rId4"/>
    <p:sldId id="1210" r:id="rId5"/>
    <p:sldId id="1182" r:id="rId6"/>
    <p:sldId id="1289" r:id="rId7"/>
    <p:sldId id="1300" r:id="rId8"/>
    <p:sldId id="1147" r:id="rId9"/>
    <p:sldId id="1181" r:id="rId10"/>
    <p:sldId id="1260" r:id="rId11"/>
    <p:sldId id="1144" r:id="rId12"/>
    <p:sldId id="1145" r:id="rId13"/>
    <p:sldId id="1280" r:id="rId14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0D2"/>
    <a:srgbClr val="FDA830"/>
    <a:srgbClr val="FFF0D7"/>
    <a:srgbClr val="000000"/>
    <a:srgbClr val="FFF6D5"/>
    <a:srgbClr val="FD6C80"/>
    <a:srgbClr val="24813A"/>
    <a:srgbClr val="FFF0FA"/>
    <a:srgbClr val="FF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 autoAdjust="0"/>
    <p:restoredTop sz="93018" autoAdjust="0"/>
  </p:normalViewPr>
  <p:slideViewPr>
    <p:cSldViewPr snapToGrid="0">
      <p:cViewPr varScale="1">
        <p:scale>
          <a:sx n="96" d="100"/>
          <a:sy n="96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8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70224C0C-9E7B-403F-8FBF-8C492C822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8613" y="5191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6609" y="3355673"/>
            <a:ext cx="6829061" cy="3123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40D66AFD-6858-4308-A4FE-F1A9A7940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5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9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Logically, memory viewed a mono block</a:t>
            </a:r>
          </a:p>
          <a:p>
            <a:r>
              <a:rPr lang="en-US" dirty="0"/>
              <a:t>Practically, memory organized with layers of different types of memory: SRAM for cache, DRAM for main memory, non-volatile memory (HD/Flash)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9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BE1877C-5B5B-AB42-95B9-6C0057CFBC71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8467C01-62BB-A54A-BC79-2818262209AA}" type="slidenum">
              <a:rPr lang="en-AU" altLang="x-none">
                <a:latin typeface="Times New Roman" charset="0"/>
              </a:rPr>
              <a:pPr/>
              <a:t>5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</a:rPr>
              <a:t>Flash memory is 1000x slower than DRAM, 1000x faster than HD</a:t>
            </a:r>
          </a:p>
        </p:txBody>
      </p:sp>
    </p:spTree>
    <p:extLst>
      <p:ext uri="{BB962C8B-B14F-4D97-AF65-F5344CB8AC3E}">
        <p14:creationId xmlns:p14="http://schemas.microsoft.com/office/powerpoint/2010/main" val="1202373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principles can we derive from this and previous slides?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8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919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405038-2606-8540-BD7A-42F99B85192A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29DC7A-5B4D-6A41-916A-270923CD8070}" type="slidenum">
              <a:rPr lang="en-AU" altLang="x-none">
                <a:latin typeface="Times New Roman" charset="0"/>
              </a:rPr>
              <a:pPr/>
              <a:t>9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Times New Roman" charset="0"/>
              </a:rPr>
              <a:t>locality is a property of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3919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405038-2606-8540-BD7A-42F99B85192A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29DC7A-5B4D-6A41-916A-270923CD8070}" type="slidenum">
              <a:rPr lang="en-AU" altLang="x-none">
                <a:latin typeface="Times New Roman" charset="0"/>
              </a:rPr>
              <a:pPr/>
              <a:t>10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x-none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22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locality: majority of memory accesses in a small space. </a:t>
            </a:r>
          </a:p>
        </p:txBody>
      </p:sp>
    </p:spTree>
    <p:extLst>
      <p:ext uri="{BB962C8B-B14F-4D97-AF65-F5344CB8AC3E}">
        <p14:creationId xmlns:p14="http://schemas.microsoft.com/office/powerpoint/2010/main" val="1709383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requirements of different applications </a:t>
            </a:r>
            <a:r>
              <a:rPr lang="en-AU" dirty="0">
                <a:sym typeface="Wingdings" pitchFamily="2" charset="2"/>
              </a:rPr>
              <a:t> different mem hierarchy designs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8299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6963"/>
            <a:ext cx="9144000" cy="2163535"/>
          </a:xfrm>
        </p:spPr>
        <p:txBody>
          <a:bodyPr/>
          <a:lstStyle>
            <a:lvl1pPr algn="ctr">
              <a:defRPr sz="4400" b="1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9AC8973-3E2D-447C-9916-BE573B137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74613"/>
            <a:ext cx="190976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74613"/>
            <a:ext cx="5580062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890B677-E91A-46D0-B42D-EAE609B50E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6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69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187575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96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9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02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928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214793"/>
            <a:ext cx="8784976" cy="732936"/>
          </a:xfrm>
        </p:spPr>
        <p:txBody>
          <a:bodyPr anchor="ctr" anchorCtr="0"/>
          <a:lstStyle>
            <a:lvl1pPr>
              <a:defRPr>
                <a:solidFill>
                  <a:srgbClr val="0712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25538"/>
            <a:ext cx="8775576" cy="5508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0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1124186"/>
            <a:ext cx="8852597" cy="5545924"/>
          </a:xfrm>
        </p:spPr>
        <p:txBody>
          <a:bodyPr/>
          <a:lstStyle>
            <a:lvl1pPr marL="400050" indent="-390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Zapf Dingbats"/>
              <a:buChar char="➺"/>
              <a:tabLst/>
              <a:defRPr sz="3200"/>
            </a:lvl1pPr>
            <a:lvl2pPr marL="758825" indent="-3365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CFE"/>
              </a:buClr>
              <a:buSzPct val="85000"/>
              <a:buFont typeface="Zapf Dingbats"/>
              <a:buChar char="➺"/>
              <a:tabLst/>
              <a:defRPr sz="2800"/>
            </a:lvl2pPr>
            <a:lvl3pPr marL="1030288" indent="-29368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88E8-ADF0-7843-A826-869B5070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965200"/>
            <a:ext cx="3744912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965200"/>
            <a:ext cx="3744913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1DB1A6F7-CEA9-4986-B891-18E40EE19B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C6B041-C829-F047-8790-692DB025F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FFE318-AB02-2A46-BE4D-79605F3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067C95-C149-5846-AEE8-BC878D74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522F413-B3BA-48F0-9340-60CB051385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AE6E24A7-D274-4928-9E5E-89698AA27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725" y="134900"/>
            <a:ext cx="885259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02" tIns="46301" rIns="92602" bIns="463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725" y="1155559"/>
            <a:ext cx="8852597" cy="56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58" tIns="44758" rIns="91058" bIns="447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70110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2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09" r:id="rId16"/>
    <p:sldLayoutId id="2147483711" r:id="rId17"/>
    <p:sldLayoutId id="2147483712" r:id="rId18"/>
  </p:sldLayoutIdLst>
  <p:transition/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4000" b="1" i="0">
          <a:solidFill>
            <a:srgbClr val="001CFE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9pPr>
    </p:titleStyle>
    <p:bodyStyle>
      <a:lvl1pPr marL="342900" indent="-342900" algn="l" defTabSz="889000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tx1"/>
        </a:buClr>
        <a:buSzPct val="75000"/>
        <a:buFont typeface="Courier New" charset="0"/>
        <a:buChar char="o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.AppleSystemUIFont" charset="-120"/>
        <a:buChar char="→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bg2"/>
        </a:buClr>
        <a:buSzPct val="75000"/>
        <a:buFont typeface="ZapfDingbatsITC" charset="0"/>
        <a:buChar char="➤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4859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Helvetica" pitchFamily="34" charset="0"/>
          <a:cs typeface="+mn-cs"/>
        </a:defRPr>
      </a:lvl4pPr>
      <a:lvl5pPr marL="18288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5pPr>
      <a:lvl6pPr marL="22860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6pPr>
      <a:lvl7pPr marL="27432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7pPr>
      <a:lvl8pPr marL="32004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8pPr>
      <a:lvl9pPr marL="36576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youtu.be/Q0b-CkejWc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670110"/>
            <a:ext cx="457200" cy="18789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83600" y="2565720"/>
            <a:ext cx="8776800" cy="1371600"/>
          </a:xfrm>
          <a:prstGeom prst="roundRect">
            <a:avLst>
              <a:gd name="adj" fmla="val 6540"/>
            </a:avLst>
          </a:prstGeom>
          <a:solidFill>
            <a:srgbClr val="FFF0D7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r>
              <a:rPr lang="en-US" sz="4400" dirty="0">
                <a:solidFill>
                  <a:srgbClr val="001CFE"/>
                </a:solidFill>
              </a:rPr>
              <a:t>Memory Hierarchy Design</a:t>
            </a:r>
          </a:p>
        </p:txBody>
      </p:sp>
    </p:spTree>
    <p:extLst>
      <p:ext uri="{BB962C8B-B14F-4D97-AF65-F5344CB8AC3E}">
        <p14:creationId xmlns:p14="http://schemas.microsoft.com/office/powerpoint/2010/main" val="14948871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Principle of Locality</a:t>
            </a:r>
            <a:r>
              <a:rPr lang="mr-IN" altLang="x-none" dirty="0"/>
              <a:t> –</a:t>
            </a:r>
            <a:r>
              <a:rPr lang="en-US" altLang="x-none" dirty="0"/>
              <a:t> Review </a:t>
            </a:r>
            <a:endParaRPr lang="en-AU" altLang="x-none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0725" y="1124186"/>
            <a:ext cx="8852597" cy="684443"/>
          </a:xfrm>
        </p:spPr>
        <p:txBody>
          <a:bodyPr/>
          <a:lstStyle/>
          <a:p>
            <a:pPr eaLnBrk="1" hangingPunct="1"/>
            <a:r>
              <a:rPr lang="en-US" altLang="x-none" dirty="0"/>
              <a:t>Identify </a:t>
            </a:r>
            <a:r>
              <a:rPr lang="en-US" altLang="x-none" dirty="0">
                <a:solidFill>
                  <a:srgbClr val="001CFE"/>
                </a:solidFill>
              </a:rPr>
              <a:t>Temporal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x-none" dirty="0"/>
              <a:t>and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x-none" dirty="0">
                <a:solidFill>
                  <a:srgbClr val="001CFE"/>
                </a:solidFill>
              </a:rPr>
              <a:t>spatial locality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96427" y="2389150"/>
            <a:ext cx="5351145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 err="1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int</a:t>
            </a:r>
            <a:r>
              <a:rPr lang="en-US" sz="2800" i="0" dirty="0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 sum = 0;</a:t>
            </a:r>
          </a:p>
          <a:p>
            <a:r>
              <a:rPr lang="en-US" sz="2800" i="0" dirty="0" err="1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int</a:t>
            </a:r>
            <a:r>
              <a:rPr lang="en-US" sz="2800" i="0" dirty="0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 x[1000];</a:t>
            </a:r>
          </a:p>
          <a:p>
            <a:endParaRPr lang="en-US" sz="2800" i="0" dirty="0">
              <a:latin typeface="Lucida Sans" panose="020B0602030504020204" pitchFamily="34" charset="77"/>
              <a:ea typeface="Verdana" panose="020B0604030504040204" pitchFamily="34" charset="0"/>
              <a:cs typeface="Calibri" charset="0"/>
            </a:endParaRPr>
          </a:p>
          <a:p>
            <a:r>
              <a:rPr lang="en-US" sz="2800" i="0" dirty="0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for (</a:t>
            </a:r>
            <a:r>
              <a:rPr lang="en-US" sz="2800" i="0" dirty="0" err="1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int</a:t>
            </a:r>
            <a:r>
              <a:rPr lang="en-US" sz="2800" i="0" dirty="0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 c = 0; c &lt; 1000; </a:t>
            </a:r>
            <a:r>
              <a:rPr lang="en-US" sz="2800" i="0" dirty="0" err="1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c++</a:t>
            </a:r>
            <a:r>
              <a:rPr lang="en-US" sz="2800" i="0" dirty="0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) {</a:t>
            </a:r>
          </a:p>
          <a:p>
            <a:r>
              <a:rPr lang="en-US" sz="2800" i="0" dirty="0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   sum += x[c];</a:t>
            </a:r>
          </a:p>
          <a:p>
            <a:r>
              <a:rPr lang="en-US" sz="2800" i="0" dirty="0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   x[c] = 0;</a:t>
            </a:r>
          </a:p>
          <a:p>
            <a:r>
              <a:rPr lang="en-US" sz="2800" i="0" dirty="0">
                <a:latin typeface="Lucida Sans" panose="020B0602030504020204" pitchFamily="34" charset="77"/>
                <a:ea typeface="Verdana" panose="020B0604030504040204" pitchFamily="34" charset="0"/>
                <a:cs typeface="Calibri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923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– Basic Idea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Ideally memory </a:t>
            </a:r>
            <a:r>
              <a:rPr lang="en-US" sz="2800" i="1" dirty="0"/>
              <a:t>=  unlimited capacity with low latency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Fast memory technology is more expensive per bit than slower memory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Solution:  organize memory system into a hierarchy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Incrementally smaller and faster memories, each containing a subset of the memory below it, proceed in steps up toward the processor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/>
              <a:t>Temporal and spatial locality ensures that nearly all references can be found in smaller memories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Gives the illusion of a large, fast memory being presented to the processor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165192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697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Hierarchies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6" name="Picture 5" descr="Z:\WOMAT\Production\Artfinal\0000000038\MKCAD\978-0-12-811905-1\0003165541\XMLLowres\f02-01-97801281190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60" y="1022646"/>
            <a:ext cx="5395875" cy="578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1" y="6617166"/>
            <a:ext cx="165192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17469-857D-2E4E-9BA7-7AE11D5E844C}"/>
              </a:ext>
            </a:extLst>
          </p:cNvPr>
          <p:cNvSpPr txBox="1"/>
          <p:nvPr/>
        </p:nvSpPr>
        <p:spPr>
          <a:xfrm>
            <a:off x="486286" y="1307939"/>
            <a:ext cx="2374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latin typeface="Calibri" panose="020F0502020204030204" pitchFamily="34" charset="0"/>
                <a:cs typeface="Calibri" panose="020F0502020204030204" pitchFamily="34" charset="0"/>
              </a:rPr>
              <a:t>Mobile devices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949D7-52EA-4147-AA57-2B4B9B8390F9}"/>
              </a:ext>
            </a:extLst>
          </p:cNvPr>
          <p:cNvSpPr txBox="1"/>
          <p:nvPr/>
        </p:nvSpPr>
        <p:spPr>
          <a:xfrm>
            <a:off x="486286" y="3155493"/>
            <a:ext cx="1381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latin typeface="Calibri" panose="020F0502020204030204" pitchFamily="34" charset="0"/>
                <a:cs typeface="Calibri" panose="020F0502020204030204" pitchFamily="34" charset="0"/>
              </a:rPr>
              <a:t>Desktop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CCB90-DDD4-9C48-ADAF-0B4589EF9A41}"/>
              </a:ext>
            </a:extLst>
          </p:cNvPr>
          <p:cNvSpPr txBox="1"/>
          <p:nvPr/>
        </p:nvSpPr>
        <p:spPr>
          <a:xfrm>
            <a:off x="500089" y="5288451"/>
            <a:ext cx="1252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57144819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Energy Consumptions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04" y="1761067"/>
            <a:ext cx="8924278" cy="32963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57866" y="5113867"/>
            <a:ext cx="5861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cs typeface=""/>
              </a:rPr>
              <a:t>Song Han, FPGA’17 talk, “Deep Learning </a:t>
            </a:r>
            <a:r>
              <a:rPr lang="mr-IN" sz="1400" dirty="0">
                <a:cs typeface=""/>
                <a:hlinkClick r:id="rId4"/>
              </a:rPr>
              <a:t>–</a:t>
            </a:r>
            <a:r>
              <a:rPr lang="en-US" sz="1400" dirty="0">
                <a:cs typeface=""/>
              </a:rPr>
              <a:t> Tutorial and Recent Trends</a:t>
            </a:r>
            <a:r>
              <a:rPr lang="en-US" sz="1400" dirty="0"/>
              <a:t>”</a:t>
            </a:r>
            <a:endParaRPr lang="en-US" sz="1400" dirty="0">
              <a:cs typeface="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" y="6631126"/>
            <a:ext cx="165192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669DE-9EA3-B744-89C6-9015CA3EDCC4}"/>
              </a:ext>
            </a:extLst>
          </p:cNvPr>
          <p:cNvSpPr txBox="1"/>
          <p:nvPr/>
        </p:nvSpPr>
        <p:spPr>
          <a:xfrm>
            <a:off x="1469634" y="5764775"/>
            <a:ext cx="6709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cache accesses lead to better efficiency</a:t>
            </a:r>
          </a:p>
        </p:txBody>
      </p:sp>
    </p:spTree>
    <p:extLst>
      <p:ext uri="{BB962C8B-B14F-4D97-AF65-F5344CB8AC3E}">
        <p14:creationId xmlns:p14="http://schemas.microsoft.com/office/powerpoint/2010/main" val="43327026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1903-B7CD-FA40-981F-75F8FFEE1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Pipeline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24B0-5CDF-724F-A6C4-76E27BB7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stages need to be balanced</a:t>
            </a:r>
          </a:p>
          <a:p>
            <a:pPr lvl="1"/>
            <a:r>
              <a:rPr lang="en-US" dirty="0"/>
              <a:t>the clock is fixed by the slowest stage.</a:t>
            </a:r>
          </a:p>
          <a:p>
            <a:r>
              <a:rPr lang="en-US" dirty="0"/>
              <a:t>Ideal case,  every stage has same latency </a:t>
            </a:r>
          </a:p>
          <a:p>
            <a:r>
              <a:rPr lang="en-US" dirty="0"/>
              <a:t>In reality, stages are unbalanced</a:t>
            </a:r>
          </a:p>
          <a:p>
            <a:pPr lvl="1"/>
            <a:r>
              <a:rPr lang="en-US" dirty="0"/>
              <a:t>memory accesses are much slower</a:t>
            </a:r>
          </a:p>
          <a:p>
            <a:r>
              <a:rPr lang="en-US" dirty="0"/>
              <a:t>Example:  MEM 10 ns latency, other stages 2 ns latency</a:t>
            </a:r>
          </a:p>
          <a:p>
            <a:pPr lvl="1"/>
            <a:r>
              <a:rPr lang="en-US" dirty="0"/>
              <a:t>clock cycle time = 10 ns</a:t>
            </a:r>
          </a:p>
          <a:p>
            <a:r>
              <a:rPr lang="en-US" dirty="0"/>
              <a:t>How do reduce MEM stage latency?</a:t>
            </a:r>
          </a:p>
          <a:p>
            <a:pPr lvl="1"/>
            <a:r>
              <a:rPr lang="en-US" b="1" dirty="0">
                <a:solidFill>
                  <a:srgbClr val="0B15E7"/>
                </a:solidFill>
              </a:rPr>
              <a:t>Memory hierarchy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066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A Simplified View of Computers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65D97-4E9D-174E-98F8-09CD954510E3}"/>
              </a:ext>
            </a:extLst>
          </p:cNvPr>
          <p:cNvSpPr/>
          <p:nvPr/>
        </p:nvSpPr>
        <p:spPr bwMode="auto">
          <a:xfrm>
            <a:off x="2858457" y="1225782"/>
            <a:ext cx="3396589" cy="89058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FB2EFD-2DAA-5348-A207-0B249A9C7A72}"/>
              </a:ext>
            </a:extLst>
          </p:cNvPr>
          <p:cNvSpPr/>
          <p:nvPr/>
        </p:nvSpPr>
        <p:spPr bwMode="auto">
          <a:xfrm>
            <a:off x="695200" y="5111535"/>
            <a:ext cx="7753600" cy="4773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Interconnect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D153E4-4494-7C40-A9A7-562F269D1515}"/>
              </a:ext>
            </a:extLst>
          </p:cNvPr>
          <p:cNvSpPr/>
          <p:nvPr/>
        </p:nvSpPr>
        <p:spPr bwMode="auto">
          <a:xfrm>
            <a:off x="1902957" y="6002620"/>
            <a:ext cx="600093" cy="6061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BC8170-B8A0-EC41-8171-CF951A5EF803}"/>
              </a:ext>
            </a:extLst>
          </p:cNvPr>
          <p:cNvSpPr/>
          <p:nvPr/>
        </p:nvSpPr>
        <p:spPr bwMode="auto">
          <a:xfrm>
            <a:off x="3339239" y="6002621"/>
            <a:ext cx="959297" cy="6061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DISP</a:t>
            </a:r>
            <a:endParaRPr kumimoji="0" 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95784E-143E-0048-95F0-E8EB593020F0}"/>
              </a:ext>
            </a:extLst>
          </p:cNvPr>
          <p:cNvSpPr/>
          <p:nvPr/>
        </p:nvSpPr>
        <p:spPr bwMode="auto">
          <a:xfrm>
            <a:off x="5596080" y="6002620"/>
            <a:ext cx="600093" cy="6061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KB</a:t>
            </a:r>
            <a:endParaRPr kumimoji="0" 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EC767F-FCF0-E646-86FA-0CE0FB21BA28}"/>
              </a:ext>
            </a:extLst>
          </p:cNvPr>
          <p:cNvSpPr/>
          <p:nvPr/>
        </p:nvSpPr>
        <p:spPr bwMode="auto">
          <a:xfrm>
            <a:off x="2430054" y="3754497"/>
            <a:ext cx="4283888" cy="8905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Main Memory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595049-8BF6-DB45-82D0-00D6A1BFD840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 bwMode="auto">
          <a:xfrm>
            <a:off x="4556752" y="2116370"/>
            <a:ext cx="10035" cy="4341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15D581-DC47-4A49-AF29-646D956BE7C4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 bwMode="auto">
          <a:xfrm>
            <a:off x="4571998" y="4645083"/>
            <a:ext cx="2" cy="466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158948-6BB9-B641-8222-B4971B163D97}"/>
              </a:ext>
            </a:extLst>
          </p:cNvPr>
          <p:cNvCxnSpPr>
            <a:cxnSpLocks/>
          </p:cNvCxnSpPr>
          <p:nvPr/>
        </p:nvCxnSpPr>
        <p:spPr bwMode="auto">
          <a:xfrm>
            <a:off x="2203003" y="5588905"/>
            <a:ext cx="0" cy="4137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A9BBD-0528-764E-B90F-84F194A2841B}"/>
              </a:ext>
            </a:extLst>
          </p:cNvPr>
          <p:cNvCxnSpPr>
            <a:cxnSpLocks/>
          </p:cNvCxnSpPr>
          <p:nvPr/>
        </p:nvCxnSpPr>
        <p:spPr bwMode="auto">
          <a:xfrm>
            <a:off x="3823505" y="5588905"/>
            <a:ext cx="0" cy="4137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39353F-4302-4548-A87A-4AE9E9DAC184}"/>
              </a:ext>
            </a:extLst>
          </p:cNvPr>
          <p:cNvCxnSpPr>
            <a:cxnSpLocks/>
          </p:cNvCxnSpPr>
          <p:nvPr/>
        </p:nvCxnSpPr>
        <p:spPr bwMode="auto">
          <a:xfrm>
            <a:off x="5894019" y="5588905"/>
            <a:ext cx="0" cy="4137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ABF929-F33B-2E45-BDCF-7A796FAD428C}"/>
              </a:ext>
            </a:extLst>
          </p:cNvPr>
          <p:cNvSpPr txBox="1"/>
          <p:nvPr/>
        </p:nvSpPr>
        <p:spPr>
          <a:xfrm>
            <a:off x="4732120" y="5942643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...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951FE10-E2D4-E143-BE89-34365EBE4704}"/>
              </a:ext>
            </a:extLst>
          </p:cNvPr>
          <p:cNvGrpSpPr/>
          <p:nvPr/>
        </p:nvGrpSpPr>
        <p:grpSpPr>
          <a:xfrm>
            <a:off x="3339239" y="2550555"/>
            <a:ext cx="2455096" cy="726052"/>
            <a:chOff x="3532343" y="2425815"/>
            <a:chExt cx="2455096" cy="72605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1C2844-F146-C34F-A614-DA23E7526582}"/>
                </a:ext>
              </a:extLst>
            </p:cNvPr>
            <p:cNvSpPr/>
            <p:nvPr/>
          </p:nvSpPr>
          <p:spPr bwMode="auto">
            <a:xfrm>
              <a:off x="3653450" y="2486326"/>
              <a:ext cx="1055248" cy="6051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  <a:cs typeface="Arial" charset="0"/>
                </a:rPr>
                <a:t>I$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24CE62-2AA1-A14F-B8C8-D315BC8CCE0B}"/>
                </a:ext>
              </a:extLst>
            </p:cNvPr>
            <p:cNvSpPr/>
            <p:nvPr/>
          </p:nvSpPr>
          <p:spPr bwMode="auto">
            <a:xfrm>
              <a:off x="3532343" y="2425815"/>
              <a:ext cx="2455096" cy="726052"/>
            </a:xfrm>
            <a:prstGeom prst="rect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74BBC1-E41D-BB40-97F5-7BD4E5F2790B}"/>
                </a:ext>
              </a:extLst>
            </p:cNvPr>
            <p:cNvSpPr/>
            <p:nvPr/>
          </p:nvSpPr>
          <p:spPr bwMode="auto">
            <a:xfrm>
              <a:off x="4788075" y="2477124"/>
              <a:ext cx="1055248" cy="6051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Arial" charset="0"/>
                  <a:cs typeface="Arial" charset="0"/>
                </a:rPr>
                <a:t>D$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C9F330-504B-684C-868F-6ABE246E5AC5}"/>
              </a:ext>
            </a:extLst>
          </p:cNvPr>
          <p:cNvCxnSpPr>
            <a:cxnSpLocks/>
          </p:cNvCxnSpPr>
          <p:nvPr/>
        </p:nvCxnSpPr>
        <p:spPr bwMode="auto">
          <a:xfrm>
            <a:off x="4556752" y="3288045"/>
            <a:ext cx="2" cy="4664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7B9BF3-9F26-DC46-BA85-0DE1736C92EF}"/>
              </a:ext>
            </a:extLst>
          </p:cNvPr>
          <p:cNvSpPr/>
          <p:nvPr/>
        </p:nvSpPr>
        <p:spPr bwMode="auto">
          <a:xfrm>
            <a:off x="2027414" y="2492896"/>
            <a:ext cx="5280454" cy="22649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2800" b="1" i="0" dirty="0">
                <a:solidFill>
                  <a:srgbClr val="000000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002996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1CFE"/>
                </a:solidFill>
              </a:rPr>
              <a:t>Objectives and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1124186"/>
            <a:ext cx="8937128" cy="5439173"/>
          </a:xfrm>
        </p:spPr>
        <p:txBody>
          <a:bodyPr/>
          <a:lstStyle/>
          <a:p>
            <a:r>
              <a:rPr lang="en-US" b="1" dirty="0"/>
              <a:t>Objectives</a:t>
            </a:r>
          </a:p>
          <a:p>
            <a:pPr lvl="1"/>
            <a:r>
              <a:rPr lang="en-US" dirty="0"/>
              <a:t>Understand memory hierarchy organizations and their impacts on performance</a:t>
            </a:r>
          </a:p>
          <a:p>
            <a:pPr lvl="1"/>
            <a:r>
              <a:rPr lang="en-US" dirty="0"/>
              <a:t>Evaluate performance tradeoffs of different memory hierarchy organizations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Reading</a:t>
            </a:r>
          </a:p>
          <a:p>
            <a:pPr lvl="1"/>
            <a:r>
              <a:rPr lang="en-US" b="1" dirty="0"/>
              <a:t>Computer Architecture: A Quantitative Approach</a:t>
            </a:r>
          </a:p>
          <a:p>
            <a:pPr lvl="2"/>
            <a:r>
              <a:rPr lang="en-US" dirty="0"/>
              <a:t>Appendix B, Chapter 2</a:t>
            </a:r>
          </a:p>
          <a:p>
            <a:pPr lvl="1"/>
            <a:r>
              <a:rPr lang="en-US" dirty="0"/>
              <a:t>Computer Organization and Design: The Hardware/Software Interface</a:t>
            </a:r>
          </a:p>
          <a:p>
            <a:pPr lvl="2"/>
            <a:r>
              <a:rPr lang="en-US" dirty="0"/>
              <a:t>Chapter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744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Memory Technology </a:t>
            </a:r>
            <a:r>
              <a:rPr lang="mr-IN" altLang="x-none" dirty="0"/>
              <a:t>–</a:t>
            </a:r>
            <a:r>
              <a:rPr lang="en-US" altLang="x-none" dirty="0"/>
              <a:t> Overview </a:t>
            </a:r>
            <a:endParaRPr lang="en-AU" altLang="x-none" dirty="0"/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Static RAM (SRAM)</a:t>
            </a:r>
          </a:p>
          <a:p>
            <a:pPr lvl="1" eaLnBrk="1" hangingPunct="1"/>
            <a:r>
              <a:rPr lang="en-US" altLang="x-none" dirty="0"/>
              <a:t>0.5ns – 2ns, $2000 – $5000 per GB</a:t>
            </a:r>
          </a:p>
          <a:p>
            <a:pPr eaLnBrk="1" hangingPunct="1"/>
            <a:r>
              <a:rPr lang="en-US" altLang="x-none" dirty="0"/>
              <a:t>Dynamic RAM (DRAM)</a:t>
            </a:r>
          </a:p>
          <a:p>
            <a:pPr lvl="1" eaLnBrk="1" hangingPunct="1"/>
            <a:r>
              <a:rPr lang="en-US" altLang="x-none" dirty="0"/>
              <a:t>20ns – 30ns, $10 – $50 per GB</a:t>
            </a:r>
          </a:p>
          <a:p>
            <a:pPr eaLnBrk="1" hangingPunct="1">
              <a:spcAft>
                <a:spcPts val="0"/>
              </a:spcAft>
            </a:pPr>
            <a:r>
              <a:rPr lang="en-US" altLang="x-none" dirty="0"/>
              <a:t>Flash – non-volatile</a:t>
            </a:r>
          </a:p>
          <a:p>
            <a:pPr lvl="1" eaLnBrk="1" hangingPunct="1">
              <a:spcAft>
                <a:spcPts val="0"/>
              </a:spcAft>
            </a:pPr>
            <a:r>
              <a:rPr lang="en-US" altLang="x-none" sz="2400" dirty="0"/>
              <a:t>20 – 100 us, 5-10x cheaper than DRAM</a:t>
            </a:r>
          </a:p>
          <a:p>
            <a:pPr eaLnBrk="1" hangingPunct="1"/>
            <a:r>
              <a:rPr lang="en-US" altLang="x-none" dirty="0"/>
              <a:t>Magnetic disk</a:t>
            </a:r>
          </a:p>
          <a:p>
            <a:pPr lvl="1" eaLnBrk="1" hangingPunct="1"/>
            <a:r>
              <a:rPr lang="en-US" altLang="x-none" dirty="0"/>
              <a:t>5ms – 20ms, $0.20 – $2 per GB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x-none" b="1" dirty="0"/>
              <a:t>Ideal memory</a:t>
            </a:r>
          </a:p>
          <a:p>
            <a:pPr lvl="1" eaLnBrk="1" hangingPunct="1"/>
            <a:r>
              <a:rPr lang="en-US" altLang="x-none" dirty="0"/>
              <a:t>Access time of SRAM,</a:t>
            </a:r>
          </a:p>
          <a:p>
            <a:pPr lvl="1" eaLnBrk="1" hangingPunct="1"/>
            <a:r>
              <a:rPr lang="en-US" altLang="x-none" dirty="0"/>
              <a:t>Capacity and cost/GB of disk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B2580E-31A5-5B45-B356-AC984359A6FE}"/>
              </a:ext>
            </a:extLst>
          </p:cNvPr>
          <p:cNvCxnSpPr>
            <a:cxnSpLocks/>
          </p:cNvCxnSpPr>
          <p:nvPr/>
        </p:nvCxnSpPr>
        <p:spPr bwMode="auto">
          <a:xfrm>
            <a:off x="6967959" y="1354237"/>
            <a:ext cx="0" cy="36344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9B43DF-C664-2944-B39D-A0F3714FEE11}"/>
              </a:ext>
            </a:extLst>
          </p:cNvPr>
          <p:cNvSpPr txBox="1"/>
          <p:nvPr/>
        </p:nvSpPr>
        <p:spPr>
          <a:xfrm>
            <a:off x="5996475" y="2875131"/>
            <a:ext cx="2453044" cy="52322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slower, cheaper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7C9041-667C-DC4A-91E5-2DCF081C9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8079129" y="1397856"/>
            <a:ext cx="0" cy="359083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35F20A7-E786-E943-8011-458B7B72E1BE}"/>
              </a:ext>
            </a:extLst>
          </p:cNvPr>
          <p:cNvSpPr txBox="1"/>
          <p:nvPr/>
        </p:nvSpPr>
        <p:spPr>
          <a:xfrm>
            <a:off x="7211487" y="2933001"/>
            <a:ext cx="2209516" cy="52322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faster, costlier</a:t>
            </a:r>
          </a:p>
        </p:txBody>
      </p:sp>
    </p:spTree>
    <p:extLst>
      <p:ext uri="{BB962C8B-B14F-4D97-AF65-F5344CB8AC3E}">
        <p14:creationId xmlns:p14="http://schemas.microsoft.com/office/powerpoint/2010/main" val="13244404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3E40E-3788-3445-8162-B4B7C06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</p:spPr>
        <p:txBody>
          <a:bodyPr/>
          <a:lstStyle/>
          <a:p>
            <a:r>
              <a:rPr lang="en-US" dirty="0"/>
              <a:t>The “Memory Wall”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719BB-C53B-B04D-84CC-68851CAB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BE8631B-C1ED-BB46-815A-74062BB1E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4110" t="4213" r="1883"/>
          <a:stretch/>
        </p:blipFill>
        <p:spPr bwMode="auto">
          <a:xfrm>
            <a:off x="206901" y="1188072"/>
            <a:ext cx="8796422" cy="4761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FE4A95-3ABA-3D49-A1FC-A8D08CE0E998}"/>
              </a:ext>
            </a:extLst>
          </p:cNvPr>
          <p:cNvSpPr txBox="1"/>
          <p:nvPr/>
        </p:nvSpPr>
        <p:spPr>
          <a:xfrm>
            <a:off x="707474" y="5949387"/>
            <a:ext cx="779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Processor mem accesses/sec  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vs  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DRAM accesses/sec</a:t>
            </a:r>
          </a:p>
        </p:txBody>
      </p:sp>
    </p:spTree>
    <p:extLst>
      <p:ext uri="{BB962C8B-B14F-4D97-AF65-F5344CB8AC3E}">
        <p14:creationId xmlns:p14="http://schemas.microsoft.com/office/powerpoint/2010/main" val="369917081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C838B-67C2-6041-8A2E-9A2413ACD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3C5967-A657-6044-BE81-4FDEF095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Energy Usage</a:t>
            </a:r>
          </a:p>
        </p:txBody>
      </p:sp>
      <p:pic>
        <p:nvPicPr>
          <p:cNvPr id="4" name="Picture 2" descr="Z:\WOMAT\Production\Artfinal\0000000038\MKCAD\978-0-12-811905-1\0003165540\XMLLowres\f01-13-9780128119051.jpg">
            <a:extLst>
              <a:ext uri="{FF2B5EF4-FFF2-40B4-BE49-F238E27FC236}">
                <a16:creationId xmlns:a16="http://schemas.microsoft.com/office/drawing/2014/main" id="{EC1F07CF-E439-D74A-BE31-64846E08F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798"/>
            <a:ext cx="9123409" cy="433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4532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“Memory Wall” </a:t>
            </a:r>
            <a:r>
              <a:rPr lang="mr-IN" dirty="0"/>
              <a:t>–</a:t>
            </a:r>
            <a:r>
              <a:rPr lang="en-US" dirty="0"/>
              <a:t> A Multi-Core Case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3225" indent="-403225">
              <a:lnSpc>
                <a:spcPct val="90000"/>
              </a:lnSpc>
            </a:pPr>
            <a:r>
              <a:rPr lang="en-US" sz="2800" dirty="0"/>
              <a:t>Aggregate peak bandwidth grows with # cores:</a:t>
            </a:r>
          </a:p>
          <a:p>
            <a:pPr marL="714375" lvl="1" indent="-311150">
              <a:lnSpc>
                <a:spcPct val="90000"/>
              </a:lnSpc>
            </a:pPr>
            <a:r>
              <a:rPr lang="en-US" sz="2400" dirty="0"/>
              <a:t>Intel Core i7 can generate two references per core per clock</a:t>
            </a:r>
          </a:p>
          <a:p>
            <a:pPr marL="714375" lvl="1" indent="-311150">
              <a:lnSpc>
                <a:spcPct val="90000"/>
              </a:lnSpc>
            </a:pPr>
            <a:r>
              <a:rPr lang="en-US" sz="2400" dirty="0"/>
              <a:t>Four cores and 3.2 GHz clock</a:t>
            </a:r>
          </a:p>
          <a:p>
            <a:pPr marL="1430338" lvl="2" indent="0">
              <a:lnSpc>
                <a:spcPct val="90000"/>
              </a:lnSpc>
              <a:buNone/>
            </a:pPr>
            <a:r>
              <a:rPr lang="en-US" b="1" dirty="0"/>
              <a:t>25.6 billion 64-bit data references/second +</a:t>
            </a:r>
          </a:p>
          <a:p>
            <a:pPr marL="1430338" lvl="2" indent="0">
              <a:lnSpc>
                <a:spcPct val="90000"/>
              </a:lnSpc>
              <a:buNone/>
            </a:pPr>
            <a:r>
              <a:rPr lang="en-US" b="1" dirty="0"/>
              <a:t>12.8 billion 128-bit instruction references/second</a:t>
            </a:r>
          </a:p>
          <a:p>
            <a:pPr marL="1430338" lvl="2" indent="0">
              <a:lnSpc>
                <a:spcPct val="90000"/>
              </a:lnSpc>
              <a:buNone/>
            </a:pPr>
            <a:r>
              <a:rPr lang="en-US" b="1" dirty="0"/>
              <a:t>= 409.6 GB/sec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DRAM bandwidth is only 6% of this (25 GB/s)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i="1" dirty="0">
                <a:solidFill>
                  <a:srgbClr val="001CFE"/>
                </a:solidFill>
              </a:rPr>
              <a:t>How does memory meet processor bandwidth demand?</a:t>
            </a:r>
          </a:p>
          <a:p>
            <a:pPr marL="668338" lvl="3" indent="-276225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Multi-port, pipelined caches</a:t>
            </a:r>
          </a:p>
          <a:p>
            <a:pPr marL="668338" lvl="3" indent="-276225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Two levels of cache per core</a:t>
            </a:r>
          </a:p>
          <a:p>
            <a:pPr marL="668338" lvl="3" indent="-276225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Shared third-level cache on chip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31126"/>
            <a:ext cx="165192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2455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Principle of Locality </a:t>
            </a:r>
            <a:r>
              <a:rPr lang="mr-IN" altLang="x-none" dirty="0"/>
              <a:t>–</a:t>
            </a:r>
            <a:r>
              <a:rPr lang="en-US" altLang="x-none" dirty="0"/>
              <a:t> Review </a:t>
            </a:r>
            <a:endParaRPr lang="en-AU" altLang="x-none" dirty="0"/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b="1" dirty="0">
                <a:solidFill>
                  <a:srgbClr val="001CFE"/>
                </a:solidFill>
              </a:rPr>
              <a:t>Temporal locality</a:t>
            </a:r>
          </a:p>
          <a:p>
            <a:pPr lvl="1" eaLnBrk="1" hangingPunct="1"/>
            <a:r>
              <a:rPr lang="en-US" altLang="x-none" dirty="0"/>
              <a:t>Programs often access a small proportion of their address space at any time</a:t>
            </a:r>
          </a:p>
          <a:p>
            <a:pPr lvl="1" eaLnBrk="1" hangingPunct="1"/>
            <a:r>
              <a:rPr lang="en-US" altLang="x-none" dirty="0"/>
              <a:t>Items accessed recently are likely to be accessed again soon</a:t>
            </a:r>
          </a:p>
          <a:p>
            <a:pPr lvl="1" eaLnBrk="1" hangingPunct="1"/>
            <a:r>
              <a:rPr lang="en-US" altLang="x-none" dirty="0"/>
              <a:t>e.g., instructions and variables in a loop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x-none" b="1" dirty="0">
                <a:solidFill>
                  <a:srgbClr val="001CFE"/>
                </a:solidFill>
              </a:rPr>
              <a:t>Spatial locality</a:t>
            </a:r>
          </a:p>
          <a:p>
            <a:pPr lvl="1" eaLnBrk="1" hangingPunct="1"/>
            <a:r>
              <a:rPr lang="en-US" altLang="x-none" dirty="0"/>
              <a:t>Items near those accessed recently are likely to be accessed soon</a:t>
            </a:r>
          </a:p>
          <a:p>
            <a:pPr lvl="1" eaLnBrk="1" hangingPunct="1"/>
            <a:r>
              <a:rPr lang="en-US" altLang="x-none" dirty="0"/>
              <a:t>E.g., sequential instruction access, array data</a:t>
            </a:r>
            <a:endParaRPr lang="en-AU" altLang="x-non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5091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HPG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HPG">
      <a:majorFont>
        <a:latin typeface="Neo Sans Intel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6D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ctr" anchorCtr="1" compatLnSpc="1">
        <a:prstTxWarp prst="textNoShape">
          <a:avLst/>
        </a:prstTxWarp>
        <a:noAutofit/>
      </a:bodyPr>
      <a:lstStyle>
        <a:defPPr marL="6350" algn="l">
          <a:lnSpc>
            <a:spcPct val="90000"/>
          </a:lnSpc>
          <a:buClr>
            <a:srgbClr val="004BF3"/>
          </a:buClr>
          <a:buSzPct val="85000"/>
          <a:defRPr sz="4000" b="1" i="0" dirty="0">
            <a:solidFill>
              <a:srgbClr val="0040D9"/>
            </a:solidFill>
            <a:latin typeface="Calibri" panose="020F0502020204030204" pitchFamily="34" charset="0"/>
            <a:ea typeface="Helvetica" charset="0"/>
            <a:cs typeface="Calibri" panose="020F0502020204030204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2800" dirty="0" smtClean="0">
            <a:solidFill>
              <a:srgbClr val="001CFE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MHP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PG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218142</TotalTime>
  <Words>781</Words>
  <Application>Microsoft Office PowerPoint</Application>
  <PresentationFormat>On-screen Show (4:3)</PresentationFormat>
  <Paragraphs>147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.AppleSystemUIFont</vt:lpstr>
      <vt:lpstr>Arial</vt:lpstr>
      <vt:lpstr>Calibri</vt:lpstr>
      <vt:lpstr>Courier New</vt:lpstr>
      <vt:lpstr>Helvetica</vt:lpstr>
      <vt:lpstr>Lucida Sans</vt:lpstr>
      <vt:lpstr>Monaco</vt:lpstr>
      <vt:lpstr>Neo Sans Intel</vt:lpstr>
      <vt:lpstr>Times New Roman</vt:lpstr>
      <vt:lpstr>Wingdings</vt:lpstr>
      <vt:lpstr>Zapf Dingbats</vt:lpstr>
      <vt:lpstr>ZapfDingbatsITC</vt:lpstr>
      <vt:lpstr>MHPG</vt:lpstr>
      <vt:lpstr>Memory Hierarchy Design</vt:lpstr>
      <vt:lpstr>Recall Pipeline Performance</vt:lpstr>
      <vt:lpstr>A Simplified View of Computers</vt:lpstr>
      <vt:lpstr>Objectives and Reading</vt:lpstr>
      <vt:lpstr>Memory Technology – Overview </vt:lpstr>
      <vt:lpstr>The “Memory Wall” Problem</vt:lpstr>
      <vt:lpstr>Computer Energy Usage</vt:lpstr>
      <vt:lpstr>The “Memory Wall” – A Multi-Core Case</vt:lpstr>
      <vt:lpstr>Principle of Locality – Review </vt:lpstr>
      <vt:lpstr>Principle of Locality – Review </vt:lpstr>
      <vt:lpstr>Memory Hierarchy – Basic Idea</vt:lpstr>
      <vt:lpstr>Memory Hierarchies</vt:lpstr>
      <vt:lpstr>Energy Consumptions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Srinivas Katkoori</cp:lastModifiedBy>
  <cp:revision>3703</cp:revision>
  <cp:lastPrinted>2018-09-17T20:26:54Z</cp:lastPrinted>
  <dcterms:created xsi:type="dcterms:W3CDTF">1997-04-13T14:24:48Z</dcterms:created>
  <dcterms:modified xsi:type="dcterms:W3CDTF">2023-01-30T18:30:32Z</dcterms:modified>
</cp:coreProperties>
</file>