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41"/>
  </p:notesMasterIdLst>
  <p:handoutMasterIdLst>
    <p:handoutMasterId r:id="rId42"/>
  </p:handoutMasterIdLst>
  <p:sldIdLst>
    <p:sldId id="1184" r:id="rId2"/>
    <p:sldId id="1214" r:id="rId3"/>
    <p:sldId id="1149" r:id="rId4"/>
    <p:sldId id="1261" r:id="rId5"/>
    <p:sldId id="1185" r:id="rId6"/>
    <p:sldId id="1186" r:id="rId7"/>
    <p:sldId id="1194" r:id="rId8"/>
    <p:sldId id="1195" r:id="rId9"/>
    <p:sldId id="1187" r:id="rId10"/>
    <p:sldId id="1188" r:id="rId11"/>
    <p:sldId id="1189" r:id="rId12"/>
    <p:sldId id="1191" r:id="rId13"/>
    <p:sldId id="1192" r:id="rId14"/>
    <p:sldId id="1193" r:id="rId15"/>
    <p:sldId id="1197" r:id="rId16"/>
    <p:sldId id="1151" r:id="rId17"/>
    <p:sldId id="1198" r:id="rId18"/>
    <p:sldId id="1199" r:id="rId19"/>
    <p:sldId id="1200" r:id="rId20"/>
    <p:sldId id="1201" r:id="rId21"/>
    <p:sldId id="1202" r:id="rId22"/>
    <p:sldId id="1203" r:id="rId23"/>
    <p:sldId id="1208" r:id="rId24"/>
    <p:sldId id="1290" r:id="rId25"/>
    <p:sldId id="1206" r:id="rId26"/>
    <p:sldId id="1292" r:id="rId27"/>
    <p:sldId id="1204" r:id="rId28"/>
    <p:sldId id="1218" r:id="rId29"/>
    <p:sldId id="1217" r:id="rId30"/>
    <p:sldId id="1209" r:id="rId31"/>
    <p:sldId id="1211" r:id="rId32"/>
    <p:sldId id="1293" r:id="rId33"/>
    <p:sldId id="1212" r:id="rId34"/>
    <p:sldId id="1213" r:id="rId35"/>
    <p:sldId id="1262" r:id="rId36"/>
    <p:sldId id="1287" r:id="rId37"/>
    <p:sldId id="1294" r:id="rId38"/>
    <p:sldId id="1263" r:id="rId39"/>
    <p:sldId id="1281" r:id="rId4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0D2"/>
    <a:srgbClr val="FDA830"/>
    <a:srgbClr val="FFF0D7"/>
    <a:srgbClr val="000000"/>
    <a:srgbClr val="FFF6D5"/>
    <a:srgbClr val="FD6C80"/>
    <a:srgbClr val="24813A"/>
    <a:srgbClr val="FFF0FA"/>
    <a:srgbClr val="FF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 autoAdjust="0"/>
    <p:restoredTop sz="93018" autoAdjust="0"/>
  </p:normalViewPr>
  <p:slideViewPr>
    <p:cSldViewPr snapToGrid="0">
      <p:cViewPr varScale="1">
        <p:scale>
          <a:sx n="96" d="100"/>
          <a:sy n="96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8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70224C0C-9E7B-403F-8FBF-8C492C82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8613" y="5191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6609" y="3355673"/>
            <a:ext cx="6829061" cy="3123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40D66AFD-6858-4308-A4FE-F1A9A7940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5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do we fetch a block instead of a single word?</a:t>
            </a:r>
          </a:p>
        </p:txBody>
      </p:sp>
    </p:spTree>
    <p:extLst>
      <p:ext uri="{BB962C8B-B14F-4D97-AF65-F5344CB8AC3E}">
        <p14:creationId xmlns:p14="http://schemas.microsoft.com/office/powerpoint/2010/main" val="49840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8648C2-FC7D-844A-8C6B-D2CB86344B36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3BC03A-2A73-9446-91AC-8589CF104CC7}" type="slidenum">
              <a:rPr lang="en-AU" altLang="x-none">
                <a:latin typeface="Times New Roman" charset="0"/>
              </a:rPr>
              <a:pPr/>
              <a:t>12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45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592393-549B-1747-A9D4-C0513E5F4C75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F75031-9CB6-2642-BB74-E25DB64F9B42}" type="slidenum">
              <a:rPr lang="en-AU" altLang="x-none">
                <a:latin typeface="Times New Roman" charset="0"/>
              </a:rPr>
              <a:pPr/>
              <a:t>13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9B4D1A-A8C9-C144-AFC8-07A338CBE3E3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006646-5071-8846-8520-E4C399A99A17}" type="slidenum">
              <a:rPr lang="en-AU" altLang="x-none">
                <a:latin typeface="Times New Roman" charset="0"/>
              </a:rPr>
              <a:pPr/>
              <a:t>14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Monaco" charset="0"/>
                <a:ea typeface="Monaco" charset="0"/>
                <a:cs typeface="Monaco" charset="0"/>
              </a:rPr>
              <a:t>Operations</a:t>
            </a:r>
            <a:r>
              <a:rPr lang="en-US" altLang="x-none" baseline="0" dirty="0">
                <a:latin typeface="Monaco" charset="0"/>
                <a:ea typeface="Monaco" charset="0"/>
                <a:cs typeface="Monaco" charset="0"/>
              </a:rPr>
              <a:t> for cache hit and miss</a:t>
            </a:r>
            <a:endParaRPr lang="en-US" altLang="x-none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963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03801D-2D66-AC40-A7D9-7FA05A00B086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A99FC2-8F30-1843-9914-AD35DC94338B}" type="slidenum">
              <a:rPr lang="en-AU" altLang="x-none">
                <a:latin typeface="Times New Roman" charset="0"/>
              </a:rPr>
              <a:pPr/>
              <a:t>15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Note that speculative and multithreaded processors may execute other instructions during a miss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Reduces performance impact of misses</a:t>
            </a:r>
          </a:p>
          <a:p>
            <a:endParaRPr lang="en-US" altLang="x-none" sz="18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0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656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29A107-73CB-1345-93E8-018ECE84A845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EE7E28-A993-2F42-8F99-A58AB91C8C56}" type="slidenum">
              <a:rPr lang="en-AU" altLang="x-none">
                <a:latin typeface="Times New Roman" charset="0"/>
              </a:rPr>
              <a:pPr/>
              <a:t>17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</a:rPr>
              <a:t>CPU cycles = IC * Ideal CPI</a:t>
            </a:r>
          </a:p>
          <a:p>
            <a:r>
              <a:rPr lang="en-US" altLang="x-none" dirty="0">
                <a:latin typeface="Times New Roman" charset="0"/>
              </a:rPr>
              <a:t>CPU time = IC *(hit cycles + mem access/</a:t>
            </a:r>
            <a:r>
              <a:rPr lang="en-US" altLang="x-none" dirty="0" err="1">
                <a:latin typeface="Times New Roman" charset="0"/>
              </a:rPr>
              <a:t>inst</a:t>
            </a:r>
            <a:r>
              <a:rPr lang="en-US" altLang="x-none" dirty="0">
                <a:latin typeface="Times New Roman" charset="0"/>
              </a:rPr>
              <a:t> * miss rate * miss penalty) * cycle time</a:t>
            </a:r>
          </a:p>
        </p:txBody>
      </p:sp>
    </p:spTree>
    <p:extLst>
      <p:ext uri="{BB962C8B-B14F-4D97-AF65-F5344CB8AC3E}">
        <p14:creationId xmlns:p14="http://schemas.microsoft.com/office/powerpoint/2010/main" val="2003713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B8B51-1D98-9846-A697-D1EE1C7E2B61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E19896-B625-804B-8C00-D679E0A97718}" type="slidenum">
              <a:rPr lang="en-AU" altLang="x-none">
                <a:latin typeface="Times New Roman" charset="0"/>
              </a:rPr>
              <a:pPr/>
              <a:t>18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baseline="0" dirty="0">
                <a:latin typeface="Monaco" charset="0"/>
              </a:rPr>
              <a:t>What about performance if there is no cache?</a:t>
            </a:r>
          </a:p>
        </p:txBody>
      </p:sp>
    </p:spTree>
    <p:extLst>
      <p:ext uri="{BB962C8B-B14F-4D97-AF65-F5344CB8AC3E}">
        <p14:creationId xmlns:p14="http://schemas.microsoft.com/office/powerpoint/2010/main" val="64043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0B4DB6-CA58-AF48-93C3-8830D7A839E5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E966D-1945-6440-BD5A-807EAA1F19BC}" type="slidenum">
              <a:rPr lang="en-AU" altLang="x-none">
                <a:latin typeface="Times New Roman" charset="0"/>
              </a:rPr>
              <a:pPr/>
              <a:t>19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baseline="0" dirty="0">
                <a:latin typeface="Monaco" charset="0"/>
              </a:rPr>
              <a:t>Time here can be clock cycles or physical time.</a:t>
            </a:r>
          </a:p>
          <a:p>
            <a:endParaRPr lang="en-US" altLang="x-none" baseline="0" dirty="0">
              <a:latin typeface="Monaco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 dirty="0">
                <a:solidFill>
                  <a:srgbClr val="000000"/>
                </a:solidFill>
                <a:cs typeface=""/>
              </a:rPr>
              <a:t>Question: why not AMAT = hit time * (1-Miss rate) + Miss rate * Miss penalty?</a:t>
            </a:r>
          </a:p>
          <a:p>
            <a:endParaRPr lang="en-US" altLang="x-none" baseline="0" dirty="0"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60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54E5CA-EEDF-E246-A20D-ACDF8041766D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C73023-BF4E-3A48-9F3B-A1A5C117E643}" type="slidenum">
              <a:rPr lang="en-AU" altLang="x-none">
                <a:latin typeface="Times New Roman" charset="0"/>
              </a:rPr>
              <a:pPr/>
              <a:t>20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22E98D-3786-6A46-B430-A09F054EC7F3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E07E4B-DBF2-DD4A-A656-0268B31B75C5}" type="slidenum">
              <a:rPr lang="en-AU" altLang="x-none">
                <a:latin typeface="Times New Roman" charset="0"/>
              </a:rPr>
              <a:pPr/>
              <a:t>21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8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Inclusive --</a:t>
            </a:r>
            <a:r>
              <a:rPr lang="en-AU" baseline="0" dirty="0"/>
              <a:t> miss penalty is less</a:t>
            </a:r>
          </a:p>
          <a:p>
            <a:r>
              <a:rPr lang="en-AU" baseline="0" dirty="0"/>
              <a:t>Exclusive </a:t>
            </a:r>
            <a:r>
              <a:rPr lang="mr-IN" baseline="0" dirty="0"/>
              <a:t>–</a:t>
            </a:r>
            <a:r>
              <a:rPr lang="en-AU" baseline="0" dirty="0"/>
              <a:t> higher miss penalty, less memory waste</a:t>
            </a:r>
          </a:p>
          <a:p>
            <a:endParaRPr lang="en-AU" baseline="0" dirty="0"/>
          </a:p>
          <a:p>
            <a:r>
              <a:rPr lang="en-AU" baseline="0" dirty="0"/>
              <a:t>Exclusive cache might not work well in multiprocessor as requested data only exists in a remote cache </a:t>
            </a:r>
            <a:r>
              <a:rPr lang="en-AU" baseline="0" dirty="0">
                <a:sym typeface="Wingdings" pitchFamily="2" charset="2"/>
              </a:rPr>
              <a:t> longer access latency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5800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15F385-9BAB-2A4C-B78D-19B8EB07D0C3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26A2C7-7196-6741-A2C2-4D72312BFFED}" type="slidenum">
              <a:rPr lang="en-AU" altLang="x-none">
                <a:latin typeface="Times New Roman" charset="0"/>
              </a:rPr>
              <a:pPr/>
              <a:t>22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65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7DF733-0BF7-3B48-B4AE-6EC8BB1D4CE2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8ACB75-7990-0B43-A47A-DBF243C6453E}" type="slidenum">
              <a:rPr lang="en-AU" altLang="x-none">
                <a:latin typeface="Times New Roman" charset="0"/>
              </a:rPr>
              <a:pPr/>
              <a:t>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</a:rPr>
              <a:t>A cache index points to a set, which includes a number of cache blocks.</a:t>
            </a:r>
          </a:p>
        </p:txBody>
      </p:sp>
    </p:spTree>
    <p:extLst>
      <p:ext uri="{BB962C8B-B14F-4D97-AF65-F5344CB8AC3E}">
        <p14:creationId xmlns:p14="http://schemas.microsoft.com/office/powerpoint/2010/main" val="591172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246DD-088A-174A-BFB3-D3CA92068213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84B76F0-D4F8-B544-BFDD-1D24C476C9EB}" type="slidenum">
              <a:rPr lang="en-AU" altLang="x-none">
                <a:latin typeface="Times New Roman" charset="0"/>
              </a:rPr>
              <a:pPr/>
              <a:t>24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x-none" baseline="0" dirty="0">
                <a:latin typeface="Monaco" charset="0"/>
              </a:rPr>
              <a:t>What types of misses can be found from the table?</a:t>
            </a:r>
          </a:p>
        </p:txBody>
      </p:sp>
    </p:spTree>
    <p:extLst>
      <p:ext uri="{BB962C8B-B14F-4D97-AF65-F5344CB8AC3E}">
        <p14:creationId xmlns:p14="http://schemas.microsoft.com/office/powerpoint/2010/main" val="3778657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175225-E644-3046-A6A9-776BD24B01CA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74D747-A870-7A40-9738-C6AF042AA119}" type="slidenum">
              <a:rPr lang="en-AU" altLang="x-none">
                <a:latin typeface="Times New Roman" charset="0"/>
              </a:rPr>
              <a:pPr/>
              <a:t>25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03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175225-E644-3046-A6A9-776BD24B01CA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74D747-A870-7A40-9738-C6AF042AA119}" type="slidenum">
              <a:rPr lang="en-AU" altLang="x-none">
                <a:latin typeface="Times New Roman" charset="0"/>
              </a:rPr>
              <a:pPr/>
              <a:t>26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82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913097-2A1C-8948-9FD0-FF5A045340DE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B00346-8169-F349-B3FC-1DB4AEC6642C}" type="slidenum">
              <a:rPr lang="en-AU" altLang="x-none">
                <a:latin typeface="Times New Roman" charset="0"/>
              </a:rPr>
              <a:pPr/>
              <a:t>27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Given a fixed sized cache, increasing associativity </a:t>
            </a:r>
            <a:r>
              <a:rPr lang="en-US" altLang="x-none" dirty="0">
                <a:latin typeface="Monaco" pitchFamily="2" charset="77"/>
                <a:sym typeface="Wingdings" pitchFamily="2" charset="2"/>
              </a:rPr>
              <a:t> decreasing number of sets, and block address bits, increasing tag bits</a:t>
            </a:r>
          </a:p>
          <a:p>
            <a:endParaRPr lang="en-US" altLang="x-none" dirty="0">
              <a:latin typeface="Monaco" pitchFamily="2" charset="77"/>
              <a:sym typeface="Wingdings" pitchFamily="2" charset="2"/>
            </a:endParaRPr>
          </a:p>
          <a:p>
            <a:r>
              <a:rPr lang="en-US" altLang="x-none" dirty="0">
                <a:latin typeface="Monaco" pitchFamily="2" charset="77"/>
                <a:sym typeface="Wingdings" pitchFamily="2" charset="2"/>
              </a:rPr>
              <a:t>Increasing tag bits  longer latency to compare</a:t>
            </a:r>
            <a:endParaRPr lang="en-US" altLang="x-none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14024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associativity</a:t>
            </a:r>
            <a:r>
              <a:rPr lang="en-US" baseline="0" dirty="0"/>
              <a:t> increases, the number of tag bits stored in cache also increases </a:t>
            </a:r>
          </a:p>
          <a:p>
            <a:r>
              <a:rPr lang="en-US" baseline="0" dirty="0">
                <a:sym typeface="Wingdings"/>
              </a:rPr>
              <a:t>	 large circuit overhead, </a:t>
            </a:r>
          </a:p>
          <a:p>
            <a:r>
              <a:rPr lang="en-US" baseline="0" dirty="0">
                <a:sym typeface="Wingdings"/>
              </a:rPr>
              <a:t>	 longer latency, </a:t>
            </a:r>
          </a:p>
          <a:p>
            <a:r>
              <a:rPr lang="en-US" baseline="0" dirty="0">
                <a:sym typeface="Wingdings"/>
              </a:rPr>
              <a:t>	 higher energy consumption.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7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DF5601-EC75-3444-B96C-81155EB4A83A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005CB8-EED9-F743-95E4-7C9379C10F85}" type="slidenum">
              <a:rPr lang="en-AU" altLang="x-none">
                <a:latin typeface="Times New Roman" charset="0"/>
              </a:rPr>
              <a:pPr/>
              <a:t>30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Replacement policy is about conflict or capacity misses</a:t>
            </a:r>
          </a:p>
        </p:txBody>
      </p:sp>
    </p:spTree>
    <p:extLst>
      <p:ext uri="{BB962C8B-B14F-4D97-AF65-F5344CB8AC3E}">
        <p14:creationId xmlns:p14="http://schemas.microsoft.com/office/powerpoint/2010/main" val="1131187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9C8DAB-836A-894B-A8EE-0F85104C284D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91EA1C-CD9B-E348-842A-CB4508F178F5}" type="slidenum">
              <a:rPr lang="en-AU" altLang="x-none">
                <a:latin typeface="Times New Roman" charset="0"/>
              </a:rPr>
              <a:pPr/>
              <a:t>31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36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9C8DAB-836A-894B-A8EE-0F85104C284D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91EA1C-CD9B-E348-842A-CB4508F178F5}" type="slidenum">
              <a:rPr lang="en-AU" altLang="x-none">
                <a:latin typeface="Times New Roman" charset="0"/>
              </a:rPr>
              <a:pPr/>
              <a:t>32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1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B041049-96C3-FB43-8F18-11071DC53F31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6AF0C7-D42A-9A40-8AA3-44247E3493E2}" type="slidenum">
              <a:rPr lang="en-AU" altLang="x-none">
                <a:latin typeface="Times New Roman" charset="0"/>
              </a:rPr>
              <a:pPr/>
              <a:t>5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Q: what are block address and block offset used for?</a:t>
            </a:r>
          </a:p>
        </p:txBody>
      </p:sp>
    </p:spTree>
    <p:extLst>
      <p:ext uri="{BB962C8B-B14F-4D97-AF65-F5344CB8AC3E}">
        <p14:creationId xmlns:p14="http://schemas.microsoft.com/office/powerpoint/2010/main" val="1446783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23FCF38-27FE-4B44-85CC-5FE591C0E83F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F8E2C7-9EA1-A14E-8AF7-865C14D1DA60}" type="slidenum">
              <a:rPr lang="en-AU" altLang="x-none">
                <a:latin typeface="Times New Roman" charset="0"/>
              </a:rPr>
              <a:pPr/>
              <a:t>33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84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7970D-3146-F340-9549-E5CB6F502FE7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FE992-D939-914A-931F-5756B0416B3F}" type="slidenum">
              <a:rPr lang="en-AU" altLang="x-none">
                <a:latin typeface="Times New Roman" charset="0"/>
              </a:rPr>
              <a:pPr/>
              <a:t>34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</a:rPr>
              <a:t>No-write allocate: aka write-around</a:t>
            </a:r>
          </a:p>
        </p:txBody>
      </p:sp>
    </p:spTree>
    <p:extLst>
      <p:ext uri="{BB962C8B-B14F-4D97-AF65-F5344CB8AC3E}">
        <p14:creationId xmlns:p14="http://schemas.microsoft.com/office/powerpoint/2010/main" val="1438351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7970D-3146-F340-9549-E5CB6F502FE7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FE992-D939-914A-931F-5756B0416B3F}" type="slidenum">
              <a:rPr lang="en-AU" altLang="x-none">
                <a:latin typeface="Times New Roman" charset="0"/>
              </a:rPr>
              <a:pPr/>
              <a:t>35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257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7970D-3146-F340-9549-E5CB6F502FE7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FE992-D939-914A-931F-5756B0416B3F}" type="slidenum">
              <a:rPr lang="en-AU" altLang="x-none">
                <a:latin typeface="Times New Roman" charset="0"/>
              </a:rPr>
              <a:pPr/>
              <a:t>37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x-none" dirty="0" err="1">
                <a:latin typeface="Times New Roman" charset="0"/>
              </a:rPr>
              <a:t>amat</a:t>
            </a:r>
            <a:r>
              <a:rPr lang="en-US" altLang="x-none" dirty="0">
                <a:latin typeface="Times New Roman" charset="0"/>
              </a:rPr>
              <a:t> is an indirect measure of</a:t>
            </a:r>
            <a:r>
              <a:rPr lang="en-US" altLang="x-none" baseline="0" dirty="0">
                <a:latin typeface="Times New Roman" charset="0"/>
              </a:rPr>
              <a:t> system performance.</a:t>
            </a:r>
          </a:p>
          <a:p>
            <a:endParaRPr lang="en-US" altLang="x-none" baseline="0" dirty="0">
              <a:latin typeface="Times New Roman" charset="0"/>
            </a:endParaRPr>
          </a:p>
          <a:p>
            <a:r>
              <a:rPr lang="en-US" altLang="x-none" baseline="0" dirty="0">
                <a:latin typeface="Times New Roman" charset="0"/>
              </a:rPr>
              <a:t>A better measure is CPU time considering memory stall cycles due to cache misses.</a:t>
            </a:r>
            <a:endParaRPr lang="en-US" altLang="x-none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4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7970D-3146-F340-9549-E5CB6F502FE7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FE992-D939-914A-931F-5756B0416B3F}" type="slidenum">
              <a:rPr lang="en-AU" altLang="x-none">
                <a:latin typeface="Times New Roman" charset="0"/>
              </a:rPr>
              <a:pPr/>
              <a:t>38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 err="1">
                <a:latin typeface="Times New Roman" charset="0"/>
              </a:rPr>
              <a:t>amat</a:t>
            </a:r>
            <a:r>
              <a:rPr lang="en-US" altLang="x-none" dirty="0">
                <a:latin typeface="Times New Roman" charset="0"/>
              </a:rPr>
              <a:t> is an indirect measure of</a:t>
            </a:r>
            <a:r>
              <a:rPr lang="en-US" altLang="x-none" baseline="0" dirty="0">
                <a:latin typeface="Times New Roman" charset="0"/>
              </a:rPr>
              <a:t> system performance.</a:t>
            </a:r>
          </a:p>
          <a:p>
            <a:endParaRPr lang="en-US" altLang="x-none" baseline="0" dirty="0">
              <a:latin typeface="Times New Roman" charset="0"/>
            </a:endParaRPr>
          </a:p>
          <a:p>
            <a:r>
              <a:rPr lang="en-US" altLang="x-none" baseline="0" dirty="0">
                <a:latin typeface="Times New Roman" charset="0"/>
              </a:rPr>
              <a:t>A better measure is CPU time considering memory stall cycles due to cache misses.</a:t>
            </a:r>
            <a:endParaRPr lang="en-US" altLang="x-none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06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7970D-3146-F340-9549-E5CB6F502FE7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5FE992-D939-914A-931F-5756B0416B3F}" type="slidenum">
              <a:rPr lang="en-AU" altLang="x-none">
                <a:latin typeface="Times New Roman" charset="0"/>
              </a:rPr>
              <a:pPr/>
              <a:t>39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 err="1">
                <a:latin typeface="Times New Roman" charset="0"/>
              </a:rPr>
              <a:t>amat</a:t>
            </a:r>
            <a:r>
              <a:rPr lang="en-US" altLang="x-none" dirty="0">
                <a:latin typeface="Times New Roman" charset="0"/>
              </a:rPr>
              <a:t> is an indirect measure of</a:t>
            </a:r>
            <a:r>
              <a:rPr lang="en-US" altLang="x-none" baseline="0" dirty="0">
                <a:latin typeface="Times New Roman" charset="0"/>
              </a:rPr>
              <a:t> system performance.</a:t>
            </a:r>
          </a:p>
          <a:p>
            <a:endParaRPr lang="en-US" altLang="x-none" baseline="0" dirty="0">
              <a:latin typeface="Times New Roman" charset="0"/>
            </a:endParaRPr>
          </a:p>
          <a:p>
            <a:r>
              <a:rPr lang="en-US" altLang="x-none" baseline="0" dirty="0">
                <a:latin typeface="Times New Roman" charset="0"/>
              </a:rPr>
              <a:t>A better measure is CPU time considering memory stall cycles due to cache misses.</a:t>
            </a:r>
            <a:endParaRPr lang="en-US" altLang="x-none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63A062-9A93-9449-8CF4-493E212B80CC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92A4B4-84DE-6343-B7AE-A32442BA6E8E}" type="slidenum">
              <a:rPr lang="en-AU" altLang="x-none">
                <a:latin typeface="Times New Roman" charset="0"/>
              </a:rPr>
              <a:pPr/>
              <a:t>6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853265-9D5F-194E-8CA2-075C0896C5D8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4EDD76-2093-6244-B24E-D85C0D6AB4E7}" type="slidenum">
              <a:rPr lang="en-AU" altLang="x-none">
                <a:latin typeface="Times New Roman" charset="0"/>
              </a:rPr>
              <a:pPr/>
              <a:t>7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2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853265-9D5F-194E-8CA2-075C0896C5D8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4EDD76-2093-6244-B24E-D85C0D6AB4E7}" type="slidenum">
              <a:rPr lang="en-AU" altLang="x-none">
                <a:latin typeface="Times New Roman" charset="0"/>
              </a:rPr>
              <a:pPr/>
              <a:t>8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0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BABC13-C73C-2A49-B1CE-30435F7FEF6F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6B1B72-2200-CB47-835C-3326B7849A5B}" type="slidenum">
              <a:rPr lang="en-AU" altLang="x-none">
                <a:latin typeface="Times New Roman" charset="0"/>
              </a:rPr>
              <a:pPr/>
              <a:t>9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7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E7AE0F-A202-A040-837F-C9DF375159E8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606F28-F515-6D4C-8517-9CE9751FF80B}" type="slidenum">
              <a:rPr lang="en-AU" altLang="x-none">
                <a:latin typeface="Times New Roman" charset="0"/>
              </a:rPr>
              <a:pPr/>
              <a:t>10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D21806-58B8-2040-90DE-19ADEC3A71CF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C6DD08-38AD-634E-BB7C-9C5ED22821A9}" type="slidenum">
              <a:rPr lang="en-AU" altLang="x-none">
                <a:latin typeface="Times New Roman" charset="0"/>
              </a:rPr>
              <a:pPr/>
              <a:t>11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6963"/>
            <a:ext cx="9144000" cy="2163535"/>
          </a:xfrm>
        </p:spPr>
        <p:txBody>
          <a:bodyPr/>
          <a:lstStyle>
            <a:lvl1pPr algn="ctr">
              <a:defRPr sz="4400" b="1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9AC8973-3E2D-447C-9916-BE573B137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4613"/>
            <a:ext cx="190976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74613"/>
            <a:ext cx="5580062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890B677-E91A-46D0-B42D-EAE609B50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6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69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87575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96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92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214793"/>
            <a:ext cx="8784976" cy="732936"/>
          </a:xfrm>
        </p:spPr>
        <p:txBody>
          <a:bodyPr anchor="ctr" anchorCtr="0"/>
          <a:lstStyle>
            <a:lvl1pPr>
              <a:defRPr>
                <a:solidFill>
                  <a:srgbClr val="0712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25538"/>
            <a:ext cx="8775576" cy="5508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24186"/>
            <a:ext cx="8852597" cy="5545924"/>
          </a:xfrm>
        </p:spPr>
        <p:txBody>
          <a:bodyPr/>
          <a:lstStyle>
            <a:lvl1pPr marL="400050" indent="-390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Zapf Dingbats"/>
              <a:buChar char="➺"/>
              <a:tabLst/>
              <a:defRPr sz="3200"/>
            </a:lvl1pPr>
            <a:lvl2pPr marL="758825" indent="-3365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CFE"/>
              </a:buClr>
              <a:buSzPct val="85000"/>
              <a:buFont typeface="Zapf Dingbats"/>
              <a:buChar char="➺"/>
              <a:tabLst/>
              <a:defRPr sz="2800"/>
            </a:lvl2pPr>
            <a:lvl3pPr marL="1030288" indent="-29368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88E8-ADF0-7843-A826-869B5070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965200"/>
            <a:ext cx="3744912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965200"/>
            <a:ext cx="3744913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DB1A6F7-CEA9-4986-B891-18E40EE19B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6B041-C829-F047-8790-692DB025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FE318-AB02-2A46-BE4D-79605F3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067C95-C149-5846-AEE8-BC878D74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522F413-B3BA-48F0-9340-60CB051385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E6E24A7-D274-4928-9E5E-89698AA27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725" y="134900"/>
            <a:ext cx="885259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02" tIns="46301" rIns="92602" bIns="463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725" y="1155559"/>
            <a:ext cx="8852597" cy="56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58" tIns="44758" rIns="91058" bIns="44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2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09" r:id="rId16"/>
    <p:sldLayoutId id="2147483711" r:id="rId17"/>
    <p:sldLayoutId id="2147483712" r:id="rId18"/>
  </p:sldLayoutIdLst>
  <p:transition/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4000" b="1" i="0">
          <a:solidFill>
            <a:srgbClr val="001CFE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9pPr>
    </p:titleStyle>
    <p:bodyStyle>
      <a:lvl1pPr marL="342900" indent="-342900" algn="l" defTabSz="889000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tx1"/>
        </a:buClr>
        <a:buSzPct val="75000"/>
        <a:buFont typeface="Courier New" charset="0"/>
        <a:buChar char="o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.AppleSystemUIFont" charset="-120"/>
        <a:buChar char="→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bg2"/>
        </a:buClr>
        <a:buSzPct val="75000"/>
        <a:buFont typeface="ZapfDingbatsITC" charset="0"/>
        <a:buChar char="➤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4859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Helvetica" pitchFamily="34" charset="0"/>
          <a:cs typeface="+mn-cs"/>
        </a:defRPr>
      </a:lvl4pPr>
      <a:lvl5pPr marL="18288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5pPr>
      <a:lvl6pPr marL="22860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6pPr>
      <a:lvl7pPr marL="27432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7pPr>
      <a:lvl8pPr marL="32004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8pPr>
      <a:lvl9pPr marL="36576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ACB7E4-5FBF-6049-96B7-F0499BCB4735}"/>
              </a:ext>
            </a:extLst>
          </p:cNvPr>
          <p:cNvSpPr/>
          <p:nvPr/>
        </p:nvSpPr>
        <p:spPr bwMode="auto">
          <a:xfrm>
            <a:off x="182880" y="2672591"/>
            <a:ext cx="8778240" cy="1188720"/>
          </a:xfrm>
          <a:prstGeom prst="roundRect">
            <a:avLst>
              <a:gd name="adj" fmla="val 7904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40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Basic Cache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95443126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Cache Example</a:t>
            </a:r>
            <a:endParaRPr lang="en-AU" altLang="x-none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89002"/>
              </p:ext>
            </p:extLst>
          </p:nvPr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70653"/>
              </p:ext>
            </p:extLst>
          </p:nvPr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16791-1BDE-524B-B80A-4EE85C76FAEE}"/>
              </a:ext>
            </a:extLst>
          </p:cNvPr>
          <p:cNvSpPr txBox="1"/>
          <p:nvPr/>
        </p:nvSpPr>
        <p:spPr>
          <a:xfrm>
            <a:off x="972274" y="14724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699E1-0E59-7C4D-8DC2-A2D9D072CC20}"/>
              </a:ext>
            </a:extLst>
          </p:cNvPr>
          <p:cNvSpPr txBox="1"/>
          <p:nvPr/>
        </p:nvSpPr>
        <p:spPr>
          <a:xfrm>
            <a:off x="7620000" y="5197184"/>
            <a:ext cx="1712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compulsory </a:t>
            </a:r>
          </a:p>
          <a:p>
            <a:pPr algn="l"/>
            <a:r>
              <a:rPr lang="en-US" i="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12363404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Cache Example</a:t>
            </a:r>
            <a:endParaRPr lang="en-AU" altLang="x-none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60964"/>
              </p:ext>
            </p:extLst>
          </p:nvPr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30375"/>
              </p:ext>
            </p:extLst>
          </p:nvPr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65BC5-4029-EE49-909C-2A6DD445A36D}"/>
              </a:ext>
            </a:extLst>
          </p:cNvPr>
          <p:cNvSpPr txBox="1"/>
          <p:nvPr/>
        </p:nvSpPr>
        <p:spPr>
          <a:xfrm>
            <a:off x="972274" y="14724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68714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Cache Example</a:t>
            </a:r>
            <a:endParaRPr lang="en-AU" altLang="x-none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70322"/>
              </p:ext>
            </p:extLst>
          </p:nvPr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24282"/>
              </p:ext>
            </p:extLst>
          </p:nvPr>
        </p:nvGraphicFramePr>
        <p:xfrm>
          <a:off x="1547813" y="1320800"/>
          <a:ext cx="6072187" cy="146685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981C7-384E-9E4A-9894-05530365809F}"/>
              </a:ext>
            </a:extLst>
          </p:cNvPr>
          <p:cNvSpPr txBox="1"/>
          <p:nvPr/>
        </p:nvSpPr>
        <p:spPr>
          <a:xfrm>
            <a:off x="1111170" y="1654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40397-021A-7240-A94A-DE4DF4C86D20}"/>
              </a:ext>
            </a:extLst>
          </p:cNvPr>
          <p:cNvSpPr txBox="1"/>
          <p:nvPr/>
        </p:nvSpPr>
        <p:spPr>
          <a:xfrm>
            <a:off x="1111170" y="20208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927D7-0D80-8C45-84E4-0D0DB89085F9}"/>
              </a:ext>
            </a:extLst>
          </p:cNvPr>
          <p:cNvSpPr txBox="1"/>
          <p:nvPr/>
        </p:nvSpPr>
        <p:spPr>
          <a:xfrm>
            <a:off x="1111170" y="23875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39520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Cache Example</a:t>
            </a:r>
            <a:endParaRPr lang="en-AU" altLang="x-none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45262"/>
              </p:ext>
            </p:extLst>
          </p:nvPr>
        </p:nvGraphicFramePr>
        <p:xfrm>
          <a:off x="1547813" y="2924175"/>
          <a:ext cx="6096000" cy="329200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0890"/>
              </p:ext>
            </p:extLst>
          </p:nvPr>
        </p:nvGraphicFramePr>
        <p:xfrm>
          <a:off x="1547813" y="1320800"/>
          <a:ext cx="6072187" cy="73342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4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46304"/>
            <a:ext cx="8852598" cy="925202"/>
          </a:xfrm>
        </p:spPr>
        <p:txBody>
          <a:bodyPr/>
          <a:lstStyle/>
          <a:p>
            <a:pPr eaLnBrk="1" hangingPunct="1"/>
            <a:r>
              <a:rPr lang="en-US" altLang="x-none"/>
              <a:t>Address Subdivision</a:t>
            </a:r>
            <a:endParaRPr lang="en-AU" altLang="x-none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86" y="1025487"/>
            <a:ext cx="5497288" cy="542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5B57D-6B4D-EF47-B86A-B51AB348C88D}"/>
              </a:ext>
            </a:extLst>
          </p:cNvPr>
          <p:cNvSpPr txBox="1"/>
          <p:nvPr/>
        </p:nvSpPr>
        <p:spPr>
          <a:xfrm>
            <a:off x="6160323" y="1342663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 from CPU</a:t>
            </a:r>
            <a:endParaRPr lang="en-US" sz="28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27A4B6-5803-4C33-6930-61FD06F0F214}"/>
              </a:ext>
            </a:extLst>
          </p:cNvPr>
          <p:cNvSpPr/>
          <p:nvPr/>
        </p:nvSpPr>
        <p:spPr bwMode="auto">
          <a:xfrm>
            <a:off x="2244437" y="3063834"/>
            <a:ext cx="344384" cy="365166"/>
          </a:xfrm>
          <a:prstGeom prst="ellipse">
            <a:avLst/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375EA-9EAA-1494-FADC-BC29289A3F22}"/>
              </a:ext>
            </a:extLst>
          </p:cNvPr>
          <p:cNvSpPr/>
          <p:nvPr/>
        </p:nvSpPr>
        <p:spPr bwMode="auto">
          <a:xfrm>
            <a:off x="4376058" y="5520048"/>
            <a:ext cx="344384" cy="365166"/>
          </a:xfrm>
          <a:prstGeom prst="ellipse">
            <a:avLst/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B8A77D-3502-6389-C29D-8D2FBF49AA29}"/>
              </a:ext>
            </a:extLst>
          </p:cNvPr>
          <p:cNvSpPr/>
          <p:nvPr/>
        </p:nvSpPr>
        <p:spPr bwMode="auto">
          <a:xfrm>
            <a:off x="4019799" y="6160230"/>
            <a:ext cx="344384" cy="365166"/>
          </a:xfrm>
          <a:prstGeom prst="ellipse">
            <a:avLst/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44339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Cache Misses</a:t>
            </a:r>
            <a:endParaRPr lang="en-AU" altLang="x-none" dirty="0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25" y="1400536"/>
            <a:ext cx="8852597" cy="5269573"/>
          </a:xfrm>
        </p:spPr>
        <p:txBody>
          <a:bodyPr/>
          <a:lstStyle/>
          <a:p>
            <a:pPr eaLnBrk="1" hangingPunct="1"/>
            <a:r>
              <a:rPr lang="en-US" altLang="x-none" dirty="0"/>
              <a:t>On cache </a:t>
            </a:r>
            <a:r>
              <a:rPr lang="en-US" altLang="x-none" i="1" dirty="0">
                <a:solidFill>
                  <a:srgbClr val="0B15E7"/>
                </a:solidFill>
              </a:rPr>
              <a:t>hit</a:t>
            </a:r>
            <a:r>
              <a:rPr lang="en-US" altLang="x-none" dirty="0"/>
              <a:t>, CPU proceeds normally</a:t>
            </a:r>
          </a:p>
          <a:p>
            <a:pPr eaLnBrk="1" hangingPunct="1"/>
            <a:r>
              <a:rPr lang="en-US" altLang="x-none" dirty="0"/>
              <a:t>On cache </a:t>
            </a:r>
            <a:r>
              <a:rPr lang="en-US" altLang="x-none" i="1" dirty="0">
                <a:solidFill>
                  <a:srgbClr val="0B15E7"/>
                </a:solidFill>
              </a:rPr>
              <a:t>miss</a:t>
            </a:r>
          </a:p>
          <a:p>
            <a:pPr lvl="1" eaLnBrk="1" hangingPunct="1"/>
            <a:r>
              <a:rPr lang="en-US" altLang="x-none" dirty="0"/>
              <a:t>Stall the CPU</a:t>
            </a:r>
          </a:p>
          <a:p>
            <a:pPr lvl="1" eaLnBrk="1" hangingPunct="1"/>
            <a:r>
              <a:rPr lang="en-US" altLang="x-none" dirty="0"/>
              <a:t>Fetch a block from next level of mem. hierarchy</a:t>
            </a:r>
          </a:p>
          <a:p>
            <a:pPr lvl="1" eaLnBrk="1" hangingPunct="1"/>
            <a:r>
              <a:rPr lang="en-US" altLang="x-none" dirty="0"/>
              <a:t>Instruction cache miss</a:t>
            </a:r>
          </a:p>
          <a:p>
            <a:pPr lvl="2" eaLnBrk="1" hangingPunct="1"/>
            <a:r>
              <a:rPr lang="en-US" altLang="x-none" dirty="0"/>
              <a:t>Restart instruction fetch</a:t>
            </a:r>
          </a:p>
          <a:p>
            <a:pPr lvl="1" eaLnBrk="1" hangingPunct="1"/>
            <a:r>
              <a:rPr lang="en-US" altLang="x-none" dirty="0"/>
              <a:t>Data cache miss</a:t>
            </a:r>
          </a:p>
          <a:p>
            <a:pPr lvl="2" eaLnBrk="1" hangingPunct="1"/>
            <a:r>
              <a:rPr lang="en-US" altLang="x-none" dirty="0"/>
              <a:t>Complete data access</a:t>
            </a:r>
          </a:p>
          <a:p>
            <a:pPr lvl="2" eaLnBrk="1" hangingPunct="1"/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35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Cache Misses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B15E7"/>
                </a:solidFill>
              </a:rPr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B15E7"/>
                </a:solidFill>
              </a:rPr>
              <a:t>Miss Penalty </a:t>
            </a:r>
            <a:r>
              <a:rPr lang="mr-IN" sz="2800" dirty="0"/>
              <a:t>–</a:t>
            </a:r>
            <a:r>
              <a:rPr lang="en-US" sz="2800" dirty="0"/>
              <a:t> time to access lower level memory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B15E7"/>
                </a:solidFill>
              </a:rPr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B15E7"/>
                </a:solidFill>
              </a:rPr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Blocks discarded and later retrieved due to cache capacity limit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B15E7"/>
                </a:solidFill>
              </a:rPr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Program makes repeated references to multiple addresses from different blocks that map to the same location in the cache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Only happen in direct-mapped or set associative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65192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614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 dirty="0"/>
              <a:t>Measuring Cache Performance</a:t>
            </a:r>
            <a:endParaRPr lang="en-AU" altLang="x-none" sz="4000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idx="1"/>
          </p:nvPr>
        </p:nvSpPr>
        <p:spPr>
          <a:xfrm>
            <a:off x="150725" y="1197980"/>
            <a:ext cx="8852597" cy="2028150"/>
          </a:xfrm>
        </p:spPr>
        <p:txBody>
          <a:bodyPr/>
          <a:lstStyle/>
          <a:p>
            <a:r>
              <a:rPr lang="en-US" sz="2600" b="1" dirty="0">
                <a:solidFill>
                  <a:srgbClr val="001CFE"/>
                </a:solidFill>
              </a:rPr>
              <a:t>CPU time = (CPU cycles + mem stall  cycles) * cycle time</a:t>
            </a:r>
          </a:p>
          <a:p>
            <a:pPr lvl="1" eaLnBrk="1" hangingPunct="1"/>
            <a:r>
              <a:rPr lang="en-US" altLang="x-none" sz="2400" b="1" dirty="0"/>
              <a:t>CPU cycles </a:t>
            </a:r>
            <a:r>
              <a:rPr lang="en-US" altLang="x-none" sz="2400" dirty="0"/>
              <a:t>= IC*Ideal CPI (CPU cycles under cache hits)</a:t>
            </a:r>
          </a:p>
          <a:p>
            <a:pPr lvl="1" eaLnBrk="1" hangingPunct="1"/>
            <a:r>
              <a:rPr lang="en-US" altLang="x-none" sz="2400" b="1" dirty="0"/>
              <a:t>Memory stall cycles </a:t>
            </a:r>
            <a:r>
              <a:rPr lang="en-US" altLang="x-none" sz="2400" dirty="0"/>
              <a:t>= additional cycles for handling</a:t>
            </a:r>
            <a:r>
              <a:rPr lang="en-US" altLang="x-none" dirty="0"/>
              <a:t> </a:t>
            </a:r>
            <a:r>
              <a:rPr lang="en-US" altLang="x-none" sz="2400" dirty="0"/>
              <a:t>cache misses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9" y="3825162"/>
            <a:ext cx="8292420" cy="1834858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 bwMode="auto">
          <a:xfrm>
            <a:off x="6005645" y="3928244"/>
            <a:ext cx="200764" cy="3842452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7441" y="6004097"/>
            <a:ext cx="343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Stall cycles per instruction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904D-1AF4-C943-83C7-6A3B93C71CFA}"/>
              </a:ext>
            </a:extLst>
          </p:cNvPr>
          <p:cNvSpPr txBox="1"/>
          <p:nvPr/>
        </p:nvSpPr>
        <p:spPr>
          <a:xfrm>
            <a:off x="6425314" y="2816768"/>
            <a:ext cx="251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2481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of accessing lower-level memory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D6730-D037-0345-AA9F-5F2F6884DF45}"/>
              </a:ext>
            </a:extLst>
          </p:cNvPr>
          <p:cNvCxnSpPr/>
          <p:nvPr/>
        </p:nvCxnSpPr>
        <p:spPr bwMode="auto">
          <a:xfrm flipH="1">
            <a:off x="6609144" y="3524654"/>
            <a:ext cx="243069" cy="300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43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Cache Performance </a:t>
            </a:r>
            <a:r>
              <a:rPr lang="mr-IN" altLang="x-none" dirty="0"/>
              <a:t>–</a:t>
            </a:r>
            <a:r>
              <a:rPr lang="en-US" altLang="x-none" dirty="0"/>
              <a:t> Example</a:t>
            </a:r>
            <a:endParaRPr lang="en-AU" altLang="x-none" dirty="0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Given</a:t>
            </a:r>
          </a:p>
          <a:p>
            <a:pPr lvl="1" eaLnBrk="1" hangingPunct="1"/>
            <a:r>
              <a:rPr lang="en-US" altLang="x-none" dirty="0"/>
              <a:t>I-cache miss rate = 2%</a:t>
            </a:r>
          </a:p>
          <a:p>
            <a:pPr lvl="1" eaLnBrk="1" hangingPunct="1"/>
            <a:r>
              <a:rPr lang="en-US" altLang="x-none" dirty="0"/>
              <a:t>D-cache miss rate = 4%</a:t>
            </a:r>
          </a:p>
          <a:p>
            <a:pPr lvl="1" eaLnBrk="1" hangingPunct="1"/>
            <a:r>
              <a:rPr lang="en-US" altLang="x-none" dirty="0"/>
              <a:t>Miss penalty = 100 cycles</a:t>
            </a:r>
          </a:p>
          <a:p>
            <a:pPr lvl="1" eaLnBrk="1" hangingPunct="1"/>
            <a:r>
              <a:rPr lang="en-US" altLang="x-none" dirty="0"/>
              <a:t>Base CPI (ideal cache) = 2 cycles    (</a:t>
            </a:r>
            <a:r>
              <a:rPr lang="en-US" altLang="x-none" i="1" dirty="0"/>
              <a:t>aka</a:t>
            </a:r>
            <a:r>
              <a:rPr lang="en-US" altLang="x-none" dirty="0"/>
              <a:t> ideal CPI)</a:t>
            </a:r>
          </a:p>
          <a:p>
            <a:pPr lvl="1" eaLnBrk="1" hangingPunct="1"/>
            <a:r>
              <a:rPr lang="en-US" altLang="x-none" dirty="0"/>
              <a:t>Load &amp; stores are 36% of instructions</a:t>
            </a:r>
          </a:p>
          <a:p>
            <a:pPr eaLnBrk="1" hangingPunct="1"/>
            <a:r>
              <a:rPr lang="en-US" altLang="x-none" dirty="0"/>
              <a:t>Stall cycles per instruction</a:t>
            </a:r>
          </a:p>
          <a:p>
            <a:pPr lvl="1" eaLnBrk="1" hangingPunct="1"/>
            <a:r>
              <a:rPr lang="en-US" altLang="x-none" dirty="0"/>
              <a:t>I-cache: 1 × 0.02 × 100 = 2</a:t>
            </a:r>
          </a:p>
          <a:p>
            <a:pPr lvl="1" eaLnBrk="1" hangingPunct="1"/>
            <a:r>
              <a:rPr lang="en-US" altLang="x-none" dirty="0"/>
              <a:t>D-cache: 0.36 × 0.04 × 100 = 1.44</a:t>
            </a:r>
          </a:p>
          <a:p>
            <a:pPr eaLnBrk="1" hangingPunct="1"/>
            <a:r>
              <a:rPr lang="en-US" altLang="x-none" dirty="0"/>
              <a:t>Actual CPI = 2 + 2 + 1.44 = 5.44</a:t>
            </a:r>
          </a:p>
          <a:p>
            <a:pPr lvl="1" eaLnBrk="1" hangingPunct="1"/>
            <a:r>
              <a:rPr lang="en-US" altLang="x-none" dirty="0"/>
              <a:t>Ideal CPU is 5.44/2 =2.72 times faster</a:t>
            </a:r>
            <a:endParaRPr lang="en-AU" alt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6519446"/>
            <a:ext cx="16631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7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x-none" dirty="0"/>
              <a:t>Cache Performance - 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25" y="1243035"/>
            <a:ext cx="8852597" cy="5476352"/>
          </a:xfrm>
        </p:spPr>
        <p:txBody>
          <a:bodyPr/>
          <a:lstStyle/>
          <a:p>
            <a:pPr eaLnBrk="1" hangingPunct="1"/>
            <a:r>
              <a:rPr lang="en-AU" altLang="x-none" b="1" dirty="0"/>
              <a:t>Hit time </a:t>
            </a:r>
            <a:r>
              <a:rPr lang="en-AU" altLang="x-none" dirty="0"/>
              <a:t>is also important for performance</a:t>
            </a:r>
          </a:p>
          <a:p>
            <a:pPr eaLnBrk="1" hangingPunct="1"/>
            <a:r>
              <a:rPr lang="en-AU" altLang="x-none" dirty="0"/>
              <a:t>Average memory access time (AMAT)</a:t>
            </a:r>
          </a:p>
          <a:p>
            <a:pPr marL="457200" lvl="1" indent="0" eaLnBrk="1" hangingPunct="1">
              <a:buNone/>
            </a:pPr>
            <a:r>
              <a:rPr lang="en-AU" altLang="x-none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altLang="x-none" dirty="0">
              <a:solidFill>
                <a:schemeClr val="accent1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eaLnBrk="1" hangingPunct="1"/>
            <a:endParaRPr lang="en-US" altLang="x-none" dirty="0">
              <a:ea typeface="Arial" charset="0"/>
              <a:cs typeface="Arial" charset="0"/>
            </a:endParaRPr>
          </a:p>
          <a:p>
            <a:pPr eaLnBrk="1" hangingPunct="1"/>
            <a:endParaRPr lang="en-US" altLang="x-none" dirty="0">
              <a:ea typeface="Arial" charset="0"/>
              <a:cs typeface="Arial" charset="0"/>
            </a:endParaRPr>
          </a:p>
          <a:p>
            <a:pPr eaLnBrk="1" hangingPunct="1"/>
            <a:r>
              <a:rPr lang="en-US" altLang="x-none" dirty="0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x-none" dirty="0">
                <a:ea typeface="Arial" charset="0"/>
                <a:cs typeface="Arial" charset="0"/>
              </a:rPr>
              <a:t>CPU with 1ns clock cycle time, hit time = 2 cycle, miss penalty = 20 cycles, I-cache miss rate = 5%</a:t>
            </a:r>
          </a:p>
          <a:p>
            <a:pPr lvl="1" eaLnBrk="1" hangingPunct="1"/>
            <a:r>
              <a:rPr lang="en-US" altLang="x-none" dirty="0">
                <a:ea typeface="Arial" charset="0"/>
                <a:cs typeface="Arial" charset="0"/>
              </a:rPr>
              <a:t>AMAT = 2 + 0.05 × 20 = 3 cycles</a:t>
            </a:r>
          </a:p>
          <a:p>
            <a:pPr eaLnBrk="1" hangingPunct="1"/>
            <a:endParaRPr lang="en-US" altLang="x-none" dirty="0"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611779"/>
            <a:ext cx="225100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B.2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Performance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285D7F-B56F-1B41-9E18-93C04DFD5311}"/>
              </a:ext>
            </a:extLst>
          </p:cNvPr>
          <p:cNvSpPr/>
          <p:nvPr/>
        </p:nvSpPr>
        <p:spPr bwMode="auto">
          <a:xfrm>
            <a:off x="182880" y="2550129"/>
            <a:ext cx="8778240" cy="771807"/>
          </a:xfrm>
          <a:prstGeom prst="roundRect">
            <a:avLst>
              <a:gd name="adj" fmla="val 7669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AU" altLang="x-none" sz="32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AMAT = Hit time + Miss rate </a:t>
            </a:r>
            <a:r>
              <a:rPr lang="en-US" altLang="x-none" sz="32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× Miss penalty</a:t>
            </a:r>
            <a:endParaRPr lang="en-US" sz="3200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91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Data transferred between cache &amp; memory are in blocks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Block placement </a:t>
            </a:r>
            <a:r>
              <a:rPr lang="en-US" dirty="0"/>
              <a:t>- where can a block be placed in the upper level?</a:t>
            </a:r>
          </a:p>
          <a:p>
            <a:pPr>
              <a:spcBef>
                <a:spcPts val="1200"/>
              </a:spcBef>
            </a:pPr>
            <a:r>
              <a:rPr lang="en-US" b="1" dirty="0"/>
              <a:t>Block identification </a:t>
            </a:r>
            <a:r>
              <a:rPr lang="mr-IN" dirty="0"/>
              <a:t>–</a:t>
            </a:r>
            <a:r>
              <a:rPr lang="en-US" dirty="0"/>
              <a:t> how to find a block in the upper level?</a:t>
            </a:r>
          </a:p>
          <a:p>
            <a:pPr>
              <a:spcBef>
                <a:spcPts val="1200"/>
              </a:spcBef>
            </a:pPr>
            <a:r>
              <a:rPr lang="en-US" b="1" dirty="0"/>
              <a:t>Block replacement </a:t>
            </a:r>
            <a:r>
              <a:rPr lang="en-US" dirty="0"/>
              <a:t>- which block should be replaced on a miss?</a:t>
            </a:r>
          </a:p>
          <a:p>
            <a:pPr>
              <a:spcBef>
                <a:spcPts val="1200"/>
              </a:spcBef>
            </a:pPr>
            <a:r>
              <a:rPr lang="en-US" b="1" dirty="0"/>
              <a:t>Write strategy </a:t>
            </a:r>
            <a:r>
              <a:rPr lang="mr-IN" dirty="0"/>
              <a:t>–</a:t>
            </a:r>
            <a:r>
              <a:rPr lang="en-US" dirty="0"/>
              <a:t> how to handle writes?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274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Performance Summary</a:t>
            </a:r>
            <a:endParaRPr lang="en-AU" altLang="x-none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As CPU performance increased</a:t>
            </a:r>
          </a:p>
          <a:p>
            <a:pPr lvl="1" eaLnBrk="1" hangingPunct="1"/>
            <a:r>
              <a:rPr lang="en-US" altLang="x-none" dirty="0"/>
              <a:t>Miss penalty becomes more significant</a:t>
            </a:r>
          </a:p>
          <a:p>
            <a:pPr eaLnBrk="1" hangingPunct="1"/>
            <a:r>
              <a:rPr lang="en-US" altLang="x-none" dirty="0"/>
              <a:t>Increasing clock rate, and decreasing base CPI</a:t>
            </a:r>
          </a:p>
          <a:p>
            <a:pPr lvl="1" eaLnBrk="1" hangingPunct="1"/>
            <a:r>
              <a:rPr lang="en-US" altLang="x-none" dirty="0"/>
              <a:t>Memory stalls lead to more CPU cycles</a:t>
            </a:r>
          </a:p>
          <a:p>
            <a:pPr lvl="1" eaLnBrk="1" hangingPunct="1"/>
            <a:r>
              <a:rPr lang="en-US" altLang="x-none" dirty="0"/>
              <a:t>Greater proportion of time spent on memory stalls</a:t>
            </a:r>
          </a:p>
          <a:p>
            <a:pPr eaLnBrk="1" hangingPunct="1"/>
            <a:r>
              <a:rPr lang="en-US" altLang="x-none" dirty="0"/>
              <a:t>Cannot neglect cache behavior when evaluating system performance</a:t>
            </a:r>
          </a:p>
          <a:p>
            <a:pPr lvl="1" eaLnBrk="1" hangingPunct="1"/>
            <a:r>
              <a:rPr lang="en-US" altLang="x-none" dirty="0"/>
              <a:t>What does Amdahl’s law tell us?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1779"/>
            <a:ext cx="225100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B.2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Performance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B2C4B-D78B-4532-6F96-77CC17A7B5D5}"/>
              </a:ext>
            </a:extLst>
          </p:cNvPr>
          <p:cNvSpPr txBox="1"/>
          <p:nvPr/>
        </p:nvSpPr>
        <p:spPr>
          <a:xfrm>
            <a:off x="2286470" y="5472204"/>
            <a:ext cx="457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reduce memory stalls?</a:t>
            </a:r>
          </a:p>
        </p:txBody>
      </p:sp>
    </p:spTree>
    <p:extLst>
      <p:ext uri="{BB962C8B-B14F-4D97-AF65-F5344CB8AC3E}">
        <p14:creationId xmlns:p14="http://schemas.microsoft.com/office/powerpoint/2010/main" val="77495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150725" y="125756"/>
            <a:ext cx="8852598" cy="925202"/>
          </a:xfrm>
        </p:spPr>
        <p:txBody>
          <a:bodyPr/>
          <a:lstStyle/>
          <a:p>
            <a:pPr eaLnBrk="1" hangingPunct="1"/>
            <a:r>
              <a:rPr lang="en-US" altLang="x-none" dirty="0"/>
              <a:t>Associative Caches – Reduce </a:t>
            </a:r>
            <a:r>
              <a:rPr lang="en-US" altLang="x-none" dirty="0">
                <a:solidFill>
                  <a:srgbClr val="0B15E7"/>
                </a:solidFill>
              </a:rPr>
              <a:t>Conflict M</a:t>
            </a:r>
            <a:r>
              <a:rPr lang="en-US" altLang="x-none" dirty="0"/>
              <a:t>isses</a:t>
            </a:r>
            <a:endParaRPr lang="en-AU" altLang="x-none" dirty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25" y="1081121"/>
            <a:ext cx="8852597" cy="5476352"/>
          </a:xfrm>
        </p:spPr>
        <p:txBody>
          <a:bodyPr/>
          <a:lstStyle/>
          <a:p>
            <a:pPr eaLnBrk="1" hangingPunct="1"/>
            <a:r>
              <a:rPr lang="en-US" altLang="x-none" i="1" dirty="0">
                <a:solidFill>
                  <a:srgbClr val="001CFE"/>
                </a:solidFill>
              </a:rPr>
              <a:t>Fully associative</a:t>
            </a:r>
          </a:p>
          <a:p>
            <a:pPr lvl="1" eaLnBrk="1" hangingPunct="1"/>
            <a:r>
              <a:rPr lang="en-US" altLang="x-none" dirty="0"/>
              <a:t>Allow a given block to go in any cache entry</a:t>
            </a:r>
          </a:p>
          <a:p>
            <a:pPr lvl="1" eaLnBrk="1" hangingPunct="1"/>
            <a:r>
              <a:rPr lang="en-US" altLang="x-none" dirty="0"/>
              <a:t>Requires all entries to be searched at once</a:t>
            </a:r>
          </a:p>
          <a:p>
            <a:pPr lvl="1" eaLnBrk="1" hangingPunct="1"/>
            <a:r>
              <a:rPr lang="en-US" altLang="x-none" dirty="0"/>
              <a:t>Comparator per entry </a:t>
            </a:r>
            <a:r>
              <a:rPr lang="mr-IN" altLang="x-none" dirty="0"/>
              <a:t>–</a:t>
            </a:r>
            <a:r>
              <a:rPr lang="en-US" altLang="x-none" dirty="0"/>
              <a:t> expensive (area)</a:t>
            </a:r>
          </a:p>
          <a:p>
            <a:pPr eaLnBrk="1" hangingPunct="1"/>
            <a:r>
              <a:rPr lang="en-US" altLang="x-none" i="1" dirty="0">
                <a:solidFill>
                  <a:srgbClr val="001CFE"/>
                </a:solidFill>
              </a:rPr>
              <a:t>n-way set associative</a:t>
            </a:r>
          </a:p>
          <a:p>
            <a:pPr lvl="1" eaLnBrk="1" hangingPunct="1"/>
            <a:r>
              <a:rPr lang="en-US" altLang="x-none" dirty="0"/>
              <a:t>Each set contains </a:t>
            </a:r>
            <a:r>
              <a:rPr lang="en-US" altLang="x-none" i="1" dirty="0"/>
              <a:t>n</a:t>
            </a:r>
            <a:r>
              <a:rPr lang="en-US" altLang="x-none" dirty="0"/>
              <a:t> entries</a:t>
            </a:r>
            <a:endParaRPr lang="en-AU" altLang="x-none" dirty="0"/>
          </a:p>
          <a:p>
            <a:pPr lvl="1" eaLnBrk="1" hangingPunct="1"/>
            <a:r>
              <a:rPr lang="en-US" altLang="x-none" dirty="0"/>
              <a:t>Block address determines the set</a:t>
            </a:r>
          </a:p>
          <a:p>
            <a:pPr lvl="2" eaLnBrk="1" hangingPunct="1"/>
            <a:r>
              <a:rPr lang="en-US" altLang="x-none" b="1" dirty="0">
                <a:solidFill>
                  <a:schemeClr val="accent1">
                    <a:lumMod val="75000"/>
                  </a:schemeClr>
                </a:solidFill>
              </a:rPr>
              <a:t>Cache index = (Block address) MOD (#Sets in cache)</a:t>
            </a:r>
          </a:p>
          <a:p>
            <a:pPr lvl="1" eaLnBrk="1" hangingPunct="1"/>
            <a:r>
              <a:rPr lang="en-US" altLang="x-none" dirty="0"/>
              <a:t>Search all entries in a given set at once for correct one</a:t>
            </a:r>
          </a:p>
          <a:p>
            <a:pPr lvl="1" eaLnBrk="1" hangingPunct="1"/>
            <a:r>
              <a:rPr lang="en-US" altLang="x-none" i="1" dirty="0"/>
              <a:t>n</a:t>
            </a:r>
            <a:r>
              <a:rPr lang="en-US" altLang="x-none" dirty="0"/>
              <a:t> comparators (less expensive than fully associative)</a:t>
            </a:r>
          </a:p>
          <a:p>
            <a:pPr lvl="1" eaLnBrk="1" hangingPunct="1"/>
            <a:r>
              <a:rPr lang="en-US" altLang="x-none" dirty="0">
                <a:highlight>
                  <a:srgbClr val="FFF0D2"/>
                </a:highlight>
              </a:rPr>
              <a:t>Direct-mapped = 1-way associative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88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pPr eaLnBrk="1" hangingPunct="1"/>
            <a:r>
              <a:rPr lang="en-US" altLang="x-none"/>
              <a:t>Associative Cache Example</a:t>
            </a:r>
            <a:endParaRPr lang="en-AU" altLang="x-non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3" y="1510488"/>
            <a:ext cx="8034617" cy="4987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D2333-11AA-EE4D-B835-E9B67498F75F}"/>
              </a:ext>
            </a:extLst>
          </p:cNvPr>
          <p:cNvSpPr txBox="1"/>
          <p:nvPr/>
        </p:nvSpPr>
        <p:spPr>
          <a:xfrm>
            <a:off x="1596887" y="990285"/>
            <a:ext cx="1891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Fully Associative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A0C93-F37F-6747-9260-03E911AA9888}"/>
              </a:ext>
            </a:extLst>
          </p:cNvPr>
          <p:cNvSpPr txBox="1"/>
          <p:nvPr/>
        </p:nvSpPr>
        <p:spPr>
          <a:xfrm>
            <a:off x="4253948" y="990285"/>
            <a:ext cx="174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Direct Mapped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1911F-1F62-DF46-B0F2-853DB2B8974A}"/>
              </a:ext>
            </a:extLst>
          </p:cNvPr>
          <p:cNvSpPr txBox="1"/>
          <p:nvPr/>
        </p:nvSpPr>
        <p:spPr>
          <a:xfrm>
            <a:off x="6977270" y="985471"/>
            <a:ext cx="202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2-way Associative</a:t>
            </a:r>
          </a:p>
        </p:txBody>
      </p:sp>
    </p:spTree>
    <p:extLst>
      <p:ext uri="{BB962C8B-B14F-4D97-AF65-F5344CB8AC3E}">
        <p14:creationId xmlns:p14="http://schemas.microsoft.com/office/powerpoint/2010/main" val="8395033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65" y="1171282"/>
            <a:ext cx="6674069" cy="555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pPr eaLnBrk="1" hangingPunct="1"/>
            <a:r>
              <a:rPr lang="en-US" altLang="x-none" dirty="0"/>
              <a:t>4-way </a:t>
            </a:r>
            <a:r>
              <a:rPr lang="en-US" altLang="x-none" sz="3600" dirty="0"/>
              <a:t>Associative Cache Organization</a:t>
            </a:r>
            <a:endParaRPr lang="en-AU" altLang="x-none" sz="3600" dirty="0"/>
          </a:p>
        </p:txBody>
      </p:sp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4413F32-8443-0746-91CA-38A12BA74597}"/>
              </a:ext>
            </a:extLst>
          </p:cNvPr>
          <p:cNvSpPr/>
          <p:nvPr/>
        </p:nvSpPr>
        <p:spPr bwMode="auto">
          <a:xfrm>
            <a:off x="8552997" y="0"/>
            <a:ext cx="591003" cy="710716"/>
          </a:xfrm>
          <a:prstGeom prst="actionButtonReturn">
            <a:avLst/>
          </a:prstGeom>
          <a:solidFill>
            <a:srgbClr val="FFF6D5">
              <a:alpha val="50075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endParaRPr lang="en-US" sz="4000" b="1" i="0" dirty="0">
              <a:solidFill>
                <a:srgbClr val="0040D9"/>
              </a:solidFill>
              <a:latin typeface="Calibri" panose="020F0502020204030204" pitchFamily="34" charset="0"/>
              <a:ea typeface="Helvetica" charset="0"/>
              <a:cs typeface="Calibri" panose="020F050202020403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A5524F-E6F0-3362-2F36-4C7EF61DD303}"/>
              </a:ext>
            </a:extLst>
          </p:cNvPr>
          <p:cNvSpPr/>
          <p:nvPr/>
        </p:nvSpPr>
        <p:spPr bwMode="auto">
          <a:xfrm>
            <a:off x="1318090" y="2778826"/>
            <a:ext cx="344384" cy="365166"/>
          </a:xfrm>
          <a:prstGeom prst="ellipse">
            <a:avLst/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5AB746-C11D-8F65-ABE6-09B482D51D21}"/>
              </a:ext>
            </a:extLst>
          </p:cNvPr>
          <p:cNvSpPr/>
          <p:nvPr/>
        </p:nvSpPr>
        <p:spPr bwMode="auto">
          <a:xfrm>
            <a:off x="1062773" y="4036982"/>
            <a:ext cx="344384" cy="365166"/>
          </a:xfrm>
          <a:prstGeom prst="ellipse">
            <a:avLst/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53474D-9656-F7AE-E0A1-D07B540F87C3}"/>
              </a:ext>
            </a:extLst>
          </p:cNvPr>
          <p:cNvSpPr/>
          <p:nvPr/>
        </p:nvSpPr>
        <p:spPr bwMode="auto">
          <a:xfrm>
            <a:off x="3172547" y="5816122"/>
            <a:ext cx="344384" cy="365166"/>
          </a:xfrm>
          <a:prstGeom prst="ellipse">
            <a:avLst/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25421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Associativity Example</a:t>
            </a:r>
            <a:endParaRPr lang="en-AU" altLang="x-none" dirty="0"/>
          </a:p>
        </p:txBody>
      </p:sp>
      <p:sp>
        <p:nvSpPr>
          <p:cNvPr id="46084" name="Rectangle 6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Compare 4-block caches, block size = 1 byte</a:t>
            </a:r>
          </a:p>
          <a:p>
            <a:pPr lvl="1" eaLnBrk="1" hangingPunct="1"/>
            <a:r>
              <a:rPr lang="en-US" altLang="x-none" dirty="0"/>
              <a:t>Direct mapped, 2-way set associative, fully associative</a:t>
            </a:r>
          </a:p>
          <a:p>
            <a:pPr lvl="1" eaLnBrk="1" hangingPunct="1"/>
            <a:r>
              <a:rPr lang="en-US" altLang="x-none" dirty="0"/>
              <a:t>Sequence of addresses: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dirty="0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72749"/>
              </p:ext>
            </p:extLst>
          </p:nvPr>
        </p:nvGraphicFramePr>
        <p:xfrm>
          <a:off x="943949" y="4274120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5668" y="6015893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5 misses </a:t>
            </a: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(their types?)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FD3A7FD9-3AC3-0644-B469-EDFC3720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3723"/>
              </p:ext>
            </p:extLst>
          </p:nvPr>
        </p:nvGraphicFramePr>
        <p:xfrm>
          <a:off x="183348" y="4274120"/>
          <a:ext cx="643073" cy="1591732"/>
        </p:xfrm>
        <a:graphic>
          <a:graphicData uri="http://schemas.openxmlformats.org/drawingml/2006/table">
            <a:tbl>
              <a:tblPr/>
              <a:tblGrid>
                <a:gridCol w="64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7F4A7D-A8F4-2B43-B7E7-14566C592455}"/>
              </a:ext>
            </a:extLst>
          </p:cNvPr>
          <p:cNvSpPr txBox="1"/>
          <p:nvPr/>
        </p:nvSpPr>
        <p:spPr>
          <a:xfrm>
            <a:off x="939945" y="366703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0</a:t>
            </a:r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991645DC-1819-9E40-A02E-831EE07C3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78691"/>
              </p:ext>
            </p:extLst>
          </p:nvPr>
        </p:nvGraphicFramePr>
        <p:xfrm>
          <a:off x="2589483" y="4274120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A1DC49-1E6E-B54B-B246-36D9A995D480}"/>
              </a:ext>
            </a:extLst>
          </p:cNvPr>
          <p:cNvSpPr txBox="1"/>
          <p:nvPr/>
        </p:nvSpPr>
        <p:spPr>
          <a:xfrm>
            <a:off x="2585479" y="3667032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8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2A28E960-1EB6-8941-8C71-5E81FF3E2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79306"/>
              </p:ext>
            </p:extLst>
          </p:nvPr>
        </p:nvGraphicFramePr>
        <p:xfrm>
          <a:off x="4241400" y="4274120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80A8CB-5246-C247-B8C5-9C8120BF1DF8}"/>
              </a:ext>
            </a:extLst>
          </p:cNvPr>
          <p:cNvSpPr txBox="1"/>
          <p:nvPr/>
        </p:nvSpPr>
        <p:spPr>
          <a:xfrm>
            <a:off x="4237396" y="366703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0</a:t>
            </a:r>
          </a:p>
        </p:txBody>
      </p:sp>
      <p:graphicFrame>
        <p:nvGraphicFramePr>
          <p:cNvPr id="16" name="Group 4">
            <a:extLst>
              <a:ext uri="{FF2B5EF4-FFF2-40B4-BE49-F238E27FC236}">
                <a16:creationId xmlns:a16="http://schemas.microsoft.com/office/drawing/2014/main" id="{815DBB13-0708-5648-BC80-41FE86681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96693"/>
              </p:ext>
            </p:extLst>
          </p:nvPr>
        </p:nvGraphicFramePr>
        <p:xfrm>
          <a:off x="5893317" y="4293164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125E0B-0F52-FD4A-9FBB-E8E16DA786C8}"/>
              </a:ext>
            </a:extLst>
          </p:cNvPr>
          <p:cNvSpPr txBox="1"/>
          <p:nvPr/>
        </p:nvSpPr>
        <p:spPr>
          <a:xfrm>
            <a:off x="5889313" y="3686076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6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:a16="http://schemas.microsoft.com/office/drawing/2014/main" id="{7577E384-7BBE-BD48-92CC-3FBC395B9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34713"/>
              </p:ext>
            </p:extLst>
          </p:nvPr>
        </p:nvGraphicFramePr>
        <p:xfrm>
          <a:off x="7551617" y="431034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C9FE33-12EC-B341-BAAA-05318D29263F}"/>
              </a:ext>
            </a:extLst>
          </p:cNvPr>
          <p:cNvSpPr txBox="1"/>
          <p:nvPr/>
        </p:nvSpPr>
        <p:spPr>
          <a:xfrm>
            <a:off x="7547613" y="3703259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00FCC8-3FF7-F393-74E8-DDB09DC302F7}"/>
              </a:ext>
            </a:extLst>
          </p:cNvPr>
          <p:cNvCxnSpPr/>
          <p:nvPr/>
        </p:nvCxnSpPr>
        <p:spPr bwMode="auto">
          <a:xfrm>
            <a:off x="980796" y="3621972"/>
            <a:ext cx="78603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22581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Associativity Example</a:t>
            </a:r>
            <a:endParaRPr lang="en-AU" altLang="x-none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idx="1"/>
          </p:nvPr>
        </p:nvSpPr>
        <p:spPr>
          <a:xfrm>
            <a:off x="150725" y="1585732"/>
            <a:ext cx="8852597" cy="4977627"/>
          </a:xfrm>
        </p:spPr>
        <p:txBody>
          <a:bodyPr/>
          <a:lstStyle/>
          <a:p>
            <a:pPr eaLnBrk="1" hangingPunct="1"/>
            <a:r>
              <a:rPr lang="en-US" altLang="x-none" dirty="0"/>
              <a:t>2-way set associative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274CD160-9A23-F34A-AC41-70265D60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31366"/>
              </p:ext>
            </p:extLst>
          </p:nvPr>
        </p:nvGraphicFramePr>
        <p:xfrm>
          <a:off x="73013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2EF2DA7E-0074-2843-BA44-A864574F9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28617"/>
              </p:ext>
            </p:extLst>
          </p:nvPr>
        </p:nvGraphicFramePr>
        <p:xfrm>
          <a:off x="17036" y="3345117"/>
          <a:ext cx="643073" cy="1591732"/>
        </p:xfrm>
        <a:graphic>
          <a:graphicData uri="http://schemas.openxmlformats.org/drawingml/2006/table">
            <a:tbl>
              <a:tblPr/>
              <a:tblGrid>
                <a:gridCol w="64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5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43577C-9BC3-7343-A37E-B2DD1B65E52E}"/>
              </a:ext>
            </a:extLst>
          </p:cNvPr>
          <p:cNvSpPr txBox="1"/>
          <p:nvPr/>
        </p:nvSpPr>
        <p:spPr>
          <a:xfrm>
            <a:off x="726133" y="2738029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D3343-9247-2547-9907-0A2217504FCD}"/>
              </a:ext>
            </a:extLst>
          </p:cNvPr>
          <p:cNvSpPr txBox="1"/>
          <p:nvPr/>
        </p:nvSpPr>
        <p:spPr>
          <a:xfrm>
            <a:off x="2371667" y="2738029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2B6F0-3043-E646-B80F-889B35F77501}"/>
              </a:ext>
            </a:extLst>
          </p:cNvPr>
          <p:cNvSpPr txBox="1"/>
          <p:nvPr/>
        </p:nvSpPr>
        <p:spPr>
          <a:xfrm>
            <a:off x="4023584" y="2738029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82FBA-DCF6-8F41-BEFC-9BA40E91689D}"/>
              </a:ext>
            </a:extLst>
          </p:cNvPr>
          <p:cNvSpPr txBox="1"/>
          <p:nvPr/>
        </p:nvSpPr>
        <p:spPr>
          <a:xfrm>
            <a:off x="5675501" y="2757073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A8347-DA66-154F-AEB9-CBAA4ABBE728}"/>
              </a:ext>
            </a:extLst>
          </p:cNvPr>
          <p:cNvSpPr txBox="1"/>
          <p:nvPr/>
        </p:nvSpPr>
        <p:spPr>
          <a:xfrm>
            <a:off x="7333801" y="2774256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8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B2D3E7BA-8363-904C-A4B7-F6BA79AED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60614"/>
              </p:ext>
            </p:extLst>
          </p:nvPr>
        </p:nvGraphicFramePr>
        <p:xfrm>
          <a:off x="238843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Group 4">
            <a:extLst>
              <a:ext uri="{FF2B5EF4-FFF2-40B4-BE49-F238E27FC236}">
                <a16:creationId xmlns:a16="http://schemas.microsoft.com/office/drawing/2014/main" id="{361FB9CB-877B-2846-817A-52E54876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71433"/>
              </p:ext>
            </p:extLst>
          </p:nvPr>
        </p:nvGraphicFramePr>
        <p:xfrm>
          <a:off x="4050766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Group 4">
            <a:extLst>
              <a:ext uri="{FF2B5EF4-FFF2-40B4-BE49-F238E27FC236}">
                <a16:creationId xmlns:a16="http://schemas.microsoft.com/office/drawing/2014/main" id="{F27C8C73-4A23-954F-A84E-5ED38422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43325"/>
              </p:ext>
            </p:extLst>
          </p:nvPr>
        </p:nvGraphicFramePr>
        <p:xfrm>
          <a:off x="5706654" y="3345373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24C49A05-1B76-9A4A-941A-9BE083551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98242"/>
              </p:ext>
            </p:extLst>
          </p:nvPr>
        </p:nvGraphicFramePr>
        <p:xfrm>
          <a:off x="7372844" y="3345373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5C2E46-E1AE-9998-D32A-0FB01B4BC812}"/>
              </a:ext>
            </a:extLst>
          </p:cNvPr>
          <p:cNvCxnSpPr/>
          <p:nvPr/>
        </p:nvCxnSpPr>
        <p:spPr bwMode="auto">
          <a:xfrm>
            <a:off x="826421" y="2714279"/>
            <a:ext cx="78603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74034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Associativity Example</a:t>
            </a:r>
            <a:endParaRPr lang="en-AU" altLang="x-none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idx="1"/>
          </p:nvPr>
        </p:nvSpPr>
        <p:spPr>
          <a:xfrm>
            <a:off x="150725" y="1585732"/>
            <a:ext cx="8852597" cy="4977627"/>
          </a:xfrm>
        </p:spPr>
        <p:txBody>
          <a:bodyPr/>
          <a:lstStyle/>
          <a:p>
            <a:pPr eaLnBrk="1" hangingPunct="1"/>
            <a:r>
              <a:rPr lang="en-US" altLang="x-none" dirty="0"/>
              <a:t>Fully associative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/>
          </a:p>
          <a:p>
            <a:pPr marL="9525" indent="0" eaLnBrk="1" hangingPunct="1">
              <a:buNone/>
            </a:pPr>
            <a:endParaRPr lang="en-US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11" name="Group 4">
            <a:extLst>
              <a:ext uri="{FF2B5EF4-FFF2-40B4-BE49-F238E27FC236}">
                <a16:creationId xmlns:a16="http://schemas.microsoft.com/office/drawing/2014/main" id="{274CD160-9A23-F34A-AC41-70265D60E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42528"/>
              </p:ext>
            </p:extLst>
          </p:nvPr>
        </p:nvGraphicFramePr>
        <p:xfrm>
          <a:off x="73013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43577C-9BC3-7343-A37E-B2DD1B65E52E}"/>
              </a:ext>
            </a:extLst>
          </p:cNvPr>
          <p:cNvSpPr txBox="1"/>
          <p:nvPr/>
        </p:nvSpPr>
        <p:spPr>
          <a:xfrm>
            <a:off x="726133" y="2738029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D3343-9247-2547-9907-0A2217504FCD}"/>
              </a:ext>
            </a:extLst>
          </p:cNvPr>
          <p:cNvSpPr txBox="1"/>
          <p:nvPr/>
        </p:nvSpPr>
        <p:spPr>
          <a:xfrm>
            <a:off x="2371667" y="2738029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2B6F0-3043-E646-B80F-889B35F77501}"/>
              </a:ext>
            </a:extLst>
          </p:cNvPr>
          <p:cNvSpPr txBox="1"/>
          <p:nvPr/>
        </p:nvSpPr>
        <p:spPr>
          <a:xfrm>
            <a:off x="4023584" y="2738029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82FBA-DCF6-8F41-BEFC-9BA40E91689D}"/>
              </a:ext>
            </a:extLst>
          </p:cNvPr>
          <p:cNvSpPr txBox="1"/>
          <p:nvPr/>
        </p:nvSpPr>
        <p:spPr>
          <a:xfrm>
            <a:off x="5675501" y="2757073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2A8347-DA66-154F-AEB9-CBAA4ABBE728}"/>
              </a:ext>
            </a:extLst>
          </p:cNvPr>
          <p:cNvSpPr txBox="1"/>
          <p:nvPr/>
        </p:nvSpPr>
        <p:spPr>
          <a:xfrm>
            <a:off x="7333801" y="2774256"/>
            <a:ext cx="140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 8</a:t>
            </a:r>
          </a:p>
        </p:txBody>
      </p:sp>
      <p:graphicFrame>
        <p:nvGraphicFramePr>
          <p:cNvPr id="18" name="Group 4">
            <a:extLst>
              <a:ext uri="{FF2B5EF4-FFF2-40B4-BE49-F238E27FC236}">
                <a16:creationId xmlns:a16="http://schemas.microsoft.com/office/drawing/2014/main" id="{40070A56-6E21-564E-9B60-5CF6F3F2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57079"/>
              </p:ext>
            </p:extLst>
          </p:nvPr>
        </p:nvGraphicFramePr>
        <p:xfrm>
          <a:off x="237166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1A16055F-C6C3-E542-AF3A-8B16C2C4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7461"/>
              </p:ext>
            </p:extLst>
          </p:nvPr>
        </p:nvGraphicFramePr>
        <p:xfrm>
          <a:off x="401319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roup 4">
            <a:extLst>
              <a:ext uri="{FF2B5EF4-FFF2-40B4-BE49-F238E27FC236}">
                <a16:creationId xmlns:a16="http://schemas.microsoft.com/office/drawing/2014/main" id="{B8A51282-0418-EA41-A8C8-E74D42CF8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59557"/>
              </p:ext>
            </p:extLst>
          </p:nvPr>
        </p:nvGraphicFramePr>
        <p:xfrm>
          <a:off x="565472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016B2669-25B0-FA4F-AC8B-434F361FB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28457"/>
              </p:ext>
            </p:extLst>
          </p:nvPr>
        </p:nvGraphicFramePr>
        <p:xfrm>
          <a:off x="7296257" y="3345117"/>
          <a:ext cx="1394136" cy="1591732"/>
        </p:xfrm>
        <a:graphic>
          <a:graphicData uri="http://schemas.openxmlformats.org/drawingml/2006/table">
            <a:tbl>
              <a:tblPr/>
              <a:tblGrid>
                <a:gridCol w="139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Mem[0]</a:t>
                      </a: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Mem[8]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Mem[6]</a:t>
                      </a: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A8B212-4917-95FE-7981-F0178E82F1AD}"/>
              </a:ext>
            </a:extLst>
          </p:cNvPr>
          <p:cNvCxnSpPr/>
          <p:nvPr/>
        </p:nvCxnSpPr>
        <p:spPr bwMode="auto">
          <a:xfrm>
            <a:off x="726133" y="2714276"/>
            <a:ext cx="786037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83070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Spectrum of Associativity</a:t>
            </a:r>
            <a:endParaRPr lang="en-AU" altLang="x-none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0725" y="1124186"/>
            <a:ext cx="3404133" cy="5439173"/>
          </a:xfrm>
        </p:spPr>
        <p:txBody>
          <a:bodyPr/>
          <a:lstStyle/>
          <a:p>
            <a:pPr eaLnBrk="1" hangingPunct="1"/>
            <a:r>
              <a:rPr lang="en-US" altLang="x-none" dirty="0"/>
              <a:t>For a cache with 8 entries</a:t>
            </a:r>
            <a:endParaRPr lang="en-AU" altLang="x-none" dirty="0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90" y="1358604"/>
            <a:ext cx="6394628" cy="50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497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Size of Tags vs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No. address bits = 32</a:t>
            </a:r>
          </a:p>
          <a:p>
            <a:r>
              <a:rPr lang="en-US" sz="2800" dirty="0"/>
              <a:t>Block size = 4 bytes</a:t>
            </a:r>
          </a:p>
          <a:p>
            <a:r>
              <a:rPr lang="en-US" sz="2800" dirty="0"/>
              <a:t>Cache size = 16KB  </a:t>
            </a:r>
            <a:r>
              <a:rPr lang="en-US" sz="2800" dirty="0">
                <a:sym typeface="Wingdings" pitchFamily="2" charset="2"/>
              </a:rPr>
              <a:t></a:t>
            </a:r>
            <a:endParaRPr lang="en-US" sz="2800" dirty="0"/>
          </a:p>
          <a:p>
            <a:r>
              <a:rPr lang="en-US" sz="2800" b="1" dirty="0"/>
              <a:t>Direct mapping</a:t>
            </a:r>
          </a:p>
          <a:p>
            <a:pPr lvl="1"/>
            <a:r>
              <a:rPr lang="en-US" sz="2400" dirty="0"/>
              <a:t>Tag bits = 18x2</a:t>
            </a:r>
            <a:r>
              <a:rPr lang="en-US" sz="2400" baseline="30000" dirty="0"/>
              <a:t>12</a:t>
            </a:r>
          </a:p>
          <a:p>
            <a:pPr lvl="1"/>
            <a:r>
              <a:rPr lang="en-US" sz="2400" dirty="0"/>
              <a:t>Comparators = 1</a:t>
            </a:r>
          </a:p>
          <a:p>
            <a:r>
              <a:rPr lang="en-US" sz="2800" b="1" dirty="0"/>
              <a:t>4-way set-associative</a:t>
            </a:r>
          </a:p>
          <a:p>
            <a:pPr lvl="1"/>
            <a:r>
              <a:rPr lang="en-US" sz="2400" dirty="0"/>
              <a:t>Tag bits= 4x2</a:t>
            </a:r>
            <a:r>
              <a:rPr lang="en-US" sz="2400" baseline="30000" dirty="0"/>
              <a:t>10</a:t>
            </a:r>
            <a:r>
              <a:rPr lang="en-US" sz="2400" dirty="0"/>
              <a:t>x20 = 20x2</a:t>
            </a:r>
            <a:r>
              <a:rPr lang="en-US" sz="2400" baseline="30000" dirty="0"/>
              <a:t>12</a:t>
            </a:r>
          </a:p>
          <a:p>
            <a:pPr lvl="1"/>
            <a:r>
              <a:rPr lang="en-US" sz="2400" dirty="0"/>
              <a:t>Comparators = 4</a:t>
            </a:r>
          </a:p>
          <a:p>
            <a:r>
              <a:rPr lang="en-US" sz="2800" b="1" dirty="0"/>
              <a:t>Fully associative</a:t>
            </a:r>
          </a:p>
          <a:p>
            <a:pPr lvl="1"/>
            <a:r>
              <a:rPr lang="en-US" sz="2400" dirty="0"/>
              <a:t>Tag bits = 30x2</a:t>
            </a:r>
            <a:r>
              <a:rPr lang="en-US" sz="2400" baseline="30000" dirty="0"/>
              <a:t>12</a:t>
            </a:r>
          </a:p>
          <a:p>
            <a:pPr lvl="1"/>
            <a:r>
              <a:rPr lang="en-US" sz="2400" dirty="0"/>
              <a:t>Comparators = 2</a:t>
            </a:r>
            <a:r>
              <a:rPr lang="en-US" sz="2400" baseline="30000" dirty="0"/>
              <a:t>12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017580" y="2776244"/>
            <a:ext cx="2757164" cy="457200"/>
            <a:chOff x="1392" y="2976"/>
            <a:chExt cx="3600" cy="28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511" y="2976"/>
              <a:ext cx="481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734" y="2976"/>
              <a:ext cx="77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13  2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392" y="2976"/>
              <a:ext cx="234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31               14</a:t>
              </a: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019927" y="4035255"/>
            <a:ext cx="2757164" cy="457200"/>
            <a:chOff x="1392" y="2976"/>
            <a:chExt cx="3600" cy="28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11" y="2976"/>
              <a:ext cx="481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34" y="2976"/>
              <a:ext cx="777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11  2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92" y="2976"/>
              <a:ext cx="234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31               12</a:t>
              </a: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5017580" y="5388848"/>
            <a:ext cx="2757164" cy="457200"/>
            <a:chOff x="1392" y="2976"/>
            <a:chExt cx="3600" cy="288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11" y="2976"/>
              <a:ext cx="481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1 0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92" y="2976"/>
              <a:ext cx="3119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1" i="0" dirty="0">
                  <a:latin typeface="+mj-lt"/>
                  <a:cs typeface="Times New Roman" panose="02020603050405020304" pitchFamily="18" charset="0"/>
                </a:rPr>
                <a:t>31                             2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158" y="2126644"/>
            <a:ext cx="2044845" cy="3511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1EC90-2BF0-3E4E-B6C3-035DB9F68F65}"/>
              </a:ext>
            </a:extLst>
          </p:cNvPr>
          <p:cNvSpPr txBox="1"/>
          <p:nvPr/>
        </p:nvSpPr>
        <p:spPr>
          <a:xfrm>
            <a:off x="5435014" y="3243427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18 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145197-2A44-964F-AAD6-0C4311B658ED}"/>
              </a:ext>
            </a:extLst>
          </p:cNvPr>
          <p:cNvSpPr txBox="1"/>
          <p:nvPr/>
        </p:nvSpPr>
        <p:spPr>
          <a:xfrm>
            <a:off x="5468063" y="4478986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20 bits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EE627-58F0-D149-936A-55F3B7353310}"/>
              </a:ext>
            </a:extLst>
          </p:cNvPr>
          <p:cNvSpPr txBox="1"/>
          <p:nvPr/>
        </p:nvSpPr>
        <p:spPr>
          <a:xfrm>
            <a:off x="5408290" y="5796413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30 bits</a:t>
            </a:r>
          </a:p>
        </p:txBody>
      </p:sp>
    </p:spTree>
    <p:extLst>
      <p:ext uri="{BB962C8B-B14F-4D97-AF65-F5344CB8AC3E}">
        <p14:creationId xmlns:p14="http://schemas.microsoft.com/office/powerpoint/2010/main" val="12223122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Size of Tags vs Associativity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0725" y="1124186"/>
            <a:ext cx="8852597" cy="4362214"/>
          </a:xfrm>
        </p:spPr>
        <p:txBody>
          <a:bodyPr/>
          <a:lstStyle/>
          <a:p>
            <a:r>
              <a:rPr lang="en-US" dirty="0"/>
              <a:t>Increasing associativity requires</a:t>
            </a:r>
          </a:p>
          <a:p>
            <a:pPr lvl="1"/>
            <a:r>
              <a:rPr lang="en-US" dirty="0"/>
              <a:t>More tag bits per cache block</a:t>
            </a:r>
          </a:p>
          <a:p>
            <a:pPr lvl="1"/>
            <a:r>
              <a:rPr lang="en-US" dirty="0"/>
              <a:t>More comparators, each of which is more complex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higher hit time, larger circuits</a:t>
            </a:r>
          </a:p>
          <a:p>
            <a:r>
              <a:rPr lang="en-US" dirty="0"/>
              <a:t>The choice among direct, set-associative and fully-associative mapping in any memory hierarchy will depend on </a:t>
            </a:r>
          </a:p>
          <a:p>
            <a:pPr lvl="1"/>
            <a:r>
              <a:rPr lang="en-US" dirty="0"/>
              <a:t>Miss rate vs cost of implementing associativity, both in time and in extra hardware overhead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9835EA0-144D-3A12-6408-69544AE32B38}"/>
                  </a:ext>
                </a:extLst>
              </p:cNvPr>
              <p:cNvSpPr/>
              <p:nvPr/>
            </p:nvSpPr>
            <p:spPr bwMode="auto">
              <a:xfrm>
                <a:off x="150725" y="5646699"/>
                <a:ext cx="8778240" cy="612000"/>
              </a:xfrm>
              <a:prstGeom prst="roundRect">
                <a:avLst>
                  <a:gd name="adj" fmla="val 7669"/>
                </a:avLst>
              </a:prstGeom>
              <a:solidFill>
                <a:srgbClr val="FFF0D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altLang="x-none" sz="3200" b="1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AMAT = </a:t>
                </a:r>
                <a:r>
                  <a:rPr lang="en-AU" altLang="x-none" sz="3200" b="1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Hit time</a:t>
                </a:r>
                <a14:m>
                  <m:oMath xmlns:m="http://schemas.openxmlformats.org/officeDocument/2006/math">
                    <m:r>
                      <a:rPr lang="en-AU" altLang="x-none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↑</m:t>
                    </m:r>
                  </m:oMath>
                </a14:m>
                <a:r>
                  <a:rPr lang="en-AU" altLang="x-none" sz="3200" b="1" dirty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AU" altLang="x-none" sz="3200" b="1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+ (</a:t>
                </a:r>
                <a:r>
                  <a:rPr lang="en-AU" altLang="x-none" sz="3200" b="1" dirty="0">
                    <a:solidFill>
                      <a:srgbClr val="00B050"/>
                    </a:solidFill>
                    <a:latin typeface="Calibri" charset="0"/>
                    <a:ea typeface="Calibri" charset="0"/>
                    <a:cs typeface="Calibri" charset="0"/>
                  </a:rPr>
                  <a:t>Miss rate</a:t>
                </a:r>
                <a14:m>
                  <m:oMath xmlns:m="http://schemas.openxmlformats.org/officeDocument/2006/math">
                    <m:r>
                      <a:rPr lang="en-AU" altLang="x-none" sz="3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charset="0"/>
                      </a:rPr>
                      <m:t>↓</m:t>
                    </m:r>
                  </m:oMath>
                </a14:m>
                <a:r>
                  <a:rPr lang="en-AU" altLang="x-none" sz="3200" b="1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) </a:t>
                </a:r>
                <a:r>
                  <a:rPr lang="en-US" altLang="x-none" sz="3200" b="1" dirty="0">
                    <a:solidFill>
                      <a:srgbClr val="0000FF"/>
                    </a:solidFill>
                    <a:latin typeface="Calibri" charset="0"/>
                    <a:ea typeface="Calibri" charset="0"/>
                    <a:cs typeface="Calibri" charset="0"/>
                  </a:rPr>
                  <a:t>× Miss penalty</a:t>
                </a:r>
                <a:endParaRPr lang="en-US" sz="3200" b="1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9835EA0-144D-3A12-6408-69544AE32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725" y="5646699"/>
                <a:ext cx="8778240" cy="612000"/>
              </a:xfrm>
              <a:prstGeom prst="roundRect">
                <a:avLst>
                  <a:gd name="adj" fmla="val 7669"/>
                </a:avLst>
              </a:prstGeom>
              <a:blipFill>
                <a:blip r:embed="rId2"/>
                <a:stretch>
                  <a:fillRect t="-40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115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a word is found in cache --&gt; </a:t>
            </a:r>
            <a:r>
              <a:rPr lang="en-US" sz="2800" dirty="0">
                <a:solidFill>
                  <a:srgbClr val="001CFE"/>
                </a:solidFill>
              </a:rPr>
              <a:t>cache hit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When a word is not found in the cache, a </a:t>
            </a:r>
            <a:r>
              <a:rPr lang="en-US" sz="2800" i="1" dirty="0">
                <a:solidFill>
                  <a:srgbClr val="001CFE"/>
                </a:solidFill>
              </a:rPr>
              <a:t>miss</a:t>
            </a:r>
            <a:r>
              <a:rPr lang="en-US" sz="2800" i="1" dirty="0"/>
              <a:t> </a:t>
            </a:r>
            <a:r>
              <a:rPr lang="en-US" sz="2800" dirty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Fetch word from lower level in hierarchy does not reduce latency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Lower level may be another cache or the main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fetch the other words contained within the </a:t>
            </a:r>
            <a:r>
              <a:rPr lang="en-US" sz="2400" b="1" dirty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Place block into cache in any location within its </a:t>
            </a:r>
            <a:r>
              <a:rPr lang="en-US" sz="2400" b="1" i="1" dirty="0"/>
              <a:t>set</a:t>
            </a:r>
            <a:r>
              <a:rPr lang="en-US" sz="2400" dirty="0"/>
              <a:t>, determined by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102658" y="5540193"/>
            <a:ext cx="1364877" cy="618565"/>
          </a:xfrm>
          <a:prstGeom prst="rect">
            <a:avLst/>
          </a:prstGeom>
          <a:solidFill>
            <a:srgbClr val="FDA8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69878" y="5540193"/>
            <a:ext cx="1364877" cy="618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37098" y="5277974"/>
            <a:ext cx="1745336" cy="1142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6" name="Straight Arrow Connector 5"/>
          <p:cNvCxnSpPr>
            <a:stCxn id="3" idx="3"/>
            <a:endCxn id="7" idx="1"/>
          </p:cNvCxnSpPr>
          <p:nvPr/>
        </p:nvCxnSpPr>
        <p:spPr bwMode="auto">
          <a:xfrm>
            <a:off x="2467535" y="5849476"/>
            <a:ext cx="902343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728031" y="5849474"/>
            <a:ext cx="902343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09528" y="4873982"/>
            <a:ext cx="10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word 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918706" y="5350142"/>
            <a:ext cx="0" cy="39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664994" y="4824570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block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204549" y="5319215"/>
            <a:ext cx="0" cy="3995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65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Replacement Policy</a:t>
            </a:r>
            <a:endParaRPr lang="en-AU" altLang="x-none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Direct mapped: no choice</a:t>
            </a:r>
          </a:p>
          <a:p>
            <a:pPr eaLnBrk="1" hangingPunct="1"/>
            <a:r>
              <a:rPr lang="en-US" altLang="x-none" dirty="0"/>
              <a:t>Set associative</a:t>
            </a:r>
          </a:p>
          <a:p>
            <a:pPr lvl="1" eaLnBrk="1" hangingPunct="1"/>
            <a:r>
              <a:rPr lang="en-US" altLang="x-none" dirty="0"/>
              <a:t>Prefer non-valid entry, if there is one</a:t>
            </a:r>
          </a:p>
          <a:p>
            <a:pPr lvl="1" eaLnBrk="1" hangingPunct="1"/>
            <a:r>
              <a:rPr lang="en-US" altLang="x-none" dirty="0"/>
              <a:t>Otherwise, choose among entries in the set</a:t>
            </a:r>
          </a:p>
          <a:p>
            <a:pPr eaLnBrk="1" hangingPunct="1"/>
            <a:r>
              <a:rPr lang="en-US" altLang="x-none" dirty="0"/>
              <a:t>Least-recently used (LRU)</a:t>
            </a:r>
          </a:p>
          <a:p>
            <a:pPr lvl="1" eaLnBrk="1" hangingPunct="1"/>
            <a:r>
              <a:rPr lang="en-US" altLang="x-none" dirty="0"/>
              <a:t>Choose the one unused for the longest time</a:t>
            </a:r>
          </a:p>
          <a:p>
            <a:pPr lvl="2" eaLnBrk="1" hangingPunct="1"/>
            <a:r>
              <a:rPr lang="en-US" altLang="x-none" dirty="0"/>
              <a:t>Simple for 2-way, manageable for 4-way, too hard otherwise</a:t>
            </a:r>
          </a:p>
          <a:p>
            <a:pPr lvl="2" eaLnBrk="1" hangingPunct="1"/>
            <a:r>
              <a:rPr lang="en-US" altLang="x-none" dirty="0"/>
              <a:t>FIFO approximates LRU </a:t>
            </a:r>
            <a:r>
              <a:rPr lang="mr-IN" altLang="x-none" dirty="0"/>
              <a:t>–</a:t>
            </a:r>
            <a:r>
              <a:rPr lang="en-US" altLang="x-none" dirty="0"/>
              <a:t> replace the oldest block</a:t>
            </a:r>
          </a:p>
          <a:p>
            <a:pPr eaLnBrk="1" hangingPunct="1"/>
            <a:r>
              <a:rPr lang="en-US" altLang="x-none" dirty="0"/>
              <a:t>Random</a:t>
            </a:r>
          </a:p>
          <a:p>
            <a:pPr lvl="1" eaLnBrk="1" hangingPunct="1"/>
            <a:r>
              <a:rPr lang="en-US" altLang="x-none" dirty="0"/>
              <a:t>Gives approximately the same performance as LRU for high associativity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7736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Policy </a:t>
            </a:r>
            <a:r>
              <a:rPr lang="mr-IN" altLang="x-none" dirty="0"/>
              <a:t>–</a:t>
            </a:r>
            <a:r>
              <a:rPr lang="en-US" altLang="x-none" dirty="0"/>
              <a:t> Write-Through</a:t>
            </a:r>
            <a:endParaRPr lang="en-AU" altLang="x-none" dirty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idx="1"/>
          </p:nvPr>
        </p:nvSpPr>
        <p:spPr>
          <a:xfrm>
            <a:off x="150726" y="1124186"/>
            <a:ext cx="5752364" cy="55459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x-none" sz="2800" dirty="0"/>
              <a:t>Update cache and memory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Cache and memory data remain the same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x-none" sz="2800" dirty="0"/>
              <a:t>Easier to implement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x-none" sz="2800" dirty="0"/>
              <a:t>Writes take longer </a:t>
            </a:r>
            <a:r>
              <a:rPr lang="mr-IN" altLang="x-none" sz="2800" dirty="0"/>
              <a:t>–</a:t>
            </a:r>
            <a:r>
              <a:rPr lang="en-US" altLang="x-none" sz="2800" dirty="0"/>
              <a:t> wait for mem update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e.g., if base CPI = 1, 10% of instructions are stores, memory write latency is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 Effective CPI = 1 + 0.1×100 = 11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en-US" altLang="x-none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F7A72-E9E2-CF43-B116-8D0405F4B834}"/>
              </a:ext>
            </a:extLst>
          </p:cNvPr>
          <p:cNvSpPr/>
          <p:nvPr/>
        </p:nvSpPr>
        <p:spPr bwMode="auto">
          <a:xfrm>
            <a:off x="6858926" y="1625718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58C34-AA89-EC43-B03C-2B72C6D2C22D}"/>
              </a:ext>
            </a:extLst>
          </p:cNvPr>
          <p:cNvSpPr/>
          <p:nvPr/>
        </p:nvSpPr>
        <p:spPr bwMode="auto">
          <a:xfrm>
            <a:off x="6438900" y="3917872"/>
            <a:ext cx="2247893" cy="925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3E2B22-EFF1-C54C-BB42-91F846E66DE0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 flipH="1">
            <a:off x="7473297" y="2230836"/>
            <a:ext cx="1" cy="5930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D01A3D4-DDB0-3942-A001-46AB51F4B1C5}"/>
              </a:ext>
            </a:extLst>
          </p:cNvPr>
          <p:cNvCxnSpPr/>
          <p:nvPr/>
        </p:nvCxnSpPr>
        <p:spPr bwMode="auto">
          <a:xfrm rot="5400000">
            <a:off x="6615075" y="3059651"/>
            <a:ext cx="1338427" cy="378014"/>
          </a:xfrm>
          <a:prstGeom prst="bentConnector3">
            <a:avLst>
              <a:gd name="adj1" fmla="val -7942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71E03D-18CC-214E-8E04-5037DD7E9E50}"/>
              </a:ext>
            </a:extLst>
          </p:cNvPr>
          <p:cNvSpPr/>
          <p:nvPr/>
        </p:nvSpPr>
        <p:spPr bwMode="auto">
          <a:xfrm>
            <a:off x="6858925" y="2823882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CF54A5-FFC2-2551-ED8B-DF22D9F9EDD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92319" y="3429000"/>
            <a:ext cx="1" cy="502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291226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Write-Through with Write Buffer</a:t>
            </a:r>
            <a:endParaRPr lang="en-AU" altLang="x-none" dirty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idx="1"/>
          </p:nvPr>
        </p:nvSpPr>
        <p:spPr>
          <a:xfrm>
            <a:off x="150725" y="1469984"/>
            <a:ext cx="5530033" cy="5200125"/>
          </a:xfrm>
        </p:spPr>
        <p:txBody>
          <a:bodyPr/>
          <a:lstStyle/>
          <a:p>
            <a:pPr eaLnBrk="1" hangingPunct="1"/>
            <a:r>
              <a:rPr lang="en-US" altLang="x-none" sz="2800" b="1" dirty="0"/>
              <a:t>Write buffer – </a:t>
            </a:r>
            <a:r>
              <a:rPr lang="en-US" altLang="x-none" sz="2800" dirty="0"/>
              <a:t>holds data waiting to be written to memory</a:t>
            </a:r>
          </a:p>
          <a:p>
            <a:pPr eaLnBrk="1" hangingPunct="1"/>
            <a:r>
              <a:rPr lang="en-US" altLang="x-none" sz="2800" dirty="0"/>
              <a:t>CPU write to cache &amp; write buffer </a:t>
            </a:r>
          </a:p>
          <a:p>
            <a:pPr eaLnBrk="1" hangingPunct="1"/>
            <a:r>
              <a:rPr lang="en-US" altLang="x-none" sz="2800" dirty="0"/>
              <a:t>Then, CPU continues immediately</a:t>
            </a:r>
          </a:p>
          <a:p>
            <a:pPr eaLnBrk="1" hangingPunct="1"/>
            <a:r>
              <a:rPr lang="en-US" altLang="x-none" sz="2800" dirty="0"/>
              <a:t>Only stalls on write if write buffer is full</a:t>
            </a:r>
          </a:p>
          <a:p>
            <a:pPr lvl="1" eaLnBrk="1" hangingPunct="1"/>
            <a:r>
              <a:rPr lang="en-US" altLang="x-none" sz="2400" dirty="0"/>
              <a:t>Evict write buffer to memory</a:t>
            </a:r>
          </a:p>
          <a:p>
            <a:pPr eaLnBrk="1" hangingPunct="1"/>
            <a:r>
              <a:rPr lang="en-US" altLang="x-none" sz="2800" dirty="0"/>
              <a:t>Write buffer is freed when write-to-memory is finished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563868-74AC-4E44-934E-761FA2BD8135}"/>
              </a:ext>
            </a:extLst>
          </p:cNvPr>
          <p:cNvSpPr/>
          <p:nvPr/>
        </p:nvSpPr>
        <p:spPr bwMode="auto">
          <a:xfrm>
            <a:off x="6858926" y="1579420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ADE8C3-12C2-B541-A637-C39F80687563}"/>
              </a:ext>
            </a:extLst>
          </p:cNvPr>
          <p:cNvSpPr/>
          <p:nvPr/>
        </p:nvSpPr>
        <p:spPr bwMode="auto">
          <a:xfrm>
            <a:off x="6049204" y="5144792"/>
            <a:ext cx="2315375" cy="925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434DE-F49C-114B-9520-0803E7EB0561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flipH="1">
            <a:off x="7473297" y="2184538"/>
            <a:ext cx="1" cy="639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D676A-0778-194A-91E7-2EFE29ECD563}"/>
              </a:ext>
            </a:extLst>
          </p:cNvPr>
          <p:cNvSpPr/>
          <p:nvPr/>
        </p:nvSpPr>
        <p:spPr bwMode="auto">
          <a:xfrm>
            <a:off x="6049204" y="3894724"/>
            <a:ext cx="1228743" cy="605118"/>
          </a:xfrm>
          <a:prstGeom prst="rect">
            <a:avLst/>
          </a:prstGeom>
          <a:solidFill>
            <a:srgbClr val="FD6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WBuf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C055C8-845D-CD4B-8FD3-54646831FF4D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6663576" y="4499842"/>
            <a:ext cx="0" cy="6449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348A30C-4373-AF49-A2BC-9BACD088B0A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rot="5400000">
            <a:off x="6410244" y="2832777"/>
            <a:ext cx="1315279" cy="808614"/>
          </a:xfrm>
          <a:prstGeom prst="bentConnector3">
            <a:avLst>
              <a:gd name="adj1" fmla="val -597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DC185-3D16-F741-9701-B66CCBA4CE6C}"/>
              </a:ext>
            </a:extLst>
          </p:cNvPr>
          <p:cNvSpPr/>
          <p:nvPr/>
        </p:nvSpPr>
        <p:spPr bwMode="auto">
          <a:xfrm>
            <a:off x="6858925" y="2823882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4" name="Action Button: Back or Previous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60EA69F7-20B4-9F46-B99C-D0401F74D33A}"/>
              </a:ext>
            </a:extLst>
          </p:cNvPr>
          <p:cNvSpPr/>
          <p:nvPr/>
        </p:nvSpPr>
        <p:spPr bwMode="auto">
          <a:xfrm>
            <a:off x="8364578" y="-5635"/>
            <a:ext cx="779421" cy="711691"/>
          </a:xfrm>
          <a:prstGeom prst="actionButtonBackPrevious">
            <a:avLst/>
          </a:prstGeom>
          <a:solidFill>
            <a:srgbClr val="FFF6D5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endParaRPr lang="en-US" sz="4000" b="1" i="0" dirty="0">
              <a:solidFill>
                <a:srgbClr val="0040D9"/>
              </a:solidFill>
              <a:latin typeface="Calibri" panose="020F0502020204030204" pitchFamily="34" charset="0"/>
              <a:ea typeface="Helvetica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20495F-5612-504E-829C-55E383E0862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92319" y="3429000"/>
            <a:ext cx="1" cy="17157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28722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Policy </a:t>
            </a:r>
            <a:r>
              <a:rPr lang="mr-IN" altLang="x-none" dirty="0"/>
              <a:t>–</a:t>
            </a:r>
            <a:r>
              <a:rPr lang="en-US" altLang="x-none" dirty="0"/>
              <a:t> Write-Back</a:t>
            </a:r>
            <a:endParaRPr lang="en-AU" altLang="x-none" dirty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25" y="1124186"/>
            <a:ext cx="6504713" cy="5545924"/>
          </a:xfrm>
        </p:spPr>
        <p:txBody>
          <a:bodyPr/>
          <a:lstStyle/>
          <a:p>
            <a:pPr eaLnBrk="1" hangingPunct="1"/>
            <a:r>
              <a:rPr lang="en-US" altLang="x-none" dirty="0"/>
              <a:t>Just update the block in cache</a:t>
            </a:r>
          </a:p>
          <a:p>
            <a:pPr lvl="1" eaLnBrk="1" hangingPunct="1"/>
            <a:r>
              <a:rPr lang="en-US" altLang="x-none" dirty="0"/>
              <a:t>Keep track of whether each block is dirty - </a:t>
            </a:r>
            <a:r>
              <a:rPr lang="en-US" altLang="x-none" b="1" dirty="0"/>
              <a:t>dirty bits</a:t>
            </a:r>
          </a:p>
          <a:p>
            <a:pPr lvl="1" eaLnBrk="1" hangingPunct="1"/>
            <a:r>
              <a:rPr lang="en-US" altLang="x-none" dirty="0"/>
              <a:t>Inconsistent data in $</a:t>
            </a:r>
            <a:r>
              <a:rPr lang="en-US" altLang="x-none" sz="2800" dirty="0"/>
              <a:t> and </a:t>
            </a:r>
            <a:r>
              <a:rPr lang="en-US" altLang="x-none" dirty="0"/>
              <a:t>Mem</a:t>
            </a:r>
            <a:r>
              <a:rPr lang="en-US" altLang="x-none" sz="2800" dirty="0"/>
              <a:t> </a:t>
            </a:r>
          </a:p>
          <a:p>
            <a:pPr eaLnBrk="1" hangingPunct="1"/>
            <a:r>
              <a:rPr lang="en-US" altLang="x-none" dirty="0"/>
              <a:t>When a dirty block is replaced, write it back to memory</a:t>
            </a:r>
          </a:p>
          <a:p>
            <a:pPr eaLnBrk="1" hangingPunct="1"/>
            <a:r>
              <a:rPr lang="en-US" altLang="x-none" dirty="0"/>
              <a:t>Write speed is faster </a:t>
            </a:r>
          </a:p>
          <a:p>
            <a:pPr lvl="1" eaLnBrk="1" hangingPunct="1"/>
            <a:r>
              <a:rPr lang="en-US" altLang="x-none" dirty="0"/>
              <a:t>One low-level memory update for multiple cache writes.</a:t>
            </a:r>
          </a:p>
          <a:p>
            <a:pPr lvl="1" eaLnBrk="1" hangingPunct="1"/>
            <a:r>
              <a:rPr lang="en-US" altLang="x-none" dirty="0"/>
              <a:t>Energy saving.</a:t>
            </a:r>
          </a:p>
          <a:p>
            <a:pPr eaLnBrk="1" hangingPunct="1"/>
            <a:r>
              <a:rPr lang="en-US" altLang="x-none" dirty="0"/>
              <a:t>Write buffer can also be used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DC247-0DA6-DC49-A17B-6C4DD6ECCCB8}"/>
              </a:ext>
            </a:extLst>
          </p:cNvPr>
          <p:cNvSpPr/>
          <p:nvPr/>
        </p:nvSpPr>
        <p:spPr bwMode="auto">
          <a:xfrm>
            <a:off x="7181147" y="1741465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139C8-616E-9043-9ED6-2F1574BC3D67}"/>
              </a:ext>
            </a:extLst>
          </p:cNvPr>
          <p:cNvSpPr/>
          <p:nvPr/>
        </p:nvSpPr>
        <p:spPr bwMode="auto">
          <a:xfrm>
            <a:off x="6904234" y="4033620"/>
            <a:ext cx="1782566" cy="925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7F9CE4-1CD0-2646-8E82-EDBE69EB7F0A}"/>
              </a:ext>
            </a:extLst>
          </p:cNvPr>
          <p:cNvCxnSpPr>
            <a:stCxn id="7" idx="2"/>
            <a:endCxn id="11" idx="0"/>
          </p:cNvCxnSpPr>
          <p:nvPr/>
        </p:nvCxnSpPr>
        <p:spPr bwMode="auto">
          <a:xfrm flipH="1">
            <a:off x="7795518" y="2346583"/>
            <a:ext cx="1" cy="5930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2CCDB85-07A5-2244-9F7A-503E13B1AFE8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7551082" y="3789183"/>
            <a:ext cx="488873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F717572-29BF-3543-B338-7AB29F0D79C2}"/>
              </a:ext>
            </a:extLst>
          </p:cNvPr>
          <p:cNvSpPr/>
          <p:nvPr/>
        </p:nvSpPr>
        <p:spPr bwMode="auto">
          <a:xfrm>
            <a:off x="7181146" y="2939629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7941334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Allocation</a:t>
            </a:r>
            <a:endParaRPr lang="en-AU" altLang="x-none" dirty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25" y="1136886"/>
            <a:ext cx="8852597" cy="5545924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x-none" dirty="0"/>
              <a:t>What should happen on a write miss?</a:t>
            </a:r>
          </a:p>
          <a:p>
            <a:pPr lvl="1" eaLnBrk="1" hangingPunct="1"/>
            <a:r>
              <a:rPr lang="en-US" altLang="x-none" b="1" dirty="0"/>
              <a:t>Write allocate</a:t>
            </a:r>
          </a:p>
          <a:p>
            <a:pPr lvl="1" eaLnBrk="1" hangingPunct="1"/>
            <a:r>
              <a:rPr lang="en-US" altLang="x-none" b="1" dirty="0"/>
              <a:t>No-write allocate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x-none" dirty="0"/>
              <a:t>Alternatives for write-through</a:t>
            </a:r>
          </a:p>
          <a:p>
            <a:pPr lvl="1" eaLnBrk="1" hangingPunct="1"/>
            <a:r>
              <a:rPr lang="en-US" altLang="x-none" dirty="0">
                <a:solidFill>
                  <a:srgbClr val="001CFE"/>
                </a:solidFill>
              </a:rPr>
              <a:t>Write-allocate</a:t>
            </a:r>
            <a:r>
              <a:rPr lang="en-US" altLang="x-none" dirty="0"/>
              <a:t>: fetch the block, then write-through</a:t>
            </a:r>
          </a:p>
          <a:p>
            <a:pPr lvl="1" eaLnBrk="1" hangingPunct="1"/>
            <a:r>
              <a:rPr lang="en-US" altLang="x-none" dirty="0">
                <a:solidFill>
                  <a:srgbClr val="001CFE"/>
                </a:solidFill>
              </a:rPr>
              <a:t>No-write allocate</a:t>
            </a:r>
            <a:r>
              <a:rPr lang="en-US" altLang="x-none" dirty="0"/>
              <a:t>: update memory w/o fetching the block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x-none" dirty="0"/>
              <a:t>For write-back</a:t>
            </a:r>
          </a:p>
          <a:p>
            <a:pPr lvl="1" eaLnBrk="1" hangingPunct="1"/>
            <a:r>
              <a:rPr lang="en-US" altLang="x-none" dirty="0"/>
              <a:t>Usually fetch the block – write-allocate</a:t>
            </a:r>
          </a:p>
          <a:p>
            <a:pPr lvl="1" eaLnBrk="1" hangingPunct="1"/>
            <a:r>
              <a:rPr lang="en-US" altLang="x-none" dirty="0"/>
              <a:t>Act like read misses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519446"/>
            <a:ext cx="16631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0080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Write Miss Policies </a:t>
            </a:r>
            <a:r>
              <a:rPr lang="mr-IN" altLang="x-none" dirty="0"/>
              <a:t>–</a:t>
            </a:r>
            <a:r>
              <a:rPr lang="en-US" altLang="x-none" dirty="0"/>
              <a:t> Example </a:t>
            </a:r>
            <a:endParaRPr lang="en-AU" altLang="x-none" dirty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25" y="4195072"/>
            <a:ext cx="8852597" cy="2368287"/>
          </a:xfrm>
        </p:spPr>
        <p:txBody>
          <a:bodyPr/>
          <a:lstStyle/>
          <a:p>
            <a:pPr eaLnBrk="1" hangingPunct="1"/>
            <a:r>
              <a:rPr lang="en-US" altLang="x-none" sz="2800" dirty="0"/>
              <a:t>Assume fully associative cache</a:t>
            </a:r>
          </a:p>
          <a:p>
            <a:pPr eaLnBrk="1" hangingPunct="1"/>
            <a:r>
              <a:rPr lang="en-US" altLang="x-none" sz="2800" dirty="0"/>
              <a:t>Find number of misses for the following write policies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Write-through</a:t>
            </a:r>
            <a:r>
              <a:rPr lang="en-US" altLang="x-none" dirty="0"/>
              <a:t> cache with </a:t>
            </a:r>
            <a:r>
              <a:rPr lang="en-US" altLang="x-none" dirty="0">
                <a:solidFill>
                  <a:srgbClr val="0000FF"/>
                </a:solidFill>
              </a:rPr>
              <a:t>No-write allocate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Write-back</a:t>
            </a:r>
            <a:r>
              <a:rPr lang="en-US" altLang="x-none" dirty="0"/>
              <a:t> cache with </a:t>
            </a:r>
            <a:r>
              <a:rPr lang="en-US" altLang="x-none" dirty="0">
                <a:solidFill>
                  <a:srgbClr val="0000FF"/>
                </a:solidFill>
              </a:rPr>
              <a:t>Write allocate</a:t>
            </a:r>
            <a:endParaRPr lang="en-AU" altLang="x-none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519446"/>
            <a:ext cx="16631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573" y="1565583"/>
            <a:ext cx="21852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write 	M[100]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write 	M[100]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read	M[200]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write	M[200]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write	M[100]</a:t>
            </a:r>
          </a:p>
        </p:txBody>
      </p:sp>
    </p:spTree>
    <p:extLst>
      <p:ext uri="{BB962C8B-B14F-4D97-AF65-F5344CB8AC3E}">
        <p14:creationId xmlns:p14="http://schemas.microsoft.com/office/powerpoint/2010/main" val="48930065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F604-C021-C240-95D4-FF53B5DC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</p:spPr>
        <p:txBody>
          <a:bodyPr/>
          <a:lstStyle/>
          <a:p>
            <a:r>
              <a:rPr lang="en-US" dirty="0"/>
              <a:t>Handling Writes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E38B-44C0-1344-9E2D-45666B7B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FE52F2-933A-4744-B0B3-0A8B0E003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15179"/>
              </p:ext>
            </p:extLst>
          </p:nvPr>
        </p:nvGraphicFramePr>
        <p:xfrm>
          <a:off x="150724" y="1192192"/>
          <a:ext cx="8852597" cy="489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037">
                  <a:extLst>
                    <a:ext uri="{9D8B030D-6E8A-4147-A177-3AD203B41FA5}">
                      <a16:colId xmlns:a16="http://schemas.microsoft.com/office/drawing/2014/main" val="2305815255"/>
                    </a:ext>
                  </a:extLst>
                </a:gridCol>
                <a:gridCol w="3377694">
                  <a:extLst>
                    <a:ext uri="{9D8B030D-6E8A-4147-A177-3AD203B41FA5}">
                      <a16:colId xmlns:a16="http://schemas.microsoft.com/office/drawing/2014/main" val="2155360650"/>
                    </a:ext>
                  </a:extLst>
                </a:gridCol>
                <a:gridCol w="2950866">
                  <a:extLst>
                    <a:ext uri="{9D8B030D-6E8A-4147-A177-3AD203B41FA5}">
                      <a16:colId xmlns:a16="http://schemas.microsoft.com/office/drawing/2014/main" val="4055925798"/>
                    </a:ext>
                  </a:extLst>
                </a:gridCol>
              </a:tblGrid>
              <a:tr h="1072430">
                <a:tc>
                  <a:txBody>
                    <a:bodyPr/>
                    <a:lstStyle/>
                    <a:p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Allocate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Non-Allocate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144414"/>
                  </a:ext>
                </a:extLst>
              </a:tr>
              <a:tr h="1900256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Write-Back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Allocate on write miss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flush dirty blocks only when replaced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write on hit only accesses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to mem on miss</a:t>
                      </a:r>
                    </a:p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cache block fetch</a:t>
                      </a:r>
                    </a:p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753697"/>
                  </a:ext>
                </a:extLst>
              </a:tr>
              <a:tr h="1900256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Write-Through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Allocate on write miss</a:t>
                      </a:r>
                    </a:p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Write to cache &amp; mem in parallel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Write to mem on miss </a:t>
                      </a:r>
                    </a:p>
                    <a:p>
                      <a:pPr marL="346075" indent="-346075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no cache block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18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8112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pPr eaLnBrk="1" hangingPunct="1"/>
            <a:r>
              <a:rPr lang="en-US" altLang="x-none" dirty="0"/>
              <a:t>Cache Performance </a:t>
            </a:r>
            <a:r>
              <a:rPr lang="mr-IN" altLang="x-none" dirty="0"/>
              <a:t>–</a:t>
            </a:r>
            <a:r>
              <a:rPr lang="en-US" altLang="x-none" dirty="0"/>
              <a:t> Example 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22" y="1434853"/>
            <a:ext cx="44447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Base CPI = 1,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cycle time = 1ns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time(DM) = 1 cycle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 (DM) = 0.021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 (2-way) = 1.35 cycles </a:t>
            </a:r>
            <a:endParaRPr lang="en-US" sz="2800" dirty="0">
              <a:solidFill>
                <a:srgbClr val="0099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 (2-way) = 0.019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penalty = 150 cycles</a:t>
            </a:r>
          </a:p>
          <a:p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Avg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mem. 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req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inst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= 1.4</a:t>
            </a:r>
          </a:p>
          <a:p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Which cache is faster using </a:t>
            </a:r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AMAT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8671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pPr eaLnBrk="1" hangingPunct="1"/>
            <a:r>
              <a:rPr lang="en-US" altLang="x-none" dirty="0"/>
              <a:t>Cache Performance </a:t>
            </a:r>
            <a:r>
              <a:rPr lang="mr-IN" altLang="x-none" dirty="0"/>
              <a:t>–</a:t>
            </a:r>
            <a:r>
              <a:rPr lang="en-US" altLang="x-none" dirty="0"/>
              <a:t> Example 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021" y="1434853"/>
            <a:ext cx="45720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Base CPI = 1,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cycle time = 1ns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time(DM) = 1 cycle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 (DM) = 0.021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 (2-way) = 1.35 cycles </a:t>
            </a:r>
            <a:endParaRPr lang="en-US" sz="2800" dirty="0">
              <a:solidFill>
                <a:srgbClr val="0099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 (2-way) = 0.019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penalty = 150 cycles</a:t>
            </a:r>
          </a:p>
          <a:p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Avg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mem. 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req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inst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= 1.4</a:t>
            </a:r>
          </a:p>
          <a:p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Which cache is faster using </a:t>
            </a:r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CPU time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06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pPr eaLnBrk="1" hangingPunct="1"/>
            <a:r>
              <a:rPr lang="en-US" altLang="x-none" dirty="0"/>
              <a:t>Cache Performance </a:t>
            </a:r>
            <a:r>
              <a:rPr lang="mr-IN" altLang="x-none" dirty="0"/>
              <a:t>–</a:t>
            </a:r>
            <a:r>
              <a:rPr lang="en-US" altLang="x-none" dirty="0"/>
              <a:t> Exercise 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348" y="1477693"/>
            <a:ext cx="46807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Base CPI = 1,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cycle time = 1ns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time(DM) = 1 cycle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 (DM) = 0.021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 (2-way) = 1.35 cycles </a:t>
            </a:r>
            <a:endParaRPr lang="en-US" sz="2800" dirty="0">
              <a:solidFill>
                <a:srgbClr val="0099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 (2-way) = 0.019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penalty = </a:t>
            </a:r>
            <a:r>
              <a:rPr lang="en-US" sz="2800" b="1" i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200 cycles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Avg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mem. 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req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inst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= 1.4</a:t>
            </a:r>
          </a:p>
          <a:p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Which cache is faster? </a:t>
            </a:r>
            <a:endParaRPr lang="en-US" sz="2800" b="1" i="0" dirty="0">
              <a:solidFill>
                <a:srgbClr val="001CF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8363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090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Inclusive cache (considered for this class)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Exclusive cache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472454" y="2578143"/>
            <a:ext cx="1364877" cy="618565"/>
          </a:xfrm>
          <a:prstGeom prst="rect">
            <a:avLst/>
          </a:prstGeom>
          <a:solidFill>
            <a:srgbClr val="FDA8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739674" y="2578143"/>
            <a:ext cx="1364877" cy="618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06894" y="2315924"/>
            <a:ext cx="1745336" cy="1142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>
            <a:off x="2837331" y="2887426"/>
            <a:ext cx="902343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097827" y="2887424"/>
            <a:ext cx="902343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980332" y="1958722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L1$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9145" y="1740024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L2$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102308" y="2778772"/>
            <a:ext cx="228440" cy="25678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16060" y="2556660"/>
            <a:ext cx="228440" cy="25678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316060" y="3068316"/>
            <a:ext cx="228440" cy="256783"/>
          </a:xfrm>
          <a:prstGeom prst="rect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472454" y="5324376"/>
            <a:ext cx="1364877" cy="618565"/>
          </a:xfrm>
          <a:prstGeom prst="rect">
            <a:avLst/>
          </a:prstGeom>
          <a:solidFill>
            <a:srgbClr val="FDA8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39674" y="5324376"/>
            <a:ext cx="1364877" cy="618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06894" y="5062157"/>
            <a:ext cx="1745336" cy="11429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2837331" y="5633659"/>
            <a:ext cx="902343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097827" y="5633657"/>
            <a:ext cx="902343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980332" y="4704955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L1$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29145" y="4486257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L2$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102308" y="5525005"/>
            <a:ext cx="228440" cy="25678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316060" y="5814549"/>
            <a:ext cx="228440" cy="256783"/>
          </a:xfrm>
          <a:prstGeom prst="rect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16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73" y="2161259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Direct Mapped Cache</a:t>
            </a:r>
            <a:endParaRPr lang="en-AU" altLang="x-none"/>
          </a:p>
        </p:txBody>
      </p:sp>
      <p:sp>
        <p:nvSpPr>
          <p:cNvPr id="21509" name="Rectangle 7"/>
          <p:cNvSpPr>
            <a:spLocks noGrp="1" noChangeArrowheads="1"/>
          </p:cNvSpPr>
          <p:nvPr>
            <p:ph idx="1"/>
          </p:nvPr>
        </p:nvSpPr>
        <p:spPr>
          <a:xfrm>
            <a:off x="150725" y="1093076"/>
            <a:ext cx="8852597" cy="5619223"/>
          </a:xfrm>
        </p:spPr>
        <p:txBody>
          <a:bodyPr/>
          <a:lstStyle/>
          <a:p>
            <a:pPr eaLnBrk="1" hangingPunct="1"/>
            <a:r>
              <a:rPr lang="en-US" altLang="x-none" sz="2800" dirty="0"/>
              <a:t>Only one choice </a:t>
            </a:r>
          </a:p>
          <a:p>
            <a:pPr eaLnBrk="1" hangingPunct="1"/>
            <a:r>
              <a:rPr lang="en-US" altLang="x-none" sz="2800" b="1" dirty="0">
                <a:solidFill>
                  <a:srgbClr val="001CFE"/>
                </a:solidFill>
              </a:rPr>
              <a:t>cache index = (Block address) MOD (#Blocks in cache)</a:t>
            </a:r>
            <a:endParaRPr lang="en-AU" altLang="x-none" sz="2800" b="1" dirty="0">
              <a:solidFill>
                <a:srgbClr val="001CFE"/>
              </a:solidFill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91331" y="2266827"/>
            <a:ext cx="298233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800" dirty="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2800" dirty="0"/>
              <a:t>Use low-order address bits to access bytes in a block</a:t>
            </a:r>
            <a:endParaRPr lang="en-AU" altLang="x-none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3" y="5701175"/>
            <a:ext cx="7404100" cy="863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61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Tags and Valid Bits</a:t>
            </a:r>
            <a:endParaRPr lang="en-AU" altLang="x-none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One cache line </a:t>
            </a:r>
            <a:r>
              <a:rPr lang="en-US" altLang="x-none" dirty="0">
                <a:sym typeface="Wingdings"/>
              </a:rPr>
              <a:t> </a:t>
            </a:r>
            <a:r>
              <a:rPr lang="en-US" altLang="x-none" dirty="0"/>
              <a:t>Multiple memory blocks</a:t>
            </a:r>
          </a:p>
          <a:p>
            <a:pPr lvl="1" eaLnBrk="1" hangingPunct="1"/>
            <a:r>
              <a:rPr lang="en-US" altLang="x-none" b="1" dirty="0"/>
              <a:t>Cache line </a:t>
            </a:r>
            <a:r>
              <a:rPr lang="en-US" altLang="x-none" dirty="0"/>
              <a:t>is </a:t>
            </a:r>
            <a:r>
              <a:rPr lang="en-US" altLang="x-none" i="1" dirty="0"/>
              <a:t>aka</a:t>
            </a:r>
            <a:r>
              <a:rPr lang="en-US" altLang="x-none" dirty="0"/>
              <a:t> </a:t>
            </a:r>
            <a:r>
              <a:rPr lang="en-US" altLang="x-none" b="1" dirty="0"/>
              <a:t>cache block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dirty="0"/>
              <a:t>How do we know which particular memory block is stored in a cache location?</a:t>
            </a:r>
          </a:p>
          <a:p>
            <a:pPr lvl="1" eaLnBrk="1" hangingPunct="1"/>
            <a:r>
              <a:rPr lang="en-US" altLang="x-none" dirty="0"/>
              <a:t>For write, store </a:t>
            </a:r>
            <a:r>
              <a:rPr lang="en-US" altLang="x-none" b="1" dirty="0">
                <a:solidFill>
                  <a:srgbClr val="FF0000"/>
                </a:solidFill>
              </a:rPr>
              <a:t>tag</a:t>
            </a:r>
            <a:r>
              <a:rPr lang="en-US" altLang="x-none" dirty="0">
                <a:solidFill>
                  <a:srgbClr val="FF0000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bits</a:t>
            </a:r>
            <a:r>
              <a:rPr lang="en-US" altLang="x-none" dirty="0">
                <a:solidFill>
                  <a:srgbClr val="FF0000"/>
                </a:solidFill>
              </a:rPr>
              <a:t> </a:t>
            </a:r>
            <a:r>
              <a:rPr lang="en-US" altLang="x-none" dirty="0"/>
              <a:t>as well as the data</a:t>
            </a:r>
          </a:p>
          <a:p>
            <a:pPr lvl="1" eaLnBrk="1" hangingPunct="1"/>
            <a:r>
              <a:rPr lang="en-US" altLang="x-none" dirty="0"/>
              <a:t>For read, match tags in addressed and that stored in $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dirty="0"/>
              <a:t>What if there is no data in a location?</a:t>
            </a:r>
          </a:p>
          <a:p>
            <a:pPr lvl="1" eaLnBrk="1" hangingPunct="1"/>
            <a:r>
              <a:rPr lang="en-US" altLang="x-none" b="1" dirty="0">
                <a:solidFill>
                  <a:srgbClr val="FF0000"/>
                </a:solidFill>
              </a:rPr>
              <a:t>Valid</a:t>
            </a:r>
            <a:r>
              <a:rPr lang="en-US" altLang="x-none" dirty="0">
                <a:solidFill>
                  <a:srgbClr val="FF0000"/>
                </a:solidFill>
              </a:rPr>
              <a:t> </a:t>
            </a:r>
            <a:r>
              <a:rPr lang="en-US" altLang="x-none" dirty="0"/>
              <a:t>bit: 1 = present, 0 = not present</a:t>
            </a:r>
          </a:p>
          <a:p>
            <a:pPr lvl="1" eaLnBrk="1" hangingPunct="1"/>
            <a:r>
              <a:rPr lang="en-US" altLang="x-none" dirty="0"/>
              <a:t>Initially 0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066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Example: Larger Block Size</a:t>
            </a:r>
            <a:endParaRPr lang="en-AU" altLang="x-none"/>
          </a:p>
        </p:txBody>
      </p:sp>
      <p:sp>
        <p:nvSpPr>
          <p:cNvPr id="30724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Cache: 64 blocks, 16 bytes/block</a:t>
            </a:r>
          </a:p>
          <a:p>
            <a:pPr lvl="1" eaLnBrk="1" hangingPunct="1"/>
            <a:r>
              <a:rPr lang="en-US" altLang="x-none" dirty="0"/>
              <a:t>To what cache block number does address 1200 (decimal) map?</a:t>
            </a:r>
          </a:p>
          <a:p>
            <a:pPr lvl="1" eaLnBrk="1" hangingPunct="1"/>
            <a:r>
              <a:rPr lang="en-US" altLang="x-none" dirty="0"/>
              <a:t>Assume 32-bit address</a:t>
            </a:r>
          </a:p>
          <a:p>
            <a:pPr lvl="1" eaLnBrk="1" hangingPunct="1"/>
            <a:r>
              <a:rPr lang="en-US" altLang="x-none" dirty="0"/>
              <a:t>Byte-addressable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0956B-2365-474B-A3D3-7F6B7BF6CAC6}"/>
              </a:ext>
            </a:extLst>
          </p:cNvPr>
          <p:cNvSpPr/>
          <p:nvPr/>
        </p:nvSpPr>
        <p:spPr bwMode="auto">
          <a:xfrm>
            <a:off x="2312263" y="4147908"/>
            <a:ext cx="5853600" cy="201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endParaRPr lang="en-US" sz="4000" b="1" i="0" dirty="0">
              <a:solidFill>
                <a:srgbClr val="0040D9"/>
              </a:solidFill>
              <a:latin typeface="Calibri" panose="020F0502020204030204" pitchFamily="34" charset="0"/>
              <a:ea typeface="Helvetica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A1CBC-4610-A54E-B580-5146D683745A}"/>
              </a:ext>
            </a:extLst>
          </p:cNvPr>
          <p:cNvSpPr/>
          <p:nvPr/>
        </p:nvSpPr>
        <p:spPr bwMode="auto">
          <a:xfrm>
            <a:off x="2312263" y="4148167"/>
            <a:ext cx="533017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E896-750C-5C4F-BDAF-4E18079DBC70}"/>
              </a:ext>
            </a:extLst>
          </p:cNvPr>
          <p:cNvSpPr/>
          <p:nvPr/>
        </p:nvSpPr>
        <p:spPr bwMode="auto">
          <a:xfrm>
            <a:off x="2845280" y="4148990"/>
            <a:ext cx="1124552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938D9-953D-9F49-8973-7BE7A05F141C}"/>
              </a:ext>
            </a:extLst>
          </p:cNvPr>
          <p:cNvSpPr/>
          <p:nvPr/>
        </p:nvSpPr>
        <p:spPr bwMode="auto">
          <a:xfrm>
            <a:off x="3977853" y="4148989"/>
            <a:ext cx="4188010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block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04283-775D-6842-A771-F892767837A4}"/>
              </a:ext>
            </a:extLst>
          </p:cNvPr>
          <p:cNvSpPr/>
          <p:nvPr/>
        </p:nvSpPr>
        <p:spPr bwMode="auto">
          <a:xfrm>
            <a:off x="2312263" y="4511100"/>
            <a:ext cx="533017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1F577-2E27-6449-AA62-DD0F9F2E2B2D}"/>
              </a:ext>
            </a:extLst>
          </p:cNvPr>
          <p:cNvSpPr/>
          <p:nvPr/>
        </p:nvSpPr>
        <p:spPr bwMode="auto">
          <a:xfrm>
            <a:off x="2845280" y="4511923"/>
            <a:ext cx="1124552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48B72-C25C-C74A-9463-CF45A5C4052F}"/>
              </a:ext>
            </a:extLst>
          </p:cNvPr>
          <p:cNvSpPr/>
          <p:nvPr/>
        </p:nvSpPr>
        <p:spPr bwMode="auto">
          <a:xfrm>
            <a:off x="3977853" y="4511922"/>
            <a:ext cx="4188010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block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8DDFC-3975-7C46-8B7D-B9228A2204A5}"/>
              </a:ext>
            </a:extLst>
          </p:cNvPr>
          <p:cNvSpPr/>
          <p:nvPr/>
        </p:nvSpPr>
        <p:spPr bwMode="auto">
          <a:xfrm>
            <a:off x="2312263" y="5790424"/>
            <a:ext cx="533017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5CAF7-83D0-C047-B9A3-96FDF3F9857A}"/>
              </a:ext>
            </a:extLst>
          </p:cNvPr>
          <p:cNvSpPr/>
          <p:nvPr/>
        </p:nvSpPr>
        <p:spPr bwMode="auto">
          <a:xfrm>
            <a:off x="2845280" y="5791247"/>
            <a:ext cx="1124552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tag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ACE11-A661-7D48-AFA8-6523946C7880}"/>
              </a:ext>
            </a:extLst>
          </p:cNvPr>
          <p:cNvSpPr/>
          <p:nvPr/>
        </p:nvSpPr>
        <p:spPr bwMode="auto">
          <a:xfrm>
            <a:off x="3977853" y="5791246"/>
            <a:ext cx="4188010" cy="3637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block 63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967C1-8EB5-EF4B-8D84-966A99A54B7A}"/>
              </a:ext>
            </a:extLst>
          </p:cNvPr>
          <p:cNvSpPr txBox="1"/>
          <p:nvPr/>
        </p:nvSpPr>
        <p:spPr>
          <a:xfrm>
            <a:off x="5022497" y="4977000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i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6FC5F-E101-8049-987B-7420F1C01D3C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1602845" y="5154108"/>
            <a:ext cx="709418" cy="994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6CE632-0FE3-444F-956E-B318399D9D50}"/>
              </a:ext>
            </a:extLst>
          </p:cNvPr>
          <p:cNvCxnSpPr/>
          <p:nvPr/>
        </p:nvCxnSpPr>
        <p:spPr bwMode="auto">
          <a:xfrm flipH="1">
            <a:off x="1750329" y="4953483"/>
            <a:ext cx="334297" cy="47318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18AB32-AF3E-FC42-B97E-FD486BC5C513}"/>
              </a:ext>
            </a:extLst>
          </p:cNvPr>
          <p:cNvSpPr txBox="1"/>
          <p:nvPr/>
        </p:nvSpPr>
        <p:spPr>
          <a:xfrm>
            <a:off x="1789447" y="51900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27BEE-4807-E142-A790-36C717EEE4F0}"/>
              </a:ext>
            </a:extLst>
          </p:cNvPr>
          <p:cNvSpPr txBox="1"/>
          <p:nvPr/>
        </p:nvSpPr>
        <p:spPr>
          <a:xfrm>
            <a:off x="496667" y="4927602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7302128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Example: Larger Block Size</a:t>
            </a:r>
            <a:endParaRPr lang="en-AU" altLang="x-none"/>
          </a:p>
        </p:txBody>
      </p:sp>
      <p:sp>
        <p:nvSpPr>
          <p:cNvPr id="30724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Cache: 64 blocks, 16 bytes/block</a:t>
            </a:r>
          </a:p>
          <a:p>
            <a:pPr lvl="1" eaLnBrk="1" hangingPunct="1"/>
            <a:r>
              <a:rPr lang="en-US" altLang="x-none" dirty="0"/>
              <a:t>To what block number does address 1200 map?</a:t>
            </a:r>
          </a:p>
          <a:p>
            <a:pPr eaLnBrk="1" hangingPunct="1"/>
            <a:r>
              <a:rPr lang="en-US" altLang="x-none" dirty="0"/>
              <a:t>Block address = </a:t>
            </a:r>
            <a:r>
              <a:rPr lang="en-US" altLang="x-none" dirty="0">
                <a:latin typeface="Arial Unicode MS" charset="0"/>
                <a:ea typeface="Arial Unicode MS" charset="0"/>
                <a:sym typeface="Symbol" charset="2"/>
              </a:rPr>
              <a:t></a:t>
            </a:r>
            <a:r>
              <a:rPr lang="en-US" altLang="x-none" dirty="0"/>
              <a:t>1200/16</a:t>
            </a:r>
            <a:r>
              <a:rPr lang="en-US" altLang="x-none" dirty="0">
                <a:sym typeface="Symbol" charset="2"/>
              </a:rPr>
              <a:t></a:t>
            </a:r>
            <a:r>
              <a:rPr lang="en-US" altLang="x-none" dirty="0"/>
              <a:t> = 75</a:t>
            </a:r>
          </a:p>
          <a:p>
            <a:pPr eaLnBrk="1" hangingPunct="1"/>
            <a:r>
              <a:rPr lang="en-US" altLang="x-none" dirty="0"/>
              <a:t>Block offset value = 1200 modulo 16 = 0</a:t>
            </a:r>
          </a:p>
          <a:p>
            <a:pPr eaLnBrk="1" hangingPunct="1"/>
            <a:r>
              <a:rPr lang="en-US" altLang="x-none" dirty="0"/>
              <a:t>Cache block index = 75 modulo 64 = 11</a:t>
            </a:r>
            <a:endParaRPr lang="en-AU" altLang="x-none" dirty="0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958975" y="4797810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/>
                <a:t>Tag</a:t>
              </a:r>
              <a:endParaRPr lang="en-AU" altLang="x-none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/>
                <a:t>Index</a:t>
              </a:r>
              <a:endParaRPr lang="en-AU" altLang="x-none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/>
                <a:t>Offset</a:t>
              </a:r>
              <a:endParaRPr lang="en-AU" altLang="x-none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0</a:t>
              </a:r>
              <a:endParaRPr lang="en-AU" altLang="x-none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3</a:t>
              </a:r>
              <a:endParaRPr lang="en-AU" altLang="x-none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4</a:t>
              </a:r>
              <a:endParaRPr lang="en-AU" altLang="x-none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9</a:t>
              </a:r>
              <a:endParaRPr lang="en-AU" altLang="x-none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10</a:t>
              </a:r>
              <a:endParaRPr lang="en-AU" altLang="x-none" dirty="0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31</a:t>
              </a:r>
              <a:endParaRPr lang="en-AU" altLang="x-none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dirty="0"/>
                <a:t>4 bits</a:t>
              </a:r>
              <a:endParaRPr lang="en-AU" altLang="x-none" dirty="0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6 bits</a:t>
              </a:r>
              <a:endParaRPr lang="en-AU" altLang="x-none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/>
                <a:t>22 bits</a:t>
              </a:r>
              <a:endParaRPr lang="en-AU" altLang="x-non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3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Cache Example</a:t>
            </a:r>
            <a:endParaRPr lang="en-AU" altLang="x-none" dirty="0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x-none"/>
              <a:t>8-blocks, 1 word/block, direct mapped</a:t>
            </a:r>
          </a:p>
          <a:p>
            <a:pPr eaLnBrk="1" hangingPunct="1"/>
            <a:r>
              <a:rPr lang="en-US" altLang="x-none"/>
              <a:t>Initial state</a:t>
            </a:r>
            <a:endParaRPr lang="en-AU" altLang="x-none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071"/>
              </p:ext>
            </p:extLst>
          </p:nvPr>
        </p:nvGraphicFramePr>
        <p:xfrm>
          <a:off x="1771650" y="2517832"/>
          <a:ext cx="6096000" cy="330859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altLang="x-non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1371" y="6153090"/>
            <a:ext cx="487633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01600" dir="2820000" algn="tl" rotWithShape="0">
              <a:schemeClr val="tx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wrap="none" rtlCol="0">
            <a:spAutoFit/>
          </a:bodyPr>
          <a:lstStyle/>
          <a:p>
            <a:r>
              <a:rPr lang="en-US" sz="2000" i="0" dirty="0">
                <a:solidFill>
                  <a:srgbClr val="0B15E7"/>
                </a:solidFill>
                <a:latin typeface="Calibri" charset="0"/>
                <a:ea typeface="Calibri" charset="0"/>
                <a:cs typeface="Calibri" charset="0"/>
              </a:rPr>
              <a:t>Gray area is what’s actually included in cache</a:t>
            </a:r>
          </a:p>
        </p:txBody>
      </p:sp>
    </p:spTree>
    <p:extLst>
      <p:ext uri="{BB962C8B-B14F-4D97-AF65-F5344CB8AC3E}">
        <p14:creationId xmlns:p14="http://schemas.microsoft.com/office/powerpoint/2010/main" val="13785622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HP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HPG">
      <a:majorFont>
        <a:latin typeface="Neo Sans Intel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6D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1" compatLnSpc="1">
        <a:prstTxWarp prst="textNoShape">
          <a:avLst/>
        </a:prstTxWarp>
        <a:noAutofit/>
      </a:bodyPr>
      <a:lstStyle>
        <a:defPPr marL="6350" algn="l">
          <a:lnSpc>
            <a:spcPct val="90000"/>
          </a:lnSpc>
          <a:buClr>
            <a:srgbClr val="004BF3"/>
          </a:buClr>
          <a:buSzPct val="85000"/>
          <a:defRPr sz="4000" b="1" i="0" dirty="0">
            <a:solidFill>
              <a:srgbClr val="0040D9"/>
            </a:solidFill>
            <a:latin typeface="Calibri" panose="020F0502020204030204" pitchFamily="34" charset="0"/>
            <a:ea typeface="Helvetica" charset="0"/>
            <a:cs typeface="Calibri" panose="020F0502020204030204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2800" dirty="0" smtClean="0">
            <a:solidFill>
              <a:srgbClr val="001CFE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HP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P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218143</TotalTime>
  <Words>3093</Words>
  <Application>Microsoft Office PowerPoint</Application>
  <PresentationFormat>On-screen Show (4:3)</PresentationFormat>
  <Paragraphs>799</Paragraphs>
  <Slides>39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.AppleSystemUIFont</vt:lpstr>
      <vt:lpstr>Arial</vt:lpstr>
      <vt:lpstr>Arial Unicode MS</vt:lpstr>
      <vt:lpstr>Calibri</vt:lpstr>
      <vt:lpstr>Cambria Math</vt:lpstr>
      <vt:lpstr>Courier New</vt:lpstr>
      <vt:lpstr>Helvetica</vt:lpstr>
      <vt:lpstr>Monaco</vt:lpstr>
      <vt:lpstr>Neo Sans Intel</vt:lpstr>
      <vt:lpstr>Times New Roman</vt:lpstr>
      <vt:lpstr>Wingdings</vt:lpstr>
      <vt:lpstr>Zapf Dingbats</vt:lpstr>
      <vt:lpstr>ZapfDingbatsITC</vt:lpstr>
      <vt:lpstr>MHPG</vt:lpstr>
      <vt:lpstr>PowerPoint Presentation</vt:lpstr>
      <vt:lpstr>Memory Hierarchy Questions</vt:lpstr>
      <vt:lpstr>Basics</vt:lpstr>
      <vt:lpstr>Basics</vt:lpstr>
      <vt:lpstr>Direct Mapped Cache</vt:lpstr>
      <vt:lpstr>Tags and Valid Bits</vt:lpstr>
      <vt:lpstr>Example: Larger Block Size</vt:lpstr>
      <vt:lpstr>Example: Larger Block Size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Cache Misses</vt:lpstr>
      <vt:lpstr>Cache Misses</vt:lpstr>
      <vt:lpstr>Measuring Cache Performance</vt:lpstr>
      <vt:lpstr>Cache Performance – Example</vt:lpstr>
      <vt:lpstr>Cache Performance - Average Access Time</vt:lpstr>
      <vt:lpstr>Performance Summary</vt:lpstr>
      <vt:lpstr>Associative Caches – Reduce Conflict Misses</vt:lpstr>
      <vt:lpstr>Associative Cache Example</vt:lpstr>
      <vt:lpstr>4-way Associative Cache Organization</vt:lpstr>
      <vt:lpstr>Associativity Example</vt:lpstr>
      <vt:lpstr>Associativity Example</vt:lpstr>
      <vt:lpstr>Associativity Example</vt:lpstr>
      <vt:lpstr>Spectrum of Associativity</vt:lpstr>
      <vt:lpstr>Size of Tags vs Associativity</vt:lpstr>
      <vt:lpstr>Size of Tags vs Associativity</vt:lpstr>
      <vt:lpstr>Replacement Policy</vt:lpstr>
      <vt:lpstr>Write Policy – Write-Through</vt:lpstr>
      <vt:lpstr>Write-Through with Write Buffer</vt:lpstr>
      <vt:lpstr>Write Policy – Write-Back</vt:lpstr>
      <vt:lpstr>Write Allocation</vt:lpstr>
      <vt:lpstr>Write Miss Policies – Example </vt:lpstr>
      <vt:lpstr>Handling Writes</vt:lpstr>
      <vt:lpstr>Cache Performance – Example </vt:lpstr>
      <vt:lpstr>Cache Performance – Example </vt:lpstr>
      <vt:lpstr>Cache Performance – Exercise 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Srinivas Katkoori</cp:lastModifiedBy>
  <cp:revision>3703</cp:revision>
  <cp:lastPrinted>2018-09-17T20:26:54Z</cp:lastPrinted>
  <dcterms:created xsi:type="dcterms:W3CDTF">1997-04-13T14:24:48Z</dcterms:created>
  <dcterms:modified xsi:type="dcterms:W3CDTF">2023-01-30T18:33:20Z</dcterms:modified>
</cp:coreProperties>
</file>