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2" r:id="rId1"/>
  </p:sldMasterIdLst>
  <p:notesMasterIdLst>
    <p:notesMasterId r:id="rId21"/>
  </p:notesMasterIdLst>
  <p:handoutMasterIdLst>
    <p:handoutMasterId r:id="rId22"/>
  </p:handoutMasterIdLst>
  <p:sldIdLst>
    <p:sldId id="1216" r:id="rId2"/>
    <p:sldId id="1153" r:id="rId3"/>
    <p:sldId id="1219" r:id="rId4"/>
    <p:sldId id="1196" r:id="rId5"/>
    <p:sldId id="1222" r:id="rId6"/>
    <p:sldId id="1264" r:id="rId7"/>
    <p:sldId id="1223" r:id="rId8"/>
    <p:sldId id="1224" r:id="rId9"/>
    <p:sldId id="1265" r:id="rId10"/>
    <p:sldId id="1266" r:id="rId11"/>
    <p:sldId id="1298" r:id="rId12"/>
    <p:sldId id="1267" r:id="rId13"/>
    <p:sldId id="1220" r:id="rId14"/>
    <p:sldId id="1268" r:id="rId15"/>
    <p:sldId id="1225" r:id="rId16"/>
    <p:sldId id="1227" r:id="rId17"/>
    <p:sldId id="1226" r:id="rId18"/>
    <p:sldId id="1269" r:id="rId19"/>
    <p:sldId id="1228" r:id="rId20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Ja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0D2"/>
    <a:srgbClr val="FDA830"/>
    <a:srgbClr val="FFF0D7"/>
    <a:srgbClr val="000000"/>
    <a:srgbClr val="FFF6D5"/>
    <a:srgbClr val="FD6C80"/>
    <a:srgbClr val="24813A"/>
    <a:srgbClr val="FFF0FA"/>
    <a:srgbClr val="FFE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8" autoAdjust="0"/>
    <p:restoredTop sz="93018" autoAdjust="0"/>
  </p:normalViewPr>
  <p:slideViewPr>
    <p:cSldViewPr snapToGrid="0">
      <p:cViewPr varScale="1">
        <p:scale>
          <a:sx n="96" d="100"/>
          <a:sy n="96" d="100"/>
        </p:scale>
        <p:origin x="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70" d="100"/>
          <a:sy n="170" d="100"/>
        </p:scale>
        <p:origin x="88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5246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r>
              <a:rPr lang="en-US"/>
              <a:t>EE141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3872" y="1"/>
            <a:ext cx="3972354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3389"/>
            <a:ext cx="4075246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3872" y="6653389"/>
            <a:ext cx="3972354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fld id="{70224C0C-9E7B-403F-8FBF-8C492C822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2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5246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r>
              <a:rPr lang="en-US"/>
              <a:t>EE141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03872" y="1"/>
            <a:ext cx="3972354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8613" y="5191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6609" y="3355673"/>
            <a:ext cx="6829061" cy="31238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3389"/>
            <a:ext cx="4075246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03872" y="6653389"/>
            <a:ext cx="3972354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fld id="{40D66AFD-6858-4308-A4FE-F1A9A7940F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35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optimizing</a:t>
            </a:r>
            <a:r>
              <a:rPr lang="en-AU" baseline="0" dirty="0"/>
              <a:t> one parameter often has conflicting effects on the others. </a:t>
            </a:r>
          </a:p>
          <a:p>
            <a:endParaRPr lang="en-AU" baseline="0" dirty="0"/>
          </a:p>
        </p:txBody>
      </p:sp>
    </p:spTree>
    <p:extLst>
      <p:ext uri="{BB962C8B-B14F-4D97-AF65-F5344CB8AC3E}">
        <p14:creationId xmlns:p14="http://schemas.microsoft.com/office/powerpoint/2010/main" val="257161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1AB619-C241-E54D-A844-0C69DACFB3AB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300592-3FED-F04C-BF2B-DC3CCF7E4971}" type="slidenum">
              <a:rPr lang="en-AU" altLang="x-none">
                <a:latin typeface="Times New Roman" charset="0"/>
              </a:rPr>
              <a:pPr/>
              <a:t>11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altLang="x-none" dirty="0">
                <a:latin typeface="Monaco" pitchFamily="2" charset="77"/>
              </a:rPr>
              <a:t>Simultaneously optimize hit time and miss time (miss rate x miss penalty)</a:t>
            </a:r>
          </a:p>
          <a:p>
            <a:endParaRPr lang="en-US" altLang="x-none" dirty="0">
              <a:latin typeface="Monaco" pitchFamily="2" charset="77"/>
            </a:endParaRPr>
          </a:p>
          <a:p>
            <a:r>
              <a:rPr lang="en-US" altLang="x-none" dirty="0">
                <a:latin typeface="Monaco" pitchFamily="2" charset="77"/>
              </a:rPr>
              <a:t>MP(L1) = AMAT(L2)</a:t>
            </a:r>
          </a:p>
        </p:txBody>
      </p:sp>
    </p:spTree>
    <p:extLst>
      <p:ext uri="{BB962C8B-B14F-4D97-AF65-F5344CB8AC3E}">
        <p14:creationId xmlns:p14="http://schemas.microsoft.com/office/powerpoint/2010/main" val="3181038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1AB619-C241-E54D-A844-0C69DACFB3AB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300592-3FED-F04C-BF2B-DC3CCF7E4971}" type="slidenum">
              <a:rPr lang="en-AU" altLang="x-none">
                <a:latin typeface="Times New Roman" charset="0"/>
              </a:rPr>
              <a:pPr/>
              <a:t>12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x-none" dirty="0">
                <a:latin typeface="Monaco" pitchFamily="2" charset="77"/>
              </a:rPr>
              <a:t>Local miss rates: L1 = 0.04, L2 = 0.5</a:t>
            </a:r>
          </a:p>
          <a:p>
            <a:r>
              <a:rPr lang="en-US" altLang="x-none" dirty="0">
                <a:latin typeface="Monaco" pitchFamily="2" charset="77"/>
              </a:rPr>
              <a:t>Global miss rates: L1 = 0.04, L2 = 0.02</a:t>
            </a:r>
          </a:p>
          <a:p>
            <a:endParaRPr lang="en-US" altLang="x-none" dirty="0">
              <a:latin typeface="Monaco" pitchFamily="2" charset="77"/>
            </a:endParaRPr>
          </a:p>
          <a:p>
            <a:r>
              <a:rPr lang="en-US" altLang="x-none" dirty="0">
                <a:latin typeface="Monaco" pitchFamily="2" charset="77"/>
              </a:rPr>
              <a:t>AMAT = 1 + 0.04*(10 + 0.5*200) = 1 + 0.04*110 = 5.4 cycles</a:t>
            </a:r>
          </a:p>
          <a:p>
            <a:endParaRPr lang="en-US" altLang="x-none" dirty="0">
              <a:latin typeface="Monaco" pitchFamily="2" charset="77"/>
            </a:endParaRPr>
          </a:p>
          <a:p>
            <a:r>
              <a:rPr lang="en-US" altLang="x-none" dirty="0">
                <a:latin typeface="Monaco" pitchFamily="2" charset="77"/>
              </a:rPr>
              <a:t>Average stall cycles/M-access: 4.4 cycles</a:t>
            </a:r>
          </a:p>
          <a:p>
            <a:endParaRPr lang="en-US" altLang="x-none" dirty="0">
              <a:latin typeface="Monaco" pitchFamily="2" charset="77"/>
            </a:endParaRPr>
          </a:p>
          <a:p>
            <a:r>
              <a:rPr lang="en-US" altLang="x-none" dirty="0">
                <a:latin typeface="Monaco" pitchFamily="2" charset="77"/>
              </a:rPr>
              <a:t>Avg stall cycles/</a:t>
            </a:r>
            <a:r>
              <a:rPr lang="en-US" altLang="x-none" dirty="0" err="1">
                <a:latin typeface="Monaco" pitchFamily="2" charset="77"/>
              </a:rPr>
              <a:t>inst</a:t>
            </a:r>
            <a:r>
              <a:rPr lang="en-US" altLang="x-none" dirty="0">
                <a:latin typeface="Monaco" pitchFamily="2" charset="77"/>
              </a:rPr>
              <a:t> 	= avg mem/</a:t>
            </a:r>
            <a:r>
              <a:rPr lang="en-US" altLang="x-none" dirty="0" err="1">
                <a:latin typeface="Monaco" pitchFamily="2" charset="77"/>
              </a:rPr>
              <a:t>inst</a:t>
            </a:r>
            <a:r>
              <a:rPr lang="en-US" altLang="x-none" dirty="0">
                <a:latin typeface="Monaco" pitchFamily="2" charset="77"/>
              </a:rPr>
              <a:t> * Average stall cycles/M-access </a:t>
            </a:r>
          </a:p>
          <a:p>
            <a:r>
              <a:rPr lang="en-US" altLang="x-none" dirty="0">
                <a:latin typeface="Monaco" pitchFamily="2" charset="77"/>
              </a:rPr>
              <a:t>				= 1.5*4.4 </a:t>
            </a:r>
          </a:p>
          <a:p>
            <a:r>
              <a:rPr lang="en-US" altLang="x-none" dirty="0">
                <a:latin typeface="Monaco" pitchFamily="2" charset="77"/>
              </a:rPr>
              <a:t>				= 6.6 cycles</a:t>
            </a:r>
          </a:p>
        </p:txBody>
      </p:sp>
    </p:spTree>
    <p:extLst>
      <p:ext uri="{BB962C8B-B14F-4D97-AF65-F5344CB8AC3E}">
        <p14:creationId xmlns:p14="http://schemas.microsoft.com/office/powerpoint/2010/main" val="941243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1AB619-C241-E54D-A844-0C69DACFB3AB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300592-3FED-F04C-BF2B-DC3CCF7E4971}" type="slidenum">
              <a:rPr lang="en-AU" altLang="x-none">
                <a:latin typeface="Times New Roman" charset="0"/>
              </a:rPr>
              <a:pPr/>
              <a:t>13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745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1AB619-C241-E54D-A844-0C69DACFB3AB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300592-3FED-F04C-BF2B-DC3CCF7E4971}" type="slidenum">
              <a:rPr lang="en-AU" altLang="x-none">
                <a:latin typeface="Times New Roman" charset="0"/>
              </a:rPr>
              <a:pPr/>
              <a:t>14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x-none" dirty="0">
                <a:latin typeface="Monaco" pitchFamily="2" charset="77"/>
              </a:rPr>
              <a:t>Base line: 8192KB L2 cache with 1 cycle hit time</a:t>
            </a:r>
          </a:p>
        </p:txBody>
      </p:sp>
    </p:spTree>
    <p:extLst>
      <p:ext uri="{BB962C8B-B14F-4D97-AF65-F5344CB8AC3E}">
        <p14:creationId xmlns:p14="http://schemas.microsoft.com/office/powerpoint/2010/main" val="1901806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. Mem read accesses happen more frequent than writes.</a:t>
            </a:r>
          </a:p>
          <a:p>
            <a:r>
              <a:rPr lang="en-AU" dirty="0"/>
              <a:t>. Amdahl law says we should focus on optimizing common cases.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8149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0247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when processor runs,</a:t>
            </a:r>
            <a:r>
              <a:rPr lang="en-AU" baseline="0" dirty="0"/>
              <a:t> programs or data that it requests may be in memory or hard disk.</a:t>
            </a:r>
          </a:p>
          <a:p>
            <a:endParaRPr lang="en-AU" baseline="0" dirty="0"/>
          </a:p>
          <a:p>
            <a:r>
              <a:rPr lang="en-AU" baseline="0" dirty="0"/>
              <a:t>. From CPU’s view, virtual memory is as large as HD, and as fast as cache. </a:t>
            </a:r>
          </a:p>
          <a:p>
            <a:r>
              <a:rPr lang="en-AU" baseline="0" dirty="0"/>
              <a:t>. Virtual address is translated to physical address before accessing the memory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5103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virtual addressed caches lead</a:t>
            </a:r>
            <a:r>
              <a:rPr lang="en-AU" baseline="0" dirty="0"/>
              <a:t> to a number of complications as explained in the book.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1220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391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916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1AB619-C241-E54D-A844-0C69DACFB3AB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300592-3FED-F04C-BF2B-DC3CCF7E4971}" type="slidenum">
              <a:rPr lang="en-AU" altLang="x-none">
                <a:latin typeface="Times New Roman" charset="0"/>
              </a:rPr>
              <a:pPr/>
              <a:t>4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85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1AB619-C241-E54D-A844-0C69DACFB3AB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300592-3FED-F04C-BF2B-DC3CCF7E4971}" type="slidenum">
              <a:rPr lang="en-AU" altLang="x-none">
                <a:latin typeface="Times New Roman" charset="0"/>
              </a:rPr>
              <a:pPr/>
              <a:t>5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x-none" dirty="0">
                <a:latin typeface="Monaco" charset="0"/>
                <a:ea typeface="Monaco" charset="0"/>
                <a:cs typeface="Monaco" charset="0"/>
              </a:rPr>
              <a:t>miss penalty depend on low-level</a:t>
            </a:r>
            <a:r>
              <a:rPr lang="en-US" altLang="x-none" baseline="0" dirty="0">
                <a:latin typeface="Monaco" charset="0"/>
                <a:ea typeface="Monaco" charset="0"/>
                <a:cs typeface="Monaco" charset="0"/>
              </a:rPr>
              <a:t> mem.</a:t>
            </a:r>
          </a:p>
          <a:p>
            <a:endParaRPr lang="en-US" altLang="x-none" baseline="0" dirty="0">
              <a:latin typeface="Monaco" charset="0"/>
              <a:ea typeface="Monaco" charset="0"/>
              <a:cs typeface="Monaco" charset="0"/>
            </a:endParaRPr>
          </a:p>
          <a:p>
            <a:r>
              <a:rPr lang="en-US" altLang="x-none" baseline="0" dirty="0">
                <a:latin typeface="Monaco" charset="0"/>
                <a:ea typeface="Monaco" charset="0"/>
                <a:cs typeface="Monaco" charset="0"/>
              </a:rPr>
              <a:t>high-latency high-BW -&gt; larger block size</a:t>
            </a:r>
            <a:endParaRPr lang="en-US" altLang="x-none" dirty="0">
              <a:latin typeface="Monaco" charset="0"/>
              <a:ea typeface="Monaco" charset="0"/>
              <a:cs typeface="Monac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595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1AB619-C241-E54D-A844-0C69DACFB3AB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300592-3FED-F04C-BF2B-DC3CCF7E4971}" type="slidenum">
              <a:rPr lang="en-AU" altLang="x-none">
                <a:latin typeface="Times New Roman" charset="0"/>
              </a:rPr>
              <a:pPr/>
              <a:t>6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x-none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640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366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8-way works effectively as fully associative!</a:t>
            </a:r>
          </a:p>
        </p:txBody>
      </p:sp>
    </p:spTree>
    <p:extLst>
      <p:ext uri="{BB962C8B-B14F-4D97-AF65-F5344CB8AC3E}">
        <p14:creationId xmlns:p14="http://schemas.microsoft.com/office/powerpoint/2010/main" val="888933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Case 1: amat_1w = 1.625, amat_2w = 1.36 + 0.4 = 1.76</a:t>
            </a:r>
          </a:p>
          <a:p>
            <a:r>
              <a:rPr lang="en-AU" dirty="0"/>
              <a:t>Case 2: amat_1w = 3.5,</a:t>
            </a:r>
            <a:r>
              <a:rPr lang="en-AU" baseline="0" dirty="0"/>
              <a:t> amat_2w = 1.36 + 1.6 = </a:t>
            </a:r>
            <a:r>
              <a:rPr lang="en-AU" dirty="0"/>
              <a:t> 2.96</a:t>
            </a:r>
          </a:p>
        </p:txBody>
      </p:sp>
    </p:spTree>
    <p:extLst>
      <p:ext uri="{BB962C8B-B14F-4D97-AF65-F5344CB8AC3E}">
        <p14:creationId xmlns:p14="http://schemas.microsoft.com/office/powerpoint/2010/main" val="75850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Morgan Kaufmann Publishers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F91AB619-C241-E54D-A844-0C69DACFB3AB}" type="datetime3">
              <a:rPr lang="en-AU" altLang="x-none">
                <a:latin typeface="Times New Roman" charset="0"/>
              </a:rPr>
              <a:pPr/>
              <a:t>30 January, 2023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72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AU" altLang="x-none">
                <a:latin typeface="Times New Roman" charset="0"/>
              </a:rPr>
              <a:t>Chapter 5 — Large and Fast: Exploiting Memory Hierarchy</a:t>
            </a:r>
          </a:p>
        </p:txBody>
      </p:sp>
      <p:sp>
        <p:nvSpPr>
          <p:cNvPr id="137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63300592-3FED-F04C-BF2B-DC3CCF7E4971}" type="slidenum">
              <a:rPr lang="en-AU" altLang="x-none">
                <a:latin typeface="Times New Roman" charset="0"/>
              </a:rPr>
              <a:pPr/>
              <a:t>10</a:t>
            </a:fld>
            <a:endParaRPr lang="en-AU" altLang="x-none">
              <a:latin typeface="Times New Roman" charset="0"/>
            </a:endParaRPr>
          </a:p>
        </p:txBody>
      </p:sp>
      <p:sp>
        <p:nvSpPr>
          <p:cNvPr id="137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x-none" dirty="0">
                <a:latin typeface="Monaco" pitchFamily="2" charset="77"/>
              </a:rPr>
              <a:t>Simultaneously optimize hit time and miss time (miss rate x miss penalty)</a:t>
            </a:r>
          </a:p>
        </p:txBody>
      </p:sp>
    </p:spTree>
    <p:extLst>
      <p:ext uri="{BB962C8B-B14F-4D97-AF65-F5344CB8AC3E}">
        <p14:creationId xmlns:p14="http://schemas.microsoft.com/office/powerpoint/2010/main" val="647142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6963"/>
            <a:ext cx="9144000" cy="2163535"/>
          </a:xfrm>
        </p:spPr>
        <p:txBody>
          <a:bodyPr/>
          <a:lstStyle>
            <a:lvl1pPr algn="ctr">
              <a:defRPr sz="4400" b="1">
                <a:solidFill>
                  <a:schemeClr val="accent5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20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E9AC8973-3E2D-447C-9916-BE573B137A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6850" y="74613"/>
            <a:ext cx="1909763" cy="615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4388" y="74613"/>
            <a:ext cx="5580062" cy="615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5890B677-E91A-46D0-B42D-EAE609B50E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9963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697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8153400" cy="1120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187575"/>
            <a:ext cx="8153400" cy="1120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966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947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023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9928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214793"/>
            <a:ext cx="8784976" cy="732936"/>
          </a:xfrm>
        </p:spPr>
        <p:txBody>
          <a:bodyPr anchor="ctr" anchorCtr="0"/>
          <a:lstStyle>
            <a:lvl1pPr>
              <a:defRPr>
                <a:solidFill>
                  <a:srgbClr val="0712D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125538"/>
            <a:ext cx="8775576" cy="55084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03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25" y="146304"/>
            <a:ext cx="8852598" cy="925202"/>
          </a:xfrm>
          <a:prstGeom prst="roundRect">
            <a:avLst/>
          </a:prstGeom>
          <a:solidFill>
            <a:schemeClr val="bg1"/>
          </a:solidFill>
        </p:spPr>
        <p:txBody>
          <a:bodyPr/>
          <a:lstStyle>
            <a:lvl1pPr>
              <a:defRPr sz="3600">
                <a:solidFill>
                  <a:srgbClr val="001CF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25" y="1124186"/>
            <a:ext cx="8852597" cy="5545924"/>
          </a:xfrm>
        </p:spPr>
        <p:txBody>
          <a:bodyPr/>
          <a:lstStyle>
            <a:lvl1pPr marL="400050" indent="-390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Zapf Dingbats"/>
              <a:buChar char="➺"/>
              <a:tabLst/>
              <a:defRPr sz="3200"/>
            </a:lvl1pPr>
            <a:lvl2pPr marL="758825" indent="-3365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1CFE"/>
              </a:buClr>
              <a:buSzPct val="85000"/>
              <a:buFont typeface="Zapf Dingbats"/>
              <a:buChar char="➺"/>
              <a:tabLst/>
              <a:defRPr sz="2800"/>
            </a:lvl2pPr>
            <a:lvl3pPr marL="1030288" indent="-29368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tabLst/>
              <a:defRPr sz="2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88E8-ADF0-7843-A826-869B5070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659477"/>
            <a:ext cx="457200" cy="18789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800" b="1" i="0">
                <a:solidFill>
                  <a:srgbClr val="0136F8"/>
                </a:solidFill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965200"/>
            <a:ext cx="3744912" cy="5268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965200"/>
            <a:ext cx="3744913" cy="5268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1DB1A6F7-CEA9-4986-B891-18E40EE19B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C6B041-C829-F047-8790-692DB025F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659477"/>
            <a:ext cx="457200" cy="18789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800" b="1" i="0">
                <a:solidFill>
                  <a:srgbClr val="0136F8"/>
                </a:solidFill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FFE318-AB02-2A46-BE4D-79605F31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5" y="146304"/>
            <a:ext cx="8852598" cy="925202"/>
          </a:xfrm>
          <a:prstGeom prst="roundRect">
            <a:avLst/>
          </a:prstGeom>
          <a:solidFill>
            <a:schemeClr val="bg1"/>
          </a:solidFill>
        </p:spPr>
        <p:txBody>
          <a:bodyPr/>
          <a:lstStyle>
            <a:lvl1pPr>
              <a:defRPr sz="3600">
                <a:solidFill>
                  <a:srgbClr val="001CF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2067C95-C149-5846-AEE8-BC878D741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659477"/>
            <a:ext cx="457200" cy="18789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800" b="1" i="0">
                <a:solidFill>
                  <a:srgbClr val="0136F8"/>
                </a:solidFill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B522F413-B3BA-48F0-9340-60CB051385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AE6E24A7-D274-4928-9E5E-89698AA27F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725" y="134900"/>
            <a:ext cx="8852598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02" tIns="46301" rIns="92602" bIns="463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2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725" y="1155559"/>
            <a:ext cx="8852597" cy="560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58" tIns="44758" rIns="91058" bIns="447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70110"/>
            <a:ext cx="457200" cy="18789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200" b="1" i="0">
                <a:solidFill>
                  <a:srgbClr val="0136F8"/>
                </a:solidFill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8" r:id="rId15"/>
    <p:sldLayoutId id="2147483709" r:id="rId16"/>
    <p:sldLayoutId id="2147483711" r:id="rId17"/>
    <p:sldLayoutId id="2147483712" r:id="rId18"/>
  </p:sldLayoutIdLst>
  <p:transition/>
  <p:hf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4000" b="1" i="0">
          <a:solidFill>
            <a:srgbClr val="001CFE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2pPr>
      <a:lvl3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3pPr>
      <a:lvl4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4pPr>
      <a:lvl5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9pPr>
    </p:titleStyle>
    <p:bodyStyle>
      <a:lvl1pPr marL="342900" indent="-342900" algn="l" defTabSz="889000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tx1"/>
        </a:buClr>
        <a:buSzPct val="75000"/>
        <a:buFont typeface="Courier New" charset="0"/>
        <a:buChar char="o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chemeClr val="tx1"/>
        </a:buClr>
        <a:buSzPct val="75000"/>
        <a:buFont typeface=".AppleSystemUIFont" charset="-120"/>
        <a:buChar char="→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8575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chemeClr val="bg2"/>
        </a:buClr>
        <a:buSzPct val="75000"/>
        <a:buFont typeface="ZapfDingbatsITC" charset="0"/>
        <a:buChar char="➤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485900" indent="-22860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Helvetica" pitchFamily="34" charset="0"/>
          <a:cs typeface="+mn-cs"/>
        </a:defRPr>
      </a:lvl4pPr>
      <a:lvl5pPr marL="1828800" indent="-22860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5pPr>
      <a:lvl6pPr marL="22860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6pPr>
      <a:lvl7pPr marL="27432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7pPr>
      <a:lvl8pPr marL="32004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8pPr>
      <a:lvl9pPr marL="36576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3D07FED-B6F3-D44F-AADC-0F0278E4FA8C}"/>
              </a:ext>
            </a:extLst>
          </p:cNvPr>
          <p:cNvSpPr/>
          <p:nvPr/>
        </p:nvSpPr>
        <p:spPr bwMode="auto">
          <a:xfrm>
            <a:off x="182880" y="2672590"/>
            <a:ext cx="8778240" cy="1188720"/>
          </a:xfrm>
          <a:prstGeom prst="roundRect">
            <a:avLst>
              <a:gd name="adj" fmla="val 7904"/>
            </a:avLst>
          </a:prstGeom>
          <a:solidFill>
            <a:srgbClr val="FFF0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sz="4000" b="1" i="0" dirty="0">
                <a:solidFill>
                  <a:srgbClr val="0040D9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Basic Cache Optimizations</a:t>
            </a:r>
          </a:p>
        </p:txBody>
      </p:sp>
    </p:spTree>
    <p:extLst>
      <p:ext uri="{BB962C8B-B14F-4D97-AF65-F5344CB8AC3E}">
        <p14:creationId xmlns:p14="http://schemas.microsoft.com/office/powerpoint/2010/main" val="89983491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5"/>
          <p:cNvSpPr>
            <a:spLocks noGrp="1" noChangeArrowheads="1"/>
          </p:cNvSpPr>
          <p:nvPr>
            <p:ph idx="1"/>
          </p:nvPr>
        </p:nvSpPr>
        <p:spPr>
          <a:xfrm>
            <a:off x="150726" y="1124186"/>
            <a:ext cx="6100382" cy="5545924"/>
          </a:xfrm>
        </p:spPr>
        <p:txBody>
          <a:bodyPr/>
          <a:lstStyle/>
          <a:p>
            <a:pPr eaLnBrk="1" hangingPunct="1"/>
            <a:r>
              <a:rPr lang="en-US" altLang="x-none" sz="2800" dirty="0"/>
              <a:t>L1 cache: small to keep hit time fast</a:t>
            </a:r>
          </a:p>
          <a:p>
            <a:pPr eaLnBrk="1" hangingPunct="1"/>
            <a:r>
              <a:rPr lang="en-US" altLang="x-none" sz="2800" dirty="0"/>
              <a:t>L2 cache: capture as many L1 misses &amp; reduce miss penalty for L1$ </a:t>
            </a:r>
          </a:p>
          <a:p>
            <a:pPr eaLnBrk="1" hangingPunct="1"/>
            <a:endParaRPr lang="en-US" altLang="x-none" sz="2800" dirty="0">
              <a:solidFill>
                <a:srgbClr val="001CFE"/>
              </a:solidFill>
            </a:endParaRPr>
          </a:p>
          <a:p>
            <a:pPr eaLnBrk="1" hangingPunct="1"/>
            <a:r>
              <a:rPr lang="en-US" altLang="x-none" sz="2800" dirty="0">
                <a:solidFill>
                  <a:srgbClr val="001CFE"/>
                </a:solidFill>
              </a:rPr>
              <a:t>Local miss rates:</a:t>
            </a:r>
            <a:r>
              <a:rPr lang="en-US" altLang="x-none" sz="2800" dirty="0"/>
              <a:t> miss rates of L1, L2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x-none" sz="2800" dirty="0">
                <a:solidFill>
                  <a:srgbClr val="001CFE"/>
                </a:solidFill>
              </a:rPr>
              <a:t>Global miss rates =</a:t>
            </a:r>
            <a:r>
              <a:rPr lang="en-US" altLang="x-none" sz="2800" dirty="0"/>
              <a:t> 			miss rate(L1) * miss rate(L2)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4 </a:t>
            </a:r>
            <a:r>
              <a:rPr lang="mr-IN" dirty="0"/>
              <a:t>–</a:t>
            </a:r>
            <a:r>
              <a:rPr lang="en-US" dirty="0"/>
              <a:t> Multilevel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6617166"/>
            <a:ext cx="311162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B.3   Six Basic </a:t>
            </a: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7846C-E516-784D-A0A9-CE3DEEDD3A71}"/>
              </a:ext>
            </a:extLst>
          </p:cNvPr>
          <p:cNvSpPr/>
          <p:nvPr/>
        </p:nvSpPr>
        <p:spPr bwMode="auto">
          <a:xfrm>
            <a:off x="7303001" y="1278035"/>
            <a:ext cx="1228743" cy="605118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A21937-E4FD-CB46-83C3-8B20F0215259}"/>
              </a:ext>
            </a:extLst>
          </p:cNvPr>
          <p:cNvSpPr/>
          <p:nvPr/>
        </p:nvSpPr>
        <p:spPr bwMode="auto">
          <a:xfrm>
            <a:off x="7026088" y="4917017"/>
            <a:ext cx="1782566" cy="144164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Memory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C6D8C90-8F01-B944-8F98-F37478BCFC38}"/>
              </a:ext>
            </a:extLst>
          </p:cNvPr>
          <p:cNvCxnSpPr>
            <a:stCxn id="6" idx="2"/>
            <a:endCxn id="10" idx="0"/>
          </p:cNvCxnSpPr>
          <p:nvPr/>
        </p:nvCxnSpPr>
        <p:spPr bwMode="auto">
          <a:xfrm flipH="1">
            <a:off x="7917372" y="1883153"/>
            <a:ext cx="1" cy="4888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med"/>
            <a:tailEnd type="stealth" w="lg" len="med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A81F580-AFAA-3D4C-A7D6-147AF59CAEF7}"/>
              </a:ext>
            </a:extLst>
          </p:cNvPr>
          <p:cNvSpPr/>
          <p:nvPr/>
        </p:nvSpPr>
        <p:spPr bwMode="auto">
          <a:xfrm>
            <a:off x="7303000" y="2372024"/>
            <a:ext cx="1228743" cy="6051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L1$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FE3371-36B0-1843-9503-EAAFBB453D10}"/>
              </a:ext>
            </a:extLst>
          </p:cNvPr>
          <p:cNvSpPr/>
          <p:nvPr/>
        </p:nvSpPr>
        <p:spPr bwMode="auto">
          <a:xfrm>
            <a:off x="7302999" y="3475300"/>
            <a:ext cx="1228743" cy="9252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L2$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A5E3A8-F3F0-9D4B-AB62-AF724560F14B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 bwMode="auto">
          <a:xfrm flipH="1">
            <a:off x="7917371" y="2977142"/>
            <a:ext cx="1" cy="4981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med"/>
            <a:tailEnd type="stealth" w="lg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D39688-51EA-104B-B39F-C15788BD7A49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7917371" y="4400502"/>
            <a:ext cx="2" cy="5165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med"/>
            <a:tailEnd type="stealth" w="lg" len="med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280C4C-0FBC-834C-BEAF-C72B3BF3C532}"/>
              </a:ext>
            </a:extLst>
          </p:cNvPr>
          <p:cNvSpPr txBox="1"/>
          <p:nvPr/>
        </p:nvSpPr>
        <p:spPr>
          <a:xfrm>
            <a:off x="6315228" y="2514536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001C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1-2 cycles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E1A613-0B7D-FB4F-AE42-8DBA297CAFFB}"/>
              </a:ext>
            </a:extLst>
          </p:cNvPr>
          <p:cNvSpPr txBox="1"/>
          <p:nvPr/>
        </p:nvSpPr>
        <p:spPr>
          <a:xfrm>
            <a:off x="6134806" y="3727871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001C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20-30 cycles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0280F3-9BEC-1A45-84FD-6FBA6EB720D4}"/>
              </a:ext>
            </a:extLst>
          </p:cNvPr>
          <p:cNvSpPr txBox="1"/>
          <p:nvPr/>
        </p:nvSpPr>
        <p:spPr>
          <a:xfrm>
            <a:off x="5829927" y="5509455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001C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~200 cycles</a:t>
            </a:r>
          </a:p>
        </p:txBody>
      </p:sp>
    </p:spTree>
    <p:extLst>
      <p:ext uri="{BB962C8B-B14F-4D97-AF65-F5344CB8AC3E}">
        <p14:creationId xmlns:p14="http://schemas.microsoft.com/office/powerpoint/2010/main" val="128249779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5"/>
          <p:cNvSpPr>
            <a:spLocks noGrp="1" noChangeArrowheads="1"/>
          </p:cNvSpPr>
          <p:nvPr>
            <p:ph idx="1"/>
          </p:nvPr>
        </p:nvSpPr>
        <p:spPr>
          <a:xfrm>
            <a:off x="150725" y="1124186"/>
            <a:ext cx="6724637" cy="5545924"/>
          </a:xfrm>
        </p:spPr>
        <p:txBody>
          <a:bodyPr/>
          <a:lstStyle/>
          <a:p>
            <a:pPr marL="9525" indent="0" eaLnBrk="1" hangingPunct="1">
              <a:spcAft>
                <a:spcPts val="0"/>
              </a:spcAft>
              <a:buNone/>
            </a:pPr>
            <a:r>
              <a:rPr lang="en-US" altLang="x-none" sz="2400" b="1" dirty="0"/>
              <a:t>HT</a:t>
            </a:r>
            <a:r>
              <a:rPr lang="en-US" altLang="x-none" sz="2400" dirty="0"/>
              <a:t>: hit time</a:t>
            </a:r>
          </a:p>
          <a:p>
            <a:pPr marL="9525" indent="0" eaLnBrk="1" hangingPunct="1">
              <a:spcAft>
                <a:spcPts val="0"/>
              </a:spcAft>
              <a:buNone/>
            </a:pPr>
            <a:r>
              <a:rPr lang="en-US" altLang="x-none" sz="2400" b="1" dirty="0"/>
              <a:t>MR</a:t>
            </a:r>
            <a:r>
              <a:rPr lang="en-US" altLang="x-none" sz="2400" dirty="0"/>
              <a:t>: miss rate</a:t>
            </a:r>
          </a:p>
          <a:p>
            <a:pPr marL="9525" indent="0" eaLnBrk="1" hangingPunct="1">
              <a:spcAft>
                <a:spcPts val="0"/>
              </a:spcAft>
              <a:buNone/>
            </a:pPr>
            <a:r>
              <a:rPr lang="en-US" altLang="x-none" sz="2400" b="1" dirty="0"/>
              <a:t>MP</a:t>
            </a:r>
            <a:r>
              <a:rPr lang="en-US" altLang="x-none" sz="2400" dirty="0"/>
              <a:t>: miss penalty</a:t>
            </a:r>
          </a:p>
          <a:p>
            <a:pPr marL="9525" indent="0" eaLnBrk="1" hangingPunct="1">
              <a:spcBef>
                <a:spcPts val="1200"/>
              </a:spcBef>
              <a:buNone/>
            </a:pPr>
            <a:r>
              <a:rPr lang="en-US" altLang="x-none" sz="2400" dirty="0"/>
              <a:t>AMAT = HT(L1) + MR(L1) * MP(L1)</a:t>
            </a:r>
          </a:p>
          <a:p>
            <a:pPr marL="9525" indent="0" eaLnBrk="1" hangingPunct="1">
              <a:spcBef>
                <a:spcPts val="1200"/>
              </a:spcBef>
              <a:buNone/>
            </a:pPr>
            <a:r>
              <a:rPr lang="en-US" altLang="x-none" sz="2400" dirty="0"/>
              <a:t>MP(L1) = HT(L2) + LMR(L2) * MP(L2)</a:t>
            </a:r>
          </a:p>
          <a:p>
            <a:pPr marL="287338" indent="-277813" eaLnBrk="1" hangingPunct="1">
              <a:spcBef>
                <a:spcPts val="1200"/>
              </a:spcBef>
              <a:buNone/>
            </a:pPr>
            <a:r>
              <a:rPr lang="en-US" altLang="x-none" sz="2400" dirty="0"/>
              <a:t>Mem Stall cycles/</a:t>
            </a:r>
            <a:r>
              <a:rPr lang="en-US" altLang="x-none" sz="2400" dirty="0" err="1"/>
              <a:t>inst</a:t>
            </a:r>
            <a:r>
              <a:rPr lang="en-US" altLang="x-none" sz="2400" dirty="0"/>
              <a:t> = 		          misses/</a:t>
            </a:r>
            <a:r>
              <a:rPr lang="en-US" altLang="x-none" sz="2400" dirty="0" err="1"/>
              <a:t>inst</a:t>
            </a:r>
            <a:r>
              <a:rPr lang="en-US" altLang="x-none" sz="2400" dirty="0"/>
              <a:t>(L1) * HT(L2) + misses/</a:t>
            </a:r>
            <a:r>
              <a:rPr lang="en-US" altLang="x-none" sz="2400" dirty="0" err="1"/>
              <a:t>inst</a:t>
            </a:r>
            <a:r>
              <a:rPr lang="en-US" altLang="x-none" sz="2400" dirty="0"/>
              <a:t>(L2) *MP(L2)</a:t>
            </a:r>
          </a:p>
          <a:p>
            <a:pPr marL="287338" indent="-277813" eaLnBrk="1" hangingPunct="1">
              <a:spcBef>
                <a:spcPts val="1200"/>
              </a:spcBef>
              <a:buNone/>
            </a:pPr>
            <a:r>
              <a:rPr lang="en-US" altLang="x-none" sz="2400" dirty="0"/>
              <a:t>misses/</a:t>
            </a:r>
            <a:r>
              <a:rPr lang="en-US" altLang="x-none" sz="2400" dirty="0" err="1"/>
              <a:t>inst</a:t>
            </a:r>
            <a:r>
              <a:rPr lang="en-US" altLang="x-none" sz="2400" dirty="0"/>
              <a:t>(L1) = M Accesses/</a:t>
            </a:r>
            <a:r>
              <a:rPr lang="en-US" altLang="x-none" sz="2400" dirty="0" err="1"/>
              <a:t>inst</a:t>
            </a:r>
            <a:r>
              <a:rPr lang="en-US" altLang="x-none" sz="2400" dirty="0"/>
              <a:t> * MR(L1)</a:t>
            </a:r>
          </a:p>
          <a:p>
            <a:pPr marL="287338" indent="-277813" eaLnBrk="1" hangingPunct="1">
              <a:spcBef>
                <a:spcPts val="1200"/>
              </a:spcBef>
              <a:buNone/>
            </a:pPr>
            <a:r>
              <a:rPr lang="en-US" altLang="x-none" sz="2400" dirty="0"/>
              <a:t>misses/</a:t>
            </a:r>
            <a:r>
              <a:rPr lang="en-US" altLang="x-none" sz="2400" dirty="0" err="1"/>
              <a:t>inst</a:t>
            </a:r>
            <a:r>
              <a:rPr lang="en-US" altLang="x-none" sz="2400" dirty="0"/>
              <a:t>(L2) = M Accesses/</a:t>
            </a:r>
            <a:r>
              <a:rPr lang="en-US" altLang="x-none" sz="2400" dirty="0" err="1"/>
              <a:t>inst</a:t>
            </a:r>
            <a:r>
              <a:rPr lang="en-US" altLang="x-none" sz="2400" dirty="0"/>
              <a:t> * GMR(L2)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4 </a:t>
            </a:r>
            <a:r>
              <a:rPr lang="mr-IN" dirty="0"/>
              <a:t>–</a:t>
            </a:r>
            <a:r>
              <a:rPr lang="en-US" dirty="0"/>
              <a:t> Multilevel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6617166"/>
            <a:ext cx="311162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B.3   Six Basic </a:t>
            </a: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B2AC0-14AA-F647-B7AA-5F3580DB61EF}"/>
              </a:ext>
            </a:extLst>
          </p:cNvPr>
          <p:cNvSpPr/>
          <p:nvPr/>
        </p:nvSpPr>
        <p:spPr bwMode="auto">
          <a:xfrm>
            <a:off x="7534496" y="722446"/>
            <a:ext cx="1228743" cy="605118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B7F711-F6D7-C848-8B1C-643BD2B0AF6C}"/>
              </a:ext>
            </a:extLst>
          </p:cNvPr>
          <p:cNvSpPr/>
          <p:nvPr/>
        </p:nvSpPr>
        <p:spPr bwMode="auto">
          <a:xfrm>
            <a:off x="7257583" y="4361428"/>
            <a:ext cx="1782566" cy="144164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Memory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CBA554-B516-C849-88D9-EB368E02D310}"/>
              </a:ext>
            </a:extLst>
          </p:cNvPr>
          <p:cNvCxnSpPr>
            <a:stCxn id="6" idx="2"/>
            <a:endCxn id="10" idx="0"/>
          </p:cNvCxnSpPr>
          <p:nvPr/>
        </p:nvCxnSpPr>
        <p:spPr bwMode="auto">
          <a:xfrm flipH="1">
            <a:off x="8148867" y="1327564"/>
            <a:ext cx="1" cy="48887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med"/>
            <a:tailEnd type="stealth" w="lg" len="med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1B12F1B-E496-9647-937C-4F71CA4DFE78}"/>
              </a:ext>
            </a:extLst>
          </p:cNvPr>
          <p:cNvSpPr/>
          <p:nvPr/>
        </p:nvSpPr>
        <p:spPr bwMode="auto">
          <a:xfrm>
            <a:off x="7534495" y="1816435"/>
            <a:ext cx="1228743" cy="6051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L1$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8935E3-3443-4F45-B6C1-BA409C5BDA45}"/>
              </a:ext>
            </a:extLst>
          </p:cNvPr>
          <p:cNvSpPr/>
          <p:nvPr/>
        </p:nvSpPr>
        <p:spPr bwMode="auto">
          <a:xfrm>
            <a:off x="7534494" y="2919711"/>
            <a:ext cx="1228743" cy="9252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L2$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308E81-486E-5743-9265-E751AFDFEEE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 bwMode="auto">
          <a:xfrm flipH="1">
            <a:off x="8148866" y="2421553"/>
            <a:ext cx="1" cy="4981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med"/>
            <a:tailEnd type="stealth" w="lg" len="med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56BCB7-60BA-2645-B089-301F3B514E04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8148866" y="3844913"/>
            <a:ext cx="2" cy="5165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med"/>
            <a:tailEnd type="stealth" w="lg" len="med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C41EC7-815A-F143-82B4-5F049B29F2D8}"/>
              </a:ext>
            </a:extLst>
          </p:cNvPr>
          <p:cNvSpPr txBox="1"/>
          <p:nvPr/>
        </p:nvSpPr>
        <p:spPr>
          <a:xfrm>
            <a:off x="6546723" y="1958947"/>
            <a:ext cx="987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001C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1-2 cycles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FFFA65-F4A0-5A49-AF0B-67D7BA695E15}"/>
              </a:ext>
            </a:extLst>
          </p:cNvPr>
          <p:cNvSpPr txBox="1"/>
          <p:nvPr/>
        </p:nvSpPr>
        <p:spPr>
          <a:xfrm>
            <a:off x="6366301" y="3172282"/>
            <a:ext cx="1196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001C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20-30 cycles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ED27AC-9D1A-4740-A6F6-ECFE4223C9FD}"/>
              </a:ext>
            </a:extLst>
          </p:cNvPr>
          <p:cNvSpPr txBox="1"/>
          <p:nvPr/>
        </p:nvSpPr>
        <p:spPr>
          <a:xfrm>
            <a:off x="6165597" y="4953866"/>
            <a:ext cx="113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001C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~200 cycles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2A7BC7-74AE-1A4C-BC3B-4813A696313F}"/>
              </a:ext>
            </a:extLst>
          </p:cNvPr>
          <p:cNvSpPr txBox="1"/>
          <p:nvPr/>
        </p:nvSpPr>
        <p:spPr>
          <a:xfrm>
            <a:off x="3778400" y="5901868"/>
            <a:ext cx="2164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1C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miss rate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F780C6-EC5B-9E4C-96EE-4B9B5FB53407}"/>
              </a:ext>
            </a:extLst>
          </p:cNvPr>
          <p:cNvCxnSpPr>
            <a:stCxn id="3" idx="0"/>
          </p:cNvCxnSpPr>
          <p:nvPr/>
        </p:nvCxnSpPr>
        <p:spPr bwMode="auto">
          <a:xfrm flipV="1">
            <a:off x="4860524" y="5382228"/>
            <a:ext cx="12418" cy="519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3384640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25" y="134900"/>
            <a:ext cx="8852598" cy="890587"/>
          </a:xfrm>
        </p:spPr>
        <p:txBody>
          <a:bodyPr/>
          <a:lstStyle/>
          <a:p>
            <a:r>
              <a:rPr lang="en-US" dirty="0"/>
              <a:t>Optimization 4 </a:t>
            </a:r>
            <a:r>
              <a:rPr lang="mr-IN" dirty="0"/>
              <a:t>–</a:t>
            </a:r>
            <a:r>
              <a:rPr lang="en-US" dirty="0"/>
              <a:t> Multilevel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311162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B.3   Six Basic </a:t>
            </a: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0725" y="1358152"/>
            <a:ext cx="88525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Among 1000 mem accesses, L1 misses = 40, L2 misses = 20</a:t>
            </a:r>
          </a:p>
          <a:p>
            <a:pPr>
              <a:spcBef>
                <a:spcPts val="1200"/>
              </a:spcBef>
            </a:pPr>
            <a:r>
              <a:rPr lang="en-US" sz="2800" b="1" i="0" dirty="0">
                <a:latin typeface="Calibri" charset="0"/>
                <a:ea typeface="Calibri" charset="0"/>
                <a:cs typeface="Calibri" charset="0"/>
              </a:rPr>
              <a:t>Q1:</a:t>
            </a:r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 Local/global miss rates? </a:t>
            </a:r>
          </a:p>
          <a:p>
            <a:endParaRPr lang="en-US" sz="2800" i="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HT(L1) = 1 cycle</a:t>
            </a: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HT(L2) = 10 cycles</a:t>
            </a: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MP(L2) = 200 cycles,</a:t>
            </a:r>
          </a:p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Avg M Access/</a:t>
            </a:r>
            <a:r>
              <a:rPr lang="en-US" sz="2800" i="0" dirty="0" err="1">
                <a:latin typeface="Calibri" charset="0"/>
                <a:ea typeface="Calibri" charset="0"/>
                <a:cs typeface="Calibri" charset="0"/>
              </a:rPr>
              <a:t>inst</a:t>
            </a:r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 = 1.5</a:t>
            </a:r>
          </a:p>
          <a:p>
            <a:endParaRPr lang="en-US" sz="2800" i="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i="0" dirty="0">
                <a:latin typeface="Calibri" charset="0"/>
                <a:ea typeface="Calibri" charset="0"/>
                <a:cs typeface="Calibri" charset="0"/>
              </a:rPr>
              <a:t>Q2:</a:t>
            </a:r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 AMAT?</a:t>
            </a:r>
          </a:p>
          <a:p>
            <a:pPr>
              <a:spcBef>
                <a:spcPts val="1200"/>
              </a:spcBef>
            </a:pPr>
            <a:r>
              <a:rPr lang="en-US" sz="2800" b="1" i="0" dirty="0">
                <a:latin typeface="Calibri" charset="0"/>
                <a:ea typeface="Calibri" charset="0"/>
                <a:cs typeface="Calibri" charset="0"/>
              </a:rPr>
              <a:t>Q3: </a:t>
            </a:r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Avg stall cycles/</a:t>
            </a:r>
            <a:r>
              <a:rPr lang="en-US" sz="2800" i="0" dirty="0" err="1">
                <a:latin typeface="Calibri" charset="0"/>
                <a:ea typeface="Calibri" charset="0"/>
                <a:cs typeface="Calibri" charset="0"/>
              </a:rPr>
              <a:t>inst</a:t>
            </a:r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368574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sz="2800" dirty="0"/>
              <a:t>L1 hit time affects CPU speed</a:t>
            </a:r>
          </a:p>
          <a:p>
            <a:pPr lvl="1" eaLnBrk="1" hangingPunct="1"/>
            <a:r>
              <a:rPr lang="en-US" altLang="x-none" sz="2400" dirty="0"/>
              <a:t>Prefers small and fast L1</a:t>
            </a:r>
          </a:p>
          <a:p>
            <a:pPr eaLnBrk="1" hangingPunct="1"/>
            <a:endParaRPr lang="en-US" altLang="x-none" sz="2800" dirty="0"/>
          </a:p>
          <a:p>
            <a:pPr eaLnBrk="1" hangingPunct="1"/>
            <a:r>
              <a:rPr lang="en-US" altLang="x-none" sz="2800" dirty="0"/>
              <a:t>Performance of L2 affects L1 miss penalty</a:t>
            </a:r>
          </a:p>
          <a:p>
            <a:pPr lvl="1" eaLnBrk="1" hangingPunct="1"/>
            <a:r>
              <a:rPr lang="en-US" altLang="x-none" sz="2400" dirty="0"/>
              <a:t>Prefers large L2 with higher associativity</a:t>
            </a:r>
          </a:p>
          <a:p>
            <a:pPr lvl="1" eaLnBrk="1" hangingPunct="1"/>
            <a:r>
              <a:rPr lang="en-US" altLang="x-none" sz="2400" dirty="0"/>
              <a:t>A little reduction in miss rate </a:t>
            </a:r>
            <a:r>
              <a:rPr lang="en-US" altLang="x-none" sz="2400" dirty="0">
                <a:sym typeface="Wingdings"/>
              </a:rPr>
              <a:t> big impacts on L2 speed due to large L2 miss penalty</a:t>
            </a:r>
          </a:p>
          <a:p>
            <a:pPr eaLnBrk="1" hangingPunct="1"/>
            <a:endParaRPr lang="en-US" altLang="x-none" sz="2800" dirty="0"/>
          </a:p>
          <a:p>
            <a:pPr eaLnBrk="1" hangingPunct="1"/>
            <a:r>
              <a:rPr lang="en-US" altLang="x-none" sz="2800" dirty="0"/>
              <a:t>See example in the book for the impact of higher associativity on miss rates/AMAT</a:t>
            </a:r>
            <a:endParaRPr lang="en-US" altLang="x-none" sz="2400" dirty="0">
              <a:sym typeface="Wingdings"/>
            </a:endParaRPr>
          </a:p>
          <a:p>
            <a:pPr lvl="1" eaLnBrk="1" hangingPunct="1"/>
            <a:endParaRPr lang="en-US" altLang="x-none" sz="2400" dirty="0">
              <a:sym typeface="Wingdings"/>
            </a:endParaRPr>
          </a:p>
          <a:p>
            <a:pPr lvl="1" eaLnBrk="1" hangingPunct="1"/>
            <a:endParaRPr lang="en-US" altLang="x-none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4 </a:t>
            </a:r>
            <a:r>
              <a:rPr lang="mr-IN" dirty="0"/>
              <a:t>–</a:t>
            </a:r>
            <a:r>
              <a:rPr lang="en-US" dirty="0"/>
              <a:t> Multilevel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6617166"/>
            <a:ext cx="311162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B.3   Six Basic </a:t>
            </a: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85047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sz="2800" dirty="0"/>
              <a:t>Impact of L2 cache size on execution speed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65" y="2082884"/>
            <a:ext cx="5308054" cy="45331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4 </a:t>
            </a:r>
            <a:r>
              <a:rPr lang="mr-IN" dirty="0"/>
              <a:t>–</a:t>
            </a:r>
            <a:r>
              <a:rPr lang="en-US" dirty="0"/>
              <a:t> Multilevel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6617166"/>
            <a:ext cx="311162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B.3   Six Basic </a:t>
            </a: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61A13-1F27-DD46-9A8D-82D4A847221B}"/>
              </a:ext>
            </a:extLst>
          </p:cNvPr>
          <p:cNvSpPr txBox="1"/>
          <p:nvPr/>
        </p:nvSpPr>
        <p:spPr>
          <a:xfrm>
            <a:off x="6749537" y="3350688"/>
            <a:ext cx="2253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1800" i="0" dirty="0">
                <a:latin typeface="Calibri" panose="020F0502020204030204" pitchFamily="34" charset="0"/>
                <a:cs typeface="Calibri" panose="020F0502020204030204" pitchFamily="34" charset="0"/>
              </a:rPr>
              <a:t>Base line: 8192KB L2 cache with 1 cycle hit time</a:t>
            </a:r>
          </a:p>
        </p:txBody>
      </p:sp>
    </p:spTree>
    <p:extLst>
      <p:ext uri="{BB962C8B-B14F-4D97-AF65-F5344CB8AC3E}">
        <p14:creationId xmlns:p14="http://schemas.microsoft.com/office/powerpoint/2010/main" val="180260924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Optimization 5 </a:t>
            </a:r>
            <a:r>
              <a:rPr lang="mr-IN" dirty="0"/>
              <a:t>–</a:t>
            </a:r>
            <a:r>
              <a:rPr lang="en-US" dirty="0"/>
              <a:t> Giving Priority to Read Misses over Writes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725" y="1291327"/>
            <a:ext cx="8852598" cy="527203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Reduce miss penalty. See example below.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 marL="9525" indent="0">
              <a:lnSpc>
                <a:spcPct val="90000"/>
              </a:lnSpc>
              <a:buNone/>
            </a:pPr>
            <a:endParaRPr lang="en-US" sz="2800" dirty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  <a:defRPr/>
            </a:pPr>
            <a:r>
              <a:rPr lang="en-US" sz="2800" dirty="0">
                <a:solidFill>
                  <a:srgbClr val="0000FF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Write-through cache </a:t>
            </a:r>
            <a:r>
              <a:rPr lang="en-US" sz="2800" dirty="0"/>
              <a:t>with write buffers suffers from RAW conflicts with main memory reads on cache misses:</a:t>
            </a:r>
          </a:p>
          <a:p>
            <a:pPr lvl="1" eaLnBrk="1" hangingPunct="1">
              <a:defRPr/>
            </a:pPr>
            <a:r>
              <a:rPr lang="en-US" sz="2400" dirty="0"/>
              <a:t>Write buffer holds updated data needed for the read.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Alt #1 </a:t>
            </a:r>
            <a:r>
              <a:rPr lang="mr-IN" sz="2400" dirty="0"/>
              <a:t>–</a:t>
            </a:r>
            <a:r>
              <a:rPr lang="en-US" sz="2400" dirty="0"/>
              <a:t> wait for the write buffer to empty, increasing read miss penalty (in old MIPS 1000 by 50% ).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Alt #2 </a:t>
            </a:r>
            <a:r>
              <a:rPr lang="mr-IN" sz="2400" dirty="0"/>
              <a:t>–</a:t>
            </a:r>
            <a:r>
              <a:rPr lang="en-US" sz="2400" dirty="0"/>
              <a:t> Check write buffer contents before a read;  if no conflicts, let the memory read go first.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54" y="1897084"/>
            <a:ext cx="7378700" cy="111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6617166"/>
            <a:ext cx="311162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B.3   Six Basic </a:t>
            </a: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415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Optimization 5 </a:t>
            </a:r>
            <a:r>
              <a:rPr lang="mr-IN" dirty="0"/>
              <a:t>–</a:t>
            </a:r>
            <a:r>
              <a:rPr lang="en-US" dirty="0"/>
              <a:t> Giving Priority to Read Misses over Writes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725" y="1326229"/>
            <a:ext cx="8852597" cy="523713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Reduce miss penalty. See example below.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In a write-back cache, suppose a read miss causes a dirty block to be replaced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951FF"/>
                </a:solidFill>
              </a:rPr>
              <a:t>Alt #1</a:t>
            </a:r>
            <a:r>
              <a:rPr lang="en-US" sz="2400" dirty="0"/>
              <a:t> </a:t>
            </a:r>
            <a:r>
              <a:rPr lang="mr-IN" sz="2400" dirty="0"/>
              <a:t>–</a:t>
            </a:r>
            <a:r>
              <a:rPr lang="en-US" sz="2400" dirty="0"/>
              <a:t> write the dirty block to memory first, then read memory.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0951FF"/>
                </a:solidFill>
              </a:rPr>
              <a:t>Alt #2</a:t>
            </a:r>
            <a:r>
              <a:rPr lang="en-US" sz="2400" dirty="0"/>
              <a:t> </a:t>
            </a:r>
            <a:r>
              <a:rPr lang="mr-IN" sz="2400" dirty="0"/>
              <a:t>–</a:t>
            </a:r>
            <a:r>
              <a:rPr lang="en-US" sz="2400" dirty="0"/>
              <a:t> copy the dirty block to a write buffer, read the new block, then write the dirty to memory.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63" y="2135953"/>
            <a:ext cx="7378700" cy="1117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" y="6617166"/>
            <a:ext cx="311162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B.3   Six Basic </a:t>
            </a: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58515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Optimization 6 </a:t>
            </a:r>
            <a:r>
              <a:rPr lang="mr-IN" dirty="0"/>
              <a:t>–</a:t>
            </a:r>
            <a:r>
              <a:rPr lang="en-US" dirty="0"/>
              <a:t> Avoid Address Translation during Cache Indexing to </a:t>
            </a:r>
            <a:r>
              <a:rPr lang="en-US" dirty="0">
                <a:solidFill>
                  <a:srgbClr val="FF0000"/>
                </a:solidFill>
              </a:rPr>
              <a:t>Reduce Hit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1895453" y="1484482"/>
            <a:ext cx="1364877" cy="6185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1895453" y="2587546"/>
            <a:ext cx="1364877" cy="6185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705224" y="3690610"/>
            <a:ext cx="1745336" cy="78967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Memory</a:t>
            </a:r>
          </a:p>
        </p:txBody>
      </p:sp>
      <p:cxnSp>
        <p:nvCxnSpPr>
          <p:cNvPr id="51" name="Straight Arrow Connector 50"/>
          <p:cNvCxnSpPr>
            <a:stCxn id="48" idx="0"/>
            <a:endCxn id="45" idx="2"/>
          </p:cNvCxnSpPr>
          <p:nvPr/>
        </p:nvCxnSpPr>
        <p:spPr bwMode="auto">
          <a:xfrm flipV="1">
            <a:off x="2577892" y="2103047"/>
            <a:ext cx="0" cy="484499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3836239" y="2042353"/>
            <a:ext cx="101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word 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 flipH="1" flipV="1">
            <a:off x="2684423" y="2342547"/>
            <a:ext cx="1151816" cy="54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3894076" y="3167390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block</a:t>
            </a:r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2595203" y="3206111"/>
            <a:ext cx="0" cy="484499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V="1">
            <a:off x="2595203" y="4480283"/>
            <a:ext cx="0" cy="484499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1394544" y="4964782"/>
            <a:ext cx="2388781" cy="93719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Hard Disk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 flipH="1" flipV="1">
            <a:off x="2736452" y="3445611"/>
            <a:ext cx="1151816" cy="54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H="1" flipV="1">
            <a:off x="2736452" y="4690056"/>
            <a:ext cx="1151816" cy="54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896164" y="4428446"/>
            <a:ext cx="888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page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1" y="6617166"/>
            <a:ext cx="311162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B.3   Six Basic </a:t>
            </a: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5B27254-8850-244D-9A93-6F60D04828F4}"/>
              </a:ext>
            </a:extLst>
          </p:cNvPr>
          <p:cNvSpPr/>
          <p:nvPr/>
        </p:nvSpPr>
        <p:spPr bwMode="auto">
          <a:xfrm>
            <a:off x="5220182" y="1493131"/>
            <a:ext cx="3692324" cy="64818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sz="2800" i="0" dirty="0"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Virtual Address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78F633D-A0EA-AA47-9C25-F6DB246C985F}"/>
              </a:ext>
            </a:extLst>
          </p:cNvPr>
          <p:cNvSpPr/>
          <p:nvPr/>
        </p:nvSpPr>
        <p:spPr bwMode="auto">
          <a:xfrm>
            <a:off x="5220182" y="3690610"/>
            <a:ext cx="3692324" cy="64818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sz="2800" i="0" dirty="0"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Physical Address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D303D7-728B-3C4E-914A-1CF1F6995885}"/>
              </a:ext>
            </a:extLst>
          </p:cNvPr>
          <p:cNvCxnSpPr>
            <a:stCxn id="3" idx="2"/>
            <a:endCxn id="21" idx="0"/>
          </p:cNvCxnSpPr>
          <p:nvPr/>
        </p:nvCxnSpPr>
        <p:spPr bwMode="auto">
          <a:xfrm>
            <a:off x="7066344" y="2141314"/>
            <a:ext cx="0" cy="15492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7753661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Optimization 6 </a:t>
            </a:r>
            <a:r>
              <a:rPr lang="mr-IN" dirty="0"/>
              <a:t>–</a:t>
            </a:r>
            <a:r>
              <a:rPr lang="en-US" dirty="0"/>
              <a:t> Avoid Address Translation during Cache Indexing to </a:t>
            </a:r>
            <a:r>
              <a:rPr lang="en-US" dirty="0">
                <a:solidFill>
                  <a:srgbClr val="FF0000"/>
                </a:solidFill>
              </a:rPr>
              <a:t>Reduce Hit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48014" y="1559856"/>
            <a:ext cx="957430" cy="5378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549807" y="2691202"/>
            <a:ext cx="957430" cy="5378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TLB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540842" y="3822550"/>
            <a:ext cx="957430" cy="5378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31877" y="4953894"/>
            <a:ext cx="957430" cy="5378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Mem</a:t>
            </a:r>
          </a:p>
        </p:txBody>
      </p:sp>
      <p:cxnSp>
        <p:nvCxnSpPr>
          <p:cNvPr id="9" name="Straight Arrow Connector 8"/>
          <p:cNvCxnSpPr>
            <a:stCxn id="4" idx="2"/>
            <a:endCxn id="6" idx="0"/>
          </p:cNvCxnSpPr>
          <p:nvPr/>
        </p:nvCxnSpPr>
        <p:spPr bwMode="auto">
          <a:xfrm>
            <a:off x="2026729" y="2097738"/>
            <a:ext cx="1793" cy="5934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2007007" y="3218326"/>
            <a:ext cx="1793" cy="5934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998042" y="4360429"/>
            <a:ext cx="1793" cy="5934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932919" y="5633169"/>
            <a:ext cx="2409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Conventional organization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-63822" y="2115114"/>
            <a:ext cx="2075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Virtual address</a:t>
            </a:r>
          </a:p>
          <a:p>
            <a:pPr algn="ctr"/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(VA)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64" y="3247016"/>
            <a:ext cx="19979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0" dirty="0">
                <a:latin typeface="Calibri" charset="0"/>
                <a:ea typeface="Calibri" charset="0"/>
                <a:cs typeface="Calibri" charset="0"/>
              </a:rPr>
              <a:t>Physical Address </a:t>
            </a:r>
          </a:p>
          <a:p>
            <a:pPr algn="ctr"/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(PA)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9757" y="4405256"/>
            <a:ext cx="62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>
                <a:latin typeface="Calibri" charset="0"/>
                <a:ea typeface="Calibri" charset="0"/>
                <a:cs typeface="Calibri" charset="0"/>
              </a:rPr>
              <a:t>PA</a:t>
            </a:r>
            <a:endParaRPr lang="en-US" i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20757" y="1550892"/>
            <a:ext cx="957430" cy="5378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822550" y="2682238"/>
            <a:ext cx="957430" cy="5378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813585" y="3813586"/>
            <a:ext cx="957430" cy="5378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TLB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804620" y="4944930"/>
            <a:ext cx="957430" cy="5378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Mem</a:t>
            </a:r>
          </a:p>
        </p:txBody>
      </p:sp>
      <p:cxnSp>
        <p:nvCxnSpPr>
          <p:cNvPr id="23" name="Straight Arrow Connector 22"/>
          <p:cNvCxnSpPr>
            <a:stCxn id="21" idx="2"/>
            <a:endCxn id="23" idx="0"/>
          </p:cNvCxnSpPr>
          <p:nvPr/>
        </p:nvCxnSpPr>
        <p:spPr bwMode="auto">
          <a:xfrm>
            <a:off x="4299472" y="2088774"/>
            <a:ext cx="1793" cy="5934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4279750" y="3209362"/>
            <a:ext cx="1793" cy="5934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4270785" y="4351465"/>
            <a:ext cx="1793" cy="5934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3682702" y="2144358"/>
            <a:ext cx="62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VA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684495" y="3243431"/>
            <a:ext cx="62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VA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32500" y="4396292"/>
            <a:ext cx="62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>
                <a:latin typeface="Calibri" charset="0"/>
                <a:ea typeface="Calibri" charset="0"/>
                <a:cs typeface="Calibri" charset="0"/>
              </a:rPr>
              <a:t>PA</a:t>
            </a:r>
            <a:endParaRPr lang="en-US" i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11620" y="5660656"/>
            <a:ext cx="2409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Virtually addressed cache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070898" y="1574200"/>
            <a:ext cx="957430" cy="5378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72691" y="2705546"/>
            <a:ext cx="957430" cy="5378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TLB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063726" y="3836894"/>
            <a:ext cx="957430" cy="5378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L2 Cache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054761" y="4968238"/>
            <a:ext cx="957430" cy="5378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Mem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6549613" y="2112082"/>
            <a:ext cx="1793" cy="5934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529891" y="3232670"/>
            <a:ext cx="1793" cy="5934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6520926" y="4374773"/>
            <a:ext cx="1793" cy="59346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5932843" y="2167666"/>
            <a:ext cx="62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VA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934636" y="3266739"/>
            <a:ext cx="62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PA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882641" y="4419600"/>
            <a:ext cx="62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>
                <a:latin typeface="Calibri" charset="0"/>
                <a:ea typeface="Calibri" charset="0"/>
                <a:cs typeface="Calibri" charset="0"/>
              </a:rPr>
              <a:t>PA</a:t>
            </a:r>
            <a:endParaRPr lang="en-US" i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593104" y="2709134"/>
            <a:ext cx="957430" cy="53788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i="0" dirty="0">
                <a:cs typeface="Arial" charset="0"/>
              </a:rPr>
              <a:t>L1 Cache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charset="0"/>
            </a:endParaRPr>
          </a:p>
        </p:txBody>
      </p:sp>
      <p:cxnSp>
        <p:nvCxnSpPr>
          <p:cNvPr id="42" name="Elbow Connector 41"/>
          <p:cNvCxnSpPr>
            <a:stCxn id="38" idx="3"/>
            <a:endCxn id="41" idx="0"/>
          </p:cNvCxnSpPr>
          <p:nvPr/>
        </p:nvCxnSpPr>
        <p:spPr bwMode="auto">
          <a:xfrm>
            <a:off x="6554993" y="2398499"/>
            <a:ext cx="1516826" cy="310635"/>
          </a:xfrm>
          <a:prstGeom prst="bent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8174017" y="3159352"/>
            <a:ext cx="622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>
                <a:latin typeface="Calibri" charset="0"/>
                <a:ea typeface="Calibri" charset="0"/>
                <a:cs typeface="Calibri" charset="0"/>
              </a:rPr>
              <a:t>Tag</a:t>
            </a:r>
            <a:endParaRPr lang="en-US" i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86054" y="5677700"/>
            <a:ext cx="3212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Virtually addressed physically tagged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77952" y="1627005"/>
            <a:ext cx="943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page </a:t>
            </a:r>
          </a:p>
          <a:p>
            <a:pPr algn="ctr"/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offset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7866428" y="3448537"/>
            <a:ext cx="410782" cy="315047"/>
          </a:xfrm>
          <a:prstGeom prst="ellipse">
            <a:avLst/>
          </a:prstGeom>
          <a:solidFill>
            <a:srgbClr val="FF66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0" dirty="0">
                <a:cs typeface="Arial" charset="0"/>
              </a:rPr>
              <a:t>=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8" name="Straight Arrow Connector 17"/>
          <p:cNvCxnSpPr>
            <a:stCxn id="41" idx="2"/>
            <a:endCxn id="3" idx="0"/>
          </p:cNvCxnSpPr>
          <p:nvPr/>
        </p:nvCxnSpPr>
        <p:spPr bwMode="auto">
          <a:xfrm>
            <a:off x="8071819" y="3247016"/>
            <a:ext cx="0" cy="2015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cxnSp>
        <p:nvCxnSpPr>
          <p:cNvPr id="48" name="Straight Arrow Connector 47"/>
          <p:cNvCxnSpPr/>
          <p:nvPr/>
        </p:nvCxnSpPr>
        <p:spPr bwMode="auto">
          <a:xfrm>
            <a:off x="6535846" y="3581332"/>
            <a:ext cx="1325880" cy="85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sp>
        <p:nvSpPr>
          <p:cNvPr id="51" name="TextBox 50"/>
          <p:cNvSpPr txBox="1"/>
          <p:nvPr/>
        </p:nvSpPr>
        <p:spPr>
          <a:xfrm>
            <a:off x="-1" y="6617166"/>
            <a:ext cx="311162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B.3   Six Basic </a:t>
            </a: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8077639" y="3748424"/>
            <a:ext cx="0" cy="2015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711440" y="3880061"/>
            <a:ext cx="789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0">
                <a:latin typeface="Calibri" charset="0"/>
                <a:ea typeface="Calibri" charset="0"/>
                <a:cs typeface="Calibri" charset="0"/>
              </a:rPr>
              <a:t>Hit?</a:t>
            </a:r>
            <a:endParaRPr lang="en-US" i="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5635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725" y="146304"/>
            <a:ext cx="7291797" cy="92520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Optimization 6 </a:t>
            </a:r>
            <a:r>
              <a:rPr lang="mr-IN" sz="2800" dirty="0"/>
              <a:t>–</a:t>
            </a:r>
            <a:r>
              <a:rPr lang="en-US" sz="2800" dirty="0"/>
              <a:t> Avoid Address Translation during Cache Indexing to </a:t>
            </a:r>
            <a:r>
              <a:rPr lang="en-US" sz="2800" dirty="0">
                <a:solidFill>
                  <a:srgbClr val="FF0000"/>
                </a:solidFill>
              </a:rPr>
              <a:t>Reduce Hit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365" y="1207824"/>
            <a:ext cx="6262958" cy="531162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3957767"/>
            <a:ext cx="34209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buFont typeface="Arial" charset="0"/>
              <a:buChar char="•"/>
            </a:pPr>
            <a:r>
              <a:rPr lang="en-US" i="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Cache size limited by the page size.</a:t>
            </a:r>
          </a:p>
          <a:p>
            <a:pPr marL="274320" indent="-274320">
              <a:buFont typeface="Arial" charset="0"/>
              <a:buChar char="•"/>
            </a:pPr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Increase size by higher associativity.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96" y="5759119"/>
            <a:ext cx="3489745" cy="5212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-1" y="6617166"/>
            <a:ext cx="311162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B.3   Six Basic </a:t>
            </a: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6" name="Action Button: Return 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86EA90A-775F-ED4E-BB20-6B5B81FAC913}"/>
              </a:ext>
            </a:extLst>
          </p:cNvPr>
          <p:cNvSpPr/>
          <p:nvPr/>
        </p:nvSpPr>
        <p:spPr bwMode="auto">
          <a:xfrm>
            <a:off x="8484242" y="2911"/>
            <a:ext cx="659757" cy="795742"/>
          </a:xfrm>
          <a:prstGeom prst="actionButtonReturn">
            <a:avLst/>
          </a:prstGeom>
          <a:solidFill>
            <a:srgbClr val="FFF6D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 algn="l">
              <a:lnSpc>
                <a:spcPct val="90000"/>
              </a:lnSpc>
              <a:buClr>
                <a:srgbClr val="004BF3"/>
              </a:buClr>
              <a:buSzPct val="85000"/>
            </a:pPr>
            <a:endParaRPr lang="en-US" sz="4000" b="1" i="0" dirty="0">
              <a:solidFill>
                <a:srgbClr val="0040D9"/>
              </a:solidFill>
              <a:latin typeface="Calibri" panose="020F0502020204030204" pitchFamily="34" charset="0"/>
              <a:ea typeface="Helvetica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16920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0725" y="134900"/>
            <a:ext cx="8852598" cy="8905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Cache Performance </a:t>
            </a:r>
            <a:r>
              <a:rPr lang="mr-IN" dirty="0"/>
              <a:t>–</a:t>
            </a:r>
            <a:r>
              <a:rPr lang="en-US" dirty="0"/>
              <a:t> Review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38" y="2072346"/>
            <a:ext cx="8371362" cy="260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8093" y="3000297"/>
            <a:ext cx="82863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Any optimization should consider its impact on all three factors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Hit time – often determines clock cycle time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Miss time – impact on pipeline stalls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Miss rate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Miss penalty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1663148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B.1   Introduction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FED34D-69FA-8346-9D75-B9C66DDC4625}"/>
              </a:ext>
            </a:extLst>
          </p:cNvPr>
          <p:cNvSpPr/>
          <p:nvPr/>
        </p:nvSpPr>
        <p:spPr bwMode="auto">
          <a:xfrm>
            <a:off x="187904" y="1561059"/>
            <a:ext cx="8778240" cy="771807"/>
          </a:xfrm>
          <a:prstGeom prst="roundRect">
            <a:avLst>
              <a:gd name="adj" fmla="val 7669"/>
            </a:avLst>
          </a:prstGeom>
          <a:solidFill>
            <a:srgbClr val="FFF0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r>
              <a:rPr lang="en-AU" altLang="x-none" sz="3200" b="1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AMAT = Hit time + </a:t>
            </a:r>
            <a:r>
              <a:rPr lang="en-AU" altLang="x-none" sz="3200" b="1" u="sng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Miss rate </a:t>
            </a:r>
            <a:r>
              <a:rPr lang="en-US" altLang="x-none" sz="3200" b="1" u="sng" dirty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× Miss penalty</a:t>
            </a:r>
            <a:endParaRPr lang="en-US" sz="3200" b="1" u="sng" dirty="0">
              <a:solidFill>
                <a:srgbClr val="0000FF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1FAB2-7A37-6842-870B-356AB1198C82}"/>
              </a:ext>
            </a:extLst>
          </p:cNvPr>
          <p:cNvSpPr txBox="1"/>
          <p:nvPr/>
        </p:nvSpPr>
        <p:spPr>
          <a:xfrm>
            <a:off x="5379309" y="2382807"/>
            <a:ext cx="1617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i="0" dirty="0">
                <a:solidFill>
                  <a:srgbClr val="001C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miss time</a:t>
            </a:r>
          </a:p>
        </p:txBody>
      </p:sp>
    </p:spTree>
    <p:extLst>
      <p:ext uri="{BB962C8B-B14F-4D97-AF65-F5344CB8AC3E}">
        <p14:creationId xmlns:p14="http://schemas.microsoft.com/office/powerpoint/2010/main" val="20650852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Six Basic Cache Optimizations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1CFE"/>
                </a:solidFill>
              </a:rPr>
              <a:t>Larger block size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Reduces compulsory misses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Increases capacity and conflict misses, increases miss penalty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1CFE"/>
                </a:solidFill>
              </a:rPr>
              <a:t>Larger total cache capacity to reduce miss rate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Increases hit time, increases power consumption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1CFE"/>
                </a:solidFill>
              </a:rPr>
              <a:t>Higher associativity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Reduces conflict misses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Increases hit time, increases power consumption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1CFE"/>
                </a:solidFill>
              </a:rPr>
              <a:t>Multi-level cache to reduce miss penalty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Reduces overall memory access time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1CFE"/>
                </a:solidFill>
              </a:rPr>
              <a:t>Giving priority to read misses over writes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Reduces miss penalty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001CFE"/>
                </a:solidFill>
              </a:rPr>
              <a:t>Avoiding address translation in cache indexing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Reduces hit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311162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B.3   Six Basic </a:t>
            </a: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66378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Optimization 1 </a:t>
            </a:r>
            <a:r>
              <a:rPr lang="mr-IN" altLang="x-none" dirty="0"/>
              <a:t>–</a:t>
            </a:r>
            <a:r>
              <a:rPr lang="en-US" altLang="x-none" dirty="0"/>
              <a:t> Larger Block Size </a:t>
            </a:r>
            <a:endParaRPr lang="en-AU" altLang="x-none" dirty="0"/>
          </a:p>
        </p:txBody>
      </p:sp>
      <p:sp>
        <p:nvSpPr>
          <p:cNvPr id="317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sz="2800" dirty="0"/>
              <a:t>Reduce compulsory misses due to spatial locality</a:t>
            </a:r>
          </a:p>
          <a:p>
            <a:pPr eaLnBrk="1" hangingPunct="1"/>
            <a:r>
              <a:rPr lang="en-US" altLang="x-none" sz="2800" dirty="0"/>
              <a:t>May increase conflict/capacity misses</a:t>
            </a:r>
          </a:p>
          <a:p>
            <a:pPr eaLnBrk="1" hangingPunct="1"/>
            <a:r>
              <a:rPr lang="en-US" altLang="x-none" sz="2800" dirty="0"/>
              <a:t>Increase miss penalty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7" y="2868674"/>
            <a:ext cx="6544045" cy="345871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83211" y="4397976"/>
            <a:ext cx="1228541" cy="400110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000" i="0" dirty="0">
                <a:latin typeface="Calibri" charset="0"/>
                <a:ea typeface="Calibri" charset="0"/>
                <a:cs typeface="Calibri" charset="0"/>
              </a:rPr>
              <a:t>cache size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6617166"/>
            <a:ext cx="311162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B.3   Six Basic </a:t>
            </a: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D396E0-5E6E-BF4A-8F46-E4C58B79DC2A}"/>
              </a:ext>
            </a:extLst>
          </p:cNvPr>
          <p:cNvSpPr/>
          <p:nvPr/>
        </p:nvSpPr>
        <p:spPr bwMode="auto">
          <a:xfrm>
            <a:off x="7611276" y="2655862"/>
            <a:ext cx="1228743" cy="605118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08906D-1A44-6E49-95CF-B519612D8D82}"/>
              </a:ext>
            </a:extLst>
          </p:cNvPr>
          <p:cNvSpPr/>
          <p:nvPr/>
        </p:nvSpPr>
        <p:spPr bwMode="auto">
          <a:xfrm>
            <a:off x="7334363" y="5017467"/>
            <a:ext cx="1782566" cy="92520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Memory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18DFE9-6B56-1344-81D1-F89C2F34FE8D}"/>
              </a:ext>
            </a:extLst>
          </p:cNvPr>
          <p:cNvCxnSpPr>
            <a:stCxn id="9" idx="2"/>
            <a:endCxn id="13" idx="0"/>
          </p:cNvCxnSpPr>
          <p:nvPr/>
        </p:nvCxnSpPr>
        <p:spPr bwMode="auto">
          <a:xfrm flipH="1">
            <a:off x="8225647" y="3260980"/>
            <a:ext cx="1" cy="5930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med"/>
            <a:tailEnd type="stealth" w="lg" len="med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1B25677-587B-EB4F-B4A2-1E1A395853ED}"/>
              </a:ext>
            </a:extLst>
          </p:cNvPr>
          <p:cNvSpPr/>
          <p:nvPr/>
        </p:nvSpPr>
        <p:spPr bwMode="auto">
          <a:xfrm>
            <a:off x="7611275" y="3854026"/>
            <a:ext cx="1228743" cy="6051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63260E-0316-F94D-81AA-63CA4D110222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 bwMode="auto">
          <a:xfrm flipH="1">
            <a:off x="8225646" y="4459144"/>
            <a:ext cx="1" cy="55832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med"/>
            <a:tailEnd type="stealth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1766060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Optimization 1 </a:t>
            </a:r>
            <a:r>
              <a:rPr lang="mr-IN" altLang="x-none" dirty="0"/>
              <a:t>–</a:t>
            </a:r>
            <a:r>
              <a:rPr lang="en-US" altLang="x-none" dirty="0"/>
              <a:t> Larger Block Size </a:t>
            </a:r>
            <a:endParaRPr lang="en-AU" altLang="x-none" dirty="0"/>
          </a:p>
        </p:txBody>
      </p:sp>
      <p:sp>
        <p:nvSpPr>
          <p:cNvPr id="317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sz="2800" dirty="0"/>
              <a:t>Reduce compulsory misses due to spatial locality</a:t>
            </a:r>
          </a:p>
          <a:p>
            <a:pPr eaLnBrk="1" hangingPunct="1"/>
            <a:r>
              <a:rPr lang="en-US" altLang="x-none" sz="2800" dirty="0"/>
              <a:t>May increase conflict/capacity misses</a:t>
            </a:r>
          </a:p>
          <a:p>
            <a:pPr eaLnBrk="1" hangingPunct="1"/>
            <a:r>
              <a:rPr lang="en-US" altLang="x-none" sz="2800" dirty="0"/>
              <a:t>Increase miss penalty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36" y="3085508"/>
            <a:ext cx="7860983" cy="285454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21722" y="6187460"/>
            <a:ext cx="10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>
                <a:latin typeface="Calibri" charset="0"/>
                <a:ea typeface="Calibri" charset="0"/>
                <a:cs typeface="Calibri" charset="0"/>
              </a:rPr>
              <a:t>AMAT</a:t>
            </a:r>
            <a:endParaRPr lang="en-US" sz="2800" i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Right Brace 8"/>
          <p:cNvSpPr/>
          <p:nvPr/>
        </p:nvSpPr>
        <p:spPr bwMode="auto">
          <a:xfrm>
            <a:off x="5961860" y="4257764"/>
            <a:ext cx="452387" cy="3751816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-1" y="6617166"/>
            <a:ext cx="311162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B.3   Six Basic </a:t>
            </a: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5424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Optimization 1 </a:t>
            </a:r>
            <a:r>
              <a:rPr lang="mr-IN" altLang="x-none" dirty="0"/>
              <a:t>–</a:t>
            </a:r>
            <a:r>
              <a:rPr lang="en-US" altLang="x-none" dirty="0"/>
              <a:t> Block Size Selection </a:t>
            </a:r>
            <a:endParaRPr lang="en-AU" altLang="x-none" dirty="0"/>
          </a:p>
        </p:txBody>
      </p:sp>
      <p:sp>
        <p:nvSpPr>
          <p:cNvPr id="3174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en-US" altLang="x-none" sz="2800" dirty="0"/>
              <a:t>Determined by lower level memory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x-none" sz="2800" dirty="0"/>
              <a:t>High latency and high bandwidth </a:t>
            </a:r>
            <a:r>
              <a:rPr lang="mr-IN" altLang="x-none" sz="2800" dirty="0"/>
              <a:t>–</a:t>
            </a:r>
            <a:r>
              <a:rPr lang="en-US" altLang="x-none" sz="2800" dirty="0"/>
              <a:t> larger block size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x-none" sz="2800" dirty="0"/>
              <a:t>Low latency and low bandwidth </a:t>
            </a:r>
            <a:r>
              <a:rPr lang="mr-IN" altLang="x-none" sz="2800" dirty="0"/>
              <a:t>–</a:t>
            </a:r>
            <a:r>
              <a:rPr lang="en-US" altLang="x-none" sz="2800" dirty="0"/>
              <a:t> smaller block size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" y="6617166"/>
            <a:ext cx="311162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B.3   Six Basic </a:t>
            </a: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B469E1-5405-9A4B-924E-57DAE4F878BA}"/>
              </a:ext>
            </a:extLst>
          </p:cNvPr>
          <p:cNvSpPr/>
          <p:nvPr/>
        </p:nvSpPr>
        <p:spPr bwMode="auto">
          <a:xfrm>
            <a:off x="3957628" y="3292030"/>
            <a:ext cx="1228743" cy="605118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A0746F-3E2F-6948-9B8E-E16FEAF081D2}"/>
              </a:ext>
            </a:extLst>
          </p:cNvPr>
          <p:cNvSpPr/>
          <p:nvPr/>
        </p:nvSpPr>
        <p:spPr bwMode="auto">
          <a:xfrm>
            <a:off x="3680715" y="5653634"/>
            <a:ext cx="1782566" cy="8644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Memory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F48375-DB89-FF43-8C79-840DAABC1E59}"/>
              </a:ext>
            </a:extLst>
          </p:cNvPr>
          <p:cNvCxnSpPr>
            <a:stCxn id="8" idx="2"/>
            <a:endCxn id="11" idx="0"/>
          </p:cNvCxnSpPr>
          <p:nvPr/>
        </p:nvCxnSpPr>
        <p:spPr bwMode="auto">
          <a:xfrm flipH="1">
            <a:off x="4571999" y="3897148"/>
            <a:ext cx="1" cy="5930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med"/>
            <a:tailEnd type="stealth" w="lg" len="med"/>
          </a:ln>
          <a:effectLst/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3CCF651-D3A0-6B45-955B-D90372E9B724}"/>
              </a:ext>
            </a:extLst>
          </p:cNvPr>
          <p:cNvSpPr/>
          <p:nvPr/>
        </p:nvSpPr>
        <p:spPr bwMode="auto">
          <a:xfrm>
            <a:off x="3957627" y="4490194"/>
            <a:ext cx="1228743" cy="60511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29F146-3F87-1743-AE20-230CBA917EE6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 bwMode="auto">
          <a:xfrm flipH="1">
            <a:off x="4571998" y="5095312"/>
            <a:ext cx="1" cy="55832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med"/>
            <a:tailEnd type="stealth" w="lg" len="med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AF167D8-0354-7344-A161-2C714B4AFA23}"/>
              </a:ext>
            </a:extLst>
          </p:cNvPr>
          <p:cNvSpPr txBox="1"/>
          <p:nvPr/>
        </p:nvSpPr>
        <p:spPr>
          <a:xfrm>
            <a:off x="931320" y="514758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i="0" dirty="0">
                <a:solidFill>
                  <a:srgbClr val="2481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 bandwidth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CD3B2D-DEE2-4B4D-A263-8176BBAC781C}"/>
              </a:ext>
            </a:extLst>
          </p:cNvPr>
          <p:cNvCxnSpPr>
            <a:cxnSpLocks/>
          </p:cNvCxnSpPr>
          <p:nvPr/>
        </p:nvCxnSpPr>
        <p:spPr bwMode="auto">
          <a:xfrm>
            <a:off x="3270422" y="5409198"/>
            <a:ext cx="1192038" cy="0"/>
          </a:xfrm>
          <a:prstGeom prst="straightConnector1">
            <a:avLst/>
          </a:prstGeom>
          <a:ln w="25400">
            <a:headEnd type="none" w="med" len="med"/>
            <a:tailEnd type="stealth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20C47C-CAB1-804F-94C1-66907CA75B15}"/>
              </a:ext>
            </a:extLst>
          </p:cNvPr>
          <p:cNvSpPr txBox="1"/>
          <p:nvPr/>
        </p:nvSpPr>
        <p:spPr>
          <a:xfrm>
            <a:off x="6247234" y="5687982"/>
            <a:ext cx="2614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i="0" dirty="0">
                <a:solidFill>
                  <a:srgbClr val="24813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 bandwidth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3D8A0-FEA3-574D-968E-17CC413B8F0D}"/>
              </a:ext>
            </a:extLst>
          </p:cNvPr>
          <p:cNvSpPr txBox="1"/>
          <p:nvPr/>
        </p:nvSpPr>
        <p:spPr>
          <a:xfrm>
            <a:off x="194510" y="3550743"/>
            <a:ext cx="3145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001C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bandwidth = Bytes/s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ECAB9F-FE38-1C47-B285-0C97F79605E9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5614007" y="5949592"/>
            <a:ext cx="633227" cy="0"/>
          </a:xfrm>
          <a:prstGeom prst="straightConnector1">
            <a:avLst/>
          </a:prstGeom>
          <a:ln w="25400">
            <a:headEnd type="none" w="med" len="med"/>
            <a:tailEnd type="stealth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38539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Optimization 2 </a:t>
            </a:r>
            <a:r>
              <a:rPr lang="mr-IN" dirty="0"/>
              <a:t>–</a:t>
            </a:r>
            <a:r>
              <a:rPr lang="en-US" dirty="0"/>
              <a:t> Larger Cache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/>
              <a:t>Reduce capacity misses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/>
              <a:t>Increases hit time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2800" dirty="0"/>
              <a:t>Increases power consumption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311162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B.3   Six Basic </a:t>
            </a: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CBEECD-731B-684C-BE2A-2D4183E68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01" y="3191525"/>
            <a:ext cx="7860983" cy="28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081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Optimization 3 </a:t>
            </a:r>
            <a:r>
              <a:rPr lang="mr-IN" dirty="0"/>
              <a:t>–</a:t>
            </a:r>
            <a:r>
              <a:rPr lang="en-US" dirty="0"/>
              <a:t> Higher Associativity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Reduces conflict misses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Increases hit time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Increases power consumption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38" y="2506148"/>
            <a:ext cx="7164277" cy="3511900"/>
          </a:xfrm>
          <a:prstGeom prst="rect">
            <a:avLst/>
          </a:prstGeom>
        </p:spPr>
      </p:pic>
      <p:sp>
        <p:nvSpPr>
          <p:cNvPr id="8" name="Right Brace 7"/>
          <p:cNvSpPr/>
          <p:nvPr/>
        </p:nvSpPr>
        <p:spPr bwMode="auto">
          <a:xfrm>
            <a:off x="5220629" y="4392822"/>
            <a:ext cx="452387" cy="3751816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lg"/>
          </a:ln>
          <a:effectLst/>
          <a:scene3d>
            <a:camera prst="orthographicFront">
              <a:rot lat="0" lon="0" rev="16200000"/>
            </a:camera>
            <a:lightRig rig="threePt" dir="t"/>
          </a:scene3d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02766" y="6354429"/>
            <a:ext cx="1055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>
                <a:latin typeface="Calibri" charset="0"/>
                <a:ea typeface="Calibri" charset="0"/>
                <a:cs typeface="Calibri" charset="0"/>
              </a:rPr>
              <a:t>AMAT</a:t>
            </a:r>
            <a:endParaRPr lang="en-US" sz="2800" i="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" y="6617166"/>
            <a:ext cx="311162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B.3   Six Basic </a:t>
            </a: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7655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Optimization 3 </a:t>
            </a:r>
            <a:r>
              <a:rPr lang="mr-IN" dirty="0"/>
              <a:t>–</a:t>
            </a:r>
            <a:r>
              <a:rPr lang="en-US" dirty="0"/>
              <a:t> Higher Associativity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Higher Associativity --&gt; higher hit time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Larger miss penalty rewards higher associativity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Example: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18664" y="2641314"/>
            <a:ext cx="64676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Assume 4KB cache</a:t>
            </a:r>
          </a:p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	AMAT(1-way) = 1 + 0.025 * miss penalty</a:t>
            </a:r>
          </a:p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  	AMAT(2-way) = 1.36 + 0.016 * miss penalty</a:t>
            </a:r>
          </a:p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Consider </a:t>
            </a:r>
          </a:p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   1. miss penalty = 25 cycles</a:t>
            </a:r>
          </a:p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   2. miss penalty = 100 cycles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1" y="6617166"/>
            <a:ext cx="311162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B.3   Six Basic </a:t>
            </a: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44605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HPG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HPG">
      <a:majorFont>
        <a:latin typeface="Neo Sans Intel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6D5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50800" dist="1143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ctr" anchorCtr="1" compatLnSpc="1">
        <a:prstTxWarp prst="textNoShape">
          <a:avLst/>
        </a:prstTxWarp>
        <a:noAutofit/>
      </a:bodyPr>
      <a:lstStyle>
        <a:defPPr marL="6350" algn="l">
          <a:lnSpc>
            <a:spcPct val="90000"/>
          </a:lnSpc>
          <a:buClr>
            <a:srgbClr val="004BF3"/>
          </a:buClr>
          <a:buSzPct val="85000"/>
          <a:defRPr sz="4000" b="1" i="0" dirty="0">
            <a:solidFill>
              <a:srgbClr val="0040D9"/>
            </a:solidFill>
            <a:latin typeface="Calibri" panose="020F0502020204030204" pitchFamily="34" charset="0"/>
            <a:ea typeface="Helvetica" charset="0"/>
            <a:cs typeface="Calibri" panose="020F0502020204030204" pitchFamily="34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2800" dirty="0" smtClean="0">
            <a:solidFill>
              <a:srgbClr val="001CFE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MHPG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HPG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218142</TotalTime>
  <Words>1684</Words>
  <Application>Microsoft Office PowerPoint</Application>
  <PresentationFormat>On-screen Show (4:3)</PresentationFormat>
  <Paragraphs>321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.AppleSystemUIFont</vt:lpstr>
      <vt:lpstr>Arial</vt:lpstr>
      <vt:lpstr>Calibri</vt:lpstr>
      <vt:lpstr>Courier New</vt:lpstr>
      <vt:lpstr>Helvetica</vt:lpstr>
      <vt:lpstr>Monaco</vt:lpstr>
      <vt:lpstr>Neo Sans Intel</vt:lpstr>
      <vt:lpstr>Times New Roman</vt:lpstr>
      <vt:lpstr>Wingdings</vt:lpstr>
      <vt:lpstr>Zapf Dingbats</vt:lpstr>
      <vt:lpstr>ZapfDingbatsITC</vt:lpstr>
      <vt:lpstr>MHPG</vt:lpstr>
      <vt:lpstr>PowerPoint Presentation</vt:lpstr>
      <vt:lpstr>Cache Performance – Review </vt:lpstr>
      <vt:lpstr>Six Basic Cache Optimizations</vt:lpstr>
      <vt:lpstr>Optimization 1 – Larger Block Size </vt:lpstr>
      <vt:lpstr>Optimization 1 – Larger Block Size </vt:lpstr>
      <vt:lpstr>Optimization 1 – Block Size Selection </vt:lpstr>
      <vt:lpstr>Optimization 2 – Larger Cache</vt:lpstr>
      <vt:lpstr>Optimization 3 – Higher Associativity</vt:lpstr>
      <vt:lpstr>Optimization 3 – Higher Associativity</vt:lpstr>
      <vt:lpstr>Optimization 4 – Multilevel Cache</vt:lpstr>
      <vt:lpstr>Optimization 4 – Multilevel Cache</vt:lpstr>
      <vt:lpstr>Optimization 4 – Multilevel Cache</vt:lpstr>
      <vt:lpstr>Optimization 4 – Multilevel Cache</vt:lpstr>
      <vt:lpstr>Optimization 4 – Multilevel Cache</vt:lpstr>
      <vt:lpstr>Optimization 5 – Giving Priority to Read Misses over Writes</vt:lpstr>
      <vt:lpstr>Optimization 5 – Giving Priority to Read Misses over Writes</vt:lpstr>
      <vt:lpstr>Optimization 6 – Avoid Address Translation during Cache Indexing to Reduce Hit Time</vt:lpstr>
      <vt:lpstr>Optimization 6 – Avoid Address Translation during Cache Indexing to Reduce Hit Time</vt:lpstr>
      <vt:lpstr>Optimization 6 – Avoid Address Translation during Cache Indexing to Reduce Hit Time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kaat</dc:creator>
  <cp:lastModifiedBy>Srinivas Katkoori</cp:lastModifiedBy>
  <cp:revision>3704</cp:revision>
  <cp:lastPrinted>2018-09-17T20:26:54Z</cp:lastPrinted>
  <dcterms:created xsi:type="dcterms:W3CDTF">1997-04-13T14:24:48Z</dcterms:created>
  <dcterms:modified xsi:type="dcterms:W3CDTF">2023-01-30T18:36:38Z</dcterms:modified>
</cp:coreProperties>
</file>