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24"/>
  </p:notesMasterIdLst>
  <p:handoutMasterIdLst>
    <p:handoutMasterId r:id="rId25"/>
  </p:handoutMasterIdLst>
  <p:sldIdLst>
    <p:sldId id="1221" r:id="rId2"/>
    <p:sldId id="1270" r:id="rId3"/>
    <p:sldId id="1154" r:id="rId4"/>
    <p:sldId id="1155" r:id="rId5"/>
    <p:sldId id="1156" r:id="rId6"/>
    <p:sldId id="1248" r:id="rId7"/>
    <p:sldId id="1271" r:id="rId8"/>
    <p:sldId id="1157" r:id="rId9"/>
    <p:sldId id="1283" r:id="rId10"/>
    <p:sldId id="1288" r:id="rId11"/>
    <p:sldId id="1158" r:id="rId12"/>
    <p:sldId id="1160" r:id="rId13"/>
    <p:sldId id="1159" r:id="rId14"/>
    <p:sldId id="1161" r:id="rId15"/>
    <p:sldId id="1162" r:id="rId16"/>
    <p:sldId id="1163" r:id="rId17"/>
    <p:sldId id="1273" r:id="rId18"/>
    <p:sldId id="1272" r:id="rId19"/>
    <p:sldId id="1164" r:id="rId20"/>
    <p:sldId id="1274" r:id="rId21"/>
    <p:sldId id="1166" r:id="rId22"/>
    <p:sldId id="1247" r:id="rId2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0D2"/>
    <a:srgbClr val="FDA830"/>
    <a:srgbClr val="FFF0D7"/>
    <a:srgbClr val="000000"/>
    <a:srgbClr val="FFF6D5"/>
    <a:srgbClr val="FD6C80"/>
    <a:srgbClr val="24813A"/>
    <a:srgbClr val="FFF0FA"/>
    <a:srgbClr val="FF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 autoAdjust="0"/>
    <p:restoredTop sz="93018" autoAdjust="0"/>
  </p:normalViewPr>
  <p:slideViewPr>
    <p:cSldViewPr snapToGrid="0">
      <p:cViewPr varScale="1">
        <p:scale>
          <a:sx n="96" d="100"/>
          <a:sy n="96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8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31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bank # = index mod #banks </a:t>
            </a:r>
            <a:r>
              <a:rPr lang="en-AU" dirty="0" err="1"/>
              <a:t>eg</a:t>
            </a:r>
            <a:r>
              <a:rPr lang="en-AU" dirty="0"/>
              <a:t>.</a:t>
            </a:r>
            <a:r>
              <a:rPr lang="en-AU" baseline="0" dirty="0"/>
              <a:t> index = 10, #banks = 4, so bank # = 10 mod 4 = 2.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668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Evaluation of CPU performance</a:t>
            </a:r>
            <a:r>
              <a:rPr lang="en-AU" baseline="0" dirty="0"/>
              <a:t> becomes more complicated as the miss penalty is harder to compute for individual misses as misses and hits can overlap.</a:t>
            </a:r>
          </a:p>
          <a:p>
            <a:endParaRPr lang="en-AU" baseline="0" dirty="0"/>
          </a:p>
          <a:p>
            <a:r>
              <a:rPr lang="en-AU" baseline="0" dirty="0"/>
              <a:t>It also depends on the number of instructions CPU can execute before it must stall waiting for a previous miss to resolve.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434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cache performance</a:t>
            </a:r>
            <a:r>
              <a:rPr lang="en-AU" baseline="0" dirty="0"/>
              <a:t> factor does it optimize?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082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Benefits of write-merging:</a:t>
            </a:r>
          </a:p>
          <a:p>
            <a:pPr marL="342900" indent="-342900">
              <a:buAutoNum type="arabicPeriod"/>
            </a:pPr>
            <a:r>
              <a:rPr lang="en-AU" dirty="0" err="1"/>
              <a:t>Wr</a:t>
            </a:r>
            <a:r>
              <a:rPr lang="en-AU" dirty="0"/>
              <a:t>-buffer can hold more writes – more efficient use of buffer space</a:t>
            </a:r>
          </a:p>
          <a:p>
            <a:pPr marL="342900" indent="-342900">
              <a:buAutoNum type="arabicPeriod"/>
            </a:pPr>
            <a:r>
              <a:rPr lang="en-AU" dirty="0"/>
              <a:t> reduce number of writes to lower-level – less time to write</a:t>
            </a:r>
          </a:p>
        </p:txBody>
      </p:sp>
    </p:spTree>
    <p:extLst>
      <p:ext uri="{BB962C8B-B14F-4D97-AF65-F5344CB8AC3E}">
        <p14:creationId xmlns:p14="http://schemas.microsoft.com/office/powerpoint/2010/main" val="1131181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Increasing perf. gap between proc. and mem requires SW developers to pay attention to mem hierarchy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9844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Increasing perf. gap between proc. and mem requires SW developers to pay attention to mem hierarchy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30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Increasing perf. gap between proc. </a:t>
            </a:r>
            <a:r>
              <a:rPr lang="en-US" sz="1800"/>
              <a:t>and mem requires SW developers to pay attention to mem hierarchy</a:t>
            </a:r>
          </a:p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189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prefetched</a:t>
            </a:r>
            <a:r>
              <a:rPr lang="en-AU" baseline="0" dirty="0"/>
              <a:t> blocks are placed in stream buffer.</a:t>
            </a:r>
          </a:p>
          <a:p>
            <a:endParaRPr lang="en-AU" baseline="0" dirty="0"/>
          </a:p>
          <a:p>
            <a:r>
              <a:rPr lang="en-AU" dirty="0"/>
              <a:t>Prefetching</a:t>
            </a:r>
            <a:r>
              <a:rPr lang="en-AU" baseline="0" dirty="0"/>
              <a:t> improves performance by reducing miss penalty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947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8032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0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5505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Pentium 4: 512</a:t>
            </a:r>
            <a:r>
              <a:rPr lang="en-US" baseline="0" dirty="0"/>
              <a:t> KB </a:t>
            </a:r>
            <a:r>
              <a:rPr lang="en-US" dirty="0"/>
              <a:t>L2 cache, no L3.</a:t>
            </a:r>
          </a:p>
          <a:p>
            <a:endParaRPr lang="en-US" dirty="0"/>
          </a:p>
          <a:p>
            <a:r>
              <a:rPr lang="en-US" dirty="0"/>
              <a:t>High associativity in i7</a:t>
            </a:r>
            <a:r>
              <a:rPr lang="en-US" baseline="0" dirty="0"/>
              <a:t> is for multithreading, also pipelined cache reduces impact of high associativity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12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Increase</a:t>
            </a:r>
            <a:r>
              <a:rPr lang="en-AU" baseline="0" dirty="0"/>
              <a:t> associativity -&gt; higher energy consumption</a:t>
            </a:r>
          </a:p>
          <a:p>
            <a:endParaRPr lang="en-AU" baseline="0" dirty="0"/>
          </a:p>
          <a:p>
            <a:r>
              <a:rPr lang="en-AU" baseline="0" dirty="0"/>
              <a:t>- Avoid 8-way associativity cache due to large jump in energy consumption</a:t>
            </a:r>
          </a:p>
          <a:p>
            <a:endParaRPr lang="en-AU" baseline="0" dirty="0"/>
          </a:p>
          <a:p>
            <a:r>
              <a:rPr lang="en-AU" baseline="0" dirty="0"/>
              <a:t>+ Higher associativity needed for larger L1 cache if virtually indexed physical tagger cache is used to avoid translation.</a:t>
            </a:r>
          </a:p>
          <a:p>
            <a:endParaRPr lang="en-AU" baseline="0" dirty="0"/>
          </a:p>
          <a:p>
            <a:r>
              <a:rPr lang="en-AU" baseline="0" dirty="0"/>
              <a:t>+ higher associativity -&gt; reduced miss rate for multithreading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2377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29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951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way prediction exploits both types of localities</a:t>
            </a:r>
          </a:p>
        </p:txBody>
      </p:sp>
    </p:spTree>
    <p:extLst>
      <p:ext uri="{BB962C8B-B14F-4D97-AF65-F5344CB8AC3E}">
        <p14:creationId xmlns:p14="http://schemas.microsoft.com/office/powerpoint/2010/main" val="169304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Alternative: HT1*X + (1-X)(t + MR*MP) # t: extra time to handle mis-prediction.</a:t>
            </a:r>
          </a:p>
        </p:txBody>
      </p:sp>
    </p:spTree>
    <p:extLst>
      <p:ext uri="{BB962C8B-B14F-4D97-AF65-F5344CB8AC3E}">
        <p14:creationId xmlns:p14="http://schemas.microsoft.com/office/powerpoint/2010/main" val="1974954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817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49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4793"/>
            <a:ext cx="8784976" cy="732936"/>
          </a:xfrm>
        </p:spPr>
        <p:txBody>
          <a:bodyPr anchor="ctr" anchorCtr="0"/>
          <a:lstStyle>
            <a:lvl1pPr>
              <a:defRPr>
                <a:solidFill>
                  <a:srgbClr val="0712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5538"/>
            <a:ext cx="8775576" cy="5508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5545924"/>
          </a:xfrm>
        </p:spPr>
        <p:txBody>
          <a:bodyPr/>
          <a:lstStyle>
            <a:lvl1pPr marL="400050" indent="-390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758825" indent="-3365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 marL="1030288" indent="-29368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88E8-ADF0-7843-A826-869B5070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6B041-C829-F047-8790-692DB025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FE318-AB02-2A46-BE4D-79605F3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067C95-C149-5846-AEE8-BC878D74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34900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2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  <p:sldLayoutId id="2147483712" r:id="rId18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6D6F8E-1C2F-7141-B139-803076B02106}"/>
              </a:ext>
            </a:extLst>
          </p:cNvPr>
          <p:cNvSpPr/>
          <p:nvPr/>
        </p:nvSpPr>
        <p:spPr bwMode="auto">
          <a:xfrm>
            <a:off x="182880" y="2661020"/>
            <a:ext cx="8778240" cy="1188720"/>
          </a:xfrm>
          <a:prstGeom prst="roundRect">
            <a:avLst>
              <a:gd name="adj" fmla="val 7904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40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Advanced Cache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20082754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Opt 2 </a:t>
            </a:r>
            <a:r>
              <a:rPr lang="mr-IN" dirty="0">
                <a:solidFill>
                  <a:srgbClr val="0000FF"/>
                </a:solidFill>
              </a:rPr>
              <a:t>–</a:t>
            </a:r>
            <a:r>
              <a:rPr lang="en-US" dirty="0">
                <a:solidFill>
                  <a:srgbClr val="0000FF"/>
                </a:solidFill>
              </a:rPr>
              <a:t> Way Prediction Example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Miss rate = 0.1, </a:t>
            </a:r>
          </a:p>
          <a:p>
            <a:r>
              <a:rPr lang="en-US" sz="2800" dirty="0"/>
              <a:t>Miss penalty = 50 ns</a:t>
            </a:r>
          </a:p>
          <a:p>
            <a:r>
              <a:rPr lang="en-US" sz="2800" dirty="0"/>
              <a:t>HT = 3 ns without way prediction</a:t>
            </a:r>
          </a:p>
          <a:p>
            <a:r>
              <a:rPr lang="en-US" sz="2800" dirty="0"/>
              <a:t>HT1 = 2.5 ns when prediction is good</a:t>
            </a:r>
          </a:p>
          <a:p>
            <a:r>
              <a:rPr lang="en-US" sz="2800" dirty="0"/>
              <a:t>HT2 = 3.5 ns when prediction is wrong</a:t>
            </a:r>
          </a:p>
          <a:p>
            <a:r>
              <a:rPr lang="en-US" sz="2800" dirty="0"/>
              <a:t>Prediction accuracy X = 0.8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==============================================</a:t>
            </a:r>
          </a:p>
          <a:p>
            <a:pPr>
              <a:lnSpc>
                <a:spcPct val="90000"/>
              </a:lnSpc>
            </a:pPr>
            <a:r>
              <a:rPr lang="en-US" sz="2800" dirty="0" err="1"/>
              <a:t>AMAT_nw</a:t>
            </a:r>
            <a:r>
              <a:rPr lang="en-US" sz="2800" dirty="0"/>
              <a:t> = 3 + 0.1*50 = 8 ns (no way prediction)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AMAT_W = (2.5*0.8 + 3.5*0.2) + 0.1*50 = 7.7 ns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Speedup = 8/7.7 = 1.05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Speedup on HT = 3/2.7 = 1.15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39980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3 </a:t>
            </a:r>
            <a:r>
              <a:rPr lang="mr-IN" dirty="0"/>
              <a:t>–</a:t>
            </a:r>
            <a:r>
              <a:rPr lang="en-US" dirty="0"/>
              <a:t> Pipelining Cache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Increase bandwidth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Pipeline cache access to improve bandwidth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Trend: shorter clock cycle, but hit time relative stable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Cache hit handled in multiple cycles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 </a:t>
            </a:r>
            <a:r>
              <a:rPr lang="mr-IN" sz="2400" dirty="0"/>
              <a:t>–</a:t>
            </a:r>
            <a:r>
              <a:rPr lang="en-US" sz="2400" dirty="0"/>
              <a:t> hit time in cycles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Pentium:  1 cycle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Pentium Pro – Pentium III:  2 cycles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Pentium 4 – Core i7:  4 cycles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Makes it easier to increase associativity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associative cache, tag compare and data output are serialized</a:t>
            </a:r>
          </a:p>
          <a:p>
            <a:pPr lvl="1"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800" dirty="0"/>
              <a:t>Increases branch mis-prediction penalty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Cache pipeline needs to be flushed in case of mis-prediction</a:t>
            </a:r>
          </a:p>
          <a:p>
            <a:pPr marL="9525" indent="0">
              <a:lnSpc>
                <a:spcPct val="90000"/>
              </a:lnSpc>
              <a:buNone/>
            </a:pPr>
            <a:endParaRPr 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4123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3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Multibanked</a:t>
            </a:r>
            <a:r>
              <a:rPr lang="en-US" dirty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Organize cache as independent banks to support simultaneous access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ARM Cortex-A8 supports 1-4 banks for L2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Intel i7 supports 4 banks for L1 and 8 banks for L2</a:t>
            </a:r>
            <a:endParaRPr lang="en-US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Interleave banks according to block address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Mapping to banks: </a:t>
            </a:r>
            <a:r>
              <a:rPr lang="en-US" sz="2200" b="1" dirty="0">
                <a:solidFill>
                  <a:srgbClr val="0000FF"/>
                </a:solidFill>
              </a:rPr>
              <a:t>bank index </a:t>
            </a:r>
            <a:r>
              <a:rPr lang="en-US" sz="2200" b="1" dirty="0">
                <a:solidFill>
                  <a:srgbClr val="001CFE"/>
                </a:solidFill>
              </a:rPr>
              <a:t>= block address mod #banks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2" descr="Z:\WOMAT\Production\Artfinal\0000000038\MKCAD\978-0-12-811905-1\0003165541\XMLLowres\f02-10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95" y="4009609"/>
            <a:ext cx="8725625" cy="149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17694" y="5799561"/>
            <a:ext cx="8725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en-US" sz="1100" b="1"/>
              <a:t>Figure 2.10 Four-way interleaved cache banks using block addressing. </a:t>
            </a:r>
            <a:r>
              <a:rPr lang="en-US" altLang="en-US" sz="1100" dirty="0"/>
              <a:t>Assuming 64 bytes per block, each of these addresses would be multiplied by 64 to get byte addressing.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899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4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Nonblocking</a:t>
            </a:r>
            <a:r>
              <a:rPr lang="en-US" dirty="0"/>
              <a:t> Caches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Allow data cache to service hits during a miss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effective miss penalty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“Hit under miss”</a:t>
            </a:r>
          </a:p>
          <a:p>
            <a:pPr marL="342900" lvl="1" indent="-342900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50000"/>
              <a:buFont typeface=".AppleSystemUIFont" charset="-120"/>
              <a:buChar char="●"/>
            </a:pPr>
            <a:r>
              <a:rPr lang="en-US" sz="2800" dirty="0"/>
              <a:t>Extended to “Hit under multiple miss”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L2 often support this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70" y="3090134"/>
            <a:ext cx="7069572" cy="34630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6E8FB-3E16-2C4F-AC1A-D59A2C9D4320}"/>
              </a:ext>
            </a:extLst>
          </p:cNvPr>
          <p:cNvCxnSpPr/>
          <p:nvPr/>
        </p:nvCxnSpPr>
        <p:spPr bwMode="auto">
          <a:xfrm>
            <a:off x="1099595" y="3397981"/>
            <a:ext cx="0" cy="1423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EE5934-F369-1D42-BFA5-020A59884E60}"/>
              </a:ext>
            </a:extLst>
          </p:cNvPr>
          <p:cNvSpPr txBox="1"/>
          <p:nvPr/>
        </p:nvSpPr>
        <p:spPr>
          <a:xfrm>
            <a:off x="488696" y="4768502"/>
            <a:ext cx="106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13823576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5 </a:t>
            </a:r>
            <a:r>
              <a:rPr lang="mr-IN" dirty="0"/>
              <a:t>–</a:t>
            </a:r>
            <a:r>
              <a:rPr lang="en-US" dirty="0"/>
              <a:t> Critical Word First, Early Restart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Processor needs one word in a block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i="1" dirty="0">
                <a:solidFill>
                  <a:srgbClr val="001CFE"/>
                </a:solidFill>
              </a:rPr>
              <a:t>Critical word first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Request missed word from memory first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Send it to the processor as soon as it arrives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i="1" dirty="0">
                <a:solidFill>
                  <a:srgbClr val="001CFE"/>
                </a:solidFill>
              </a:rPr>
              <a:t>Early restart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Fetch the block in normal order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Send missed word to the processor as soon as it arrives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Effectiveness of these strategies depends on block size and likelihood of another access to the portion of the block that has not yet been fetched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More benefits if block size is larger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472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6 </a:t>
            </a:r>
            <a:r>
              <a:rPr lang="mr-IN" dirty="0"/>
              <a:t>–</a:t>
            </a:r>
            <a:r>
              <a:rPr lang="en-US" dirty="0"/>
              <a:t> Merging Write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storing to a block that is already pending in the write buffer, update write buffer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Reduces stalls due to full write buffer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Do not apply to I/O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3301" y="2577579"/>
            <a:ext cx="5461666" cy="389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825693" y="3055089"/>
            <a:ext cx="1651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w/o write merging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11748" y="5156791"/>
            <a:ext cx="16515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 write merging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3698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7 </a:t>
            </a:r>
            <a:r>
              <a:rPr lang="mr-IN" dirty="0"/>
              <a:t>–</a:t>
            </a:r>
            <a:r>
              <a:rPr lang="en-US" dirty="0"/>
              <a:t> 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Gap between CPU and memory requires SW developer to look at memory hierarchy</a:t>
            </a: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0976" y="3085846"/>
            <a:ext cx="5391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/* before */</a:t>
            </a:r>
          </a:p>
          <a:p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for (j=0; j &lt; 16; 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j++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)</a:t>
            </a:r>
          </a:p>
          <a:p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    for (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=0; 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 &lt; 16; 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++)</a:t>
            </a:r>
          </a:p>
          <a:p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        x[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][j] = 2*x[</a:t>
            </a:r>
            <a:r>
              <a:rPr lang="en-US" i="0" dirty="0" err="1">
                <a:latin typeface="Lucida Console" charset="0"/>
                <a:ea typeface="Lucida Console" charset="0"/>
                <a:cs typeface="Lucida Console" charset="0"/>
              </a:rPr>
              <a:t>i</a:t>
            </a:r>
            <a:r>
              <a:rPr lang="en-US" i="0" dirty="0">
                <a:latin typeface="Lucida Console" charset="0"/>
                <a:ea typeface="Lucida Console" charset="0"/>
                <a:cs typeface="Lucida Console" charset="0"/>
              </a:rPr>
              <a:t>][j];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AB4D87-8F51-5A4D-80ED-79E13CBC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98928"/>
              </p:ext>
            </p:extLst>
          </p:nvPr>
        </p:nvGraphicFramePr>
        <p:xfrm>
          <a:off x="6427010" y="2754148"/>
          <a:ext cx="2518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00">
                  <a:extLst>
                    <a:ext uri="{9D8B030D-6E8A-4147-A177-3AD203B41FA5}">
                      <a16:colId xmlns:a16="http://schemas.microsoft.com/office/drawing/2014/main" val="2396762851"/>
                    </a:ext>
                  </a:extLst>
                </a:gridCol>
                <a:gridCol w="1516284">
                  <a:extLst>
                    <a:ext uri="{9D8B030D-6E8A-4147-A177-3AD203B41FA5}">
                      <a16:colId xmlns:a16="http://schemas.microsoft.com/office/drawing/2014/main" val="106140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x[0][15]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4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6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738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7 </a:t>
            </a:r>
            <a:r>
              <a:rPr lang="mr-IN" dirty="0"/>
              <a:t>–</a:t>
            </a:r>
            <a:r>
              <a:rPr lang="en-US" dirty="0"/>
              <a:t> 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Loop Interchange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Swap nested loops to access memory in sequential order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Expose spatial locality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30758" y="3244701"/>
            <a:ext cx="55771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/* after*/</a:t>
            </a:r>
          </a:p>
          <a:p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for (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=0; 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 &lt; 16; 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++)</a:t>
            </a:r>
          </a:p>
          <a:p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    for (j=0; j &lt; 16; 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j++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)</a:t>
            </a:r>
          </a:p>
          <a:p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        x[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][j] = 2*x[</a:t>
            </a:r>
            <a:r>
              <a:rPr lang="en-US" i="0" dirty="0" err="1">
                <a:latin typeface="Lucida Sans Typewriter" charset="0"/>
                <a:ea typeface="Lucida Sans Typewriter" charset="0"/>
                <a:cs typeface="Lucida Sans Typewriter" charset="0"/>
              </a:rPr>
              <a:t>i</a:t>
            </a:r>
            <a:r>
              <a:rPr lang="en-US" i="0" dirty="0">
                <a:latin typeface="Lucida Sans Typewriter" charset="0"/>
                <a:ea typeface="Lucida Sans Typewriter" charset="0"/>
                <a:cs typeface="Lucida Sans Typewriter" charset="0"/>
              </a:rPr>
              <a:t>][j];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DEB81D86-8209-9140-9B9C-BED141AB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7441"/>
              </p:ext>
            </p:extLst>
          </p:nvPr>
        </p:nvGraphicFramePr>
        <p:xfrm>
          <a:off x="6427010" y="2754148"/>
          <a:ext cx="251818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00">
                  <a:extLst>
                    <a:ext uri="{9D8B030D-6E8A-4147-A177-3AD203B41FA5}">
                      <a16:colId xmlns:a16="http://schemas.microsoft.com/office/drawing/2014/main" val="2396762851"/>
                    </a:ext>
                  </a:extLst>
                </a:gridCol>
                <a:gridCol w="1516284">
                  <a:extLst>
                    <a:ext uri="{9D8B030D-6E8A-4147-A177-3AD203B41FA5}">
                      <a16:colId xmlns:a16="http://schemas.microsoft.com/office/drawing/2014/main" val="106140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8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35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x[0][15]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7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x[1][0]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24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36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2711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7 </a:t>
            </a:r>
            <a:r>
              <a:rPr lang="mr-IN" dirty="0"/>
              <a:t>–</a:t>
            </a:r>
            <a:r>
              <a:rPr lang="en-US" dirty="0"/>
              <a:t> Compiler Optimizations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Blocking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Instead of accessing entire rows or columns, subdivide matrices into blocks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Requires more memory accesses but improves temporal locality of accesses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See the book for an example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0376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8 </a:t>
            </a:r>
            <a:r>
              <a:rPr lang="mr-IN" dirty="0"/>
              <a:t>–</a:t>
            </a:r>
            <a:r>
              <a:rPr lang="en-US" dirty="0"/>
              <a:t> Hardware Prefetching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Fetch two blocks on miss (include next sequential block)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Can hurt power if </a:t>
            </a:r>
            <a:r>
              <a:rPr lang="en-US" sz="2800" dirty="0" err="1"/>
              <a:t>prefetched</a:t>
            </a:r>
            <a:r>
              <a:rPr lang="en-US" sz="2800" dirty="0"/>
              <a:t> data are not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520" y="6060421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Some results obtained on Pentium 4 w. Pre-fetching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822" y="2143707"/>
            <a:ext cx="7304704" cy="388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34214E-EBD2-A64B-AEC2-39CB50F14A59}"/>
              </a:ext>
            </a:extLst>
          </p:cNvPr>
          <p:cNvCxnSpPr/>
          <p:nvPr/>
        </p:nvCxnSpPr>
        <p:spPr bwMode="auto">
          <a:xfrm flipV="1">
            <a:off x="1284790" y="2789499"/>
            <a:ext cx="0" cy="26506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77E22-299F-3343-83E2-160F0DE9ED8F}"/>
              </a:ext>
            </a:extLst>
          </p:cNvPr>
          <p:cNvSpPr txBox="1"/>
          <p:nvPr/>
        </p:nvSpPr>
        <p:spPr>
          <a:xfrm>
            <a:off x="729206" y="2303360"/>
            <a:ext cx="1067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</a:p>
        </p:txBody>
      </p:sp>
    </p:spTree>
    <p:extLst>
      <p:ext uri="{BB962C8B-B14F-4D97-AF65-F5344CB8AC3E}">
        <p14:creationId xmlns:p14="http://schemas.microsoft.com/office/powerpoint/2010/main" val="3119088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Reduce hit time, miss rate, and miss penalty</a:t>
            </a:r>
          </a:p>
          <a:p>
            <a:pPr lvl="1"/>
            <a:r>
              <a:rPr lang="en-US" dirty="0"/>
              <a:t>We have seen some optimizations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1CFE"/>
                </a:solidFill>
              </a:rPr>
              <a:t>Increase cache bandwidth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Bandwidth improves faster than latency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1CFE"/>
                </a:solidFill>
              </a:rPr>
              <a:t>Reduce miss rate/penalty via parallelism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Exploit parallelism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552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- Summary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A small and fast buffer between CPU and main memory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Direct mapped cache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shorter hit time, higher miss rate, lower power consumption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Associative cache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longer hit time, lower miss rate, higher power consumption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Performance evaluation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AMAT </a:t>
            </a:r>
            <a:r>
              <a:rPr lang="mr-IN" sz="2200" dirty="0"/>
              <a:t>–</a:t>
            </a:r>
            <a:r>
              <a:rPr lang="en-US" sz="2200" dirty="0"/>
              <a:t> average memory access time: maybe misleading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CPI with stall cycles due to cache misses: more accurate</a:t>
            </a:r>
          </a:p>
          <a:p>
            <a:pPr marL="460375" lvl="1" indent="-447675"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Various optimization to improve performance</a:t>
            </a:r>
          </a:p>
          <a:p>
            <a:pPr marL="581025" lvl="1" indent="0">
              <a:lnSpc>
                <a:spcPct val="90000"/>
              </a:lnSpc>
              <a:buNone/>
            </a:pPr>
            <a:r>
              <a:rPr lang="en-US" sz="2200" dirty="0"/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016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" name="Picture 2" descr="Z:\WOMAT\Production\Artfinal\0000000038\MKCAD\978-0-12-811905-1\0003165541\XMLLowres\f02-18-978012811905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7" y="114462"/>
            <a:ext cx="8607729" cy="65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4532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Intel Core I7 Cache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0725" y="5238973"/>
            <a:ext cx="8852597" cy="1473325"/>
          </a:xfrm>
        </p:spPr>
        <p:txBody>
          <a:bodyPr/>
          <a:lstStyle/>
          <a:p>
            <a:r>
              <a:rPr lang="en-US" sz="2400" dirty="0"/>
              <a:t>L1 I$ - 32 KB, L1 D$ - 32KB 8-way set associative, private</a:t>
            </a:r>
          </a:p>
          <a:p>
            <a:r>
              <a:rPr lang="en-US" sz="2400" dirty="0"/>
              <a:t>L2 </a:t>
            </a:r>
            <a:r>
              <a:rPr lang="mr-IN" sz="2400" dirty="0"/>
              <a:t>–</a:t>
            </a:r>
            <a:r>
              <a:rPr lang="en-US" sz="2400" dirty="0"/>
              <a:t> 256 KB, 8-way set associative, private</a:t>
            </a:r>
          </a:p>
          <a:p>
            <a:r>
              <a:rPr lang="en-US" sz="2400" dirty="0"/>
              <a:t>L3 </a:t>
            </a:r>
            <a:r>
              <a:rPr lang="mr-IN" sz="2400" dirty="0"/>
              <a:t>–</a:t>
            </a:r>
            <a:r>
              <a:rPr lang="en-US" sz="2400" dirty="0"/>
              <a:t> 8 MB, 16-way set associative, shared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138219"/>
            <a:ext cx="6241229" cy="391117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>
            <a:off x="1269402" y="2829261"/>
            <a:ext cx="1721224" cy="3765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75854" y="2563091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L2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2784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 1 </a:t>
            </a:r>
            <a:r>
              <a:rPr lang="mr-IN" dirty="0"/>
              <a:t>–</a:t>
            </a:r>
            <a:r>
              <a:rPr lang="en-US" dirty="0"/>
              <a:t> Small and Simple L1 Caches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Critical timing path in cache hit: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addressing tag memory, then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comparing tags, then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selecting correct block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Direct-mapped caches can overlap tag comparison and transmission of data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Lower </a:t>
            </a:r>
            <a:r>
              <a:rPr lang="en-US" sz="2800" dirty="0">
                <a:solidFill>
                  <a:schemeClr val="tx2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associativity</a:t>
            </a:r>
            <a:r>
              <a:rPr lang="en-US" sz="2800" dirty="0"/>
              <a:t> reduces power because fewer cache lines are accessed.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800" dirty="0"/>
              <a:t>Higher associativity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Increases size of virtually indexed cache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conflict misses due to multithreading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5855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1 </a:t>
            </a:r>
            <a:r>
              <a:rPr lang="mr-IN" dirty="0"/>
              <a:t>–</a:t>
            </a:r>
            <a:r>
              <a:rPr lang="en-US" dirty="0"/>
              <a:t> L1 Size and Associativity</a:t>
            </a:r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1C8D1-7ECF-2B41-B19E-2456FFE2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5" y="5466522"/>
            <a:ext cx="8852597" cy="1096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Access time increases as size &amp; associativity increases</a:t>
            </a:r>
          </a:p>
          <a:p>
            <a:pPr>
              <a:lnSpc>
                <a:spcPct val="90000"/>
              </a:lnSpc>
            </a:pPr>
            <a:r>
              <a:rPr lang="en-AU" sz="2400" dirty="0"/>
              <a:t>As size increases, associativity other than 8 leads to smaller differences in access time.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3" y="1090555"/>
            <a:ext cx="6015084" cy="4220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64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1 </a:t>
            </a:r>
            <a:r>
              <a:rPr lang="mr-IN" dirty="0"/>
              <a:t>–</a:t>
            </a:r>
            <a:r>
              <a:rPr lang="en-US" dirty="0"/>
              <a:t> L1 Size and Associativity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951298"/>
            <a:ext cx="6906410" cy="48542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1409" y="5805517"/>
            <a:ext cx="847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Energy per read increases as size &amp; associativity increases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523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Opt 2 </a:t>
            </a:r>
            <a:r>
              <a:rPr lang="mr-IN" dirty="0"/>
              <a:t>–</a:t>
            </a:r>
            <a:r>
              <a:rPr lang="en-US" dirty="0"/>
              <a:t> Way Prediction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329"/>
            <a:ext cx="9144000" cy="46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5100" y="5973171"/>
            <a:ext cx="718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Way prediction set them before tag comparison is done.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4456724" y="4666886"/>
            <a:ext cx="439316" cy="13062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2F3D-9E56-7741-A204-DD608B44BF92}"/>
              </a:ext>
            </a:extLst>
          </p:cNvPr>
          <p:cNvSpPr txBox="1"/>
          <p:nvPr/>
        </p:nvSpPr>
        <p:spPr>
          <a:xfrm>
            <a:off x="3032986" y="2843315"/>
            <a:ext cx="837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BFFFCD-5EE6-8040-9A25-4ED3DBCAAF97}"/>
              </a:ext>
            </a:extLst>
          </p:cNvPr>
          <p:cNvSpPr txBox="1"/>
          <p:nvPr/>
        </p:nvSpPr>
        <p:spPr>
          <a:xfrm>
            <a:off x="6460631" y="2692845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2481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505344-B5A6-2344-82C4-E6E0C939517B}"/>
              </a:ext>
            </a:extLst>
          </p:cNvPr>
          <p:cNvSpPr/>
          <p:nvPr/>
        </p:nvSpPr>
        <p:spPr bwMode="auto">
          <a:xfrm>
            <a:off x="1689132" y="1803324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C4423F-2CC8-9344-B64A-F19E73ED96F3}"/>
              </a:ext>
            </a:extLst>
          </p:cNvPr>
          <p:cNvSpPr/>
          <p:nvPr/>
        </p:nvSpPr>
        <p:spPr bwMode="auto">
          <a:xfrm>
            <a:off x="2224343" y="4143587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BE792B-A535-1B4F-AAF7-AD028569C5F2}"/>
              </a:ext>
            </a:extLst>
          </p:cNvPr>
          <p:cNvSpPr/>
          <p:nvPr/>
        </p:nvSpPr>
        <p:spPr bwMode="auto">
          <a:xfrm>
            <a:off x="5152895" y="4666886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543347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Opt 2 </a:t>
            </a:r>
            <a:r>
              <a:rPr lang="mr-IN" dirty="0"/>
              <a:t>–</a:t>
            </a:r>
            <a:r>
              <a:rPr lang="en-US" dirty="0"/>
              <a:t> Way Prediction</a:t>
            </a:r>
            <a:endParaRPr lang="en-AU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76" name="Rectangle 8"/>
          <p:cNvSpPr>
            <a:spLocks noChangeArrowheads="1"/>
          </p:cNvSpPr>
          <p:nvPr/>
        </p:nvSpPr>
        <p:spPr bwMode="auto">
          <a:xfrm>
            <a:off x="6601040" y="23141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77" name="Rectangle 9"/>
          <p:cNvSpPr>
            <a:spLocks noChangeArrowheads="1"/>
          </p:cNvSpPr>
          <p:nvPr/>
        </p:nvSpPr>
        <p:spPr bwMode="auto">
          <a:xfrm>
            <a:off x="6601040" y="26189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78" name="Rectangle 12"/>
          <p:cNvSpPr>
            <a:spLocks noChangeArrowheads="1"/>
          </p:cNvSpPr>
          <p:nvPr/>
        </p:nvSpPr>
        <p:spPr bwMode="auto">
          <a:xfrm>
            <a:off x="6601040" y="29237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79" name="Text Box 20"/>
          <p:cNvSpPr txBox="1">
            <a:spLocks noChangeArrowheads="1"/>
          </p:cNvSpPr>
          <p:nvPr/>
        </p:nvSpPr>
        <p:spPr bwMode="auto">
          <a:xfrm>
            <a:off x="6905840" y="5436772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90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data</a:t>
            </a:r>
          </a:p>
        </p:txBody>
      </p:sp>
      <p:sp>
        <p:nvSpPr>
          <p:cNvPr id="580" name="Freeform 21"/>
          <p:cNvSpPr>
            <a:spLocks/>
          </p:cNvSpPr>
          <p:nvPr/>
        </p:nvSpPr>
        <p:spPr bwMode="auto">
          <a:xfrm>
            <a:off x="6905840" y="4600191"/>
            <a:ext cx="609600" cy="304800"/>
          </a:xfrm>
          <a:custGeom>
            <a:avLst/>
            <a:gdLst>
              <a:gd name="T0" fmla="*/ 2147483647 w 384"/>
              <a:gd name="T1" fmla="*/ 0 h 192"/>
              <a:gd name="T2" fmla="*/ 0 w 384"/>
              <a:gd name="T3" fmla="*/ 2147483647 h 192"/>
              <a:gd name="T4" fmla="*/ 2147483647 w 384"/>
              <a:gd name="T5" fmla="*/ 2147483647 h 192"/>
              <a:gd name="T6" fmla="*/ 2147483647 w 384"/>
              <a:gd name="T7" fmla="*/ 0 h 192"/>
              <a:gd name="T8" fmla="*/ 2147483647 w 384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92"/>
              <a:gd name="T17" fmla="*/ 384 w 384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92">
                <a:moveTo>
                  <a:pt x="96" y="0"/>
                </a:moveTo>
                <a:lnTo>
                  <a:pt x="0" y="192"/>
                </a:lnTo>
                <a:lnTo>
                  <a:pt x="288" y="192"/>
                </a:lnTo>
                <a:lnTo>
                  <a:pt x="384" y="0"/>
                </a:lnTo>
                <a:lnTo>
                  <a:pt x="96" y="0"/>
                </a:lnTo>
                <a:close/>
              </a:path>
            </a:pathLst>
          </a:custGeom>
          <a:solidFill>
            <a:srgbClr val="ECD88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1" name="Text Box 22"/>
          <p:cNvSpPr txBox="1">
            <a:spLocks noChangeArrowheads="1"/>
          </p:cNvSpPr>
          <p:nvPr/>
        </p:nvSpPr>
        <p:spPr bwMode="auto">
          <a:xfrm>
            <a:off x="6967753" y="4570029"/>
            <a:ext cx="481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&lt;&lt;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2" name="Line 23"/>
          <p:cNvSpPr>
            <a:spLocks noChangeShapeType="1"/>
          </p:cNvSpPr>
          <p:nvPr/>
        </p:nvSpPr>
        <p:spPr bwMode="auto">
          <a:xfrm>
            <a:off x="7218578" y="4920866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84" name="Rectangle 27"/>
          <p:cNvSpPr>
            <a:spLocks noChangeArrowheads="1"/>
          </p:cNvSpPr>
          <p:nvPr/>
        </p:nvSpPr>
        <p:spPr bwMode="auto">
          <a:xfrm>
            <a:off x="2869019" y="23425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5" name="Rectangle 28"/>
          <p:cNvSpPr>
            <a:spLocks noChangeArrowheads="1"/>
          </p:cNvSpPr>
          <p:nvPr/>
        </p:nvSpPr>
        <p:spPr bwMode="auto">
          <a:xfrm>
            <a:off x="2869019" y="26473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6" name="Rectangle 29"/>
          <p:cNvSpPr>
            <a:spLocks noChangeArrowheads="1"/>
          </p:cNvSpPr>
          <p:nvPr/>
        </p:nvSpPr>
        <p:spPr bwMode="auto">
          <a:xfrm>
            <a:off x="2869019" y="32569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7" name="Rectangle 31"/>
          <p:cNvSpPr>
            <a:spLocks noChangeArrowheads="1"/>
          </p:cNvSpPr>
          <p:nvPr/>
        </p:nvSpPr>
        <p:spPr bwMode="auto">
          <a:xfrm>
            <a:off x="2869019" y="29521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8" name="Rectangle 37"/>
          <p:cNvSpPr>
            <a:spLocks noChangeArrowheads="1"/>
          </p:cNvSpPr>
          <p:nvPr/>
        </p:nvSpPr>
        <p:spPr bwMode="auto">
          <a:xfrm>
            <a:off x="5991440" y="23141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89" name="Rectangle 38"/>
          <p:cNvSpPr>
            <a:spLocks noChangeArrowheads="1"/>
          </p:cNvSpPr>
          <p:nvPr/>
        </p:nvSpPr>
        <p:spPr bwMode="auto">
          <a:xfrm>
            <a:off x="5991440" y="26189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0" name="Rectangle 39"/>
          <p:cNvSpPr>
            <a:spLocks noChangeArrowheads="1"/>
          </p:cNvSpPr>
          <p:nvPr/>
        </p:nvSpPr>
        <p:spPr bwMode="auto">
          <a:xfrm>
            <a:off x="5991440" y="32285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1" name="Rectangle 41"/>
          <p:cNvSpPr>
            <a:spLocks noChangeArrowheads="1"/>
          </p:cNvSpPr>
          <p:nvPr/>
        </p:nvSpPr>
        <p:spPr bwMode="auto">
          <a:xfrm>
            <a:off x="5991440" y="29237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2" name="Rectangle 43"/>
          <p:cNvSpPr>
            <a:spLocks noChangeArrowheads="1"/>
          </p:cNvSpPr>
          <p:nvPr/>
        </p:nvSpPr>
        <p:spPr bwMode="auto">
          <a:xfrm>
            <a:off x="2564219" y="23425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3" name="Rectangle 44"/>
          <p:cNvSpPr>
            <a:spLocks noChangeArrowheads="1"/>
          </p:cNvSpPr>
          <p:nvPr/>
        </p:nvSpPr>
        <p:spPr bwMode="auto">
          <a:xfrm>
            <a:off x="2564219" y="26473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4" name="Rectangle 45"/>
          <p:cNvSpPr>
            <a:spLocks noChangeArrowheads="1"/>
          </p:cNvSpPr>
          <p:nvPr/>
        </p:nvSpPr>
        <p:spPr bwMode="auto">
          <a:xfrm>
            <a:off x="2564219" y="32569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5" name="Rectangle 47"/>
          <p:cNvSpPr>
            <a:spLocks noChangeArrowheads="1"/>
          </p:cNvSpPr>
          <p:nvPr/>
        </p:nvSpPr>
        <p:spPr bwMode="auto">
          <a:xfrm>
            <a:off x="2564219" y="29521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6" name="Line 55"/>
          <p:cNvSpPr>
            <a:spLocks noChangeShapeType="1"/>
          </p:cNvSpPr>
          <p:nvPr/>
        </p:nvSpPr>
        <p:spPr bwMode="auto">
          <a:xfrm>
            <a:off x="7218578" y="4142991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98" name="Rectangle 79"/>
          <p:cNvSpPr>
            <a:spLocks noChangeArrowheads="1"/>
          </p:cNvSpPr>
          <p:nvPr/>
        </p:nvSpPr>
        <p:spPr bwMode="auto">
          <a:xfrm>
            <a:off x="3173819" y="23425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599" name="Rectangle 80"/>
          <p:cNvSpPr>
            <a:spLocks noChangeArrowheads="1"/>
          </p:cNvSpPr>
          <p:nvPr/>
        </p:nvSpPr>
        <p:spPr bwMode="auto">
          <a:xfrm>
            <a:off x="3173819" y="26473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0" name="Rectangle 81"/>
          <p:cNvSpPr>
            <a:spLocks noChangeArrowheads="1"/>
          </p:cNvSpPr>
          <p:nvPr/>
        </p:nvSpPr>
        <p:spPr bwMode="auto">
          <a:xfrm>
            <a:off x="3173819" y="32569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1" name="Rectangle 82"/>
          <p:cNvSpPr>
            <a:spLocks noChangeArrowheads="1"/>
          </p:cNvSpPr>
          <p:nvPr/>
        </p:nvSpPr>
        <p:spPr bwMode="auto">
          <a:xfrm>
            <a:off x="3173819" y="29521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2" name="Rectangle 83"/>
          <p:cNvSpPr>
            <a:spLocks noChangeArrowheads="1"/>
          </p:cNvSpPr>
          <p:nvPr/>
        </p:nvSpPr>
        <p:spPr bwMode="auto">
          <a:xfrm>
            <a:off x="3478619" y="23425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3" name="Rectangle 84"/>
          <p:cNvSpPr>
            <a:spLocks noChangeArrowheads="1"/>
          </p:cNvSpPr>
          <p:nvPr/>
        </p:nvSpPr>
        <p:spPr bwMode="auto">
          <a:xfrm>
            <a:off x="3478619" y="26473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4" name="Rectangle 85"/>
          <p:cNvSpPr>
            <a:spLocks noChangeArrowheads="1"/>
          </p:cNvSpPr>
          <p:nvPr/>
        </p:nvSpPr>
        <p:spPr bwMode="auto">
          <a:xfrm>
            <a:off x="3478619" y="32569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5" name="Rectangle 86"/>
          <p:cNvSpPr>
            <a:spLocks noChangeArrowheads="1"/>
          </p:cNvSpPr>
          <p:nvPr/>
        </p:nvSpPr>
        <p:spPr bwMode="auto">
          <a:xfrm>
            <a:off x="3478619" y="2952143"/>
            <a:ext cx="3048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06" name="AutoShape 87"/>
          <p:cNvSpPr>
            <a:spLocks noChangeArrowheads="1"/>
          </p:cNvSpPr>
          <p:nvPr/>
        </p:nvSpPr>
        <p:spPr bwMode="auto">
          <a:xfrm>
            <a:off x="2792819" y="4018943"/>
            <a:ext cx="304800" cy="304800"/>
          </a:xfrm>
          <a:prstGeom prst="flowChartTerminator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=</a:t>
            </a:r>
          </a:p>
        </p:txBody>
      </p:sp>
      <p:sp>
        <p:nvSpPr>
          <p:cNvPr id="607" name="Line 88"/>
          <p:cNvSpPr>
            <a:spLocks noChangeShapeType="1"/>
          </p:cNvSpPr>
          <p:nvPr/>
        </p:nvSpPr>
        <p:spPr bwMode="auto">
          <a:xfrm>
            <a:off x="3021419" y="356174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08" name="AutoShape 89"/>
          <p:cNvSpPr>
            <a:spLocks noChangeArrowheads="1"/>
          </p:cNvSpPr>
          <p:nvPr/>
        </p:nvSpPr>
        <p:spPr bwMode="auto">
          <a:xfrm>
            <a:off x="2488019" y="4018943"/>
            <a:ext cx="304800" cy="304800"/>
          </a:xfrm>
          <a:prstGeom prst="flowChartTerminator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=</a:t>
            </a:r>
          </a:p>
        </p:txBody>
      </p:sp>
      <p:sp>
        <p:nvSpPr>
          <p:cNvPr id="609" name="Line 90"/>
          <p:cNvSpPr>
            <a:spLocks noChangeShapeType="1"/>
          </p:cNvSpPr>
          <p:nvPr/>
        </p:nvSpPr>
        <p:spPr bwMode="auto">
          <a:xfrm>
            <a:off x="2716619" y="356174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0" name="AutoShape 92"/>
          <p:cNvSpPr>
            <a:spLocks noChangeArrowheads="1"/>
          </p:cNvSpPr>
          <p:nvPr/>
        </p:nvSpPr>
        <p:spPr bwMode="auto">
          <a:xfrm>
            <a:off x="3402419" y="4018943"/>
            <a:ext cx="304800" cy="304800"/>
          </a:xfrm>
          <a:prstGeom prst="flowChartTerminator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=</a:t>
            </a:r>
          </a:p>
        </p:txBody>
      </p:sp>
      <p:sp>
        <p:nvSpPr>
          <p:cNvPr id="611" name="Line 93"/>
          <p:cNvSpPr>
            <a:spLocks noChangeShapeType="1"/>
          </p:cNvSpPr>
          <p:nvPr/>
        </p:nvSpPr>
        <p:spPr bwMode="auto">
          <a:xfrm>
            <a:off x="3631019" y="356174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2" name="AutoShape 94"/>
          <p:cNvSpPr>
            <a:spLocks noChangeArrowheads="1"/>
          </p:cNvSpPr>
          <p:nvPr/>
        </p:nvSpPr>
        <p:spPr bwMode="auto">
          <a:xfrm>
            <a:off x="3097619" y="4018943"/>
            <a:ext cx="304800" cy="304800"/>
          </a:xfrm>
          <a:prstGeom prst="flowChartTerminator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=</a:t>
            </a:r>
          </a:p>
        </p:txBody>
      </p:sp>
      <p:sp>
        <p:nvSpPr>
          <p:cNvPr id="613" name="Line 95"/>
          <p:cNvSpPr>
            <a:spLocks noChangeShapeType="1"/>
          </p:cNvSpPr>
          <p:nvPr/>
        </p:nvSpPr>
        <p:spPr bwMode="auto">
          <a:xfrm>
            <a:off x="3326219" y="3561743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4" name="Line 97"/>
          <p:cNvSpPr>
            <a:spLocks noChangeShapeType="1"/>
          </p:cNvSpPr>
          <p:nvPr/>
        </p:nvSpPr>
        <p:spPr bwMode="auto">
          <a:xfrm>
            <a:off x="2257832" y="249494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5" name="Line 98"/>
          <p:cNvSpPr>
            <a:spLocks noChangeShapeType="1"/>
          </p:cNvSpPr>
          <p:nvPr/>
        </p:nvSpPr>
        <p:spPr bwMode="auto">
          <a:xfrm>
            <a:off x="2257832" y="279974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6" name="Line 99"/>
          <p:cNvSpPr>
            <a:spLocks noChangeShapeType="1"/>
          </p:cNvSpPr>
          <p:nvPr/>
        </p:nvSpPr>
        <p:spPr bwMode="auto">
          <a:xfrm>
            <a:off x="2257832" y="3104543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7" name="Freeform 103"/>
          <p:cNvSpPr>
            <a:spLocks/>
          </p:cNvSpPr>
          <p:nvPr/>
        </p:nvSpPr>
        <p:spPr bwMode="auto">
          <a:xfrm flipH="1">
            <a:off x="2259419" y="2342543"/>
            <a:ext cx="152400" cy="12192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2147483647 h 2496"/>
              <a:gd name="T4" fmla="*/ 2147483647 w 192"/>
              <a:gd name="T5" fmla="*/ 2147483647 h 2496"/>
              <a:gd name="T6" fmla="*/ 2147483647 w 192"/>
              <a:gd name="T7" fmla="*/ 2147483647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8" name="Line 104"/>
          <p:cNvSpPr>
            <a:spLocks noChangeShapeType="1"/>
          </p:cNvSpPr>
          <p:nvPr/>
        </p:nvSpPr>
        <p:spPr bwMode="auto">
          <a:xfrm>
            <a:off x="2405469" y="310454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19" name="Line 105"/>
          <p:cNvSpPr>
            <a:spLocks noChangeShapeType="1"/>
          </p:cNvSpPr>
          <p:nvPr/>
        </p:nvSpPr>
        <p:spPr bwMode="auto">
          <a:xfrm>
            <a:off x="2411819" y="279974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20" name="Line 106"/>
          <p:cNvSpPr>
            <a:spLocks noChangeShapeType="1"/>
          </p:cNvSpPr>
          <p:nvPr/>
        </p:nvSpPr>
        <p:spPr bwMode="auto">
          <a:xfrm>
            <a:off x="2411819" y="249494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21" name="Line 107"/>
          <p:cNvSpPr>
            <a:spLocks noChangeShapeType="1"/>
          </p:cNvSpPr>
          <p:nvPr/>
        </p:nvSpPr>
        <p:spPr bwMode="auto">
          <a:xfrm>
            <a:off x="2411819" y="3409343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22" name="Rectangle 109"/>
          <p:cNvSpPr>
            <a:spLocks noChangeArrowheads="1"/>
          </p:cNvSpPr>
          <p:nvPr/>
        </p:nvSpPr>
        <p:spPr bwMode="auto">
          <a:xfrm>
            <a:off x="6601040" y="32285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3" name="Rectangle 110"/>
          <p:cNvSpPr>
            <a:spLocks noChangeArrowheads="1"/>
          </p:cNvSpPr>
          <p:nvPr/>
        </p:nvSpPr>
        <p:spPr bwMode="auto">
          <a:xfrm>
            <a:off x="7820240" y="23141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4" name="Rectangle 111"/>
          <p:cNvSpPr>
            <a:spLocks noChangeArrowheads="1"/>
          </p:cNvSpPr>
          <p:nvPr/>
        </p:nvSpPr>
        <p:spPr bwMode="auto">
          <a:xfrm>
            <a:off x="7820240" y="26189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5" name="Rectangle 112"/>
          <p:cNvSpPr>
            <a:spLocks noChangeArrowheads="1"/>
          </p:cNvSpPr>
          <p:nvPr/>
        </p:nvSpPr>
        <p:spPr bwMode="auto">
          <a:xfrm>
            <a:off x="7820240" y="29237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6" name="Rectangle 113"/>
          <p:cNvSpPr>
            <a:spLocks noChangeArrowheads="1"/>
          </p:cNvSpPr>
          <p:nvPr/>
        </p:nvSpPr>
        <p:spPr bwMode="auto">
          <a:xfrm>
            <a:off x="7210640" y="23141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7" name="Rectangle 114"/>
          <p:cNvSpPr>
            <a:spLocks noChangeArrowheads="1"/>
          </p:cNvSpPr>
          <p:nvPr/>
        </p:nvSpPr>
        <p:spPr bwMode="auto">
          <a:xfrm>
            <a:off x="7210640" y="26189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8" name="Rectangle 115"/>
          <p:cNvSpPr>
            <a:spLocks noChangeArrowheads="1"/>
          </p:cNvSpPr>
          <p:nvPr/>
        </p:nvSpPr>
        <p:spPr bwMode="auto">
          <a:xfrm>
            <a:off x="7210640" y="32285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29" name="Rectangle 116"/>
          <p:cNvSpPr>
            <a:spLocks noChangeArrowheads="1"/>
          </p:cNvSpPr>
          <p:nvPr/>
        </p:nvSpPr>
        <p:spPr bwMode="auto">
          <a:xfrm>
            <a:off x="7210640" y="29237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30" name="Rectangle 117"/>
          <p:cNvSpPr>
            <a:spLocks noChangeArrowheads="1"/>
          </p:cNvSpPr>
          <p:nvPr/>
        </p:nvSpPr>
        <p:spPr bwMode="auto">
          <a:xfrm>
            <a:off x="7820240" y="3228591"/>
            <a:ext cx="609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31" name="Line 118"/>
          <p:cNvSpPr>
            <a:spLocks noChangeShapeType="1"/>
          </p:cNvSpPr>
          <p:nvPr/>
        </p:nvSpPr>
        <p:spPr bwMode="auto">
          <a:xfrm>
            <a:off x="5689815" y="2466591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2" name="Line 119"/>
          <p:cNvSpPr>
            <a:spLocks noChangeShapeType="1"/>
          </p:cNvSpPr>
          <p:nvPr/>
        </p:nvSpPr>
        <p:spPr bwMode="auto">
          <a:xfrm>
            <a:off x="5689815" y="2771391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3" name="Line 120"/>
          <p:cNvSpPr>
            <a:spLocks noChangeShapeType="1"/>
          </p:cNvSpPr>
          <p:nvPr/>
        </p:nvSpPr>
        <p:spPr bwMode="auto">
          <a:xfrm>
            <a:off x="5689815" y="3076191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4" name="Freeform 121"/>
          <p:cNvSpPr>
            <a:spLocks/>
          </p:cNvSpPr>
          <p:nvPr/>
        </p:nvSpPr>
        <p:spPr bwMode="auto">
          <a:xfrm flipH="1">
            <a:off x="5691403" y="2314191"/>
            <a:ext cx="152400" cy="12192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2147483647 h 2496"/>
              <a:gd name="T4" fmla="*/ 2147483647 w 192"/>
              <a:gd name="T5" fmla="*/ 2147483647 h 2496"/>
              <a:gd name="T6" fmla="*/ 2147483647 w 192"/>
              <a:gd name="T7" fmla="*/ 2147483647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5" name="Line 122"/>
          <p:cNvSpPr>
            <a:spLocks noChangeShapeType="1"/>
          </p:cNvSpPr>
          <p:nvPr/>
        </p:nvSpPr>
        <p:spPr bwMode="auto">
          <a:xfrm>
            <a:off x="5837453" y="3076191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6" name="Line 123"/>
          <p:cNvSpPr>
            <a:spLocks noChangeShapeType="1"/>
          </p:cNvSpPr>
          <p:nvPr/>
        </p:nvSpPr>
        <p:spPr bwMode="auto">
          <a:xfrm>
            <a:off x="5843803" y="2771391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7" name="Line 124"/>
          <p:cNvSpPr>
            <a:spLocks noChangeShapeType="1"/>
          </p:cNvSpPr>
          <p:nvPr/>
        </p:nvSpPr>
        <p:spPr bwMode="auto">
          <a:xfrm>
            <a:off x="5843803" y="2466591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8" name="Line 125"/>
          <p:cNvSpPr>
            <a:spLocks noChangeShapeType="1"/>
          </p:cNvSpPr>
          <p:nvPr/>
        </p:nvSpPr>
        <p:spPr bwMode="auto">
          <a:xfrm>
            <a:off x="5843803" y="3380991"/>
            <a:ext cx="152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39" name="Rectangle 129"/>
          <p:cNvSpPr>
            <a:spLocks noChangeArrowheads="1"/>
          </p:cNvSpPr>
          <p:nvPr/>
        </p:nvSpPr>
        <p:spPr bwMode="auto">
          <a:xfrm>
            <a:off x="3015069" y="1504343"/>
            <a:ext cx="4572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offset</a:t>
            </a:r>
          </a:p>
        </p:txBody>
      </p:sp>
      <p:sp>
        <p:nvSpPr>
          <p:cNvPr id="640" name="Rectangle 130"/>
          <p:cNvSpPr>
            <a:spLocks noChangeArrowheads="1"/>
          </p:cNvSpPr>
          <p:nvPr/>
        </p:nvSpPr>
        <p:spPr bwMode="auto">
          <a:xfrm>
            <a:off x="583019" y="1504343"/>
            <a:ext cx="106045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tag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41" name="Rectangle 131"/>
          <p:cNvSpPr>
            <a:spLocks noChangeArrowheads="1"/>
          </p:cNvSpPr>
          <p:nvPr/>
        </p:nvSpPr>
        <p:spPr bwMode="auto">
          <a:xfrm>
            <a:off x="1643469" y="1504343"/>
            <a:ext cx="13716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i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t>2-bit index</a:t>
            </a:r>
          </a:p>
        </p:txBody>
      </p:sp>
      <p:sp>
        <p:nvSpPr>
          <p:cNvPr id="642" name="AutoShape 132"/>
          <p:cNvSpPr>
            <a:spLocks noChangeArrowheads="1"/>
          </p:cNvSpPr>
          <p:nvPr/>
        </p:nvSpPr>
        <p:spPr bwMode="auto">
          <a:xfrm rot="5400000" flipH="1" flipV="1">
            <a:off x="392519" y="1466243"/>
            <a:ext cx="304800" cy="381000"/>
          </a:xfrm>
          <a:prstGeom prst="flowChartDocument">
            <a:avLst/>
          </a:prstGeom>
          <a:solidFill>
            <a:srgbClr val="FFFFFF"/>
          </a:solidFill>
          <a:ln w="2857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43" name="Freeform 133"/>
          <p:cNvSpPr>
            <a:spLocks/>
          </p:cNvSpPr>
          <p:nvPr/>
        </p:nvSpPr>
        <p:spPr bwMode="auto">
          <a:xfrm flipV="1">
            <a:off x="1960969" y="1809143"/>
            <a:ext cx="296863" cy="1196975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2147483647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4" name="Freeform 134"/>
          <p:cNvSpPr>
            <a:spLocks/>
          </p:cNvSpPr>
          <p:nvPr/>
        </p:nvSpPr>
        <p:spPr bwMode="auto">
          <a:xfrm flipV="1">
            <a:off x="4331108" y="2009390"/>
            <a:ext cx="1360296" cy="968375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2147483647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5" name="Line 135"/>
          <p:cNvSpPr>
            <a:spLocks noChangeShapeType="1"/>
          </p:cNvSpPr>
          <p:nvPr/>
        </p:nvSpPr>
        <p:spPr bwMode="auto">
          <a:xfrm flipH="1">
            <a:off x="1960969" y="2037743"/>
            <a:ext cx="23637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6" name="Line 136"/>
          <p:cNvSpPr>
            <a:spLocks noChangeShapeType="1"/>
          </p:cNvSpPr>
          <p:nvPr/>
        </p:nvSpPr>
        <p:spPr bwMode="auto">
          <a:xfrm>
            <a:off x="6905840" y="3533391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7" name="Line 137"/>
          <p:cNvSpPr>
            <a:spLocks noChangeShapeType="1"/>
          </p:cNvSpPr>
          <p:nvPr/>
        </p:nvSpPr>
        <p:spPr bwMode="auto">
          <a:xfrm>
            <a:off x="6296240" y="3533391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8" name="Line 138"/>
          <p:cNvSpPr>
            <a:spLocks noChangeShapeType="1"/>
          </p:cNvSpPr>
          <p:nvPr/>
        </p:nvSpPr>
        <p:spPr bwMode="auto">
          <a:xfrm>
            <a:off x="8125040" y="3533391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49" name="Line 139"/>
          <p:cNvSpPr>
            <a:spLocks noChangeShapeType="1"/>
          </p:cNvSpPr>
          <p:nvPr/>
        </p:nvSpPr>
        <p:spPr bwMode="auto">
          <a:xfrm>
            <a:off x="7515440" y="3533391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0" name="Freeform 140"/>
          <p:cNvSpPr>
            <a:spLocks/>
          </p:cNvSpPr>
          <p:nvPr/>
        </p:nvSpPr>
        <p:spPr bwMode="auto">
          <a:xfrm rot="16200000" flipH="1">
            <a:off x="7136822" y="2930934"/>
            <a:ext cx="152400" cy="2424113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2147483647 h 2496"/>
              <a:gd name="T4" fmla="*/ 2147483647 w 192"/>
              <a:gd name="T5" fmla="*/ 2147483647 h 2496"/>
              <a:gd name="T6" fmla="*/ 2147483647 w 192"/>
              <a:gd name="T7" fmla="*/ 2147483647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ECD88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ea typeface="ＭＳ Ｐゴシック" charset="0"/>
              <a:cs typeface="ＭＳ Ｐゴシック" charset="0"/>
            </a:endParaRPr>
          </a:p>
        </p:txBody>
      </p:sp>
      <p:sp>
        <p:nvSpPr>
          <p:cNvPr id="651" name="Freeform 142"/>
          <p:cNvSpPr>
            <a:spLocks/>
          </p:cNvSpPr>
          <p:nvPr/>
        </p:nvSpPr>
        <p:spPr bwMode="auto">
          <a:xfrm flipV="1">
            <a:off x="1345019" y="1809143"/>
            <a:ext cx="296863" cy="19050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2147483647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2" name="Freeform 144"/>
          <p:cNvSpPr>
            <a:spLocks/>
          </p:cNvSpPr>
          <p:nvPr/>
        </p:nvSpPr>
        <p:spPr bwMode="auto">
          <a:xfrm>
            <a:off x="1641882" y="3714143"/>
            <a:ext cx="1874837" cy="304800"/>
          </a:xfrm>
          <a:custGeom>
            <a:avLst/>
            <a:gdLst>
              <a:gd name="T0" fmla="*/ 0 w 864"/>
              <a:gd name="T1" fmla="*/ 0 h 192"/>
              <a:gd name="T2" fmla="*/ 2147483647 w 864"/>
              <a:gd name="T3" fmla="*/ 0 h 192"/>
              <a:gd name="T4" fmla="*/ 2147483647 w 864"/>
              <a:gd name="T5" fmla="*/ 2147483647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0" y="0"/>
                </a:moveTo>
                <a:lnTo>
                  <a:pt x="864" y="0"/>
                </a:lnTo>
                <a:lnTo>
                  <a:pt x="864" y="19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3" name="Line 145"/>
          <p:cNvSpPr>
            <a:spLocks noChangeShapeType="1"/>
          </p:cNvSpPr>
          <p:nvPr/>
        </p:nvSpPr>
        <p:spPr bwMode="auto">
          <a:xfrm flipH="1">
            <a:off x="3173819" y="371414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4" name="Line 146"/>
          <p:cNvSpPr>
            <a:spLocks noChangeShapeType="1"/>
          </p:cNvSpPr>
          <p:nvPr/>
        </p:nvSpPr>
        <p:spPr bwMode="auto">
          <a:xfrm flipH="1">
            <a:off x="2869019" y="371414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5" name="Line 147"/>
          <p:cNvSpPr>
            <a:spLocks noChangeShapeType="1"/>
          </p:cNvSpPr>
          <p:nvPr/>
        </p:nvSpPr>
        <p:spPr bwMode="auto">
          <a:xfrm flipH="1">
            <a:off x="2564219" y="3714143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oval" w="sm" len="sm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56" name="Text Box 153"/>
          <p:cNvSpPr txBox="1">
            <a:spLocks noChangeArrowheads="1"/>
          </p:cNvSpPr>
          <p:nvPr/>
        </p:nvSpPr>
        <p:spPr bwMode="auto">
          <a:xfrm>
            <a:off x="5438990" y="1947479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90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2-bit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7" name="Text Box 154"/>
          <p:cNvSpPr txBox="1">
            <a:spLocks noChangeArrowheads="1"/>
          </p:cNvSpPr>
          <p:nvPr/>
        </p:nvSpPr>
        <p:spPr bwMode="auto">
          <a:xfrm>
            <a:off x="5298112" y="3804630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90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2-bit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58" name="Line 155"/>
          <p:cNvSpPr>
            <a:spLocks noChangeShapeType="1"/>
          </p:cNvSpPr>
          <p:nvPr/>
        </p:nvSpPr>
        <p:spPr bwMode="auto">
          <a:xfrm flipV="1">
            <a:off x="3250019" y="1383693"/>
            <a:ext cx="0" cy="1206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>
              <a:solidFill>
                <a:srgbClr val="ECD882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61" name="Rectangle 117"/>
          <p:cNvSpPr>
            <a:spLocks noChangeArrowheads="1"/>
          </p:cNvSpPr>
          <p:nvPr/>
        </p:nvSpPr>
        <p:spPr bwMode="auto">
          <a:xfrm>
            <a:off x="4306853" y="3885592"/>
            <a:ext cx="914400" cy="571500"/>
          </a:xfrm>
          <a:prstGeom prst="rect">
            <a:avLst/>
          </a:prstGeom>
          <a:solidFill>
            <a:srgbClr val="FF090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</a:rPr>
              <a:t>Way</a:t>
            </a:r>
            <a:br>
              <a:rPr lang="en-US" sz="1400" b="1">
                <a:solidFill>
                  <a:schemeClr val="bg1"/>
                </a:solidFill>
              </a:rPr>
            </a:br>
            <a:r>
              <a:rPr lang="en-US" sz="1400" b="1">
                <a:solidFill>
                  <a:schemeClr val="bg1"/>
                </a:solidFill>
              </a:rPr>
              <a:t>Predictor</a:t>
            </a:r>
            <a:endParaRPr lang="en-US" sz="1400" b="1">
              <a:solidFill>
                <a:srgbClr val="000000"/>
              </a:solidFill>
            </a:endParaRPr>
          </a:p>
        </p:txBody>
      </p:sp>
      <p:cxnSp>
        <p:nvCxnSpPr>
          <p:cNvPr id="663" name="Elbow Connector 662"/>
          <p:cNvCxnSpPr>
            <a:endCxn id="581" idx="3"/>
          </p:cNvCxnSpPr>
          <p:nvPr/>
        </p:nvCxnSpPr>
        <p:spPr bwMode="auto">
          <a:xfrm>
            <a:off x="3250019" y="1383693"/>
            <a:ext cx="4198746" cy="3384774"/>
          </a:xfrm>
          <a:prstGeom prst="bentConnector3">
            <a:avLst>
              <a:gd name="adj1" fmla="val 12958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7" name="Elbow Connector 666"/>
          <p:cNvCxnSpPr>
            <a:stCxn id="651" idx="1"/>
            <a:endCxn id="661" idx="2"/>
          </p:cNvCxnSpPr>
          <p:nvPr/>
        </p:nvCxnSpPr>
        <p:spPr bwMode="auto">
          <a:xfrm>
            <a:off x="1345019" y="3714143"/>
            <a:ext cx="3419034" cy="742949"/>
          </a:xfrm>
          <a:prstGeom prst="bentConnector4">
            <a:avLst>
              <a:gd name="adj1" fmla="val -3"/>
              <a:gd name="adj2" fmla="val 13076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2" name="Straight Arrow Connector 671"/>
          <p:cNvCxnSpPr>
            <a:stCxn id="661" idx="3"/>
          </p:cNvCxnSpPr>
          <p:nvPr/>
        </p:nvCxnSpPr>
        <p:spPr bwMode="auto">
          <a:xfrm>
            <a:off x="5221253" y="4171342"/>
            <a:ext cx="88182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5" name="AutoShape 92"/>
          <p:cNvSpPr>
            <a:spLocks noChangeArrowheads="1"/>
          </p:cNvSpPr>
          <p:nvPr/>
        </p:nvSpPr>
        <p:spPr bwMode="auto">
          <a:xfrm>
            <a:off x="5460037" y="4995498"/>
            <a:ext cx="304800" cy="304800"/>
          </a:xfrm>
          <a:prstGeom prst="flowChartTerminator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ＭＳ Ｐゴシック" charset="0"/>
              </a:rPr>
              <a:t>=</a:t>
            </a:r>
          </a:p>
        </p:txBody>
      </p:sp>
      <p:cxnSp>
        <p:nvCxnSpPr>
          <p:cNvPr id="676" name="Elbow Connector 675"/>
          <p:cNvCxnSpPr>
            <a:stCxn id="610" idx="3"/>
            <a:endCxn id="675" idx="1"/>
          </p:cNvCxnSpPr>
          <p:nvPr/>
        </p:nvCxnSpPr>
        <p:spPr bwMode="auto">
          <a:xfrm>
            <a:off x="3707219" y="4171343"/>
            <a:ext cx="1752818" cy="976555"/>
          </a:xfrm>
          <a:prstGeom prst="bentConnector3">
            <a:avLst>
              <a:gd name="adj1" fmla="val 1643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9" name="Straight Arrow Connector 678"/>
          <p:cNvCxnSpPr>
            <a:stCxn id="657" idx="2"/>
            <a:endCxn id="675" idx="0"/>
          </p:cNvCxnSpPr>
          <p:nvPr/>
        </p:nvCxnSpPr>
        <p:spPr bwMode="auto">
          <a:xfrm>
            <a:off x="5612437" y="4171342"/>
            <a:ext cx="0" cy="8241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1" name="Straight Arrow Connector 680"/>
          <p:cNvCxnSpPr>
            <a:stCxn id="675" idx="2"/>
          </p:cNvCxnSpPr>
          <p:nvPr/>
        </p:nvCxnSpPr>
        <p:spPr bwMode="auto">
          <a:xfrm>
            <a:off x="5612437" y="5300298"/>
            <a:ext cx="0" cy="3456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3" name="Text Box 20"/>
          <p:cNvSpPr txBox="1">
            <a:spLocks noChangeArrowheads="1"/>
          </p:cNvSpPr>
          <p:nvPr/>
        </p:nvSpPr>
        <p:spPr bwMode="auto">
          <a:xfrm>
            <a:off x="5171450" y="5605098"/>
            <a:ext cx="881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909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match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A4530-558C-924D-9B11-B1BAFC10C3BA}"/>
              </a:ext>
            </a:extLst>
          </p:cNvPr>
          <p:cNvSpPr txBox="1"/>
          <p:nvPr/>
        </p:nvSpPr>
        <p:spPr>
          <a:xfrm>
            <a:off x="3608618" y="5979038"/>
            <a:ext cx="4007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i="0" dirty="0">
                <a:latin typeface="Calibri" panose="020F0502020204030204" pitchFamily="34" charset="0"/>
                <a:cs typeface="Calibri" panose="020F0502020204030204" pitchFamily="34" charset="0"/>
              </a:rPr>
              <a:t>if mis-match, the prediction is wrong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0F53FB3-77C6-D946-9457-1B9D75BA9AD8}"/>
              </a:ext>
            </a:extLst>
          </p:cNvPr>
          <p:cNvSpPr/>
          <p:nvPr/>
        </p:nvSpPr>
        <p:spPr bwMode="auto">
          <a:xfrm>
            <a:off x="1641882" y="1872230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AC53E8D-8A92-5D43-B919-D0FFCFB74468}"/>
              </a:ext>
            </a:extLst>
          </p:cNvPr>
          <p:cNvSpPr/>
          <p:nvPr/>
        </p:nvSpPr>
        <p:spPr bwMode="auto">
          <a:xfrm>
            <a:off x="2075255" y="3824844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E2EC9DA-8EA1-894B-9F70-50977DDDDE66}"/>
              </a:ext>
            </a:extLst>
          </p:cNvPr>
          <p:cNvSpPr/>
          <p:nvPr/>
        </p:nvSpPr>
        <p:spPr bwMode="auto">
          <a:xfrm>
            <a:off x="5793320" y="4249671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2FECE44-484E-B841-A981-B06D71BF7E1B}"/>
              </a:ext>
            </a:extLst>
          </p:cNvPr>
          <p:cNvSpPr/>
          <p:nvPr/>
        </p:nvSpPr>
        <p:spPr bwMode="auto">
          <a:xfrm>
            <a:off x="4874096" y="5654908"/>
            <a:ext cx="274320" cy="274320"/>
          </a:xfrm>
          <a:prstGeom prst="ellipse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18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353753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2 </a:t>
            </a:r>
            <a:r>
              <a:rPr lang="mr-IN" dirty="0"/>
              <a:t>–</a:t>
            </a:r>
            <a:r>
              <a:rPr lang="en-US" dirty="0"/>
              <a:t> Way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Low order tag bits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/>
              <a:t>prediction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Predicts the next block to be accessed </a:t>
            </a:r>
            <a:r>
              <a:rPr lang="mr-IN" sz="2400" dirty="0"/>
              <a:t>–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9900"/>
                </a:solidFill>
              </a:rPr>
              <a:t>what locality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Multiplexer could be set early to select the predicted block, only a single tag comparison</a:t>
            </a:r>
          </a:p>
          <a:p>
            <a:pPr lvl="1"/>
            <a:r>
              <a:rPr lang="en-US" sz="2400" dirty="0"/>
              <a:t>A mis-prediction results in checking the other blocks</a:t>
            </a:r>
            <a:endParaRPr lang="en-US" sz="2200" dirty="0"/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/>
              <a:t>Prediction accuracy could be: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&gt; 90% for two-way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&gt; 80% for four-way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I-cache has better accuracy than D-cache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used on MIPS R10000 in mid-90s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2800" dirty="0"/>
              <a:t>Extend to decide which block to access using </a:t>
            </a:r>
            <a:r>
              <a:rPr lang="en-US" sz="2400" i="1" dirty="0"/>
              <a:t>way selection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Intends to save power consumption.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Increases </a:t>
            </a:r>
            <a:r>
              <a:rPr lang="en-US" sz="2400" dirty="0" err="1"/>
              <a:t>mis</a:t>
            </a:r>
            <a:r>
              <a:rPr lang="en-US" sz="2400" dirty="0"/>
              <a:t>-prediction penalty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801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Opt 2 </a:t>
            </a:r>
            <a:r>
              <a:rPr lang="mr-IN" dirty="0">
                <a:solidFill>
                  <a:srgbClr val="0000FF"/>
                </a:solidFill>
              </a:rPr>
              <a:t>–</a:t>
            </a:r>
            <a:r>
              <a:rPr lang="en-US" dirty="0">
                <a:solidFill>
                  <a:srgbClr val="0000FF"/>
                </a:solidFill>
              </a:rPr>
              <a:t> Way Prediction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Performance evaluation</a:t>
            </a:r>
          </a:p>
          <a:p>
            <a:pPr lvl="1">
              <a:lnSpc>
                <a:spcPct val="90000"/>
              </a:lnSpc>
              <a:tabLst>
                <a:tab pos="1362075" algn="l"/>
              </a:tabLst>
            </a:pPr>
            <a:r>
              <a:rPr lang="en-US" sz="2400" dirty="0"/>
              <a:t>HT1	: hit time when prediction is good</a:t>
            </a:r>
          </a:p>
          <a:p>
            <a:pPr lvl="1">
              <a:lnSpc>
                <a:spcPct val="90000"/>
              </a:lnSpc>
              <a:tabLst>
                <a:tab pos="1362075" algn="l"/>
              </a:tabLst>
            </a:pPr>
            <a:r>
              <a:rPr lang="en-US" sz="2400" dirty="0"/>
              <a:t>HT2 	: hit time when prediction is wrong</a:t>
            </a:r>
          </a:p>
          <a:p>
            <a:pPr lvl="1">
              <a:lnSpc>
                <a:spcPct val="90000"/>
              </a:lnSpc>
              <a:tabLst>
                <a:tab pos="1362075" algn="l"/>
              </a:tabLst>
            </a:pPr>
            <a:r>
              <a:rPr lang="en-US" sz="2400" dirty="0"/>
              <a:t>MR 	: miss rate</a:t>
            </a:r>
          </a:p>
          <a:p>
            <a:pPr lvl="1">
              <a:lnSpc>
                <a:spcPct val="90000"/>
              </a:lnSpc>
              <a:tabLst>
                <a:tab pos="1362075" algn="l"/>
              </a:tabLst>
            </a:pPr>
            <a:r>
              <a:rPr lang="en-US" sz="2400" dirty="0"/>
              <a:t>MP	: miss penalty</a:t>
            </a:r>
          </a:p>
          <a:p>
            <a:pPr lvl="1">
              <a:lnSpc>
                <a:spcPct val="90000"/>
              </a:lnSpc>
              <a:tabLst>
                <a:tab pos="1362075" algn="l"/>
              </a:tabLst>
            </a:pPr>
            <a:r>
              <a:rPr lang="en-US" sz="2400" dirty="0"/>
              <a:t>X	: prediction accuracy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219343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2.3   </a:t>
            </a: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Advanced 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8D7B27C-9B4C-6E47-A9BF-5829B8E841F3}"/>
                  </a:ext>
                </a:extLst>
              </p:cNvPr>
              <p:cNvSpPr/>
              <p:nvPr/>
            </p:nvSpPr>
            <p:spPr bwMode="auto">
              <a:xfrm>
                <a:off x="182880" y="3897148"/>
                <a:ext cx="8778240" cy="1006702"/>
              </a:xfrm>
              <a:prstGeom prst="roundRect">
                <a:avLst>
                  <a:gd name="adj" fmla="val 5169"/>
                </a:avLst>
              </a:prstGeom>
              <a:solidFill>
                <a:srgbClr val="FFF6D5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𝐴𝑀𝐴𝑇</m:t>
                      </m:r>
                      <m:r>
                        <a:rPr lang="en-US" sz="32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(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1</m:t>
                          </m:r>
                        </m:sub>
                      </m:sSub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⋅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𝑋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1−</m:t>
                          </m:r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𝑋</m:t>
                          </m:r>
                        </m:e>
                      </m:d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⋅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𝑇</m:t>
                          </m:r>
                        </m:e>
                        <m:sub>
                          <m: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charset="0"/>
                              <a:cs typeface="Calibri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)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+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𝑀𝑅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⋅</m:t>
                      </m:r>
                      <m:r>
                        <a:rPr lang="en-US" sz="3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charset="0"/>
                          <a:cs typeface="Calibri" charset="0"/>
                        </a:rPr>
                        <m:t>𝑀𝑃</m:t>
                      </m:r>
                    </m:oMath>
                  </m:oMathPara>
                </a14:m>
                <a:endParaRPr lang="en-US" sz="3200" i="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8D7B27C-9B4C-6E47-A9BF-5829B8E84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" y="3897148"/>
                <a:ext cx="8778240" cy="1006702"/>
              </a:xfrm>
              <a:prstGeom prst="roundRect">
                <a:avLst>
                  <a:gd name="adj" fmla="val 5169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63563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6D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6350" algn="l">
          <a:lnSpc>
            <a:spcPct val="90000"/>
          </a:lnSpc>
          <a:buClr>
            <a:srgbClr val="004BF3"/>
          </a:buClr>
          <a:buSzPct val="85000"/>
          <a:defRPr sz="4000" b="1" i="0" dirty="0">
            <a:solidFill>
              <a:srgbClr val="0040D9"/>
            </a:solidFill>
            <a:latin typeface="Calibri" panose="020F0502020204030204" pitchFamily="34" charset="0"/>
            <a:ea typeface="Helvetica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rgbClr val="001CFE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218144</TotalTime>
  <Words>1907</Words>
  <Application>Microsoft Office PowerPoint</Application>
  <PresentationFormat>On-screen Show (4:3)</PresentationFormat>
  <Paragraphs>337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.AppleSystemUIFont</vt:lpstr>
      <vt:lpstr>Arial</vt:lpstr>
      <vt:lpstr>Calibri</vt:lpstr>
      <vt:lpstr>Cambria Math</vt:lpstr>
      <vt:lpstr>Courier New</vt:lpstr>
      <vt:lpstr>Helvetica</vt:lpstr>
      <vt:lpstr>Lucida Console</vt:lpstr>
      <vt:lpstr>Lucida Sans Typewriter</vt:lpstr>
      <vt:lpstr>Monaco</vt:lpstr>
      <vt:lpstr>Neo Sans Intel</vt:lpstr>
      <vt:lpstr>Times New Roman</vt:lpstr>
      <vt:lpstr>Wingdings</vt:lpstr>
      <vt:lpstr>Zapf Dingbats</vt:lpstr>
      <vt:lpstr>ZapfDingbatsITC</vt:lpstr>
      <vt:lpstr>MHPG</vt:lpstr>
      <vt:lpstr>PowerPoint Presentation</vt:lpstr>
      <vt:lpstr>Basic Ideas</vt:lpstr>
      <vt:lpstr>Opt 1 – Small and Simple L1 Caches</vt:lpstr>
      <vt:lpstr>Opt 1 – L1 Size and Associativity</vt:lpstr>
      <vt:lpstr>Opt 1 – L1 Size and Associativity</vt:lpstr>
      <vt:lpstr>Opt 2 – Way Prediction</vt:lpstr>
      <vt:lpstr>Opt 2 – Way Prediction</vt:lpstr>
      <vt:lpstr>Opt 2 – Way Prediction</vt:lpstr>
      <vt:lpstr>Opt 2 – Way Prediction</vt:lpstr>
      <vt:lpstr>Opt 2 – Way Prediction Example</vt:lpstr>
      <vt:lpstr>Opt 3 – Pipelining Cache</vt:lpstr>
      <vt:lpstr>Opt 3 – Multibanked Caches</vt:lpstr>
      <vt:lpstr>Opt 4 – Nonblocking Caches</vt:lpstr>
      <vt:lpstr>Opt 5 – Critical Word First, Early Restart</vt:lpstr>
      <vt:lpstr>Opt 6 – Merging Write Buffer</vt:lpstr>
      <vt:lpstr>Opt 7 – Compiler Optimizations</vt:lpstr>
      <vt:lpstr>Opt 7 – Compiler Optimizations</vt:lpstr>
      <vt:lpstr>Opt 7 – Compiler Optimizations</vt:lpstr>
      <vt:lpstr>Opt 8 – Hardware Prefetching</vt:lpstr>
      <vt:lpstr>Cache - Summary</vt:lpstr>
      <vt:lpstr>PowerPoint Presentation</vt:lpstr>
      <vt:lpstr>Example: Intel Core I7 Cache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3706</cp:revision>
  <cp:lastPrinted>2018-09-17T20:26:54Z</cp:lastPrinted>
  <dcterms:created xsi:type="dcterms:W3CDTF">1997-04-13T14:24:48Z</dcterms:created>
  <dcterms:modified xsi:type="dcterms:W3CDTF">2023-01-30T18:40:02Z</dcterms:modified>
</cp:coreProperties>
</file>