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2" r:id="rId1"/>
  </p:sldMasterIdLst>
  <p:notesMasterIdLst>
    <p:notesMasterId r:id="rId29"/>
  </p:notesMasterIdLst>
  <p:handoutMasterIdLst>
    <p:handoutMasterId r:id="rId30"/>
  </p:handoutMasterIdLst>
  <p:sldIdLst>
    <p:sldId id="1229" r:id="rId2"/>
    <p:sldId id="1284" r:id="rId3"/>
    <p:sldId id="1231" r:id="rId4"/>
    <p:sldId id="1275" r:id="rId5"/>
    <p:sldId id="1276" r:id="rId6"/>
    <p:sldId id="1233" r:id="rId7"/>
    <p:sldId id="1235" r:id="rId8"/>
    <p:sldId id="1236" r:id="rId9"/>
    <p:sldId id="1237" r:id="rId10"/>
    <p:sldId id="1238" r:id="rId11"/>
    <p:sldId id="1239" r:id="rId12"/>
    <p:sldId id="1241" r:id="rId13"/>
    <p:sldId id="1277" r:id="rId14"/>
    <p:sldId id="1299" r:id="rId15"/>
    <p:sldId id="1242" r:id="rId16"/>
    <p:sldId id="1243" r:id="rId17"/>
    <p:sldId id="1244" r:id="rId18"/>
    <p:sldId id="1250" r:id="rId19"/>
    <p:sldId id="1282" r:id="rId20"/>
    <p:sldId id="1252" r:id="rId21"/>
    <p:sldId id="1253" r:id="rId22"/>
    <p:sldId id="1278" r:id="rId23"/>
    <p:sldId id="1251" r:id="rId24"/>
    <p:sldId id="1177" r:id="rId25"/>
    <p:sldId id="1245" r:id="rId26"/>
    <p:sldId id="1285" r:id="rId27"/>
    <p:sldId id="1255" r:id="rId28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Jan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0D2"/>
    <a:srgbClr val="FDA830"/>
    <a:srgbClr val="FFF0D7"/>
    <a:srgbClr val="000000"/>
    <a:srgbClr val="FFF6D5"/>
    <a:srgbClr val="FD6C80"/>
    <a:srgbClr val="24813A"/>
    <a:srgbClr val="FFF0FA"/>
    <a:srgbClr val="FFE5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8" autoAdjust="0"/>
    <p:restoredTop sz="93018" autoAdjust="0"/>
  </p:normalViewPr>
  <p:slideViewPr>
    <p:cSldViewPr snapToGrid="0">
      <p:cViewPr varScale="1">
        <p:scale>
          <a:sx n="96" d="100"/>
          <a:sy n="96" d="100"/>
        </p:scale>
        <p:origin x="57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70" d="100"/>
          <a:sy n="170" d="100"/>
        </p:scale>
        <p:origin x="888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5246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r>
              <a:rPr lang="en-US"/>
              <a:t>EE141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03872" y="1"/>
            <a:ext cx="3972354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3389"/>
            <a:ext cx="4075246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303872" y="6653389"/>
            <a:ext cx="3972354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fld id="{70224C0C-9E7B-403F-8FBF-8C492C822B2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22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4075246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r>
              <a:rPr lang="en-US"/>
              <a:t>EE141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303872" y="1"/>
            <a:ext cx="3972354" cy="34657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8613" y="519113"/>
            <a:ext cx="3549650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6609" y="3355673"/>
            <a:ext cx="6829061" cy="31238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3389"/>
            <a:ext cx="4075246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defTabSz="920313">
              <a:defRPr sz="1300" i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03872" y="6653389"/>
            <a:ext cx="3972354" cy="3477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1877" tIns="45937" rIns="91877" bIns="45937" numCol="1" anchor="b" anchorCtr="0" compatLnSpc="1">
            <a:prstTxWarp prst="textNoShape">
              <a:avLst/>
            </a:prstTxWarp>
          </a:bodyPr>
          <a:lstStyle>
            <a:lvl1pPr algn="r" defTabSz="920313">
              <a:defRPr sz="1300" i="0">
                <a:latin typeface="Times New Roman" pitchFamily="18" charset="0"/>
              </a:defRPr>
            </a:lvl1pPr>
          </a:lstStyle>
          <a:p>
            <a:fld id="{40D66AFD-6858-4308-A4FE-F1A9A7940F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3352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800" kern="1200" baseline="0">
        <a:solidFill>
          <a:schemeClr val="tx1"/>
        </a:solidFill>
        <a:latin typeface="Monaco" charset="0"/>
        <a:ea typeface="Monaco" charset="0"/>
        <a:cs typeface="Monaco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when processor runs,</a:t>
            </a:r>
            <a:r>
              <a:rPr lang="en-AU" baseline="0" dirty="0"/>
              <a:t> programs or data that it requests may be in memory or hard disk.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53650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19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TLB is fully associative </a:t>
            </a:r>
          </a:p>
        </p:txBody>
      </p:sp>
    </p:spTree>
    <p:extLst>
      <p:ext uri="{BB962C8B-B14F-4D97-AF65-F5344CB8AC3E}">
        <p14:creationId xmlns:p14="http://schemas.microsoft.com/office/powerpoint/2010/main" val="122203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of levels of page table hierarchy depends on the size of virtual addresses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289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24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2152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IBM PC at 1980s only</a:t>
            </a:r>
            <a:r>
              <a:rPr lang="en-US" baseline="0" dirty="0"/>
              <a:t> came with 64KB main memory.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2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program has its own virtual memory space.</a:t>
            </a:r>
          </a:p>
          <a:p>
            <a:endParaRPr lang="en-US" dirty="0"/>
          </a:p>
          <a:p>
            <a:r>
              <a:rPr lang="en-US" dirty="0"/>
              <a:t>Virtual M space is divided into blocks, </a:t>
            </a:r>
          </a:p>
          <a:p>
            <a:endParaRPr lang="en-US" dirty="0"/>
          </a:p>
          <a:p>
            <a:r>
              <a:rPr lang="en-US" dirty="0"/>
              <a:t>VM blocks are loaded if they are needed.</a:t>
            </a:r>
          </a:p>
          <a:p>
            <a:endParaRPr lang="en-US" dirty="0"/>
          </a:p>
          <a:p>
            <a:r>
              <a:rPr lang="en-US" dirty="0"/>
              <a:t>Fast program startup as not all blocks are loaded before exec.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51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page/segment</a:t>
            </a:r>
            <a:r>
              <a:rPr lang="en-US" baseline="0" dirty="0"/>
              <a:t> is the base unit of data transferred between memory and disk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miss penalty of VM</a:t>
            </a:r>
            <a:r>
              <a:rPr lang="en-US" baseline="0" dirty="0"/>
              <a:t> is much larger than that of cache.</a:t>
            </a:r>
          </a:p>
          <a:p>
            <a:endParaRPr lang="en-US" baseline="0" dirty="0"/>
          </a:p>
          <a:p>
            <a:r>
              <a:rPr lang="en-US" baseline="0" dirty="0"/>
              <a:t>Note that in virtual memory, access time is much higher than transfer time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disk access</a:t>
            </a:r>
            <a:r>
              <a:rPr lang="en-US" baseline="0" dirty="0"/>
              <a:t> time is much higher than transfer time -&gt; large page size.</a:t>
            </a:r>
          </a:p>
          <a:p>
            <a:endParaRPr lang="en-US" baseline="0" dirty="0"/>
          </a:p>
          <a:p>
            <a:r>
              <a:rPr lang="en-US" baseline="0" dirty="0"/>
              <a:t>But large page size can lead to waste of memory.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20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size of page offset is determined by page size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638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this in OS course.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EE141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66AFD-6858-4308-A4FE-F1A9A7940F2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4677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7DA533B-45CB-4337-89C6-857AE8953CCB}" type="datetime3">
              <a:rPr lang="en-US"/>
              <a:pPr/>
              <a:t>30 January 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Chapter 2 — Instructions: Language of the Computer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67176E-D0DA-4D40-9114-1A30A59F807E}" type="slidenum">
              <a:rPr lang="en-US"/>
              <a:pPr/>
              <a:t>18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Virtually</a:t>
            </a:r>
            <a:r>
              <a:rPr lang="en-AU" baseline="0" dirty="0"/>
              <a:t> addressed physically tagged L1 cache </a:t>
            </a:r>
            <a:r>
              <a:rPr lang="mr-IN" baseline="0" dirty="0"/>
              <a:t>–</a:t>
            </a:r>
            <a:r>
              <a:rPr lang="en-AU" baseline="0" dirty="0"/>
              <a:t> parallel TLB and L1 access.</a:t>
            </a:r>
          </a:p>
          <a:p>
            <a:endParaRPr lang="en-AU" baseline="0" dirty="0"/>
          </a:p>
          <a:p>
            <a:r>
              <a:rPr lang="en-AU" baseline="0" dirty="0"/>
              <a:t>Explain what happens on TLB misses, L1/L2 misses.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396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446963"/>
            <a:ext cx="9144000" cy="2163535"/>
          </a:xfrm>
        </p:spPr>
        <p:txBody>
          <a:bodyPr/>
          <a:lstStyle>
            <a:lvl1pPr algn="ctr">
              <a:defRPr sz="4400" b="1">
                <a:solidFill>
                  <a:schemeClr val="accent5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E9AC8973-3E2D-447C-9916-BE573B137A6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6850" y="74613"/>
            <a:ext cx="1909763" cy="6159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4388" y="74613"/>
            <a:ext cx="5580062" cy="6159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5890B677-E91A-46D0-B42D-EAE609B50E7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6996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8697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914400"/>
            <a:ext cx="8153400" cy="112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2187575"/>
            <a:ext cx="8153400" cy="1120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96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4213" y="1125538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3" y="3757613"/>
            <a:ext cx="8270875" cy="2479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9470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146050"/>
            <a:ext cx="8259762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023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188" y="115888"/>
            <a:ext cx="8281987" cy="701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684213" y="1125538"/>
            <a:ext cx="8270875" cy="51117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042988" y="6381750"/>
            <a:ext cx="7272337" cy="3587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99283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214793"/>
            <a:ext cx="8784976" cy="732936"/>
          </a:xfrm>
        </p:spPr>
        <p:txBody>
          <a:bodyPr anchor="ctr" anchorCtr="0"/>
          <a:lstStyle>
            <a:lvl1pPr>
              <a:defRPr>
                <a:solidFill>
                  <a:srgbClr val="0712D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125538"/>
            <a:ext cx="8775576" cy="550846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0803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46304"/>
            <a:ext cx="8852598" cy="925202"/>
          </a:xfrm>
          <a:prstGeom prst="roundRect">
            <a:avLst/>
          </a:prstGeom>
          <a:solidFill>
            <a:schemeClr val="bg1"/>
          </a:solidFill>
        </p:spPr>
        <p:txBody>
          <a:bodyPr/>
          <a:lstStyle>
            <a:lvl1pPr>
              <a:defRPr sz="3600">
                <a:solidFill>
                  <a:srgbClr val="001CF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25" y="1124186"/>
            <a:ext cx="8852597" cy="5545924"/>
          </a:xfrm>
        </p:spPr>
        <p:txBody>
          <a:bodyPr/>
          <a:lstStyle>
            <a:lvl1pPr marL="400050" indent="-390525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chemeClr val="accent1">
                  <a:lumMod val="75000"/>
                </a:schemeClr>
              </a:buClr>
              <a:buSzPct val="85000"/>
              <a:buFont typeface="Zapf Dingbats"/>
              <a:buChar char="➺"/>
              <a:tabLst/>
              <a:defRPr sz="3200"/>
            </a:lvl1pPr>
            <a:lvl2pPr marL="758825" indent="-33655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1CFE"/>
              </a:buClr>
              <a:buSzPct val="85000"/>
              <a:buFont typeface="Zapf Dingbats"/>
              <a:buChar char="➺"/>
              <a:tabLst/>
              <a:defRPr sz="2800"/>
            </a:lvl2pPr>
            <a:lvl3pPr marL="1030288" indent="-293688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tabLst/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6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988E8-ADF0-7843-A826-869B5070F4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965200"/>
            <a:ext cx="3744912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00" y="965200"/>
            <a:ext cx="3744913" cy="5268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1DB1A6F7-CEA9-4986-B891-18E40EE19BF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CC6B041-C829-F047-8790-692DB025F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5FFE318-AB02-2A46-BE4D-79605F31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25" y="146304"/>
            <a:ext cx="8852598" cy="925202"/>
          </a:xfrm>
          <a:prstGeom prst="roundRect">
            <a:avLst/>
          </a:prstGeom>
          <a:solidFill>
            <a:schemeClr val="bg1"/>
          </a:solidFill>
        </p:spPr>
        <p:txBody>
          <a:bodyPr/>
          <a:lstStyle>
            <a:lvl1pPr>
              <a:defRPr sz="3600">
                <a:solidFill>
                  <a:srgbClr val="001CF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2067C95-C149-5846-AEE8-BC878D7415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86800" y="6659477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8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B522F413-B3BA-48F0-9340-60CB0513859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382000" y="6553200"/>
            <a:ext cx="762000" cy="304800"/>
          </a:xfrm>
          <a:prstGeom prst="rect">
            <a:avLst/>
          </a:prstGeom>
        </p:spPr>
        <p:txBody>
          <a:bodyPr/>
          <a:lstStyle>
            <a:lvl1pPr>
              <a:defRPr sz="1000" i="0">
                <a:latin typeface="+mj-lt"/>
              </a:defRPr>
            </a:lvl1pPr>
          </a:lstStyle>
          <a:p>
            <a:pPr>
              <a:defRPr/>
            </a:pPr>
            <a:r>
              <a:rPr lang="en-US"/>
              <a:t>Page </a:t>
            </a:r>
            <a:fld id="{AE6E24A7-D274-4928-9E5E-89698AA27FF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150725" y="134900"/>
            <a:ext cx="8852598" cy="890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602" tIns="46301" rIns="92602" bIns="4630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2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725" y="1155559"/>
            <a:ext cx="8852597" cy="5606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058" tIns="44758" rIns="91058" bIns="4475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6670110"/>
            <a:ext cx="457200" cy="187890"/>
          </a:xfrm>
          <a:prstGeom prst="rect">
            <a:avLst/>
          </a:prstGeom>
        </p:spPr>
        <p:txBody>
          <a:bodyPr lIns="0" tIns="0" rIns="0" bIns="0" anchor="ctr" anchorCtr="1"/>
          <a:lstStyle>
            <a:lvl1pPr>
              <a:defRPr sz="1200" b="1" i="0">
                <a:solidFill>
                  <a:srgbClr val="0136F8"/>
                </a:solidFill>
                <a:latin typeface="+mj-lt"/>
              </a:defRPr>
            </a:lvl1pPr>
          </a:lstStyle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8" r:id="rId15"/>
    <p:sldLayoutId id="2147483709" r:id="rId16"/>
    <p:sldLayoutId id="2147483711" r:id="rId17"/>
    <p:sldLayoutId id="2147483712" r:id="rId18"/>
  </p:sldLayoutIdLst>
  <p:transition/>
  <p:hf hdr="0" ftr="0" dt="0"/>
  <p:txStyles>
    <p:titleStyle>
      <a:lvl1pPr algn="l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4000" b="1" i="0">
          <a:solidFill>
            <a:srgbClr val="001CFE"/>
          </a:solidFill>
          <a:latin typeface="Calibri" charset="0"/>
          <a:ea typeface="Calibri" charset="0"/>
          <a:cs typeface="Calibri" charset="0"/>
        </a:defRPr>
      </a:lvl1pPr>
      <a:lvl2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2pPr>
      <a:lvl3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3pPr>
      <a:lvl4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4pPr>
      <a:lvl5pPr algn="ctr" rtl="0" eaLnBrk="0" fontAlgn="base" hangingPunct="0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5pPr>
      <a:lvl6pPr marL="4572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6pPr>
      <a:lvl7pPr marL="9144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7pPr>
      <a:lvl8pPr marL="13716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8pPr>
      <a:lvl9pPr marL="1828800" algn="ctr" rtl="0" fontAlgn="base">
        <a:lnSpc>
          <a:spcPct val="87000"/>
        </a:lnSpc>
        <a:spcBef>
          <a:spcPct val="0"/>
        </a:spcBef>
        <a:spcAft>
          <a:spcPct val="0"/>
        </a:spcAft>
        <a:defRPr sz="3100" b="1">
          <a:solidFill>
            <a:srgbClr val="114FFB"/>
          </a:solidFill>
          <a:latin typeface="Neo Sans Intel" pitchFamily="34" charset="0"/>
          <a:cs typeface="Arial" charset="0"/>
        </a:defRPr>
      </a:lvl9pPr>
    </p:titleStyle>
    <p:bodyStyle>
      <a:lvl1pPr marL="342900" indent="-342900" algn="l" defTabSz="889000" rtl="0" eaLnBrk="0" fontAlgn="base" hangingPunct="0">
        <a:lnSpc>
          <a:spcPct val="93000"/>
        </a:lnSpc>
        <a:spcBef>
          <a:spcPct val="50000"/>
        </a:spcBef>
        <a:spcAft>
          <a:spcPct val="0"/>
        </a:spcAft>
        <a:buClr>
          <a:schemeClr val="tx1"/>
        </a:buClr>
        <a:buSzPct val="75000"/>
        <a:buFont typeface="Courier New" charset="0"/>
        <a:buChar char="o"/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chemeClr val="tx1"/>
        </a:buClr>
        <a:buSzPct val="75000"/>
        <a:buFont typeface=".AppleSystemUIFont" charset="-120"/>
        <a:buChar char="→"/>
        <a:defRPr sz="28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8575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chemeClr val="bg2"/>
        </a:buClr>
        <a:buSzPct val="75000"/>
        <a:buFont typeface="ZapfDingbatsITC" charset="0"/>
        <a:buChar char="➤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485900" indent="-22860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1400" b="1">
          <a:solidFill>
            <a:schemeClr val="tx1"/>
          </a:solidFill>
          <a:latin typeface="Helvetica" pitchFamily="34" charset="0"/>
          <a:cs typeface="+mn-cs"/>
        </a:defRPr>
      </a:lvl4pPr>
      <a:lvl5pPr marL="1828800" indent="-228600" algn="l" defTabSz="889000" rtl="0" eaLnBrk="0" fontAlgn="base" hangingPunct="0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5pPr>
      <a:lvl6pPr marL="22860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6pPr>
      <a:lvl7pPr marL="27432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7pPr>
      <a:lvl8pPr marL="32004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8pPr>
      <a:lvl9pPr marL="3657600" indent="-228600" algn="l" defTabSz="889000" rtl="0" fontAlgn="base">
        <a:lnSpc>
          <a:spcPct val="93000"/>
        </a:lnSpc>
        <a:spcBef>
          <a:spcPct val="0"/>
        </a:spcBef>
        <a:spcAft>
          <a:spcPct val="0"/>
        </a:spcAft>
        <a:defRPr sz="1200" b="1">
          <a:solidFill>
            <a:schemeClr val="tx1"/>
          </a:solidFill>
          <a:latin typeface="Helvetica" pitchFamily="34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36A8590-F392-6648-81CD-94E542BB4F4D}"/>
              </a:ext>
            </a:extLst>
          </p:cNvPr>
          <p:cNvSpPr/>
          <p:nvPr/>
        </p:nvSpPr>
        <p:spPr bwMode="auto">
          <a:xfrm>
            <a:off x="182880" y="2695744"/>
            <a:ext cx="8778240" cy="1188720"/>
          </a:xfrm>
          <a:prstGeom prst="roundRect">
            <a:avLst>
              <a:gd name="adj" fmla="val 9851"/>
            </a:avLst>
          </a:prstGeom>
          <a:solidFill>
            <a:srgbClr val="FFF0D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6350">
              <a:lnSpc>
                <a:spcPct val="90000"/>
              </a:lnSpc>
              <a:buClr>
                <a:srgbClr val="004BF3"/>
              </a:buClr>
              <a:buSzPct val="85000"/>
            </a:pPr>
            <a:r>
              <a:rPr lang="en-US" sz="4000" b="1" i="0" dirty="0">
                <a:solidFill>
                  <a:srgbClr val="0040D9"/>
                </a:solidFill>
                <a:latin typeface="Calibri" panose="020F0502020204030204" pitchFamily="34" charset="0"/>
                <a:ea typeface="Helvetica" charset="0"/>
                <a:cs typeface="Calibri" panose="020F0502020204030204" pitchFamily="34" charset="0"/>
              </a:rPr>
              <a:t>Virtual Memory</a:t>
            </a:r>
          </a:p>
        </p:txBody>
      </p:sp>
    </p:spTree>
    <p:extLst>
      <p:ext uri="{BB962C8B-B14F-4D97-AF65-F5344CB8AC3E}">
        <p14:creationId xmlns:p14="http://schemas.microsoft.com/office/powerpoint/2010/main" val="195661017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Design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size should be large enough to try to amortize high access time of disk</a:t>
            </a:r>
          </a:p>
          <a:p>
            <a:pPr lvl="1"/>
            <a:r>
              <a:rPr lang="en-US" dirty="0"/>
              <a:t>Typical size: 4KB </a:t>
            </a:r>
            <a:r>
              <a:rPr lang="mr-IN" dirty="0"/>
              <a:t>–</a:t>
            </a:r>
            <a:r>
              <a:rPr lang="en-US" dirty="0"/>
              <a:t> 16KB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Reducing page fault rate is important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Fully associative placement of pages in memory</a:t>
            </a:r>
          </a:p>
          <a:p>
            <a:r>
              <a:rPr lang="en-US" dirty="0">
                <a:sym typeface="Wingdings" panose="05000000000000000000" pitchFamily="2" charset="2"/>
              </a:rPr>
              <a:t>Page faults not handled by hardware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OS can afford to use clever algorithm for page replacement to reduce page fault rate</a:t>
            </a:r>
          </a:p>
          <a:p>
            <a:r>
              <a:rPr lang="en-US" dirty="0">
                <a:sym typeface="Wingdings" panose="05000000000000000000" pitchFamily="2" charset="2"/>
              </a:rPr>
              <a:t>Write-through approach is too expensive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Write back approach is always used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660874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Address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37352" y="2629563"/>
            <a:ext cx="318770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altLang="en-US" sz="1800" b="0" i="0"/>
              <a:t>virtual page number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529043" y="2629563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altLang="en-US" sz="1800" b="0" i="0"/>
              <a:t>page offset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67535" y="2506560"/>
            <a:ext cx="1683152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 dirty="0"/>
              <a:t>virtual address</a:t>
            </a:r>
          </a:p>
          <a:p>
            <a:pPr algn="ctr">
              <a:lnSpc>
                <a:spcPct val="100000"/>
              </a:lnSpc>
            </a:pPr>
            <a:r>
              <a:rPr lang="en-US" altLang="en-US" sz="1800" i="0" dirty="0"/>
              <a:t>[n-1..0]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642152" y="4839363"/>
            <a:ext cx="2882900" cy="368300"/>
          </a:xfrm>
          <a:prstGeom prst="rect">
            <a:avLst/>
          </a:prstGeom>
          <a:solidFill>
            <a:srgbClr val="0099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altLang="en-US" sz="1800" b="0" i="0" dirty="0">
                <a:solidFill>
                  <a:schemeClr val="bg1"/>
                </a:solidFill>
              </a:rPr>
              <a:t>physical page number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529043" y="4839363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altLang="en-US" sz="1800" b="0" i="0"/>
              <a:t>page offset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42564" y="4708383"/>
            <a:ext cx="190116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 dirty="0"/>
              <a:t>physical address</a:t>
            </a:r>
          </a:p>
          <a:p>
            <a:pPr algn="ctr">
              <a:lnSpc>
                <a:spcPct val="100000"/>
              </a:lnSpc>
            </a:pPr>
            <a:r>
              <a:rPr lang="en-US" altLang="en-US" sz="1800" i="0" dirty="0"/>
              <a:t>[m-1..0]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6741893" y="3010563"/>
            <a:ext cx="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7565805" y="4505988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b="0" i="0"/>
              <a:t>0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5508405" y="4505988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b="0" i="0"/>
              <a:t>p–1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5203605" y="4505988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b="0" i="0"/>
              <a:t>p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612805" y="4505988"/>
            <a:ext cx="6254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b="0" i="0"/>
              <a:t>m–1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2308005" y="2296188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b="0" i="0"/>
              <a:t>n–1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7422930" y="2296188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b="0" i="0"/>
              <a:t>0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5441730" y="2296188"/>
            <a:ext cx="561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b="0" i="0"/>
              <a:t>p–1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5127405" y="2296188"/>
            <a:ext cx="31098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 dirty="0"/>
              <a:t>p</a:t>
            </a:r>
            <a:endParaRPr lang="en-US" altLang="en-US" sz="1800" b="0" i="0" dirty="0"/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>
            <a:off x="4151093" y="3010563"/>
            <a:ext cx="0" cy="673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151093" y="4049654"/>
            <a:ext cx="0" cy="79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25" name="Rounded Rectangle 24"/>
          <p:cNvSpPr/>
          <p:nvPr/>
        </p:nvSpPr>
        <p:spPr bwMode="auto">
          <a:xfrm>
            <a:off x="2926567" y="3614000"/>
            <a:ext cx="2474259" cy="44823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Address Translation</a:t>
            </a:r>
          </a:p>
        </p:txBody>
      </p:sp>
      <p:cxnSp>
        <p:nvCxnSpPr>
          <p:cNvPr id="23" name="Straight Arrow Connector 22"/>
          <p:cNvCxnSpPr/>
          <p:nvPr/>
        </p:nvCxnSpPr>
        <p:spPr bwMode="auto">
          <a:xfrm>
            <a:off x="4151093" y="1863436"/>
            <a:ext cx="0" cy="7661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24" name="TextBox 23"/>
          <p:cNvSpPr txBox="1"/>
          <p:nvPr/>
        </p:nvSpPr>
        <p:spPr>
          <a:xfrm>
            <a:off x="3439263" y="1401771"/>
            <a:ext cx="142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From CPU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66939" y="5883284"/>
            <a:ext cx="1593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0" dirty="0">
                <a:latin typeface="Calibri" charset="0"/>
                <a:ea typeface="Calibri" charset="0"/>
                <a:cs typeface="Calibri" charset="0"/>
              </a:rPr>
              <a:t>To memory</a:t>
            </a:r>
          </a:p>
        </p:txBody>
      </p:sp>
      <p:cxnSp>
        <p:nvCxnSpPr>
          <p:cNvPr id="27" name="Straight Arrow Connector 26"/>
          <p:cNvCxnSpPr/>
          <p:nvPr/>
        </p:nvCxnSpPr>
        <p:spPr bwMode="auto">
          <a:xfrm>
            <a:off x="4151092" y="5204861"/>
            <a:ext cx="0" cy="76612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29" name="TextBox 28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82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81" name="Rectangle 80"/>
          <p:cNvSpPr>
            <a:spLocks noChangeArrowheads="1"/>
          </p:cNvSpPr>
          <p:nvPr/>
        </p:nvSpPr>
        <p:spPr bwMode="auto">
          <a:xfrm>
            <a:off x="3259004" y="1709646"/>
            <a:ext cx="3187700" cy="3683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altLang="en-US" sz="1800" i="0"/>
              <a:t>virtual page number (VPN)</a:t>
            </a:r>
          </a:p>
        </p:txBody>
      </p:sp>
      <p:sp>
        <p:nvSpPr>
          <p:cNvPr id="82" name="Rectangle 81"/>
          <p:cNvSpPr>
            <a:spLocks noChangeArrowheads="1"/>
          </p:cNvSpPr>
          <p:nvPr/>
        </p:nvSpPr>
        <p:spPr bwMode="auto">
          <a:xfrm>
            <a:off x="6450695" y="1709646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altLang="en-US" sz="1800" i="0"/>
              <a:t>page offset</a:t>
            </a:r>
          </a:p>
        </p:txBody>
      </p:sp>
      <p:sp>
        <p:nvSpPr>
          <p:cNvPr id="83" name="Rectangle 82"/>
          <p:cNvSpPr>
            <a:spLocks noChangeArrowheads="1"/>
          </p:cNvSpPr>
          <p:nvPr/>
        </p:nvSpPr>
        <p:spPr bwMode="auto">
          <a:xfrm>
            <a:off x="4779058" y="995271"/>
            <a:ext cx="168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/>
              <a:t>virtual address</a:t>
            </a:r>
          </a:p>
        </p:txBody>
      </p:sp>
      <p:sp>
        <p:nvSpPr>
          <p:cNvPr id="84" name="Rectangle 83"/>
          <p:cNvSpPr>
            <a:spLocks noChangeArrowheads="1"/>
          </p:cNvSpPr>
          <p:nvPr/>
        </p:nvSpPr>
        <p:spPr bwMode="auto">
          <a:xfrm>
            <a:off x="3250295" y="5214846"/>
            <a:ext cx="3111500" cy="36830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altLang="en-US" sz="1800" i="0" dirty="0">
                <a:solidFill>
                  <a:schemeClr val="bg1"/>
                </a:solidFill>
              </a:rPr>
              <a:t>physical page number (PPN)</a:t>
            </a:r>
          </a:p>
        </p:txBody>
      </p:sp>
      <p:sp>
        <p:nvSpPr>
          <p:cNvPr id="85" name="Rectangle 84"/>
          <p:cNvSpPr>
            <a:spLocks noChangeArrowheads="1"/>
          </p:cNvSpPr>
          <p:nvPr/>
        </p:nvSpPr>
        <p:spPr bwMode="auto">
          <a:xfrm>
            <a:off x="6374495" y="5214846"/>
            <a:ext cx="2197100" cy="368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altLang="en-US" sz="1800" i="0"/>
              <a:t>page offset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5072745" y="5679142"/>
            <a:ext cx="188386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/>
              <a:t>physical address</a:t>
            </a: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8411258" y="4881471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/>
              <a:t>0</a:t>
            </a:r>
          </a:p>
        </p:txBody>
      </p:sp>
      <p:sp>
        <p:nvSpPr>
          <p:cNvPr id="89" name="Rectangle 88"/>
          <p:cNvSpPr>
            <a:spLocks noChangeArrowheads="1"/>
          </p:cNvSpPr>
          <p:nvPr/>
        </p:nvSpPr>
        <p:spPr bwMode="auto">
          <a:xfrm>
            <a:off x="6353858" y="4881471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/>
              <a:t>p–1</a:t>
            </a:r>
          </a:p>
        </p:txBody>
      </p:sp>
      <p:sp>
        <p:nvSpPr>
          <p:cNvPr id="90" name="Rectangle 89"/>
          <p:cNvSpPr>
            <a:spLocks noChangeArrowheads="1"/>
          </p:cNvSpPr>
          <p:nvPr/>
        </p:nvSpPr>
        <p:spPr bwMode="auto">
          <a:xfrm>
            <a:off x="6049058" y="4881471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/>
              <a:t>p</a:t>
            </a:r>
          </a:p>
        </p:txBody>
      </p:sp>
      <p:sp>
        <p:nvSpPr>
          <p:cNvPr id="91" name="Rectangle 90"/>
          <p:cNvSpPr>
            <a:spLocks noChangeArrowheads="1"/>
          </p:cNvSpPr>
          <p:nvPr/>
        </p:nvSpPr>
        <p:spPr bwMode="auto">
          <a:xfrm>
            <a:off x="3145520" y="4910046"/>
            <a:ext cx="6381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dirty="0"/>
              <a:t>m–1</a:t>
            </a:r>
          </a:p>
        </p:txBody>
      </p:sp>
      <p:sp>
        <p:nvSpPr>
          <p:cNvPr id="92" name="Rectangle 91"/>
          <p:cNvSpPr>
            <a:spLocks noChangeArrowheads="1"/>
          </p:cNvSpPr>
          <p:nvPr/>
        </p:nvSpPr>
        <p:spPr bwMode="auto">
          <a:xfrm>
            <a:off x="3229658" y="1376271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/>
              <a:t>n–1</a:t>
            </a: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8344583" y="1376271"/>
            <a:ext cx="3079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/>
              <a:t>0</a:t>
            </a: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6363383" y="1376271"/>
            <a:ext cx="574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/>
              <a:t>p–1</a:t>
            </a:r>
          </a:p>
        </p:txBody>
      </p:sp>
      <p:sp>
        <p:nvSpPr>
          <p:cNvPr id="95" name="Rectangle 94"/>
          <p:cNvSpPr>
            <a:spLocks noChangeArrowheads="1"/>
          </p:cNvSpPr>
          <p:nvPr/>
        </p:nvSpPr>
        <p:spPr bwMode="auto">
          <a:xfrm>
            <a:off x="6049058" y="1376271"/>
            <a:ext cx="3206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/>
              <a:t>p</a:t>
            </a:r>
          </a:p>
        </p:txBody>
      </p:sp>
      <p:sp>
        <p:nvSpPr>
          <p:cNvPr id="96" name="Rectangle 95"/>
          <p:cNvSpPr>
            <a:spLocks noChangeArrowheads="1"/>
          </p:cNvSpPr>
          <p:nvPr/>
        </p:nvSpPr>
        <p:spPr bwMode="auto">
          <a:xfrm>
            <a:off x="189595" y="1098459"/>
            <a:ext cx="2657475" cy="3667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i="0"/>
              <a:t>page table base register</a:t>
            </a:r>
          </a:p>
        </p:txBody>
      </p:sp>
      <p:sp>
        <p:nvSpPr>
          <p:cNvPr id="97" name="Rectangle 96"/>
          <p:cNvSpPr>
            <a:spLocks noChangeArrowheads="1"/>
          </p:cNvSpPr>
          <p:nvPr/>
        </p:nvSpPr>
        <p:spPr bwMode="auto">
          <a:xfrm>
            <a:off x="4469495" y="3447003"/>
            <a:ext cx="2806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98" name="Rectangle 97"/>
          <p:cNvSpPr>
            <a:spLocks noChangeArrowheads="1"/>
          </p:cNvSpPr>
          <p:nvPr/>
        </p:nvSpPr>
        <p:spPr bwMode="auto">
          <a:xfrm>
            <a:off x="4469495" y="3675603"/>
            <a:ext cx="28067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71" name="Rectangle 170"/>
          <p:cNvSpPr>
            <a:spLocks noChangeArrowheads="1"/>
          </p:cNvSpPr>
          <p:nvPr/>
        </p:nvSpPr>
        <p:spPr bwMode="auto">
          <a:xfrm>
            <a:off x="4469495" y="3904203"/>
            <a:ext cx="2806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75" name="Rectangle 174"/>
          <p:cNvSpPr>
            <a:spLocks noChangeArrowheads="1"/>
          </p:cNvSpPr>
          <p:nvPr/>
        </p:nvSpPr>
        <p:spPr bwMode="auto">
          <a:xfrm>
            <a:off x="4469495" y="4132803"/>
            <a:ext cx="28067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76" name="Oval 175"/>
          <p:cNvSpPr>
            <a:spLocks noChangeArrowheads="1"/>
          </p:cNvSpPr>
          <p:nvPr/>
        </p:nvSpPr>
        <p:spPr bwMode="auto">
          <a:xfrm>
            <a:off x="5155295" y="3751803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77" name="Line 24"/>
          <p:cNvSpPr>
            <a:spLocks noChangeShapeType="1"/>
          </p:cNvSpPr>
          <p:nvPr/>
        </p:nvSpPr>
        <p:spPr bwMode="auto">
          <a:xfrm flipH="1">
            <a:off x="5187045" y="3821652"/>
            <a:ext cx="4762" cy="13804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170329" y="4143190"/>
            <a:ext cx="2068320" cy="58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600" i="0" dirty="0"/>
              <a:t>if valid=0 then page is not in memory</a:t>
            </a:r>
          </a:p>
        </p:txBody>
      </p:sp>
      <p:sp>
        <p:nvSpPr>
          <p:cNvPr id="180" name="Rectangle 179"/>
          <p:cNvSpPr>
            <a:spLocks noChangeArrowheads="1"/>
          </p:cNvSpPr>
          <p:nvPr/>
        </p:nvSpPr>
        <p:spPr bwMode="auto">
          <a:xfrm>
            <a:off x="3086783" y="3137441"/>
            <a:ext cx="6572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/>
              <a:t>valid</a:t>
            </a:r>
          </a:p>
        </p:txBody>
      </p:sp>
      <p:sp>
        <p:nvSpPr>
          <p:cNvPr id="181" name="Rectangle 180"/>
          <p:cNvSpPr>
            <a:spLocks noChangeArrowheads="1"/>
          </p:cNvSpPr>
          <p:nvPr/>
        </p:nvSpPr>
        <p:spPr bwMode="auto">
          <a:xfrm>
            <a:off x="4539345" y="3135853"/>
            <a:ext cx="31321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/>
              <a:t>physical page number (PPN)</a:t>
            </a:r>
          </a:p>
        </p:txBody>
      </p:sp>
      <p:sp>
        <p:nvSpPr>
          <p:cNvPr id="184" name="Rectangle 183"/>
          <p:cNvSpPr>
            <a:spLocks noChangeArrowheads="1"/>
          </p:cNvSpPr>
          <p:nvPr/>
        </p:nvSpPr>
        <p:spPr bwMode="auto">
          <a:xfrm>
            <a:off x="3097895" y="344700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85" name="Rectangle 184"/>
          <p:cNvSpPr>
            <a:spLocks noChangeArrowheads="1"/>
          </p:cNvSpPr>
          <p:nvPr/>
        </p:nvSpPr>
        <p:spPr bwMode="auto">
          <a:xfrm>
            <a:off x="3097895" y="3675603"/>
            <a:ext cx="6731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86" name="Rectangle 185"/>
          <p:cNvSpPr>
            <a:spLocks noChangeArrowheads="1"/>
          </p:cNvSpPr>
          <p:nvPr/>
        </p:nvSpPr>
        <p:spPr bwMode="auto">
          <a:xfrm>
            <a:off x="3097895" y="390420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87" name="Rectangle 186"/>
          <p:cNvSpPr>
            <a:spLocks noChangeArrowheads="1"/>
          </p:cNvSpPr>
          <p:nvPr/>
        </p:nvSpPr>
        <p:spPr bwMode="auto">
          <a:xfrm>
            <a:off x="3097895" y="413280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88" name="Rectangle 187"/>
          <p:cNvSpPr>
            <a:spLocks noChangeArrowheads="1"/>
          </p:cNvSpPr>
          <p:nvPr/>
        </p:nvSpPr>
        <p:spPr bwMode="auto">
          <a:xfrm>
            <a:off x="3783695" y="344700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89" name="Rectangle 188"/>
          <p:cNvSpPr>
            <a:spLocks noChangeArrowheads="1"/>
          </p:cNvSpPr>
          <p:nvPr/>
        </p:nvSpPr>
        <p:spPr bwMode="auto">
          <a:xfrm>
            <a:off x="3783695" y="3675603"/>
            <a:ext cx="673100" cy="2159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90" name="Rectangle 189"/>
          <p:cNvSpPr>
            <a:spLocks noChangeArrowheads="1"/>
          </p:cNvSpPr>
          <p:nvPr/>
        </p:nvSpPr>
        <p:spPr bwMode="auto">
          <a:xfrm>
            <a:off x="3783695" y="390420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91" name="Rectangle 190"/>
          <p:cNvSpPr>
            <a:spLocks noChangeArrowheads="1"/>
          </p:cNvSpPr>
          <p:nvPr/>
        </p:nvSpPr>
        <p:spPr bwMode="auto">
          <a:xfrm>
            <a:off x="3783695" y="4132803"/>
            <a:ext cx="6731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93" name="Oval 192"/>
          <p:cNvSpPr>
            <a:spLocks noChangeArrowheads="1"/>
          </p:cNvSpPr>
          <p:nvPr/>
        </p:nvSpPr>
        <p:spPr bwMode="auto">
          <a:xfrm>
            <a:off x="3431270" y="3751803"/>
            <a:ext cx="63500" cy="63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94" name="Rectangle 193"/>
          <p:cNvSpPr>
            <a:spLocks noChangeArrowheads="1"/>
          </p:cNvSpPr>
          <p:nvPr/>
        </p:nvSpPr>
        <p:spPr bwMode="auto">
          <a:xfrm>
            <a:off x="3701145" y="3135853"/>
            <a:ext cx="900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i="0"/>
              <a:t>access</a:t>
            </a:r>
          </a:p>
        </p:txBody>
      </p:sp>
      <p:sp>
        <p:nvSpPr>
          <p:cNvPr id="199" name="Line 24"/>
          <p:cNvSpPr>
            <a:spLocks noChangeShapeType="1"/>
          </p:cNvSpPr>
          <p:nvPr/>
        </p:nvSpPr>
        <p:spPr bwMode="auto">
          <a:xfrm flipH="1">
            <a:off x="7847696" y="2077947"/>
            <a:ext cx="4762" cy="31369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cxnSp>
        <p:nvCxnSpPr>
          <p:cNvPr id="7" name="Elbow Connector 6"/>
          <p:cNvCxnSpPr>
            <a:stCxn id="193" idx="2"/>
            <a:endCxn id="179" idx="3"/>
          </p:cNvCxnSpPr>
          <p:nvPr/>
        </p:nvCxnSpPr>
        <p:spPr bwMode="auto">
          <a:xfrm rot="10800000" flipV="1">
            <a:off x="2238650" y="3783552"/>
            <a:ext cx="1192621" cy="65074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200" name="Line 24"/>
          <p:cNvSpPr>
            <a:spLocks noChangeShapeType="1"/>
          </p:cNvSpPr>
          <p:nvPr/>
        </p:nvSpPr>
        <p:spPr bwMode="auto">
          <a:xfrm>
            <a:off x="4777469" y="2090647"/>
            <a:ext cx="18648" cy="158488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cxnSp>
        <p:nvCxnSpPr>
          <p:cNvPr id="15" name="Elbow Connector 14"/>
          <p:cNvCxnSpPr>
            <a:stCxn id="96" idx="2"/>
            <a:endCxn id="184" idx="1"/>
          </p:cNvCxnSpPr>
          <p:nvPr/>
        </p:nvCxnSpPr>
        <p:spPr bwMode="auto">
          <a:xfrm rot="16200000" flipH="1">
            <a:off x="1263224" y="1720281"/>
            <a:ext cx="2089781" cy="1579562"/>
          </a:xfrm>
          <a:prstGeom prst="bentConnector2">
            <a:avLst/>
          </a:prstGeom>
          <a:solidFill>
            <a:schemeClr val="accent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2217610" y="6237951"/>
            <a:ext cx="5938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Each process has its own page table.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90229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7C40D06-F833-7448-AB40-1A31F5D9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8664" y="5654468"/>
            <a:ext cx="19050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33" name="Rectangle 4">
            <a:extLst>
              <a:ext uri="{FF2B5EF4-FFF2-40B4-BE49-F238E27FC236}">
                <a16:creationId xmlns:a16="http://schemas.microsoft.com/office/drawing/2014/main" id="{3D773264-6676-5E47-A388-05A0A27E4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5239" y="5652918"/>
            <a:ext cx="24384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r>
              <a:rPr lang="en-US" dirty="0"/>
              <a:t>Address Translation -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5" name="Rectangle 4"/>
          <p:cNvSpPr>
            <a:spLocks noChangeArrowheads="1"/>
          </p:cNvSpPr>
          <p:nvPr/>
        </p:nvSpPr>
        <p:spPr bwMode="auto">
          <a:xfrm>
            <a:off x="3671984" y="1930255"/>
            <a:ext cx="24384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"/>
              </a:rPr>
              <a:t>1010 1111 1101 1100</a:t>
            </a:r>
          </a:p>
        </p:txBody>
      </p:sp>
      <p:sp>
        <p:nvSpPr>
          <p:cNvPr id="76" name="Rectangle 75"/>
          <p:cNvSpPr>
            <a:spLocks noChangeArrowheads="1"/>
          </p:cNvSpPr>
          <p:nvPr/>
        </p:nvSpPr>
        <p:spPr bwMode="auto">
          <a:xfrm>
            <a:off x="1233584" y="1930255"/>
            <a:ext cx="24384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"/>
              </a:rPr>
              <a:t>1111 1111 1010 1000</a:t>
            </a:r>
          </a:p>
        </p:txBody>
      </p:sp>
      <p:sp>
        <p:nvSpPr>
          <p:cNvPr id="77" name="Rectangle 76"/>
          <p:cNvSpPr>
            <a:spLocks noChangeArrowheads="1"/>
          </p:cNvSpPr>
          <p:nvPr/>
        </p:nvSpPr>
        <p:spPr bwMode="auto">
          <a:xfrm>
            <a:off x="3665100" y="2770795"/>
            <a:ext cx="1752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"/>
              </a:rPr>
              <a:t>…</a:t>
            </a:r>
          </a:p>
        </p:txBody>
      </p:sp>
      <p:sp>
        <p:nvSpPr>
          <p:cNvPr id="78" name="Rectangle 77"/>
          <p:cNvSpPr>
            <a:spLocks noChangeArrowheads="1"/>
          </p:cNvSpPr>
          <p:nvPr/>
        </p:nvSpPr>
        <p:spPr bwMode="auto">
          <a:xfrm>
            <a:off x="3665100" y="2465995"/>
            <a:ext cx="1752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"/>
              </a:rPr>
              <a:t>…</a:t>
            </a:r>
          </a:p>
        </p:txBody>
      </p:sp>
      <p:sp>
        <p:nvSpPr>
          <p:cNvPr id="79" name="Rectangle 78"/>
          <p:cNvSpPr>
            <a:spLocks noChangeArrowheads="1"/>
          </p:cNvSpPr>
          <p:nvPr/>
        </p:nvSpPr>
        <p:spPr bwMode="auto">
          <a:xfrm>
            <a:off x="3665100" y="3075595"/>
            <a:ext cx="1752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"/>
              </a:rPr>
              <a:t>…</a:t>
            </a:r>
          </a:p>
        </p:txBody>
      </p:sp>
      <p:sp>
        <p:nvSpPr>
          <p:cNvPr id="80" name="Rectangle 79"/>
          <p:cNvSpPr>
            <a:spLocks noChangeArrowheads="1"/>
          </p:cNvSpPr>
          <p:nvPr/>
        </p:nvSpPr>
        <p:spPr bwMode="auto">
          <a:xfrm>
            <a:off x="3665100" y="3685195"/>
            <a:ext cx="1752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"/>
              </a:rPr>
              <a:t>1111 1010 1111</a:t>
            </a:r>
          </a:p>
        </p:txBody>
      </p:sp>
      <p:sp>
        <p:nvSpPr>
          <p:cNvPr id="87" name="Line 32"/>
          <p:cNvSpPr>
            <a:spLocks noChangeShapeType="1"/>
          </p:cNvSpPr>
          <p:nvPr/>
        </p:nvSpPr>
        <p:spPr bwMode="auto">
          <a:xfrm>
            <a:off x="4541400" y="3380395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99" name="Line 32"/>
          <p:cNvSpPr>
            <a:spLocks noChangeShapeType="1"/>
          </p:cNvSpPr>
          <p:nvPr/>
        </p:nvSpPr>
        <p:spPr bwMode="auto">
          <a:xfrm>
            <a:off x="4541400" y="3989995"/>
            <a:ext cx="0" cy="304800"/>
          </a:xfrm>
          <a:prstGeom prst="line">
            <a:avLst/>
          </a:prstGeom>
          <a:noFill/>
          <a:ln w="2857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3665100" y="4294795"/>
            <a:ext cx="17526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"/>
              </a:rPr>
              <a:t>…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352800" y="2465358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cs typeface=""/>
              </a:rPr>
              <a:t>0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905000" y="4291818"/>
            <a:ext cx="1852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cs typeface=""/>
              </a:rPr>
              <a:t>1111 1111 1111 1111</a:t>
            </a:r>
          </a:p>
        </p:txBody>
      </p:sp>
      <p:sp>
        <p:nvSpPr>
          <p:cNvPr id="103" name="Freeform 43"/>
          <p:cNvSpPr>
            <a:spLocks/>
          </p:cNvSpPr>
          <p:nvPr/>
        </p:nvSpPr>
        <p:spPr bwMode="auto">
          <a:xfrm>
            <a:off x="1676400" y="2235055"/>
            <a:ext cx="1995584" cy="1616649"/>
          </a:xfrm>
          <a:custGeom>
            <a:avLst/>
            <a:gdLst>
              <a:gd name="T0" fmla="*/ 0 w 288"/>
              <a:gd name="T1" fmla="*/ 0 h 864"/>
              <a:gd name="T2" fmla="*/ 0 w 288"/>
              <a:gd name="T3" fmla="*/ 2147483647 h 864"/>
              <a:gd name="T4" fmla="*/ 2147483647 w 288"/>
              <a:gd name="T5" fmla="*/ 2147483647 h 864"/>
              <a:gd name="T6" fmla="*/ 0 60000 65536"/>
              <a:gd name="T7" fmla="*/ 0 60000 65536"/>
              <a:gd name="T8" fmla="*/ 0 60000 65536"/>
              <a:gd name="T9" fmla="*/ 0 w 288"/>
              <a:gd name="T10" fmla="*/ 0 h 864"/>
              <a:gd name="T11" fmla="*/ 288 w 288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864">
                <a:moveTo>
                  <a:pt x="0" y="0"/>
                </a:moveTo>
                <a:lnTo>
                  <a:pt x="0" y="864"/>
                </a:lnTo>
                <a:lnTo>
                  <a:pt x="288" y="864"/>
                </a:lnTo>
              </a:path>
            </a:pathLst>
          </a:custGeom>
          <a:noFill/>
          <a:ln w="38100" cap="flat" cmpd="sng" algn="ctr">
            <a:solidFill>
              <a:srgbClr val="000090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b="1" i="0" dirty="0">
              <a:solidFill>
                <a:srgbClr val="ECD882"/>
              </a:solidFill>
              <a:cs typeface="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4357784" y="5664055"/>
            <a:ext cx="19050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"/>
              </a:rPr>
              <a:t>1111 1010 1111</a:t>
            </a:r>
          </a:p>
        </p:txBody>
      </p:sp>
      <p:sp>
        <p:nvSpPr>
          <p:cNvPr id="105" name="Rectangle 4"/>
          <p:cNvSpPr>
            <a:spLocks noChangeArrowheads="1"/>
          </p:cNvSpPr>
          <p:nvPr/>
        </p:nvSpPr>
        <p:spPr bwMode="auto">
          <a:xfrm>
            <a:off x="6262784" y="5664055"/>
            <a:ext cx="24384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"/>
              </a:rPr>
              <a:t>1010 1111 1101 1100</a:t>
            </a:r>
          </a:p>
        </p:txBody>
      </p:sp>
      <p:sp>
        <p:nvSpPr>
          <p:cNvPr id="106" name="Freeform 25"/>
          <p:cNvSpPr>
            <a:spLocks/>
          </p:cNvSpPr>
          <p:nvPr/>
        </p:nvSpPr>
        <p:spPr bwMode="auto">
          <a:xfrm>
            <a:off x="5398591" y="3819021"/>
            <a:ext cx="381000" cy="1845034"/>
          </a:xfrm>
          <a:custGeom>
            <a:avLst/>
            <a:gdLst>
              <a:gd name="T0" fmla="*/ 0 w 144"/>
              <a:gd name="T1" fmla="*/ 0 h 1152"/>
              <a:gd name="T2" fmla="*/ 228600 w 144"/>
              <a:gd name="T3" fmla="*/ 0 h 1152"/>
              <a:gd name="T4" fmla="*/ 228600 w 144"/>
              <a:gd name="T5" fmla="*/ 1828800 h 1152"/>
              <a:gd name="T6" fmla="*/ 0 60000 65536"/>
              <a:gd name="T7" fmla="*/ 0 60000 65536"/>
              <a:gd name="T8" fmla="*/ 0 60000 65536"/>
              <a:gd name="T9" fmla="*/ 0 w 144"/>
              <a:gd name="T10" fmla="*/ 0 h 1152"/>
              <a:gd name="T11" fmla="*/ 144 w 144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152">
                <a:moveTo>
                  <a:pt x="0" y="0"/>
                </a:moveTo>
                <a:lnTo>
                  <a:pt x="144" y="0"/>
                </a:lnTo>
                <a:lnTo>
                  <a:pt x="144" y="1152"/>
                </a:lnTo>
              </a:path>
            </a:pathLst>
          </a:custGeom>
          <a:noFill/>
          <a:ln w="38100" cap="flat" cmpd="sng" algn="ctr">
            <a:solidFill>
              <a:srgbClr val="FF0909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 dirty="0">
              <a:solidFill>
                <a:srgbClr val="FF0909"/>
              </a:solidFill>
              <a:cs typeface=""/>
            </a:endParaRPr>
          </a:p>
        </p:txBody>
      </p:sp>
      <p:sp>
        <p:nvSpPr>
          <p:cNvPr id="107" name="Freeform 25"/>
          <p:cNvSpPr>
            <a:spLocks/>
          </p:cNvSpPr>
          <p:nvPr/>
        </p:nvSpPr>
        <p:spPr bwMode="auto">
          <a:xfrm>
            <a:off x="6114134" y="2086165"/>
            <a:ext cx="1444050" cy="3577890"/>
          </a:xfrm>
          <a:custGeom>
            <a:avLst/>
            <a:gdLst>
              <a:gd name="T0" fmla="*/ 0 w 144"/>
              <a:gd name="T1" fmla="*/ 0 h 1152"/>
              <a:gd name="T2" fmla="*/ 228600 w 144"/>
              <a:gd name="T3" fmla="*/ 0 h 1152"/>
              <a:gd name="T4" fmla="*/ 228600 w 144"/>
              <a:gd name="T5" fmla="*/ 1828800 h 1152"/>
              <a:gd name="T6" fmla="*/ 0 60000 65536"/>
              <a:gd name="T7" fmla="*/ 0 60000 65536"/>
              <a:gd name="T8" fmla="*/ 0 60000 65536"/>
              <a:gd name="T9" fmla="*/ 0 w 144"/>
              <a:gd name="T10" fmla="*/ 0 h 1152"/>
              <a:gd name="T11" fmla="*/ 144 w 144"/>
              <a:gd name="T12" fmla="*/ 1152 h 1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" h="1152">
                <a:moveTo>
                  <a:pt x="0" y="0"/>
                </a:moveTo>
                <a:lnTo>
                  <a:pt x="144" y="0"/>
                </a:lnTo>
                <a:lnTo>
                  <a:pt x="144" y="1152"/>
                </a:lnTo>
              </a:path>
            </a:pathLst>
          </a:custGeom>
          <a:noFill/>
          <a:ln w="38100" cap="flat" cmpd="sng" algn="ctr">
            <a:solidFill>
              <a:srgbClr val="FF0909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 dirty="0">
              <a:solidFill>
                <a:srgbClr val="FF0909"/>
              </a:solidFill>
              <a:cs typeface="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2118600" y="5599523"/>
            <a:ext cx="23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rgbClr val="000000"/>
                </a:solidFill>
                <a:cs typeface=""/>
              </a:rPr>
              <a:t>Physical Address:</a:t>
            </a:r>
          </a:p>
        </p:txBody>
      </p:sp>
      <p:sp>
        <p:nvSpPr>
          <p:cNvPr id="109" name="Rectangle 108"/>
          <p:cNvSpPr>
            <a:spLocks noChangeArrowheads="1"/>
          </p:cNvSpPr>
          <p:nvPr/>
        </p:nvSpPr>
        <p:spPr bwMode="auto">
          <a:xfrm>
            <a:off x="364866" y="1318315"/>
            <a:ext cx="17526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"/>
              </a:rPr>
              <a:t>0xFFFF87F8</a:t>
            </a:r>
          </a:p>
        </p:txBody>
      </p:sp>
      <p:sp>
        <p:nvSpPr>
          <p:cNvPr id="110" name="Freeform 43"/>
          <p:cNvSpPr>
            <a:spLocks/>
          </p:cNvSpPr>
          <p:nvPr/>
        </p:nvSpPr>
        <p:spPr bwMode="auto">
          <a:xfrm>
            <a:off x="795434" y="1623115"/>
            <a:ext cx="2869666" cy="842880"/>
          </a:xfrm>
          <a:custGeom>
            <a:avLst/>
            <a:gdLst>
              <a:gd name="T0" fmla="*/ 0 w 288"/>
              <a:gd name="T1" fmla="*/ 0 h 864"/>
              <a:gd name="T2" fmla="*/ 0 w 288"/>
              <a:gd name="T3" fmla="*/ 2147483647 h 864"/>
              <a:gd name="T4" fmla="*/ 2147483647 w 288"/>
              <a:gd name="T5" fmla="*/ 2147483647 h 864"/>
              <a:gd name="T6" fmla="*/ 0 60000 65536"/>
              <a:gd name="T7" fmla="*/ 0 60000 65536"/>
              <a:gd name="T8" fmla="*/ 0 60000 65536"/>
              <a:gd name="T9" fmla="*/ 0 w 288"/>
              <a:gd name="T10" fmla="*/ 0 h 864"/>
              <a:gd name="T11" fmla="*/ 288 w 288"/>
              <a:gd name="T12" fmla="*/ 864 h 8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864">
                <a:moveTo>
                  <a:pt x="0" y="0"/>
                </a:moveTo>
                <a:lnTo>
                  <a:pt x="0" y="864"/>
                </a:lnTo>
                <a:lnTo>
                  <a:pt x="288" y="864"/>
                </a:lnTo>
              </a:path>
            </a:pathLst>
          </a:custGeom>
          <a:noFill/>
          <a:ln w="38100" cap="flat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b="1" i="0" dirty="0">
              <a:solidFill>
                <a:srgbClr val="ECD882"/>
              </a:solidFill>
              <a:cs typeface="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28600" y="1016205"/>
            <a:ext cx="2329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cs typeface=""/>
              </a:rPr>
              <a:t>Page Table </a:t>
            </a:r>
            <a:r>
              <a:rPr lang="en-US" sz="1400" b="1" i="0">
                <a:solidFill>
                  <a:srgbClr val="000000"/>
                </a:solidFill>
                <a:cs typeface=""/>
              </a:rPr>
              <a:t>base register </a:t>
            </a:r>
            <a:endParaRPr lang="en-US" sz="1400" b="1" i="0" dirty="0">
              <a:solidFill>
                <a:srgbClr val="000000"/>
              </a:solidFill>
              <a:cs typeface=""/>
            </a:endParaRPr>
          </a:p>
        </p:txBody>
      </p:sp>
      <p:sp>
        <p:nvSpPr>
          <p:cNvPr id="112" name="Rectangle 4"/>
          <p:cNvSpPr>
            <a:spLocks noChangeArrowheads="1"/>
          </p:cNvSpPr>
          <p:nvPr/>
        </p:nvSpPr>
        <p:spPr bwMode="auto">
          <a:xfrm>
            <a:off x="3671984" y="2466789"/>
            <a:ext cx="1745716" cy="2132806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800" i="0" dirty="0">
              <a:solidFill>
                <a:srgbClr val="000000"/>
              </a:solidFill>
              <a:cs typeface="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3671984" y="1623115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cs typeface=""/>
              </a:rPr>
              <a:t>Page Offset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219200" y="1623115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cs typeface=""/>
              </a:rPr>
              <a:t>Virtual Page Number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357784" y="5968855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cs typeface=""/>
              </a:rPr>
              <a:t>Physical Page Number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262784" y="5968855"/>
            <a:ext cx="2438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cs typeface=""/>
              </a:rPr>
              <a:t>Page Offset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C1E86-4487-824D-9F56-DF1C30F6DC18}"/>
              </a:ext>
            </a:extLst>
          </p:cNvPr>
          <p:cNvSpPr txBox="1"/>
          <p:nvPr/>
        </p:nvSpPr>
        <p:spPr>
          <a:xfrm>
            <a:off x="3820884" y="4584142"/>
            <a:ext cx="1521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0" dirty="0">
                <a:latin typeface="Calibri" panose="020F0502020204030204" pitchFamily="34" charset="0"/>
                <a:cs typeface="Calibri" panose="020F0502020204030204" pitchFamily="34" charset="0"/>
              </a:rPr>
              <a:t>page table</a:t>
            </a:r>
          </a:p>
        </p:txBody>
      </p:sp>
    </p:spTree>
    <p:extLst>
      <p:ext uri="{BB962C8B-B14F-4D97-AF65-F5344CB8AC3E}">
        <p14:creationId xmlns:p14="http://schemas.microsoft.com/office/powerpoint/2010/main" val="620423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05" grpId="0" animBg="1"/>
      <p:bldP spid="106" grpId="0" animBg="1"/>
      <p:bldP spid="107" grpId="0" animBg="1"/>
      <p:bldP spid="1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C1DF81-2EFC-3C4B-B519-93926F209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4" name="TextBox 3">
            <a:hlinkClick r:id="rId2" action="ppaction://hlinksldjump"/>
            <a:extLst>
              <a:ext uri="{FF2B5EF4-FFF2-40B4-BE49-F238E27FC236}">
                <a16:creationId xmlns:a16="http://schemas.microsoft.com/office/drawing/2014/main" id="{6C85603F-72FD-1C48-A0A9-556F06321EEB}"/>
              </a:ext>
            </a:extLst>
          </p:cNvPr>
          <p:cNvSpPr txBox="1"/>
          <p:nvPr/>
        </p:nvSpPr>
        <p:spPr>
          <a:xfrm>
            <a:off x="914400" y="2606040"/>
            <a:ext cx="7315200" cy="1645920"/>
          </a:xfrm>
          <a:prstGeom prst="roundRect">
            <a:avLst>
              <a:gd name="adj" fmla="val 8228"/>
            </a:avLst>
          </a:prstGeom>
          <a:solidFill>
            <a:srgbClr val="FFF0D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noAutofit/>
          </a:bodyPr>
          <a:lstStyle/>
          <a:p>
            <a:pPr algn="ctr"/>
            <a:r>
              <a:rPr lang="en-US" sz="2800" b="1" i="0" dirty="0">
                <a:solidFill>
                  <a:srgbClr val="001CF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 the cache optimization</a:t>
            </a:r>
          </a:p>
          <a:p>
            <a:pPr algn="ctr"/>
            <a:r>
              <a:rPr lang="en-US" sz="2800" dirty="0">
                <a:solidFill>
                  <a:srgbClr val="0000FF"/>
                </a:solidFill>
              </a:rPr>
              <a:t>Avoid Address Translation during Cache Indexing to Reduce Hit Time</a:t>
            </a:r>
            <a:endParaRPr lang="en-US" sz="2800" dirty="0">
              <a:solidFill>
                <a:srgbClr val="0000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891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Faults</a:t>
            </a:r>
          </a:p>
        </p:txBody>
      </p:sp>
      <p:sp>
        <p:nvSpPr>
          <p:cNvPr id="97" name="Content Placeholder 9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2800" dirty="0"/>
              <a:t>What if object is on disk rather than in memory?</a:t>
            </a:r>
          </a:p>
          <a:p>
            <a:pPr lvl="1" eaLnBrk="1" hangingPunct="1">
              <a:defRPr/>
            </a:pPr>
            <a:r>
              <a:rPr lang="en-US" altLang="en-US" sz="2400" dirty="0"/>
              <a:t>Page table entry indicates virtual address not in memory</a:t>
            </a:r>
          </a:p>
          <a:p>
            <a:pPr lvl="1" eaLnBrk="1" hangingPunct="1">
              <a:defRPr/>
            </a:pPr>
            <a:r>
              <a:rPr lang="en-US" altLang="en-US" sz="2400" dirty="0"/>
              <a:t>OS exception handler invoked to move data from disk into memory </a:t>
            </a:r>
          </a:p>
          <a:p>
            <a:pPr lvl="1" eaLnBrk="1" hangingPunct="1">
              <a:defRPr/>
            </a:pPr>
            <a:r>
              <a:rPr lang="en-US" altLang="en-US" dirty="0"/>
              <a:t>Current process suspends, others can resume</a:t>
            </a:r>
          </a:p>
          <a:p>
            <a:pPr lvl="2" eaLnBrk="1" hangingPunct="1">
              <a:defRPr/>
            </a:pPr>
            <a:r>
              <a:rPr lang="en-US" altLang="en-US" dirty="0"/>
              <a:t>OS has full control over placement, etc.</a:t>
            </a:r>
          </a:p>
          <a:p>
            <a:endParaRPr lang="en-US" dirty="0"/>
          </a:p>
        </p:txBody>
      </p:sp>
      <p:sp>
        <p:nvSpPr>
          <p:cNvPr id="3" name="AutoShape 4"/>
          <p:cNvSpPr>
            <a:spLocks noChangeAspect="1" noChangeArrowheads="1"/>
          </p:cNvSpPr>
          <p:nvPr/>
        </p:nvSpPr>
        <p:spPr bwMode="auto">
          <a:xfrm>
            <a:off x="274638" y="5138730"/>
            <a:ext cx="684212" cy="639762"/>
          </a:xfrm>
          <a:prstGeom prst="roundRect">
            <a:avLst>
              <a:gd name="adj" fmla="val 38986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4" name="AutoShape 5"/>
          <p:cNvSpPr>
            <a:spLocks noChangeAspect="1" noChangeArrowheads="1"/>
          </p:cNvSpPr>
          <p:nvPr/>
        </p:nvSpPr>
        <p:spPr bwMode="auto">
          <a:xfrm>
            <a:off x="228600" y="5092692"/>
            <a:ext cx="684213" cy="639763"/>
          </a:xfrm>
          <a:prstGeom prst="roundRect">
            <a:avLst>
              <a:gd name="adj" fmla="val 38986"/>
            </a:avLst>
          </a:prstGeom>
          <a:solidFill>
            <a:schemeClr val="accent2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1600" i="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" name="Rectangle 6"/>
          <p:cNvSpPr>
            <a:spLocks noChangeAspect="1" noChangeArrowheads="1"/>
          </p:cNvSpPr>
          <p:nvPr/>
        </p:nvSpPr>
        <p:spPr bwMode="auto">
          <a:xfrm>
            <a:off x="3336925" y="4316405"/>
            <a:ext cx="1004888" cy="19653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6" name="Rectangle 7"/>
          <p:cNvSpPr>
            <a:spLocks noChangeAspect="1" noChangeArrowheads="1"/>
          </p:cNvSpPr>
          <p:nvPr/>
        </p:nvSpPr>
        <p:spPr bwMode="auto">
          <a:xfrm>
            <a:off x="3290888" y="4270367"/>
            <a:ext cx="1004887" cy="19653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7" name="Rectangle 8"/>
          <p:cNvSpPr>
            <a:spLocks noChangeAspect="1" noChangeArrowheads="1"/>
          </p:cNvSpPr>
          <p:nvPr/>
        </p:nvSpPr>
        <p:spPr bwMode="auto">
          <a:xfrm>
            <a:off x="3609975" y="4362442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8" name="Rectangle 9"/>
          <p:cNvSpPr>
            <a:spLocks noChangeAspect="1" noChangeArrowheads="1"/>
          </p:cNvSpPr>
          <p:nvPr/>
        </p:nvSpPr>
        <p:spPr bwMode="auto">
          <a:xfrm>
            <a:off x="3609975" y="4498967"/>
            <a:ext cx="5492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9" name="Rectangle 10"/>
          <p:cNvSpPr>
            <a:spLocks noChangeAspect="1" noChangeArrowheads="1"/>
          </p:cNvSpPr>
          <p:nvPr/>
        </p:nvSpPr>
        <p:spPr bwMode="auto">
          <a:xfrm>
            <a:off x="3609975" y="4637080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10" name="Rectangle 11"/>
          <p:cNvSpPr>
            <a:spLocks noChangeAspect="1" noChangeArrowheads="1"/>
          </p:cNvSpPr>
          <p:nvPr/>
        </p:nvSpPr>
        <p:spPr bwMode="auto">
          <a:xfrm>
            <a:off x="3609975" y="4773605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11" name="Rectangle 12"/>
          <p:cNvSpPr>
            <a:spLocks noChangeAspect="1" noChangeArrowheads="1"/>
          </p:cNvSpPr>
          <p:nvPr/>
        </p:nvSpPr>
        <p:spPr bwMode="auto">
          <a:xfrm>
            <a:off x="3609975" y="4910130"/>
            <a:ext cx="549275" cy="13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12" name="Rectangle 13"/>
          <p:cNvSpPr>
            <a:spLocks noChangeAspect="1" noChangeArrowheads="1"/>
          </p:cNvSpPr>
          <p:nvPr/>
        </p:nvSpPr>
        <p:spPr bwMode="auto">
          <a:xfrm>
            <a:off x="3609975" y="5184767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13" name="Rectangle 14"/>
          <p:cNvSpPr>
            <a:spLocks noChangeAspect="1" noChangeArrowheads="1"/>
          </p:cNvSpPr>
          <p:nvPr/>
        </p:nvSpPr>
        <p:spPr bwMode="auto">
          <a:xfrm>
            <a:off x="3609975" y="5048242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14" name="Rectangle 15"/>
          <p:cNvSpPr>
            <a:spLocks noChangeAspect="1" noChangeArrowheads="1"/>
          </p:cNvSpPr>
          <p:nvPr/>
        </p:nvSpPr>
        <p:spPr bwMode="auto">
          <a:xfrm>
            <a:off x="3609975" y="5321292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15" name="Rectangle 16"/>
          <p:cNvSpPr>
            <a:spLocks noChangeAspect="1" noChangeArrowheads="1"/>
          </p:cNvSpPr>
          <p:nvPr/>
        </p:nvSpPr>
        <p:spPr bwMode="auto">
          <a:xfrm>
            <a:off x="3609975" y="5457817"/>
            <a:ext cx="5492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16" name="Rectangle 17"/>
          <p:cNvSpPr>
            <a:spLocks noChangeAspect="1" noChangeArrowheads="1"/>
          </p:cNvSpPr>
          <p:nvPr/>
        </p:nvSpPr>
        <p:spPr bwMode="auto">
          <a:xfrm>
            <a:off x="3609975" y="5595930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17" name="Rectangle 18"/>
          <p:cNvSpPr>
            <a:spLocks noChangeAspect="1" noChangeArrowheads="1"/>
          </p:cNvSpPr>
          <p:nvPr/>
        </p:nvSpPr>
        <p:spPr bwMode="auto">
          <a:xfrm>
            <a:off x="3609975" y="5732455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18" name="Rectangle 19"/>
          <p:cNvSpPr>
            <a:spLocks noChangeAspect="1" noChangeArrowheads="1"/>
          </p:cNvSpPr>
          <p:nvPr/>
        </p:nvSpPr>
        <p:spPr bwMode="auto">
          <a:xfrm>
            <a:off x="3609975" y="6007092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19" name="Rectangle 20"/>
          <p:cNvSpPr>
            <a:spLocks noChangeAspect="1" noChangeArrowheads="1"/>
          </p:cNvSpPr>
          <p:nvPr/>
        </p:nvSpPr>
        <p:spPr bwMode="auto">
          <a:xfrm>
            <a:off x="3609975" y="5868980"/>
            <a:ext cx="549275" cy="13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20" name="Text Box 21"/>
          <p:cNvSpPr txBox="1">
            <a:spLocks noChangeAspect="1" noChangeArrowheads="1"/>
          </p:cNvSpPr>
          <p:nvPr/>
        </p:nvSpPr>
        <p:spPr bwMode="auto">
          <a:xfrm>
            <a:off x="3405188" y="3987792"/>
            <a:ext cx="862012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altLang="en-US" i="0">
                <a:solidFill>
                  <a:schemeClr val="tx2"/>
                </a:solidFill>
              </a:rPr>
              <a:t>Memory</a:t>
            </a:r>
          </a:p>
        </p:txBody>
      </p:sp>
      <p:sp>
        <p:nvSpPr>
          <p:cNvPr id="21" name="Rectangle 22"/>
          <p:cNvSpPr>
            <a:spLocks noChangeAspect="1" noChangeArrowheads="1"/>
          </p:cNvSpPr>
          <p:nvPr/>
        </p:nvSpPr>
        <p:spPr bwMode="auto">
          <a:xfrm>
            <a:off x="1646238" y="4773605"/>
            <a:ext cx="730250" cy="14160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22" name="Rectangle 23"/>
          <p:cNvSpPr>
            <a:spLocks noChangeAspect="1" noChangeArrowheads="1"/>
          </p:cNvSpPr>
          <p:nvPr/>
        </p:nvSpPr>
        <p:spPr bwMode="auto">
          <a:xfrm>
            <a:off x="1600200" y="4727567"/>
            <a:ext cx="730250" cy="14160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23" name="Rectangle 24"/>
          <p:cNvSpPr>
            <a:spLocks noChangeAspect="1" noChangeArrowheads="1"/>
          </p:cNvSpPr>
          <p:nvPr/>
        </p:nvSpPr>
        <p:spPr bwMode="auto">
          <a:xfrm>
            <a:off x="1919288" y="4819642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24" name="Rectangle 25"/>
          <p:cNvSpPr>
            <a:spLocks noChangeAspect="1" noChangeArrowheads="1"/>
          </p:cNvSpPr>
          <p:nvPr/>
        </p:nvSpPr>
        <p:spPr bwMode="auto">
          <a:xfrm>
            <a:off x="1919288" y="4956167"/>
            <a:ext cx="3206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25" name="Rectangle 26"/>
          <p:cNvSpPr>
            <a:spLocks noChangeAspect="1" noChangeArrowheads="1"/>
          </p:cNvSpPr>
          <p:nvPr/>
        </p:nvSpPr>
        <p:spPr bwMode="auto">
          <a:xfrm>
            <a:off x="1919288" y="5094280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26" name="Rectangle 27"/>
          <p:cNvSpPr>
            <a:spLocks noChangeAspect="1" noChangeArrowheads="1"/>
          </p:cNvSpPr>
          <p:nvPr/>
        </p:nvSpPr>
        <p:spPr bwMode="auto">
          <a:xfrm>
            <a:off x="1919288" y="5230805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27" name="Rectangle 28"/>
          <p:cNvSpPr>
            <a:spLocks noChangeAspect="1" noChangeArrowheads="1"/>
          </p:cNvSpPr>
          <p:nvPr/>
        </p:nvSpPr>
        <p:spPr bwMode="auto">
          <a:xfrm>
            <a:off x="1919288" y="5367330"/>
            <a:ext cx="320675" cy="13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28" name="Rectangle 29"/>
          <p:cNvSpPr>
            <a:spLocks noChangeAspect="1" noChangeArrowheads="1"/>
          </p:cNvSpPr>
          <p:nvPr/>
        </p:nvSpPr>
        <p:spPr bwMode="auto">
          <a:xfrm>
            <a:off x="1919288" y="5641967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29" name="Rectangle 30"/>
          <p:cNvSpPr>
            <a:spLocks noChangeAspect="1" noChangeArrowheads="1"/>
          </p:cNvSpPr>
          <p:nvPr/>
        </p:nvSpPr>
        <p:spPr bwMode="auto">
          <a:xfrm>
            <a:off x="1919288" y="5505442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30" name="Rectangle 31"/>
          <p:cNvSpPr>
            <a:spLocks noChangeAspect="1" noChangeArrowheads="1"/>
          </p:cNvSpPr>
          <p:nvPr/>
        </p:nvSpPr>
        <p:spPr bwMode="auto">
          <a:xfrm>
            <a:off x="1919288" y="5778492"/>
            <a:ext cx="3206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31" name="Rectangle 32"/>
          <p:cNvSpPr>
            <a:spLocks noChangeAspect="1" noChangeArrowheads="1"/>
          </p:cNvSpPr>
          <p:nvPr/>
        </p:nvSpPr>
        <p:spPr bwMode="auto">
          <a:xfrm>
            <a:off x="1919288" y="5916605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32" name="Text Box 33"/>
          <p:cNvSpPr txBox="1">
            <a:spLocks noChangeAspect="1" noChangeArrowheads="1"/>
          </p:cNvSpPr>
          <p:nvPr/>
        </p:nvSpPr>
        <p:spPr bwMode="auto">
          <a:xfrm>
            <a:off x="1447800" y="4444992"/>
            <a:ext cx="1119188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altLang="en-US" i="0">
                <a:solidFill>
                  <a:schemeClr val="tx2"/>
                </a:solidFill>
              </a:rPr>
              <a:t>Page Table</a:t>
            </a:r>
          </a:p>
        </p:txBody>
      </p:sp>
      <p:sp>
        <p:nvSpPr>
          <p:cNvPr id="33" name="Line 34"/>
          <p:cNvSpPr>
            <a:spLocks noChangeAspect="1" noChangeShapeType="1"/>
          </p:cNvSpPr>
          <p:nvPr/>
        </p:nvSpPr>
        <p:spPr bwMode="auto">
          <a:xfrm>
            <a:off x="2097088" y="5160955"/>
            <a:ext cx="1512887" cy="66357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34" name="Line 35"/>
          <p:cNvSpPr>
            <a:spLocks noChangeAspect="1" noChangeShapeType="1"/>
          </p:cNvSpPr>
          <p:nvPr/>
        </p:nvSpPr>
        <p:spPr bwMode="auto">
          <a:xfrm flipV="1">
            <a:off x="2101850" y="5002205"/>
            <a:ext cx="1508125" cy="685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35" name="Line 36"/>
          <p:cNvSpPr>
            <a:spLocks noChangeAspect="1" noChangeShapeType="1"/>
          </p:cNvSpPr>
          <p:nvPr/>
        </p:nvSpPr>
        <p:spPr bwMode="auto">
          <a:xfrm flipV="1">
            <a:off x="1919288" y="5778492"/>
            <a:ext cx="320675" cy="138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36" name="Line 37"/>
          <p:cNvSpPr>
            <a:spLocks noChangeAspect="1" noChangeShapeType="1"/>
          </p:cNvSpPr>
          <p:nvPr/>
        </p:nvSpPr>
        <p:spPr bwMode="auto">
          <a:xfrm flipH="1" flipV="1">
            <a:off x="1919288" y="5778492"/>
            <a:ext cx="320675" cy="13811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37" name="Line 38"/>
          <p:cNvSpPr>
            <a:spLocks noChangeAspect="1" noChangeShapeType="1"/>
          </p:cNvSpPr>
          <p:nvPr/>
        </p:nvSpPr>
        <p:spPr bwMode="auto">
          <a:xfrm flipV="1">
            <a:off x="1919288" y="5367330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38" name="Line 39"/>
          <p:cNvSpPr>
            <a:spLocks noChangeAspect="1" noChangeShapeType="1"/>
          </p:cNvSpPr>
          <p:nvPr/>
        </p:nvSpPr>
        <p:spPr bwMode="auto">
          <a:xfrm flipH="1" flipV="1">
            <a:off x="1919288" y="5367330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39" name="Rectangle 40"/>
          <p:cNvSpPr>
            <a:spLocks noChangeAspect="1" noChangeArrowheads="1"/>
          </p:cNvSpPr>
          <p:nvPr/>
        </p:nvSpPr>
        <p:spPr bwMode="auto">
          <a:xfrm>
            <a:off x="2422525" y="6327767"/>
            <a:ext cx="776288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40" name="Oval 41"/>
          <p:cNvSpPr>
            <a:spLocks noChangeAspect="1" noChangeArrowheads="1"/>
          </p:cNvSpPr>
          <p:nvPr/>
        </p:nvSpPr>
        <p:spPr bwMode="auto">
          <a:xfrm>
            <a:off x="2422525" y="6235692"/>
            <a:ext cx="776288" cy="182563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41" name="Line 42"/>
          <p:cNvSpPr>
            <a:spLocks noChangeAspect="1" noChangeShapeType="1"/>
          </p:cNvSpPr>
          <p:nvPr/>
        </p:nvSpPr>
        <p:spPr bwMode="auto">
          <a:xfrm>
            <a:off x="2422525" y="6327767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42" name="Line 43"/>
          <p:cNvSpPr>
            <a:spLocks noChangeAspect="1" noChangeShapeType="1"/>
          </p:cNvSpPr>
          <p:nvPr/>
        </p:nvSpPr>
        <p:spPr bwMode="auto">
          <a:xfrm>
            <a:off x="3198813" y="6327767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43" name="Freeform 44"/>
          <p:cNvSpPr>
            <a:spLocks noChangeAspect="1"/>
          </p:cNvSpPr>
          <p:nvPr/>
        </p:nvSpPr>
        <p:spPr bwMode="auto">
          <a:xfrm>
            <a:off x="2422525" y="6556367"/>
            <a:ext cx="776288" cy="79375"/>
          </a:xfrm>
          <a:custGeom>
            <a:avLst/>
            <a:gdLst>
              <a:gd name="T0" fmla="*/ 0 w 816"/>
              <a:gd name="T1" fmla="*/ 0 h 84"/>
              <a:gd name="T2" fmla="*/ 142700 w 816"/>
              <a:gd name="T3" fmla="*/ 56696 h 84"/>
              <a:gd name="T4" fmla="*/ 393852 w 816"/>
              <a:gd name="T5" fmla="*/ 79375 h 84"/>
              <a:gd name="T6" fmla="*/ 645004 w 816"/>
              <a:gd name="T7" fmla="*/ 56696 h 84"/>
              <a:gd name="T8" fmla="*/ 776288 w 816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" h="84">
                <a:moveTo>
                  <a:pt x="0" y="0"/>
                </a:moveTo>
                <a:cubicBezTo>
                  <a:pt x="25" y="10"/>
                  <a:pt x="81" y="46"/>
                  <a:pt x="150" y="60"/>
                </a:cubicBezTo>
                <a:cubicBezTo>
                  <a:pt x="219" y="74"/>
                  <a:pt x="326" y="84"/>
                  <a:pt x="414" y="84"/>
                </a:cubicBezTo>
                <a:cubicBezTo>
                  <a:pt x="502" y="84"/>
                  <a:pt x="611" y="74"/>
                  <a:pt x="678" y="60"/>
                </a:cubicBezTo>
                <a:cubicBezTo>
                  <a:pt x="745" y="46"/>
                  <a:pt x="787" y="12"/>
                  <a:pt x="816" y="0"/>
                </a:cubicBez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44" name="Text Box 45"/>
          <p:cNvSpPr txBox="1">
            <a:spLocks noChangeAspect="1" noChangeArrowheads="1"/>
          </p:cNvSpPr>
          <p:nvPr/>
        </p:nvSpPr>
        <p:spPr bwMode="auto">
          <a:xfrm>
            <a:off x="2522275" y="6373805"/>
            <a:ext cx="615552" cy="31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altLang="en-US" sz="1600" i="0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45" name="Freeform 46"/>
          <p:cNvSpPr>
            <a:spLocks noChangeAspect="1"/>
          </p:cNvSpPr>
          <p:nvPr/>
        </p:nvSpPr>
        <p:spPr bwMode="auto">
          <a:xfrm>
            <a:off x="2084388" y="5441942"/>
            <a:ext cx="777875" cy="793750"/>
          </a:xfrm>
          <a:custGeom>
            <a:avLst/>
            <a:gdLst>
              <a:gd name="T0" fmla="*/ 0 w 817"/>
              <a:gd name="T1" fmla="*/ 0 h 834"/>
              <a:gd name="T2" fmla="*/ 331335 w 817"/>
              <a:gd name="T3" fmla="*/ 39973 h 834"/>
              <a:gd name="T4" fmla="*/ 599830 w 817"/>
              <a:gd name="T5" fmla="*/ 188444 h 834"/>
              <a:gd name="T6" fmla="*/ 748360 w 817"/>
              <a:gd name="T7" fmla="*/ 479676 h 834"/>
              <a:gd name="T8" fmla="*/ 776923 w 817"/>
              <a:gd name="T9" fmla="*/ 793750 h 8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46" name="Freeform 47"/>
          <p:cNvSpPr>
            <a:spLocks noChangeAspect="1"/>
          </p:cNvSpPr>
          <p:nvPr/>
        </p:nvSpPr>
        <p:spPr bwMode="auto">
          <a:xfrm>
            <a:off x="2079625" y="5846755"/>
            <a:ext cx="661988" cy="388937"/>
          </a:xfrm>
          <a:custGeom>
            <a:avLst/>
            <a:gdLst>
              <a:gd name="T0" fmla="*/ 0 w 817"/>
              <a:gd name="T1" fmla="*/ 0 h 834"/>
              <a:gd name="T2" fmla="*/ 281973 w 817"/>
              <a:gd name="T3" fmla="*/ 19587 h 834"/>
              <a:gd name="T4" fmla="*/ 510468 w 817"/>
              <a:gd name="T5" fmla="*/ 92338 h 834"/>
              <a:gd name="T6" fmla="*/ 636870 w 817"/>
              <a:gd name="T7" fmla="*/ 235041 h 834"/>
              <a:gd name="T8" fmla="*/ 661178 w 817"/>
              <a:gd name="T9" fmla="*/ 388937 h 8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47" name="Text Box 48"/>
          <p:cNvSpPr txBox="1">
            <a:spLocks noChangeAspect="1" noChangeArrowheads="1"/>
          </p:cNvSpPr>
          <p:nvPr/>
        </p:nvSpPr>
        <p:spPr bwMode="auto">
          <a:xfrm>
            <a:off x="540792" y="4675180"/>
            <a:ext cx="1098055" cy="43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i="0">
                <a:solidFill>
                  <a:schemeClr val="tx2"/>
                </a:solidFill>
              </a:rPr>
              <a:t>Virtual</a:t>
            </a:r>
          </a:p>
          <a:p>
            <a:pPr>
              <a:lnSpc>
                <a:spcPct val="80000"/>
              </a:lnSpc>
            </a:pPr>
            <a:r>
              <a:rPr lang="en-US" altLang="en-US" i="0">
                <a:solidFill>
                  <a:schemeClr val="tx2"/>
                </a:solidFill>
              </a:rPr>
              <a:t>Addresses</a:t>
            </a:r>
          </a:p>
        </p:txBody>
      </p:sp>
      <p:sp>
        <p:nvSpPr>
          <p:cNvPr id="48" name="Text Box 49"/>
          <p:cNvSpPr txBox="1">
            <a:spLocks noChangeAspect="1" noChangeArrowheads="1"/>
          </p:cNvSpPr>
          <p:nvPr/>
        </p:nvSpPr>
        <p:spPr bwMode="auto">
          <a:xfrm>
            <a:off x="2277517" y="4721217"/>
            <a:ext cx="1098055" cy="43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i="0">
                <a:solidFill>
                  <a:schemeClr val="tx2"/>
                </a:solidFill>
              </a:rPr>
              <a:t>Physical</a:t>
            </a:r>
          </a:p>
          <a:p>
            <a:pPr>
              <a:lnSpc>
                <a:spcPct val="80000"/>
              </a:lnSpc>
            </a:pPr>
            <a:r>
              <a:rPr lang="en-US" altLang="en-US" i="0">
                <a:solidFill>
                  <a:schemeClr val="tx2"/>
                </a:solidFill>
              </a:rPr>
              <a:t>Addresses</a:t>
            </a:r>
          </a:p>
        </p:txBody>
      </p:sp>
      <p:sp>
        <p:nvSpPr>
          <p:cNvPr id="49" name="AutoShape 50"/>
          <p:cNvSpPr>
            <a:spLocks noChangeAspect="1" noChangeArrowheads="1"/>
          </p:cNvSpPr>
          <p:nvPr/>
        </p:nvSpPr>
        <p:spPr bwMode="auto">
          <a:xfrm>
            <a:off x="4772025" y="5291130"/>
            <a:ext cx="684213" cy="639762"/>
          </a:xfrm>
          <a:prstGeom prst="roundRect">
            <a:avLst>
              <a:gd name="adj" fmla="val 38986"/>
            </a:avLst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50" name="AutoShape 51"/>
          <p:cNvSpPr>
            <a:spLocks noChangeAspect="1" noChangeArrowheads="1"/>
          </p:cNvSpPr>
          <p:nvPr/>
        </p:nvSpPr>
        <p:spPr bwMode="auto">
          <a:xfrm>
            <a:off x="4725988" y="5245092"/>
            <a:ext cx="684212" cy="639763"/>
          </a:xfrm>
          <a:prstGeom prst="roundRect">
            <a:avLst>
              <a:gd name="adj" fmla="val 38986"/>
            </a:avLst>
          </a:prstGeom>
          <a:solidFill>
            <a:schemeClr val="accent2"/>
          </a:solidFill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en-US" sz="1600" i="0" dirty="0">
                <a:solidFill>
                  <a:schemeClr val="bg1"/>
                </a:solidFill>
              </a:rPr>
              <a:t>CPU</a:t>
            </a:r>
          </a:p>
        </p:txBody>
      </p:sp>
      <p:sp>
        <p:nvSpPr>
          <p:cNvPr id="51" name="Rectangle 52"/>
          <p:cNvSpPr>
            <a:spLocks noChangeAspect="1" noChangeArrowheads="1"/>
          </p:cNvSpPr>
          <p:nvPr/>
        </p:nvSpPr>
        <p:spPr bwMode="auto">
          <a:xfrm>
            <a:off x="7834313" y="4468805"/>
            <a:ext cx="1004887" cy="1965325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52" name="Rectangle 53"/>
          <p:cNvSpPr>
            <a:spLocks noChangeAspect="1" noChangeArrowheads="1"/>
          </p:cNvSpPr>
          <p:nvPr/>
        </p:nvSpPr>
        <p:spPr bwMode="auto">
          <a:xfrm>
            <a:off x="7788275" y="4422767"/>
            <a:ext cx="1004888" cy="1965325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53" name="Rectangle 54"/>
          <p:cNvSpPr>
            <a:spLocks noChangeAspect="1" noChangeArrowheads="1"/>
          </p:cNvSpPr>
          <p:nvPr/>
        </p:nvSpPr>
        <p:spPr bwMode="auto">
          <a:xfrm>
            <a:off x="8107363" y="4514842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54" name="Rectangle 55"/>
          <p:cNvSpPr>
            <a:spLocks noChangeAspect="1" noChangeArrowheads="1"/>
          </p:cNvSpPr>
          <p:nvPr/>
        </p:nvSpPr>
        <p:spPr bwMode="auto">
          <a:xfrm>
            <a:off x="8107363" y="4651367"/>
            <a:ext cx="5492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55" name="Rectangle 56"/>
          <p:cNvSpPr>
            <a:spLocks noChangeAspect="1" noChangeArrowheads="1"/>
          </p:cNvSpPr>
          <p:nvPr/>
        </p:nvSpPr>
        <p:spPr bwMode="auto">
          <a:xfrm>
            <a:off x="8107363" y="4789480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56" name="Rectangle 57"/>
          <p:cNvSpPr>
            <a:spLocks noChangeAspect="1" noChangeArrowheads="1"/>
          </p:cNvSpPr>
          <p:nvPr/>
        </p:nvSpPr>
        <p:spPr bwMode="auto">
          <a:xfrm>
            <a:off x="8107363" y="4926005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57" name="Rectangle 58"/>
          <p:cNvSpPr>
            <a:spLocks noChangeAspect="1" noChangeArrowheads="1"/>
          </p:cNvSpPr>
          <p:nvPr/>
        </p:nvSpPr>
        <p:spPr bwMode="auto">
          <a:xfrm>
            <a:off x="8107363" y="5062530"/>
            <a:ext cx="549275" cy="13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58" name="Rectangle 59"/>
          <p:cNvSpPr>
            <a:spLocks noChangeAspect="1" noChangeArrowheads="1"/>
          </p:cNvSpPr>
          <p:nvPr/>
        </p:nvSpPr>
        <p:spPr bwMode="auto">
          <a:xfrm>
            <a:off x="8107363" y="5337167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59" name="Rectangle 60"/>
          <p:cNvSpPr>
            <a:spLocks noChangeAspect="1" noChangeArrowheads="1"/>
          </p:cNvSpPr>
          <p:nvPr/>
        </p:nvSpPr>
        <p:spPr bwMode="auto">
          <a:xfrm>
            <a:off x="8107363" y="5200642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60" name="Rectangle 61"/>
          <p:cNvSpPr>
            <a:spLocks noChangeAspect="1" noChangeArrowheads="1"/>
          </p:cNvSpPr>
          <p:nvPr/>
        </p:nvSpPr>
        <p:spPr bwMode="auto">
          <a:xfrm>
            <a:off x="8107363" y="5473692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61" name="Rectangle 62"/>
          <p:cNvSpPr>
            <a:spLocks noChangeAspect="1" noChangeArrowheads="1"/>
          </p:cNvSpPr>
          <p:nvPr/>
        </p:nvSpPr>
        <p:spPr bwMode="auto">
          <a:xfrm>
            <a:off x="8107363" y="5610217"/>
            <a:ext cx="5492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62" name="Rectangle 63"/>
          <p:cNvSpPr>
            <a:spLocks noChangeAspect="1" noChangeArrowheads="1"/>
          </p:cNvSpPr>
          <p:nvPr/>
        </p:nvSpPr>
        <p:spPr bwMode="auto">
          <a:xfrm>
            <a:off x="8107363" y="5748330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63" name="Rectangle 64"/>
          <p:cNvSpPr>
            <a:spLocks noChangeAspect="1" noChangeArrowheads="1"/>
          </p:cNvSpPr>
          <p:nvPr/>
        </p:nvSpPr>
        <p:spPr bwMode="auto">
          <a:xfrm>
            <a:off x="8107363" y="5884855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64" name="Rectangle 65"/>
          <p:cNvSpPr>
            <a:spLocks noChangeAspect="1" noChangeArrowheads="1"/>
          </p:cNvSpPr>
          <p:nvPr/>
        </p:nvSpPr>
        <p:spPr bwMode="auto">
          <a:xfrm>
            <a:off x="8107363" y="6159492"/>
            <a:ext cx="5492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65" name="Rectangle 66"/>
          <p:cNvSpPr>
            <a:spLocks noChangeAspect="1" noChangeArrowheads="1"/>
          </p:cNvSpPr>
          <p:nvPr/>
        </p:nvSpPr>
        <p:spPr bwMode="auto">
          <a:xfrm>
            <a:off x="8107363" y="6021380"/>
            <a:ext cx="549275" cy="13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66" name="Text Box 67"/>
          <p:cNvSpPr txBox="1">
            <a:spLocks noChangeAspect="1" noChangeArrowheads="1"/>
          </p:cNvSpPr>
          <p:nvPr/>
        </p:nvSpPr>
        <p:spPr bwMode="auto">
          <a:xfrm>
            <a:off x="7848600" y="4140192"/>
            <a:ext cx="862013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altLang="en-US" i="0">
                <a:solidFill>
                  <a:schemeClr val="tx2"/>
                </a:solidFill>
              </a:rPr>
              <a:t>Memory</a:t>
            </a:r>
          </a:p>
        </p:txBody>
      </p:sp>
      <p:sp>
        <p:nvSpPr>
          <p:cNvPr id="67" name="Rectangle 68"/>
          <p:cNvSpPr>
            <a:spLocks noChangeAspect="1" noChangeArrowheads="1"/>
          </p:cNvSpPr>
          <p:nvPr/>
        </p:nvSpPr>
        <p:spPr bwMode="auto">
          <a:xfrm>
            <a:off x="6143625" y="4926005"/>
            <a:ext cx="730250" cy="141605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68" name="Rectangle 69"/>
          <p:cNvSpPr>
            <a:spLocks noChangeAspect="1" noChangeArrowheads="1"/>
          </p:cNvSpPr>
          <p:nvPr/>
        </p:nvSpPr>
        <p:spPr bwMode="auto">
          <a:xfrm>
            <a:off x="6097588" y="4879967"/>
            <a:ext cx="730250" cy="14160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69" name="Rectangle 70"/>
          <p:cNvSpPr>
            <a:spLocks noChangeAspect="1" noChangeArrowheads="1"/>
          </p:cNvSpPr>
          <p:nvPr/>
        </p:nvSpPr>
        <p:spPr bwMode="auto">
          <a:xfrm>
            <a:off x="6416675" y="4972042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70" name="Rectangle 71"/>
          <p:cNvSpPr>
            <a:spLocks noChangeAspect="1" noChangeArrowheads="1"/>
          </p:cNvSpPr>
          <p:nvPr/>
        </p:nvSpPr>
        <p:spPr bwMode="auto">
          <a:xfrm>
            <a:off x="6416675" y="5108567"/>
            <a:ext cx="3206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71" name="Rectangle 72"/>
          <p:cNvSpPr>
            <a:spLocks noChangeAspect="1" noChangeArrowheads="1"/>
          </p:cNvSpPr>
          <p:nvPr/>
        </p:nvSpPr>
        <p:spPr bwMode="auto">
          <a:xfrm>
            <a:off x="6416675" y="5246680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72" name="Rectangle 73"/>
          <p:cNvSpPr>
            <a:spLocks noChangeAspect="1" noChangeArrowheads="1"/>
          </p:cNvSpPr>
          <p:nvPr/>
        </p:nvSpPr>
        <p:spPr bwMode="auto">
          <a:xfrm>
            <a:off x="6416675" y="5383205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73" name="Rectangle 74"/>
          <p:cNvSpPr>
            <a:spLocks noChangeAspect="1" noChangeArrowheads="1"/>
          </p:cNvSpPr>
          <p:nvPr/>
        </p:nvSpPr>
        <p:spPr bwMode="auto">
          <a:xfrm>
            <a:off x="6416675" y="5519730"/>
            <a:ext cx="320675" cy="1381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74" name="Rectangle 75"/>
          <p:cNvSpPr>
            <a:spLocks noChangeAspect="1" noChangeArrowheads="1"/>
          </p:cNvSpPr>
          <p:nvPr/>
        </p:nvSpPr>
        <p:spPr bwMode="auto">
          <a:xfrm>
            <a:off x="6416675" y="5794367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75" name="Rectangle 76"/>
          <p:cNvSpPr>
            <a:spLocks noChangeAspect="1" noChangeArrowheads="1"/>
          </p:cNvSpPr>
          <p:nvPr/>
        </p:nvSpPr>
        <p:spPr bwMode="auto">
          <a:xfrm>
            <a:off x="6416675" y="5657842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76" name="Rectangle 77"/>
          <p:cNvSpPr>
            <a:spLocks noChangeAspect="1" noChangeArrowheads="1"/>
          </p:cNvSpPr>
          <p:nvPr/>
        </p:nvSpPr>
        <p:spPr bwMode="auto">
          <a:xfrm>
            <a:off x="6416675" y="5930892"/>
            <a:ext cx="320675" cy="1381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77" name="Rectangle 78"/>
          <p:cNvSpPr>
            <a:spLocks noChangeAspect="1" noChangeArrowheads="1"/>
          </p:cNvSpPr>
          <p:nvPr/>
        </p:nvSpPr>
        <p:spPr bwMode="auto">
          <a:xfrm>
            <a:off x="6416675" y="6069005"/>
            <a:ext cx="320675" cy="1365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78" name="Text Box 79"/>
          <p:cNvSpPr txBox="1">
            <a:spLocks noChangeAspect="1" noChangeArrowheads="1"/>
          </p:cNvSpPr>
          <p:nvPr/>
        </p:nvSpPr>
        <p:spPr bwMode="auto">
          <a:xfrm>
            <a:off x="5894388" y="4597392"/>
            <a:ext cx="11191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altLang="en-US" i="0">
                <a:solidFill>
                  <a:schemeClr val="tx2"/>
                </a:solidFill>
              </a:rPr>
              <a:t>Page Table</a:t>
            </a:r>
          </a:p>
        </p:txBody>
      </p:sp>
      <p:sp>
        <p:nvSpPr>
          <p:cNvPr id="79" name="Line 80"/>
          <p:cNvSpPr>
            <a:spLocks noChangeAspect="1" noChangeShapeType="1"/>
          </p:cNvSpPr>
          <p:nvPr/>
        </p:nvSpPr>
        <p:spPr bwMode="auto">
          <a:xfrm>
            <a:off x="6594475" y="5313355"/>
            <a:ext cx="1512888" cy="663575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80" name="Line 81"/>
          <p:cNvSpPr>
            <a:spLocks noChangeAspect="1" noChangeShapeType="1"/>
          </p:cNvSpPr>
          <p:nvPr/>
        </p:nvSpPr>
        <p:spPr bwMode="auto">
          <a:xfrm flipV="1">
            <a:off x="6599238" y="5154605"/>
            <a:ext cx="1508125" cy="6858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81" name="Line 82"/>
          <p:cNvSpPr>
            <a:spLocks noChangeAspect="1" noChangeShapeType="1"/>
          </p:cNvSpPr>
          <p:nvPr/>
        </p:nvSpPr>
        <p:spPr bwMode="auto">
          <a:xfrm flipV="1">
            <a:off x="6416675" y="5519730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82" name="Line 83"/>
          <p:cNvSpPr>
            <a:spLocks noChangeAspect="1" noChangeShapeType="1"/>
          </p:cNvSpPr>
          <p:nvPr/>
        </p:nvSpPr>
        <p:spPr bwMode="auto">
          <a:xfrm flipH="1" flipV="1">
            <a:off x="6416675" y="5519730"/>
            <a:ext cx="320675" cy="136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83" name="Rectangle 84"/>
          <p:cNvSpPr>
            <a:spLocks noChangeAspect="1" noChangeArrowheads="1"/>
          </p:cNvSpPr>
          <p:nvPr/>
        </p:nvSpPr>
        <p:spPr bwMode="auto">
          <a:xfrm>
            <a:off x="6919913" y="6480167"/>
            <a:ext cx="776287" cy="2286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84" name="Oval 85"/>
          <p:cNvSpPr>
            <a:spLocks noChangeAspect="1" noChangeArrowheads="1"/>
          </p:cNvSpPr>
          <p:nvPr/>
        </p:nvSpPr>
        <p:spPr bwMode="auto">
          <a:xfrm>
            <a:off x="6919913" y="6388092"/>
            <a:ext cx="776287" cy="182563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endParaRPr lang="en-US" altLang="en-US" i="0"/>
          </a:p>
        </p:txBody>
      </p:sp>
      <p:sp>
        <p:nvSpPr>
          <p:cNvPr id="85" name="Line 86"/>
          <p:cNvSpPr>
            <a:spLocks noChangeAspect="1" noChangeShapeType="1"/>
          </p:cNvSpPr>
          <p:nvPr/>
        </p:nvSpPr>
        <p:spPr bwMode="auto">
          <a:xfrm>
            <a:off x="6919913" y="6480167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86" name="Line 87"/>
          <p:cNvSpPr>
            <a:spLocks noChangeAspect="1" noChangeShapeType="1"/>
          </p:cNvSpPr>
          <p:nvPr/>
        </p:nvSpPr>
        <p:spPr bwMode="auto">
          <a:xfrm>
            <a:off x="7696200" y="6480167"/>
            <a:ext cx="0" cy="228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87" name="Freeform 88"/>
          <p:cNvSpPr>
            <a:spLocks noChangeAspect="1"/>
          </p:cNvSpPr>
          <p:nvPr/>
        </p:nvSpPr>
        <p:spPr bwMode="auto">
          <a:xfrm>
            <a:off x="6919913" y="6708767"/>
            <a:ext cx="776287" cy="79375"/>
          </a:xfrm>
          <a:custGeom>
            <a:avLst/>
            <a:gdLst>
              <a:gd name="T0" fmla="*/ 0 w 816"/>
              <a:gd name="T1" fmla="*/ 0 h 84"/>
              <a:gd name="T2" fmla="*/ 142700 w 816"/>
              <a:gd name="T3" fmla="*/ 56696 h 84"/>
              <a:gd name="T4" fmla="*/ 393851 w 816"/>
              <a:gd name="T5" fmla="*/ 79375 h 84"/>
              <a:gd name="T6" fmla="*/ 645003 w 816"/>
              <a:gd name="T7" fmla="*/ 56696 h 84"/>
              <a:gd name="T8" fmla="*/ 776287 w 816"/>
              <a:gd name="T9" fmla="*/ 0 h 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6" h="84">
                <a:moveTo>
                  <a:pt x="0" y="0"/>
                </a:moveTo>
                <a:cubicBezTo>
                  <a:pt x="25" y="10"/>
                  <a:pt x="81" y="46"/>
                  <a:pt x="150" y="60"/>
                </a:cubicBezTo>
                <a:cubicBezTo>
                  <a:pt x="219" y="74"/>
                  <a:pt x="326" y="84"/>
                  <a:pt x="414" y="84"/>
                </a:cubicBezTo>
                <a:cubicBezTo>
                  <a:pt x="502" y="84"/>
                  <a:pt x="611" y="74"/>
                  <a:pt x="678" y="60"/>
                </a:cubicBezTo>
                <a:cubicBezTo>
                  <a:pt x="745" y="46"/>
                  <a:pt x="787" y="12"/>
                  <a:pt x="816" y="0"/>
                </a:cubicBezTo>
              </a:path>
            </a:pathLst>
          </a:custGeom>
          <a:solidFill>
            <a:schemeClr val="accent2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88" name="Text Box 89"/>
          <p:cNvSpPr txBox="1">
            <a:spLocks noChangeAspect="1" noChangeArrowheads="1"/>
          </p:cNvSpPr>
          <p:nvPr/>
        </p:nvSpPr>
        <p:spPr bwMode="auto">
          <a:xfrm>
            <a:off x="7031238" y="6526205"/>
            <a:ext cx="615552" cy="312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altLang="en-US" sz="1600" i="0" dirty="0">
                <a:solidFill>
                  <a:schemeClr val="bg1"/>
                </a:solidFill>
              </a:rPr>
              <a:t>Disk</a:t>
            </a:r>
          </a:p>
        </p:txBody>
      </p:sp>
      <p:sp>
        <p:nvSpPr>
          <p:cNvPr id="89" name="Freeform 90"/>
          <p:cNvSpPr>
            <a:spLocks noChangeAspect="1"/>
          </p:cNvSpPr>
          <p:nvPr/>
        </p:nvSpPr>
        <p:spPr bwMode="auto">
          <a:xfrm>
            <a:off x="6581775" y="5594342"/>
            <a:ext cx="777875" cy="793750"/>
          </a:xfrm>
          <a:custGeom>
            <a:avLst/>
            <a:gdLst>
              <a:gd name="T0" fmla="*/ 0 w 817"/>
              <a:gd name="T1" fmla="*/ 0 h 834"/>
              <a:gd name="T2" fmla="*/ 331335 w 817"/>
              <a:gd name="T3" fmla="*/ 39973 h 834"/>
              <a:gd name="T4" fmla="*/ 599830 w 817"/>
              <a:gd name="T5" fmla="*/ 188444 h 834"/>
              <a:gd name="T6" fmla="*/ 748360 w 817"/>
              <a:gd name="T7" fmla="*/ 479676 h 834"/>
              <a:gd name="T8" fmla="*/ 776923 w 817"/>
              <a:gd name="T9" fmla="*/ 793750 h 8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90" name="Text Box 91"/>
          <p:cNvSpPr txBox="1">
            <a:spLocks noChangeAspect="1" noChangeArrowheads="1"/>
          </p:cNvSpPr>
          <p:nvPr/>
        </p:nvSpPr>
        <p:spPr bwMode="auto">
          <a:xfrm>
            <a:off x="5038179" y="4827580"/>
            <a:ext cx="1098055" cy="43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i="0">
                <a:solidFill>
                  <a:schemeClr val="tx2"/>
                </a:solidFill>
              </a:rPr>
              <a:t>Virtual</a:t>
            </a:r>
          </a:p>
          <a:p>
            <a:pPr>
              <a:lnSpc>
                <a:spcPct val="80000"/>
              </a:lnSpc>
            </a:pPr>
            <a:r>
              <a:rPr lang="en-US" altLang="en-US" i="0">
                <a:solidFill>
                  <a:schemeClr val="tx2"/>
                </a:solidFill>
              </a:rPr>
              <a:t>Addresses</a:t>
            </a:r>
          </a:p>
        </p:txBody>
      </p:sp>
      <p:sp>
        <p:nvSpPr>
          <p:cNvPr id="91" name="Text Box 92"/>
          <p:cNvSpPr txBox="1">
            <a:spLocks noChangeAspect="1" noChangeArrowheads="1"/>
          </p:cNvSpPr>
          <p:nvPr/>
        </p:nvSpPr>
        <p:spPr bwMode="auto">
          <a:xfrm>
            <a:off x="6774904" y="4873617"/>
            <a:ext cx="1098055" cy="434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i="0">
                <a:solidFill>
                  <a:schemeClr val="tx2"/>
                </a:solidFill>
              </a:rPr>
              <a:t>Physical</a:t>
            </a:r>
          </a:p>
          <a:p>
            <a:pPr>
              <a:lnSpc>
                <a:spcPct val="80000"/>
              </a:lnSpc>
            </a:pPr>
            <a:r>
              <a:rPr lang="en-US" altLang="en-US" i="0">
                <a:solidFill>
                  <a:schemeClr val="tx2"/>
                </a:solidFill>
              </a:rPr>
              <a:t>Addresses</a:t>
            </a:r>
          </a:p>
        </p:txBody>
      </p:sp>
      <p:sp>
        <p:nvSpPr>
          <p:cNvPr id="92" name="Line 93"/>
          <p:cNvSpPr>
            <a:spLocks noChangeShapeType="1"/>
          </p:cNvSpPr>
          <p:nvPr/>
        </p:nvSpPr>
        <p:spPr bwMode="auto">
          <a:xfrm flipV="1">
            <a:off x="6553200" y="5511792"/>
            <a:ext cx="1524000" cy="481013"/>
          </a:xfrm>
          <a:prstGeom prst="line">
            <a:avLst/>
          </a:prstGeom>
          <a:noFill/>
          <a:ln w="28575" cap="rnd">
            <a:solidFill>
              <a:srgbClr val="001CFE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93" name="Text Box 94"/>
          <p:cNvSpPr txBox="1">
            <a:spLocks noChangeArrowheads="1"/>
          </p:cNvSpPr>
          <p:nvPr/>
        </p:nvSpPr>
        <p:spPr bwMode="auto">
          <a:xfrm>
            <a:off x="1052286" y="3832445"/>
            <a:ext cx="1893146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altLang="en-US" sz="2400" i="0" dirty="0">
                <a:solidFill>
                  <a:srgbClr val="0951FF"/>
                </a:solidFill>
              </a:rPr>
              <a:t>Before fault</a:t>
            </a:r>
          </a:p>
        </p:txBody>
      </p:sp>
      <p:sp>
        <p:nvSpPr>
          <p:cNvPr id="94" name="Text Box 95"/>
          <p:cNvSpPr txBox="1">
            <a:spLocks noChangeArrowheads="1"/>
          </p:cNvSpPr>
          <p:nvPr/>
        </p:nvSpPr>
        <p:spPr bwMode="auto">
          <a:xfrm>
            <a:off x="6227763" y="3860566"/>
            <a:ext cx="1636665" cy="422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>
            <a:lvl1pPr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1pPr>
            <a:lvl2pPr marL="742950" indent="-28575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2pPr>
            <a:lvl3pPr marL="11430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3pPr>
            <a:lvl4pPr marL="16002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4pPr>
            <a:lvl5pPr marL="2057400" indent="-228600" algn="ctr">
              <a:lnSpc>
                <a:spcPct val="90000"/>
              </a:lnSpc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Helvetica" panose="020B0604020202020204" pitchFamily="34" charset="0"/>
              </a:defRPr>
            </a:lvl9pPr>
          </a:lstStyle>
          <a:p>
            <a:pPr algn="l">
              <a:spcBef>
                <a:spcPct val="30000"/>
              </a:spcBef>
            </a:pPr>
            <a:r>
              <a:rPr lang="en-US" altLang="en-US" sz="2400" i="0" dirty="0">
                <a:solidFill>
                  <a:srgbClr val="0951FF"/>
                </a:solidFill>
              </a:rPr>
              <a:t>After fault</a:t>
            </a:r>
          </a:p>
        </p:txBody>
      </p:sp>
      <p:sp>
        <p:nvSpPr>
          <p:cNvPr id="95" name="Line 96"/>
          <p:cNvSpPr>
            <a:spLocks noChangeAspect="1" noChangeShapeType="1"/>
          </p:cNvSpPr>
          <p:nvPr/>
        </p:nvSpPr>
        <p:spPr bwMode="auto">
          <a:xfrm flipH="1" flipV="1">
            <a:off x="914400" y="5503855"/>
            <a:ext cx="1004888" cy="366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96" name="Line 97"/>
          <p:cNvSpPr>
            <a:spLocks noChangeAspect="1" noChangeShapeType="1"/>
          </p:cNvSpPr>
          <p:nvPr/>
        </p:nvSpPr>
        <p:spPr bwMode="auto">
          <a:xfrm flipH="1" flipV="1">
            <a:off x="5395913" y="5678480"/>
            <a:ext cx="1004887" cy="3667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98" name="Slide Number Placeholder 97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1106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Servicing Page Faults</a:t>
            </a:r>
          </a:p>
        </p:txBody>
      </p:sp>
      <p:sp>
        <p:nvSpPr>
          <p:cNvPr id="97" name="Content Placeholder 96"/>
          <p:cNvSpPr>
            <a:spLocks noGrp="1"/>
          </p:cNvSpPr>
          <p:nvPr>
            <p:ph idx="1"/>
          </p:nvPr>
        </p:nvSpPr>
        <p:spPr>
          <a:xfrm>
            <a:off x="150725" y="1235947"/>
            <a:ext cx="4798646" cy="54763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Processor signals controller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Read block of length </a:t>
            </a:r>
            <a:r>
              <a:rPr lang="en-US" altLang="en-US" sz="2400" i="1" dirty="0">
                <a:solidFill>
                  <a:srgbClr val="001CFE"/>
                </a:solidFill>
              </a:rPr>
              <a:t>P</a:t>
            </a:r>
            <a:r>
              <a:rPr lang="en-US" altLang="en-US" sz="2400" dirty="0">
                <a:solidFill>
                  <a:srgbClr val="001CFE"/>
                </a:solidFill>
              </a:rPr>
              <a:t> </a:t>
            </a:r>
            <a:r>
              <a:rPr lang="en-US" altLang="en-US" sz="2400" dirty="0"/>
              <a:t>starting at disk address </a:t>
            </a:r>
            <a:r>
              <a:rPr lang="en-US" altLang="en-US" sz="2400" i="1" dirty="0">
                <a:solidFill>
                  <a:srgbClr val="001CFE"/>
                </a:solidFill>
              </a:rPr>
              <a:t>X</a:t>
            </a:r>
            <a:r>
              <a:rPr lang="en-US" altLang="en-US" sz="2400" dirty="0">
                <a:solidFill>
                  <a:srgbClr val="001CFE"/>
                </a:solidFill>
              </a:rPr>
              <a:t> </a:t>
            </a:r>
            <a:r>
              <a:rPr lang="en-US" altLang="en-US" sz="2400" dirty="0"/>
              <a:t>and store starting at memory address </a:t>
            </a:r>
            <a:r>
              <a:rPr lang="en-US" altLang="en-US" sz="2400" i="1" dirty="0">
                <a:solidFill>
                  <a:srgbClr val="001CFE"/>
                </a:solidFill>
              </a:rPr>
              <a:t>Y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Read occurs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Direct Memory Access (DMA)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Under control of I/O controller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I/O controller signals completion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Interrupt processor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OS resumes suspended process </a:t>
            </a:r>
          </a:p>
        </p:txBody>
      </p:sp>
      <p:sp>
        <p:nvSpPr>
          <p:cNvPr id="98" name="Oval 4"/>
          <p:cNvSpPr>
            <a:spLocks noChangeArrowheads="1"/>
          </p:cNvSpPr>
          <p:nvPr/>
        </p:nvSpPr>
        <p:spPr bwMode="auto">
          <a:xfrm>
            <a:off x="7720013" y="55880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99" name="Rectangle 5"/>
          <p:cNvSpPr>
            <a:spLocks noChangeArrowheads="1"/>
          </p:cNvSpPr>
          <p:nvPr/>
        </p:nvSpPr>
        <p:spPr bwMode="auto">
          <a:xfrm>
            <a:off x="7694613" y="5254625"/>
            <a:ext cx="587375" cy="363538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b="0" i="0"/>
              <a:t>disk</a:t>
            </a:r>
          </a:p>
        </p:txBody>
      </p:sp>
      <p:sp>
        <p:nvSpPr>
          <p:cNvPr id="100" name="Rectangle 6"/>
          <p:cNvSpPr>
            <a:spLocks noChangeArrowheads="1"/>
          </p:cNvSpPr>
          <p:nvPr/>
        </p:nvSpPr>
        <p:spPr bwMode="auto">
          <a:xfrm>
            <a:off x="7720013" y="5207000"/>
            <a:ext cx="558800" cy="4445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01" name="Oval 7"/>
          <p:cNvSpPr>
            <a:spLocks noChangeArrowheads="1"/>
          </p:cNvSpPr>
          <p:nvPr/>
        </p:nvSpPr>
        <p:spPr bwMode="auto">
          <a:xfrm>
            <a:off x="7720013" y="5130800"/>
            <a:ext cx="558800" cy="139700"/>
          </a:xfrm>
          <a:prstGeom prst="ellipse">
            <a:avLst/>
          </a:prstGeom>
          <a:solidFill>
            <a:srgbClr val="C4C4C4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02" name="Rectangle 8"/>
          <p:cNvSpPr>
            <a:spLocks noChangeArrowheads="1"/>
          </p:cNvSpPr>
          <p:nvPr/>
        </p:nvSpPr>
        <p:spPr bwMode="auto">
          <a:xfrm>
            <a:off x="7726363" y="5505450"/>
            <a:ext cx="547687" cy="152400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03" name="Rectangle 9"/>
          <p:cNvSpPr>
            <a:spLocks noChangeArrowheads="1"/>
          </p:cNvSpPr>
          <p:nvPr/>
        </p:nvSpPr>
        <p:spPr bwMode="auto">
          <a:xfrm>
            <a:off x="7691438" y="5292725"/>
            <a:ext cx="631825" cy="363538"/>
          </a:xfrm>
          <a:prstGeom prst="rect">
            <a:avLst/>
          </a:prstGeom>
          <a:solidFill>
            <a:srgbClr val="C4C4C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b="0" i="0"/>
              <a:t>Disk</a:t>
            </a:r>
          </a:p>
        </p:txBody>
      </p:sp>
      <p:grpSp>
        <p:nvGrpSpPr>
          <p:cNvPr id="104" name="Group 10"/>
          <p:cNvGrpSpPr>
            <a:grpSpLocks/>
          </p:cNvGrpSpPr>
          <p:nvPr/>
        </p:nvGrpSpPr>
        <p:grpSpPr bwMode="auto">
          <a:xfrm>
            <a:off x="6900863" y="5130800"/>
            <a:ext cx="650875" cy="596900"/>
            <a:chOff x="2015" y="3428"/>
            <a:chExt cx="410" cy="376"/>
          </a:xfrm>
        </p:grpSpPr>
        <p:sp>
          <p:nvSpPr>
            <p:cNvPr id="105" name="Oval 11"/>
            <p:cNvSpPr>
              <a:spLocks noChangeArrowheads="1"/>
            </p:cNvSpPr>
            <p:nvPr/>
          </p:nvSpPr>
          <p:spPr bwMode="auto">
            <a:xfrm>
              <a:off x="2028" y="3716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/>
            </a:p>
          </p:txBody>
        </p:sp>
        <p:sp>
          <p:nvSpPr>
            <p:cNvPr id="106" name="Rectangle 12"/>
            <p:cNvSpPr>
              <a:spLocks noChangeArrowheads="1"/>
            </p:cNvSpPr>
            <p:nvPr/>
          </p:nvSpPr>
          <p:spPr bwMode="auto">
            <a:xfrm>
              <a:off x="2015" y="3506"/>
              <a:ext cx="370" cy="22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 sz="1800" b="0" i="0"/>
                <a:t>disk</a:t>
              </a:r>
            </a:p>
          </p:txBody>
        </p:sp>
        <p:sp>
          <p:nvSpPr>
            <p:cNvPr id="107" name="Rectangle 13"/>
            <p:cNvSpPr>
              <a:spLocks noChangeArrowheads="1"/>
            </p:cNvSpPr>
            <p:nvPr/>
          </p:nvSpPr>
          <p:spPr bwMode="auto">
            <a:xfrm>
              <a:off x="2028" y="3476"/>
              <a:ext cx="376" cy="280"/>
            </a:xfrm>
            <a:prstGeom prst="rect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/>
            </a:p>
          </p:txBody>
        </p:sp>
        <p:sp>
          <p:nvSpPr>
            <p:cNvPr id="108" name="Oval 14"/>
            <p:cNvSpPr>
              <a:spLocks noChangeArrowheads="1"/>
            </p:cNvSpPr>
            <p:nvPr/>
          </p:nvSpPr>
          <p:spPr bwMode="auto">
            <a:xfrm>
              <a:off x="2028" y="3428"/>
              <a:ext cx="376" cy="88"/>
            </a:xfrm>
            <a:prstGeom prst="ellipse">
              <a:avLst/>
            </a:prstGeom>
            <a:solidFill>
              <a:srgbClr val="C4C4C4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/>
            </a:p>
          </p:txBody>
        </p:sp>
        <p:sp>
          <p:nvSpPr>
            <p:cNvPr id="109" name="Rectangle 15"/>
            <p:cNvSpPr>
              <a:spLocks noChangeArrowheads="1"/>
            </p:cNvSpPr>
            <p:nvPr/>
          </p:nvSpPr>
          <p:spPr bwMode="auto">
            <a:xfrm>
              <a:off x="2032" y="3664"/>
              <a:ext cx="368" cy="96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/>
            </a:p>
          </p:txBody>
        </p:sp>
        <p:sp>
          <p:nvSpPr>
            <p:cNvPr id="110" name="Rectangle 16"/>
            <p:cNvSpPr>
              <a:spLocks noChangeArrowheads="1"/>
            </p:cNvSpPr>
            <p:nvPr/>
          </p:nvSpPr>
          <p:spPr bwMode="auto">
            <a:xfrm>
              <a:off x="2031" y="3538"/>
              <a:ext cx="394" cy="229"/>
            </a:xfrm>
            <a:prstGeom prst="rect">
              <a:avLst/>
            </a:prstGeom>
            <a:solidFill>
              <a:srgbClr val="C4C4C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altLang="en-US" sz="1800" b="0" i="0"/>
                <a:t>Disk</a:t>
              </a:r>
            </a:p>
          </p:txBody>
        </p:sp>
      </p:grpSp>
      <p:sp>
        <p:nvSpPr>
          <p:cNvPr id="111" name="Line 17"/>
          <p:cNvSpPr>
            <a:spLocks noChangeShapeType="1"/>
          </p:cNvSpPr>
          <p:nvPr/>
        </p:nvSpPr>
        <p:spPr bwMode="auto">
          <a:xfrm>
            <a:off x="7207250" y="4572000"/>
            <a:ext cx="0" cy="622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12" name="Line 18"/>
          <p:cNvSpPr>
            <a:spLocks noChangeShapeType="1"/>
          </p:cNvSpPr>
          <p:nvPr/>
        </p:nvSpPr>
        <p:spPr bwMode="auto">
          <a:xfrm>
            <a:off x="8007350" y="4572000"/>
            <a:ext cx="0" cy="63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13" name="Line 19"/>
          <p:cNvSpPr>
            <a:spLocks noChangeShapeType="1"/>
          </p:cNvSpPr>
          <p:nvPr/>
        </p:nvSpPr>
        <p:spPr bwMode="auto">
          <a:xfrm>
            <a:off x="7512050" y="3530600"/>
            <a:ext cx="0" cy="800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14" name="Line 20"/>
          <p:cNvSpPr>
            <a:spLocks noChangeShapeType="1"/>
          </p:cNvSpPr>
          <p:nvPr/>
        </p:nvSpPr>
        <p:spPr bwMode="auto">
          <a:xfrm>
            <a:off x="5810250" y="2120900"/>
            <a:ext cx="0" cy="2374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15" name="Rectangle 21"/>
          <p:cNvSpPr>
            <a:spLocks noChangeArrowheads="1"/>
          </p:cNvSpPr>
          <p:nvPr/>
        </p:nvSpPr>
        <p:spPr bwMode="auto">
          <a:xfrm>
            <a:off x="5181600" y="3441700"/>
            <a:ext cx="3048000" cy="2921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altLang="en-US" sz="1800" b="0" i="0" dirty="0"/>
              <a:t>Memory-I/O bus</a:t>
            </a:r>
          </a:p>
        </p:txBody>
      </p:sp>
      <p:sp>
        <p:nvSpPr>
          <p:cNvPr id="116" name="Rectangle 22"/>
          <p:cNvSpPr>
            <a:spLocks noChangeArrowheads="1"/>
          </p:cNvSpPr>
          <p:nvPr/>
        </p:nvSpPr>
        <p:spPr bwMode="auto">
          <a:xfrm>
            <a:off x="5181600" y="1219200"/>
            <a:ext cx="1231900" cy="889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altLang="en-US" sz="1800" b="0" i="0"/>
              <a:t>Processor</a:t>
            </a:r>
          </a:p>
        </p:txBody>
      </p:sp>
      <p:sp>
        <p:nvSpPr>
          <p:cNvPr id="117" name="Rectangle 23"/>
          <p:cNvSpPr>
            <a:spLocks noChangeArrowheads="1"/>
          </p:cNvSpPr>
          <p:nvPr/>
        </p:nvSpPr>
        <p:spPr bwMode="auto">
          <a:xfrm>
            <a:off x="5181600" y="24765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altLang="en-US" sz="1800" b="0" i="0" dirty="0"/>
              <a:t>Cache</a:t>
            </a:r>
          </a:p>
        </p:txBody>
      </p:sp>
      <p:sp>
        <p:nvSpPr>
          <p:cNvPr id="118" name="Rectangle 24"/>
          <p:cNvSpPr>
            <a:spLocks noChangeArrowheads="1"/>
          </p:cNvSpPr>
          <p:nvPr/>
        </p:nvSpPr>
        <p:spPr bwMode="auto">
          <a:xfrm>
            <a:off x="5181600" y="4368800"/>
            <a:ext cx="1231900" cy="4953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altLang="en-US" sz="1800" b="0" i="0" dirty="0"/>
              <a:t>Memory</a:t>
            </a:r>
          </a:p>
        </p:txBody>
      </p:sp>
      <p:sp>
        <p:nvSpPr>
          <p:cNvPr id="119" name="Rectangle 25"/>
          <p:cNvSpPr>
            <a:spLocks noChangeArrowheads="1"/>
          </p:cNvSpPr>
          <p:nvPr/>
        </p:nvSpPr>
        <p:spPr bwMode="auto">
          <a:xfrm>
            <a:off x="6934200" y="4140200"/>
            <a:ext cx="1231900" cy="4953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lIns="90487" tIns="44450" rIns="90487" bIns="44450" anchor="ctr"/>
          <a:lstStyle/>
          <a:p>
            <a:pPr algn="ctr">
              <a:lnSpc>
                <a:spcPct val="100000"/>
              </a:lnSpc>
            </a:pPr>
            <a:r>
              <a:rPr lang="en-US" altLang="en-US" sz="1800" b="0" i="0" dirty="0"/>
              <a:t>I/O</a:t>
            </a:r>
          </a:p>
          <a:p>
            <a:pPr algn="ctr">
              <a:lnSpc>
                <a:spcPct val="100000"/>
              </a:lnSpc>
            </a:pPr>
            <a:r>
              <a:rPr lang="en-US" altLang="en-US" sz="1800" b="0" i="0" dirty="0"/>
              <a:t>controller</a:t>
            </a:r>
          </a:p>
        </p:txBody>
      </p:sp>
      <p:sp>
        <p:nvSpPr>
          <p:cNvPr id="120" name="Rectangle 26"/>
          <p:cNvSpPr>
            <a:spLocks noChangeArrowheads="1"/>
          </p:cNvSpPr>
          <p:nvPr/>
        </p:nvSpPr>
        <p:spPr bwMode="auto">
          <a:xfrm>
            <a:off x="5461000" y="1828800"/>
            <a:ext cx="749300" cy="215900"/>
          </a:xfrm>
          <a:prstGeom prst="rect">
            <a:avLst/>
          </a:prstGeom>
          <a:solidFill>
            <a:srgbClr val="C4C4C4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pPr>
              <a:lnSpc>
                <a:spcPct val="100000"/>
              </a:lnSpc>
            </a:pPr>
            <a:r>
              <a:rPr lang="en-US" altLang="en-US" i="0"/>
              <a:t>Reg</a:t>
            </a:r>
          </a:p>
        </p:txBody>
      </p:sp>
      <p:sp>
        <p:nvSpPr>
          <p:cNvPr id="122" name="Text Box 28"/>
          <p:cNvSpPr txBox="1">
            <a:spLocks noChangeArrowheads="1"/>
          </p:cNvSpPr>
          <p:nvPr/>
        </p:nvSpPr>
        <p:spPr bwMode="auto">
          <a:xfrm>
            <a:off x="5791200" y="3778250"/>
            <a:ext cx="1371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en-US" sz="1800" b="0" i="0"/>
              <a:t>(2) DMA Transfer</a:t>
            </a:r>
          </a:p>
        </p:txBody>
      </p:sp>
      <p:sp>
        <p:nvSpPr>
          <p:cNvPr id="123" name="Freeform 29"/>
          <p:cNvSpPr>
            <a:spLocks/>
          </p:cNvSpPr>
          <p:nvPr/>
        </p:nvSpPr>
        <p:spPr bwMode="auto">
          <a:xfrm>
            <a:off x="6400800" y="1752600"/>
            <a:ext cx="1219200" cy="2362200"/>
          </a:xfrm>
          <a:custGeom>
            <a:avLst/>
            <a:gdLst>
              <a:gd name="T0" fmla="*/ 720 w 720"/>
              <a:gd name="T1" fmla="*/ 1056 h 1056"/>
              <a:gd name="T2" fmla="*/ 720 w 720"/>
              <a:gd name="T3" fmla="*/ 0 h 1056"/>
              <a:gd name="T4" fmla="*/ 0 w 720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24" name="Freeform 30"/>
          <p:cNvSpPr>
            <a:spLocks/>
          </p:cNvSpPr>
          <p:nvPr/>
        </p:nvSpPr>
        <p:spPr bwMode="auto">
          <a:xfrm>
            <a:off x="6400800" y="1447800"/>
            <a:ext cx="1600200" cy="2667000"/>
          </a:xfrm>
          <a:custGeom>
            <a:avLst/>
            <a:gdLst>
              <a:gd name="T0" fmla="*/ 720 w 720"/>
              <a:gd name="T1" fmla="*/ 1056 h 1056"/>
              <a:gd name="T2" fmla="*/ 720 w 720"/>
              <a:gd name="T3" fmla="*/ 0 h 1056"/>
              <a:gd name="T4" fmla="*/ 0 w 720"/>
              <a:gd name="T5" fmla="*/ 0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20" h="1056">
                <a:moveTo>
                  <a:pt x="720" y="1056"/>
                </a:moveTo>
                <a:lnTo>
                  <a:pt x="720" y="0"/>
                </a:lnTo>
                <a:lnTo>
                  <a:pt x="0" y="0"/>
                </a:lnTo>
              </a:path>
            </a:pathLst>
          </a:custGeom>
          <a:noFill/>
          <a:ln w="1905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i="0"/>
          </a:p>
        </p:txBody>
      </p:sp>
      <p:sp>
        <p:nvSpPr>
          <p:cNvPr id="125" name="Text Box 31"/>
          <p:cNvSpPr txBox="1">
            <a:spLocks noChangeArrowheads="1"/>
          </p:cNvSpPr>
          <p:nvPr/>
        </p:nvSpPr>
        <p:spPr bwMode="auto">
          <a:xfrm>
            <a:off x="6324600" y="990600"/>
            <a:ext cx="2433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b="0" i="0"/>
              <a:t>(1) Initiate Block Read</a:t>
            </a:r>
          </a:p>
        </p:txBody>
      </p:sp>
      <p:sp>
        <p:nvSpPr>
          <p:cNvPr id="126" name="Text Box 32"/>
          <p:cNvSpPr txBox="1">
            <a:spLocks noChangeArrowheads="1"/>
          </p:cNvSpPr>
          <p:nvPr/>
        </p:nvSpPr>
        <p:spPr bwMode="auto">
          <a:xfrm>
            <a:off x="6477000" y="1828800"/>
            <a:ext cx="1219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en-US" sz="1800" b="0" i="0"/>
              <a:t>(3) Read Done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557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Replacement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When there are no available free pages to handle a fault, we must find a page to replace.</a:t>
            </a:r>
          </a:p>
          <a:p>
            <a:pPr>
              <a:spcBef>
                <a:spcPts val="120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This is determined by the </a:t>
            </a:r>
            <a:r>
              <a:rPr lang="en-US" altLang="en-US" sz="2800" i="1" dirty="0">
                <a:solidFill>
                  <a:srgbClr val="001CFE"/>
                </a:solidFill>
              </a:rPr>
              <a:t>page replacement algorithm</a:t>
            </a:r>
            <a:r>
              <a:rPr lang="en-US" altLang="en-US" sz="2800" dirty="0">
                <a:solidFill>
                  <a:srgbClr val="000000"/>
                </a:solidFill>
              </a:rPr>
              <a:t>.</a:t>
            </a:r>
          </a:p>
          <a:p>
            <a:pPr>
              <a:spcBef>
                <a:spcPts val="1200"/>
              </a:spcBef>
            </a:pPr>
            <a:r>
              <a:rPr lang="en-US" altLang="en-US" sz="2800" dirty="0">
                <a:solidFill>
                  <a:srgbClr val="000000"/>
                </a:solidFill>
              </a:rPr>
              <a:t>The goal of the replacement algorithm is to reduce the fault rate by selecting the best victim page to remove.</a:t>
            </a:r>
          </a:p>
          <a:p>
            <a:pPr lvl="1"/>
            <a:r>
              <a:rPr lang="en-US" altLang="en-US" sz="2200" dirty="0">
                <a:solidFill>
                  <a:srgbClr val="000000"/>
                </a:solidFill>
              </a:rPr>
              <a:t>Again, due to high access latency to disk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LRU is the most popular replacement policy.</a:t>
            </a:r>
          </a:p>
          <a:p>
            <a:pPr lvl="1"/>
            <a:r>
              <a:rPr lang="en-US" sz="2200" dirty="0"/>
              <a:t>Each page is associated with a </a:t>
            </a:r>
            <a:r>
              <a:rPr lang="en-US" sz="2200" b="1" i="1" dirty="0"/>
              <a:t>use/reference </a:t>
            </a:r>
            <a:r>
              <a:rPr lang="en-US" sz="2200" dirty="0"/>
              <a:t>bit.</a:t>
            </a:r>
          </a:p>
          <a:p>
            <a:pPr lvl="1"/>
            <a:r>
              <a:rPr lang="en-US" sz="2200" dirty="0"/>
              <a:t>It is set whenever a page is accessed.</a:t>
            </a:r>
          </a:p>
          <a:p>
            <a:pPr lvl="1"/>
            <a:r>
              <a:rPr lang="en-US" sz="2200" dirty="0"/>
              <a:t>OS periodically clears these bits.</a:t>
            </a:r>
          </a:p>
          <a:p>
            <a:pPr lvl="1"/>
            <a:r>
              <a:rPr lang="en-US" sz="2200" dirty="0"/>
              <a:t>Pages with the </a:t>
            </a:r>
            <a:r>
              <a:rPr lang="en-US" sz="2200" b="1" i="1" dirty="0"/>
              <a:t>use</a:t>
            </a:r>
            <a:r>
              <a:rPr lang="en-US" sz="2200" i="1" dirty="0"/>
              <a:t> </a:t>
            </a:r>
            <a:r>
              <a:rPr lang="en-US" sz="2200" dirty="0"/>
              <a:t>bit reset are candidates for replacement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493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Fast Address Translation </a:t>
            </a:r>
            <a:r>
              <a:rPr lang="mr-IN" dirty="0"/>
              <a:t>–</a:t>
            </a:r>
            <a:r>
              <a:rPr lang="en-US" dirty="0"/>
              <a:t> TLB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587" y="904626"/>
            <a:ext cx="6989484" cy="59277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117" y="3906147"/>
            <a:ext cx="12967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 dirty="0">
                <a:solidFill>
                  <a:srgbClr val="000000"/>
                </a:solidFill>
                <a:cs typeface=""/>
              </a:rPr>
              <a:t>tags from VAs</a:t>
            </a:r>
          </a:p>
        </p:txBody>
      </p:sp>
      <p:cxnSp>
        <p:nvCxnSpPr>
          <p:cNvPr id="6" name="Straight Arrow Connector 5"/>
          <p:cNvCxnSpPr>
            <a:cxnSpLocks/>
            <a:stCxn id="4" idx="0"/>
          </p:cNvCxnSpPr>
          <p:nvPr/>
        </p:nvCxnSpPr>
        <p:spPr bwMode="auto">
          <a:xfrm flipV="1">
            <a:off x="652468" y="2992443"/>
            <a:ext cx="1347198" cy="91370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412594" y="5125358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0">
                <a:solidFill>
                  <a:srgbClr val="000000"/>
                </a:solidFill>
                <a:cs typeface=""/>
              </a:rPr>
              <a:t>Physical page number</a:t>
            </a:r>
            <a:endParaRPr lang="en-US" sz="1400" i="0" dirty="0">
              <a:solidFill>
                <a:srgbClr val="000000"/>
              </a:solidFill>
              <a:cs typeface=""/>
            </a:endParaRPr>
          </a:p>
        </p:txBody>
      </p:sp>
      <p:cxnSp>
        <p:nvCxnSpPr>
          <p:cNvPr id="9" name="Straight Arrow Connector 8"/>
          <p:cNvCxnSpPr>
            <a:cxnSpLocks/>
            <a:stCxn id="8" idx="0"/>
          </p:cNvCxnSpPr>
          <p:nvPr/>
        </p:nvCxnSpPr>
        <p:spPr bwMode="auto">
          <a:xfrm flipV="1">
            <a:off x="1390587" y="3023414"/>
            <a:ext cx="1956276" cy="210194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cxnSp>
        <p:nvCxnSpPr>
          <p:cNvPr id="11" name="Straight Arrow Connector 10"/>
          <p:cNvCxnSpPr>
            <a:cxnSpLocks/>
            <a:stCxn id="8" idx="0"/>
          </p:cNvCxnSpPr>
          <p:nvPr/>
        </p:nvCxnSpPr>
        <p:spPr bwMode="auto">
          <a:xfrm flipV="1">
            <a:off x="1390587" y="3106540"/>
            <a:ext cx="4346185" cy="201881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lg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4927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TLB in AMD Opteron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  <p:pic>
        <p:nvPicPr>
          <p:cNvPr id="12" name="Picture 2" descr="Z:\02_GRAPHICS\BOOKS\02_PPTs\MKCAD(Hennessy)\PPT\AppB\bm24-978012811905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5" y="1522109"/>
            <a:ext cx="8780721" cy="4068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400885" y="5768144"/>
            <a:ext cx="8280400" cy="60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en-US" sz="1200" b="1" dirty="0"/>
              <a:t>Figure B.24 Operation of the Opteron data TLB during address translation. </a:t>
            </a:r>
            <a:r>
              <a:rPr lang="en-US" altLang="en-US" sz="1200" dirty="0"/>
              <a:t>The four steps of a TLB hit are shown as </a:t>
            </a:r>
            <a:r>
              <a:rPr lang="en-US" altLang="en-US" sz="1200" i="1" dirty="0"/>
              <a:t>circled numbers</a:t>
            </a:r>
            <a:r>
              <a:rPr lang="en-US" altLang="en-US" sz="1200" dirty="0"/>
              <a:t>. </a:t>
            </a:r>
            <a:r>
              <a:rPr lang="en-US" altLang="en-US" sz="1200"/>
              <a:t>This TLB has 40 entries. </a:t>
            </a:r>
            <a:r>
              <a:rPr lang="en-US" altLang="en-US" sz="1200" dirty="0"/>
              <a:t>Section B.5 describes the various protection and access fields of an Opteron page table entry.</a:t>
            </a:r>
          </a:p>
        </p:txBody>
      </p:sp>
    </p:spTree>
    <p:extLst>
      <p:ext uri="{BB962C8B-B14F-4D97-AF65-F5344CB8AC3E}">
        <p14:creationId xmlns:p14="http://schemas.microsoft.com/office/powerpoint/2010/main" val="28698580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Simple View of Memory Hierarchy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5" name="Rectangle 44"/>
          <p:cNvSpPr/>
          <p:nvPr/>
        </p:nvSpPr>
        <p:spPr bwMode="auto">
          <a:xfrm>
            <a:off x="3400162" y="1603603"/>
            <a:ext cx="1364877" cy="618565"/>
          </a:xfrm>
          <a:prstGeom prst="rect">
            <a:avLst/>
          </a:prstGeom>
          <a:solidFill>
            <a:srgbClr val="FFB53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CPU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400162" y="2706667"/>
            <a:ext cx="1364877" cy="618565"/>
          </a:xfrm>
          <a:prstGeom prst="rect">
            <a:avLst/>
          </a:prstGeom>
          <a:solidFill>
            <a:srgbClr val="FFB53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Cache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9933" y="3809731"/>
            <a:ext cx="1745336" cy="789673"/>
          </a:xfrm>
          <a:prstGeom prst="rect">
            <a:avLst/>
          </a:prstGeom>
          <a:solidFill>
            <a:srgbClr val="FFB53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Memory</a:t>
            </a:r>
          </a:p>
        </p:txBody>
      </p:sp>
      <p:cxnSp>
        <p:nvCxnSpPr>
          <p:cNvPr id="51" name="Straight Arrow Connector 50"/>
          <p:cNvCxnSpPr>
            <a:stCxn id="48" idx="0"/>
            <a:endCxn id="45" idx="2"/>
          </p:cNvCxnSpPr>
          <p:nvPr/>
        </p:nvCxnSpPr>
        <p:spPr bwMode="auto">
          <a:xfrm flipV="1">
            <a:off x="4082601" y="2222168"/>
            <a:ext cx="0" cy="48449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52" name="TextBox 51"/>
          <p:cNvSpPr txBox="1"/>
          <p:nvPr/>
        </p:nvSpPr>
        <p:spPr>
          <a:xfrm>
            <a:off x="5340948" y="2161474"/>
            <a:ext cx="1018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word </a:t>
            </a:r>
          </a:p>
        </p:txBody>
      </p:sp>
      <p:cxnSp>
        <p:nvCxnSpPr>
          <p:cNvPr id="53" name="Straight Arrow Connector 52"/>
          <p:cNvCxnSpPr/>
          <p:nvPr/>
        </p:nvCxnSpPr>
        <p:spPr bwMode="auto">
          <a:xfrm flipH="1" flipV="1">
            <a:off x="4189132" y="2461668"/>
            <a:ext cx="1151816" cy="54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4" name="TextBox 53"/>
          <p:cNvSpPr txBox="1"/>
          <p:nvPr/>
        </p:nvSpPr>
        <p:spPr>
          <a:xfrm>
            <a:off x="5398785" y="3286511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block</a:t>
            </a:r>
          </a:p>
        </p:txBody>
      </p:sp>
      <p:cxnSp>
        <p:nvCxnSpPr>
          <p:cNvPr id="56" name="Straight Arrow Connector 55"/>
          <p:cNvCxnSpPr/>
          <p:nvPr/>
        </p:nvCxnSpPr>
        <p:spPr bwMode="auto">
          <a:xfrm flipV="1">
            <a:off x="4099912" y="3325232"/>
            <a:ext cx="0" cy="48449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cxnSp>
        <p:nvCxnSpPr>
          <p:cNvPr id="57" name="Straight Arrow Connector 56"/>
          <p:cNvCxnSpPr/>
          <p:nvPr/>
        </p:nvCxnSpPr>
        <p:spPr bwMode="auto">
          <a:xfrm flipV="1">
            <a:off x="4099912" y="4599404"/>
            <a:ext cx="0" cy="484499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/>
          </a:ln>
          <a:effectLst/>
        </p:spPr>
      </p:cxnSp>
      <p:sp>
        <p:nvSpPr>
          <p:cNvPr id="58" name="Rectangle 57"/>
          <p:cNvSpPr/>
          <p:nvPr/>
        </p:nvSpPr>
        <p:spPr bwMode="auto">
          <a:xfrm>
            <a:off x="2899253" y="5083903"/>
            <a:ext cx="2388781" cy="937199"/>
          </a:xfrm>
          <a:prstGeom prst="rect">
            <a:avLst/>
          </a:prstGeom>
          <a:solidFill>
            <a:srgbClr val="FFB53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Hard Disk</a:t>
            </a:r>
          </a:p>
        </p:txBody>
      </p:sp>
      <p:cxnSp>
        <p:nvCxnSpPr>
          <p:cNvPr id="60" name="Straight Arrow Connector 59"/>
          <p:cNvCxnSpPr/>
          <p:nvPr/>
        </p:nvCxnSpPr>
        <p:spPr bwMode="auto">
          <a:xfrm flipH="1" flipV="1">
            <a:off x="4241161" y="3564732"/>
            <a:ext cx="1151816" cy="54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/>
          <p:cNvCxnSpPr/>
          <p:nvPr/>
        </p:nvCxnSpPr>
        <p:spPr bwMode="auto">
          <a:xfrm flipH="1" flipV="1">
            <a:off x="4241161" y="4809177"/>
            <a:ext cx="1151816" cy="549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5400873" y="4547567"/>
            <a:ext cx="888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0" dirty="0">
                <a:latin typeface="Calibri" charset="0"/>
                <a:ea typeface="Calibri" charset="0"/>
                <a:cs typeface="Calibri" charset="0"/>
              </a:rPr>
              <a:t>page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-1" y="6617166"/>
            <a:ext cx="3111621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B.3   Six Basic </a:t>
            </a: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Cache Optimizations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93728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Page size and Page Table Size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32-bit virtual address</a:t>
            </a:r>
          </a:p>
          <a:p>
            <a:pPr lvl="1"/>
            <a:r>
              <a:rPr lang="en-US" dirty="0"/>
              <a:t>Page table size if page size is 4K?</a:t>
            </a:r>
          </a:p>
          <a:p>
            <a:pPr lvl="1"/>
            <a:r>
              <a:rPr lang="en-US" dirty="0"/>
              <a:t>Page table size if page size is 16K?</a:t>
            </a:r>
          </a:p>
          <a:p>
            <a:pPr lvl="1"/>
            <a:endParaRPr lang="en-US" dirty="0"/>
          </a:p>
          <a:p>
            <a:r>
              <a:rPr lang="en-US" dirty="0"/>
              <a:t>What about 64-bit virtual address?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189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r>
              <a:rPr lang="en-US" dirty="0"/>
              <a:t>Multi-Level Page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5" y="1100446"/>
            <a:ext cx="8583377" cy="5064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725" y="5035573"/>
            <a:ext cx="5048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i="0" dirty="0">
                <a:latin typeface="Calibri" charset="0"/>
                <a:ea typeface="Calibri" charset="0"/>
                <a:cs typeface="Calibri" charset="0"/>
              </a:rPr>
              <a:t>Higher level PTEs point to lower level tables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i="0" dirty="0">
                <a:latin typeface="Calibri" charset="0"/>
                <a:ea typeface="Calibri" charset="0"/>
                <a:cs typeface="Calibri" charset="0"/>
              </a:rPr>
              <a:t>PTEs at bottom level hold PPN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i="0" dirty="0">
                <a:latin typeface="Calibri" charset="0"/>
                <a:ea typeface="Calibri" charset="0"/>
                <a:cs typeface="Calibri" charset="0"/>
              </a:rPr>
              <a:t>Different parts of VAs used to index tables at different levels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839" y="1297859"/>
            <a:ext cx="1789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latin typeface="Calibri" charset="0"/>
                <a:ea typeface="Calibri" charset="0"/>
                <a:cs typeface="Calibri" charset="0"/>
              </a:rPr>
              <a:t>Virtual address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042277" y="1332494"/>
            <a:ext cx="987552" cy="384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25119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r>
              <a:rPr lang="en-US" dirty="0"/>
              <a:t>Multi-Level Page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5" y="1100446"/>
            <a:ext cx="8583377" cy="506437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0725" y="4855464"/>
            <a:ext cx="50480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000" i="0" dirty="0">
                <a:latin typeface="Calibri" charset="0"/>
                <a:ea typeface="Calibri" charset="0"/>
                <a:cs typeface="Calibri" charset="0"/>
              </a:rPr>
              <a:t>Large VA space is unused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000" i="0" dirty="0">
                <a:latin typeface="Calibri" charset="0"/>
                <a:ea typeface="Calibri" charset="0"/>
                <a:cs typeface="Calibri" charset="0"/>
              </a:rPr>
              <a:t>If a entry in level 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L</a:t>
            </a:r>
            <a:r>
              <a:rPr lang="en-US" sz="2000" i="0" dirty="0">
                <a:latin typeface="Calibri" charset="0"/>
                <a:ea typeface="Calibri" charset="0"/>
                <a:cs typeface="Calibri" charset="0"/>
              </a:rPr>
              <a:t> is null, the tables at lower levels (those to the right)  are not stored in 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1839" y="1297859"/>
            <a:ext cx="1789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0" dirty="0">
                <a:latin typeface="Calibri" charset="0"/>
                <a:ea typeface="Calibri" charset="0"/>
                <a:cs typeface="Calibri" charset="0"/>
              </a:rPr>
              <a:t>Virtual address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042277" y="1332494"/>
            <a:ext cx="987552" cy="38404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54046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Page Size – Large Page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207133"/>
                </a:solidFill>
              </a:rPr>
              <a:t>Smaller page table</a:t>
            </a:r>
          </a:p>
          <a:p>
            <a:pPr lvl="1"/>
            <a:r>
              <a:rPr lang="en-US" dirty="0">
                <a:solidFill>
                  <a:srgbClr val="207133"/>
                </a:solidFill>
              </a:rPr>
              <a:t>A page table can occupy a lot of space</a:t>
            </a:r>
          </a:p>
          <a:p>
            <a:r>
              <a:rPr lang="en-US" dirty="0">
                <a:solidFill>
                  <a:srgbClr val="207133"/>
                </a:solidFill>
              </a:rPr>
              <a:t>Larger L1 cache</a:t>
            </a:r>
          </a:p>
          <a:p>
            <a:r>
              <a:rPr lang="en-US" dirty="0">
                <a:solidFill>
                  <a:srgbClr val="207133"/>
                </a:solidFill>
              </a:rPr>
              <a:t>Less TLB misses, faster translation</a:t>
            </a:r>
          </a:p>
          <a:p>
            <a:r>
              <a:rPr lang="en-US" dirty="0">
                <a:solidFill>
                  <a:srgbClr val="207133"/>
                </a:solidFill>
              </a:rPr>
              <a:t>More efficient to transfer larger pages from 2</a:t>
            </a:r>
            <a:r>
              <a:rPr lang="en-US" baseline="30000" dirty="0">
                <a:solidFill>
                  <a:srgbClr val="207133"/>
                </a:solidFill>
              </a:rPr>
              <a:t>nd</a:t>
            </a:r>
            <a:r>
              <a:rPr lang="en-US" dirty="0">
                <a:solidFill>
                  <a:srgbClr val="207133"/>
                </a:solidFill>
              </a:rPr>
              <a:t> storage</a:t>
            </a:r>
          </a:p>
          <a:p>
            <a:r>
              <a:rPr lang="en-US" dirty="0">
                <a:solidFill>
                  <a:srgbClr val="FF0000"/>
                </a:solidFill>
              </a:rPr>
              <a:t>Wasted memory usage</a:t>
            </a:r>
          </a:p>
          <a:p>
            <a:r>
              <a:rPr lang="en-US" dirty="0">
                <a:solidFill>
                  <a:srgbClr val="FF0000"/>
                </a:solidFill>
              </a:rPr>
              <a:t>Wasted IO bandwidth</a:t>
            </a:r>
          </a:p>
          <a:p>
            <a:r>
              <a:rPr lang="en-US" dirty="0">
                <a:solidFill>
                  <a:srgbClr val="FF0000"/>
                </a:solidFill>
              </a:rPr>
              <a:t>Slower process start up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75755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</a:t>
            </a:r>
            <a:r>
              <a:rPr lang="mr-IN" dirty="0"/>
              <a:t>–</a:t>
            </a:r>
            <a:r>
              <a:rPr lang="en-US" dirty="0"/>
              <a:t> Protection </a:t>
            </a:r>
            <a:endParaRPr lang="en-AU" dirty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Virtual memory and multiprogramming 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Multiple processes sharing processor and physical memory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Protection via virtual memory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Keeps processes in their own memory space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only OS can update page tables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Role of architecture: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Provide user mode and supervisor mode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Protect certain aspects of CPU state: PC, register, </a:t>
            </a:r>
            <a:r>
              <a:rPr lang="en-US" sz="2400" dirty="0" err="1"/>
              <a:t>etc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400" dirty="0"/>
              <a:t>Provide mechanisms for switching between user mode and supervisor mode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Provide mechanisms to limit memory accesses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Provide TLB to translate addresses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3099189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B.5   Protection of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11679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 Entries </a:t>
            </a:r>
            <a:r>
              <a:rPr lang="mr-IN" dirty="0"/>
              <a:t>–</a:t>
            </a:r>
            <a:r>
              <a:rPr lang="en-US" dirty="0"/>
              <a:t> Protection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25" y="1165685"/>
            <a:ext cx="8852597" cy="5397674"/>
          </a:xfrm>
        </p:spPr>
        <p:txBody>
          <a:bodyPr/>
          <a:lstStyle/>
          <a:p>
            <a:pPr>
              <a:spcAft>
                <a:spcPts val="9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Address </a:t>
            </a:r>
            <a:r>
              <a:rPr lang="mr-IN" altLang="en-US" sz="2800" dirty="0">
                <a:solidFill>
                  <a:srgbClr val="000000"/>
                </a:solidFill>
              </a:rPr>
              <a:t>–</a:t>
            </a:r>
            <a:r>
              <a:rPr lang="en-US" altLang="en-US" sz="2800" dirty="0">
                <a:solidFill>
                  <a:srgbClr val="000000"/>
                </a:solidFill>
              </a:rPr>
              <a:t> physical page number</a:t>
            </a:r>
          </a:p>
          <a:p>
            <a:pPr>
              <a:spcAft>
                <a:spcPts val="9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Valid/present bit</a:t>
            </a:r>
          </a:p>
          <a:p>
            <a:pPr>
              <a:spcAft>
                <a:spcPts val="9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Modified/dirty bit</a:t>
            </a:r>
          </a:p>
          <a:p>
            <a:pPr>
              <a:spcAft>
                <a:spcPts val="900"/>
              </a:spcAft>
            </a:pPr>
            <a:r>
              <a:rPr lang="en-US" altLang="en-US" sz="2800" dirty="0">
                <a:solidFill>
                  <a:srgbClr val="000000"/>
                </a:solidFill>
              </a:rPr>
              <a:t>Reference bit</a:t>
            </a:r>
          </a:p>
          <a:p>
            <a:pPr lvl="1">
              <a:spcAft>
                <a:spcPts val="900"/>
              </a:spcAft>
            </a:pPr>
            <a:r>
              <a:rPr lang="en-US" altLang="en-US" sz="2400" dirty="0">
                <a:solidFill>
                  <a:srgbClr val="000000"/>
                </a:solidFill>
              </a:rPr>
              <a:t>For LRU</a:t>
            </a:r>
          </a:p>
          <a:p>
            <a:pPr marL="342900" lvl="1" indent="-342900"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50000"/>
              <a:buFont typeface=".AppleSystemUIFont" charset="-120"/>
              <a:buChar char="●"/>
            </a:pPr>
            <a:r>
              <a:rPr lang="en-US" altLang="en-US" sz="2800" dirty="0">
                <a:solidFill>
                  <a:srgbClr val="000000"/>
                </a:solidFill>
              </a:rPr>
              <a:t>Protection bits </a:t>
            </a:r>
            <a:r>
              <a:rPr lang="mr-IN" altLang="en-US" sz="2800" dirty="0">
                <a:solidFill>
                  <a:srgbClr val="000000"/>
                </a:solidFill>
              </a:rPr>
              <a:t>–</a:t>
            </a:r>
            <a:r>
              <a:rPr lang="en-US" altLang="en-US" sz="2800" dirty="0">
                <a:solidFill>
                  <a:srgbClr val="000000"/>
                </a:solidFill>
              </a:rPr>
              <a:t> Access right field defining allowable accesses </a:t>
            </a:r>
          </a:p>
          <a:p>
            <a:pPr marL="742950" lvl="2" indent="-342900">
              <a:buClr>
                <a:schemeClr val="tx1"/>
              </a:buClr>
              <a:buSzPct val="76000"/>
              <a:buFont typeface="ArialUnicodeMS" charset="0"/>
              <a:buChar char="→"/>
            </a:pPr>
            <a:r>
              <a:rPr lang="en-US" altLang="en-US" dirty="0">
                <a:solidFill>
                  <a:srgbClr val="000000"/>
                </a:solidFill>
              </a:rPr>
              <a:t>R/W/X: read only, read-write, execute only</a:t>
            </a:r>
          </a:p>
          <a:p>
            <a:pPr marL="742950" lvl="2" indent="-342900">
              <a:buClr>
                <a:schemeClr val="tx1"/>
              </a:buClr>
              <a:buSzPct val="76000"/>
              <a:buFont typeface="ArialUnicodeMS" charset="0"/>
              <a:buChar char="→"/>
            </a:pPr>
            <a:r>
              <a:rPr lang="en-US" altLang="en-US" dirty="0">
                <a:solidFill>
                  <a:srgbClr val="000000"/>
                </a:solidFill>
              </a:rPr>
              <a:t>User/Supervisor</a:t>
            </a:r>
          </a:p>
          <a:p>
            <a:pPr marL="742950" lvl="2" indent="-342900">
              <a:buClr>
                <a:schemeClr val="tx1"/>
              </a:buClr>
              <a:buSzPct val="76000"/>
              <a:buFont typeface="ArialUnicodeMS" charset="0"/>
              <a:buChar char="→"/>
            </a:pPr>
            <a:endParaRPr lang="en-US" altLang="en-US" dirty="0">
              <a:solidFill>
                <a:srgbClr val="000000"/>
              </a:solidFill>
            </a:endParaRPr>
          </a:p>
          <a:p>
            <a:pPr marL="342900" lvl="1" indent="-342900">
              <a:spcAft>
                <a:spcPts val="900"/>
              </a:spcAft>
              <a:buClr>
                <a:schemeClr val="accent1">
                  <a:lumMod val="75000"/>
                </a:schemeClr>
              </a:buClr>
              <a:buSzPct val="50000"/>
              <a:buFont typeface=".AppleSystemUIFont" charset="-120"/>
              <a:buChar char="●"/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spcAft>
                <a:spcPts val="900"/>
              </a:spcAft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32508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Page Table Entries </a:t>
            </a:r>
            <a:r>
              <a:rPr lang="mr-IN" dirty="0">
                <a:latin typeface="+mj-lt"/>
              </a:rPr>
              <a:t>–</a:t>
            </a:r>
            <a:r>
              <a:rPr lang="en-US" dirty="0">
                <a:latin typeface="+mj-lt"/>
              </a:rPr>
              <a:t> Protection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FE03E0-C9EA-7541-AE6F-120B8F4C4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Check bits on each access and during a page fault </a:t>
            </a:r>
          </a:p>
          <a:p>
            <a:pPr lvl="1"/>
            <a:r>
              <a:rPr lang="en-US" sz="2400" dirty="0"/>
              <a:t>If violated, generate exception (Access Protection exception)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E6D1A1-3CF9-FD47-AA9F-2A449C96E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3" y="2516293"/>
            <a:ext cx="9004300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88308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virtualizes memory and IO devices</a:t>
            </a:r>
          </a:p>
          <a:p>
            <a:pPr lvl="1"/>
            <a:r>
              <a:rPr lang="en-US" dirty="0"/>
              <a:t>Each process has an illusion of private CPU and memory</a:t>
            </a:r>
          </a:p>
          <a:p>
            <a:pPr>
              <a:lnSpc>
                <a:spcPct val="150000"/>
              </a:lnSpc>
            </a:pPr>
            <a:r>
              <a:rPr lang="en-US" dirty="0"/>
              <a:t>Virtual memory</a:t>
            </a:r>
          </a:p>
          <a:p>
            <a:pPr lvl="1"/>
            <a:r>
              <a:rPr lang="en-US" dirty="0"/>
              <a:t>Arbitrarily large memory, isolation/protection, inter-process communication</a:t>
            </a:r>
          </a:p>
          <a:p>
            <a:pPr lvl="1"/>
            <a:r>
              <a:rPr lang="en-US" dirty="0"/>
              <a:t>Reduce page table size</a:t>
            </a:r>
          </a:p>
          <a:p>
            <a:pPr lvl="1"/>
            <a:r>
              <a:rPr lang="en-US" dirty="0"/>
              <a:t>Translation buffers </a:t>
            </a:r>
            <a:r>
              <a:rPr lang="mr-IN" dirty="0"/>
              <a:t>–</a:t>
            </a:r>
            <a:r>
              <a:rPr lang="en-US" dirty="0"/>
              <a:t> cache for page table</a:t>
            </a:r>
          </a:p>
          <a:p>
            <a:pPr lvl="1"/>
            <a:r>
              <a:rPr lang="en-US" dirty="0"/>
              <a:t>Manage TLB misses and page faults</a:t>
            </a:r>
          </a:p>
          <a:p>
            <a:pPr lvl="1"/>
            <a:r>
              <a:rPr lang="en-US" dirty="0"/>
              <a:t>Protection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26964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Limited physical memory leads to complications</a:t>
            </a:r>
          </a:p>
          <a:p>
            <a:pPr lvl="1"/>
            <a:r>
              <a:rPr lang="en-US" dirty="0"/>
              <a:t>Size of a program is larger than main memory size</a:t>
            </a:r>
          </a:p>
          <a:p>
            <a:pPr lvl="1"/>
            <a:r>
              <a:rPr lang="en-US" dirty="0"/>
              <a:t>Memory demand of multiple programs is larger than main memory size</a:t>
            </a:r>
          </a:p>
          <a:p>
            <a:endParaRPr lang="en-US" dirty="0"/>
          </a:p>
          <a:p>
            <a:r>
              <a:rPr lang="en-US" i="1" dirty="0">
                <a:solidFill>
                  <a:srgbClr val="001CFE"/>
                </a:solidFill>
              </a:rPr>
              <a:t>Observation: a program often needs to small part of memory during its execution</a:t>
            </a:r>
          </a:p>
          <a:p>
            <a:pPr lvl="1"/>
            <a:r>
              <a:rPr lang="en-US" dirty="0"/>
              <a:t>Load what is needed into main memory!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8282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Programs were divided into pieces and identified pieces that are mutually exclusive</a:t>
            </a:r>
          </a:p>
          <a:p>
            <a:pPr>
              <a:spcBef>
                <a:spcPts val="1200"/>
              </a:spcBef>
            </a:pPr>
            <a:r>
              <a:rPr lang="en-US" dirty="0"/>
              <a:t>These pieces were loaded and unloaded under user program control during execution</a:t>
            </a:r>
          </a:p>
          <a:p>
            <a:pPr>
              <a:spcBef>
                <a:spcPts val="1200"/>
              </a:spcBef>
            </a:pPr>
            <a:r>
              <a:rPr lang="en-US" dirty="0"/>
              <a:t>Calls between procedures in different modules lead to overlaying of one module with the other</a:t>
            </a:r>
          </a:p>
          <a:p>
            <a:pPr>
              <a:spcBef>
                <a:spcPts val="1200"/>
              </a:spcBef>
            </a:pPr>
            <a:r>
              <a:rPr lang="en-US" dirty="0"/>
              <a:t>Used to be done by hand</a:t>
            </a:r>
          </a:p>
          <a:p>
            <a:pPr lvl="1"/>
            <a:r>
              <a:rPr lang="en-US" dirty="0"/>
              <a:t>Significant burden on programmers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4184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50725" y="1124187"/>
            <a:ext cx="8852597" cy="2979154"/>
          </a:xfrm>
        </p:spPr>
        <p:txBody>
          <a:bodyPr/>
          <a:lstStyle/>
          <a:p>
            <a:r>
              <a:rPr lang="en-US" dirty="0"/>
              <a:t>Programs use </a:t>
            </a:r>
            <a:r>
              <a:rPr lang="en-US" dirty="0">
                <a:solidFill>
                  <a:srgbClr val="001CFE"/>
                </a:solidFill>
              </a:rPr>
              <a:t>virtual addresses (VA)</a:t>
            </a:r>
          </a:p>
          <a:p>
            <a:r>
              <a:rPr lang="en-US" dirty="0"/>
              <a:t>Memory uses </a:t>
            </a:r>
            <a:r>
              <a:rPr lang="en-US" dirty="0">
                <a:solidFill>
                  <a:srgbClr val="001CFE"/>
                </a:solidFill>
              </a:rPr>
              <a:t>physical addresses (PA)</a:t>
            </a:r>
          </a:p>
          <a:p>
            <a:r>
              <a:rPr lang="en-US" dirty="0"/>
              <a:t>VA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PA at the </a:t>
            </a:r>
            <a:r>
              <a:rPr lang="en-US" dirty="0">
                <a:solidFill>
                  <a:srgbClr val="001CFE"/>
                </a:solidFill>
              </a:rPr>
              <a:t>page</a:t>
            </a:r>
            <a:r>
              <a:rPr lang="en-US" dirty="0"/>
              <a:t> granularity</a:t>
            </a:r>
          </a:p>
          <a:p>
            <a:pPr lvl="1"/>
            <a:r>
              <a:rPr lang="en-US" dirty="0"/>
              <a:t>pages can be anywhere in physical memory</a:t>
            </a:r>
          </a:p>
          <a:p>
            <a:pPr lvl="1"/>
            <a:r>
              <a:rPr lang="en-US" dirty="0"/>
              <a:t>or in disk</a:t>
            </a:r>
          </a:p>
        </p:txBody>
      </p:sp>
      <p:sp>
        <p:nvSpPr>
          <p:cNvPr id="63" name="AutoShape 104"/>
          <p:cNvSpPr>
            <a:spLocks noChangeArrowheads="1"/>
          </p:cNvSpPr>
          <p:nvPr/>
        </p:nvSpPr>
        <p:spPr bwMode="auto">
          <a:xfrm>
            <a:off x="6622525" y="5474941"/>
            <a:ext cx="1508125" cy="609600"/>
          </a:xfrm>
          <a:prstGeom prst="flowChartMagneticDisk">
            <a:avLst/>
          </a:prstGeom>
          <a:solidFill>
            <a:srgbClr val="B2B2B2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"/>
              </a:rPr>
              <a:t>Disk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64" name="Rectangle 36"/>
          <p:cNvSpPr>
            <a:spLocks noChangeArrowheads="1"/>
          </p:cNvSpPr>
          <p:nvPr/>
        </p:nvSpPr>
        <p:spPr bwMode="auto">
          <a:xfrm>
            <a:off x="2202925" y="5627341"/>
            <a:ext cx="1690688" cy="457200"/>
          </a:xfrm>
          <a:prstGeom prst="rect">
            <a:avLst/>
          </a:prstGeom>
          <a:solidFill>
            <a:srgbClr val="D5D5D5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65" name="Rectangle 37"/>
          <p:cNvSpPr>
            <a:spLocks noChangeArrowheads="1"/>
          </p:cNvSpPr>
          <p:nvPr/>
        </p:nvSpPr>
        <p:spPr bwMode="auto">
          <a:xfrm>
            <a:off x="1212325" y="4789141"/>
            <a:ext cx="1524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66" name="Rectangle 38"/>
          <p:cNvSpPr>
            <a:spLocks noChangeArrowheads="1"/>
          </p:cNvSpPr>
          <p:nvPr/>
        </p:nvSpPr>
        <p:spPr bwMode="auto">
          <a:xfrm>
            <a:off x="1364725" y="4789141"/>
            <a:ext cx="153988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67" name="Rectangle 39"/>
          <p:cNvSpPr>
            <a:spLocks noChangeArrowheads="1"/>
          </p:cNvSpPr>
          <p:nvPr/>
        </p:nvSpPr>
        <p:spPr bwMode="auto">
          <a:xfrm>
            <a:off x="1517125" y="4789141"/>
            <a:ext cx="1524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68" name="Rectangle 40"/>
          <p:cNvSpPr>
            <a:spLocks noChangeArrowheads="1"/>
          </p:cNvSpPr>
          <p:nvPr/>
        </p:nvSpPr>
        <p:spPr bwMode="auto">
          <a:xfrm>
            <a:off x="1669525" y="4789141"/>
            <a:ext cx="1524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69" name="Rectangle 41"/>
          <p:cNvSpPr>
            <a:spLocks noChangeArrowheads="1"/>
          </p:cNvSpPr>
          <p:nvPr/>
        </p:nvSpPr>
        <p:spPr bwMode="auto">
          <a:xfrm>
            <a:off x="1821925" y="4789141"/>
            <a:ext cx="1524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70" name="Rectangle 42"/>
          <p:cNvSpPr>
            <a:spLocks noChangeArrowheads="1"/>
          </p:cNvSpPr>
          <p:nvPr/>
        </p:nvSpPr>
        <p:spPr bwMode="auto">
          <a:xfrm>
            <a:off x="1974325" y="4789141"/>
            <a:ext cx="304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i="0">
                <a:solidFill>
                  <a:srgbClr val="000000"/>
                </a:solidFill>
                <a:cs typeface=""/>
              </a:rPr>
              <a:t>…</a:t>
            </a:r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71" name="Rectangle 43"/>
          <p:cNvSpPr>
            <a:spLocks noChangeArrowheads="1"/>
          </p:cNvSpPr>
          <p:nvPr/>
        </p:nvSpPr>
        <p:spPr bwMode="auto">
          <a:xfrm>
            <a:off x="2279125" y="4789141"/>
            <a:ext cx="153988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72" name="Text Box 45"/>
          <p:cNvSpPr txBox="1">
            <a:spLocks noChangeArrowheads="1"/>
          </p:cNvSpPr>
          <p:nvPr/>
        </p:nvSpPr>
        <p:spPr bwMode="auto">
          <a:xfrm>
            <a:off x="1271063" y="4422429"/>
            <a:ext cx="550862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0">
                <a:solidFill>
                  <a:srgbClr val="FF0909"/>
                </a:solidFill>
                <a:cs typeface=""/>
              </a:rPr>
              <a:t>OS</a:t>
            </a:r>
          </a:p>
        </p:txBody>
      </p:sp>
      <p:sp>
        <p:nvSpPr>
          <p:cNvPr id="73" name="Rectangle 46"/>
          <p:cNvSpPr>
            <a:spLocks noChangeArrowheads="1"/>
          </p:cNvSpPr>
          <p:nvPr/>
        </p:nvSpPr>
        <p:spPr bwMode="auto">
          <a:xfrm>
            <a:off x="2431525" y="4789141"/>
            <a:ext cx="153988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74" name="Rectangle 49"/>
          <p:cNvSpPr>
            <a:spLocks noChangeArrowheads="1"/>
          </p:cNvSpPr>
          <p:nvPr/>
        </p:nvSpPr>
        <p:spPr bwMode="auto">
          <a:xfrm>
            <a:off x="2903013" y="4789141"/>
            <a:ext cx="1524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75" name="Rectangle 50"/>
          <p:cNvSpPr>
            <a:spLocks noChangeArrowheads="1"/>
          </p:cNvSpPr>
          <p:nvPr/>
        </p:nvSpPr>
        <p:spPr bwMode="auto">
          <a:xfrm>
            <a:off x="3055413" y="4789141"/>
            <a:ext cx="153987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76" name="Rectangle 51"/>
          <p:cNvSpPr>
            <a:spLocks noChangeArrowheads="1"/>
          </p:cNvSpPr>
          <p:nvPr/>
        </p:nvSpPr>
        <p:spPr bwMode="auto">
          <a:xfrm>
            <a:off x="3207813" y="4789141"/>
            <a:ext cx="1524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77" name="Rectangle 52"/>
          <p:cNvSpPr>
            <a:spLocks noChangeArrowheads="1"/>
          </p:cNvSpPr>
          <p:nvPr/>
        </p:nvSpPr>
        <p:spPr bwMode="auto">
          <a:xfrm>
            <a:off x="3360213" y="4789141"/>
            <a:ext cx="152400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78" name="Rectangle 53"/>
          <p:cNvSpPr>
            <a:spLocks noChangeArrowheads="1"/>
          </p:cNvSpPr>
          <p:nvPr/>
        </p:nvSpPr>
        <p:spPr bwMode="auto">
          <a:xfrm>
            <a:off x="3512613" y="4789141"/>
            <a:ext cx="1524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79" name="Rectangle 54"/>
          <p:cNvSpPr>
            <a:spLocks noChangeArrowheads="1"/>
          </p:cNvSpPr>
          <p:nvPr/>
        </p:nvSpPr>
        <p:spPr bwMode="auto">
          <a:xfrm>
            <a:off x="3665013" y="4789141"/>
            <a:ext cx="304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i="0">
                <a:solidFill>
                  <a:srgbClr val="000000"/>
                </a:solidFill>
                <a:cs typeface=""/>
              </a:rPr>
              <a:t>…</a:t>
            </a:r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80" name="Rectangle 55"/>
          <p:cNvSpPr>
            <a:spLocks noChangeArrowheads="1"/>
          </p:cNvSpPr>
          <p:nvPr/>
        </p:nvSpPr>
        <p:spPr bwMode="auto">
          <a:xfrm>
            <a:off x="3969813" y="4789141"/>
            <a:ext cx="153987" cy="3048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81" name="Rectangle 57"/>
          <p:cNvSpPr>
            <a:spLocks noChangeArrowheads="1"/>
          </p:cNvSpPr>
          <p:nvPr/>
        </p:nvSpPr>
        <p:spPr bwMode="auto">
          <a:xfrm>
            <a:off x="4122213" y="4789141"/>
            <a:ext cx="153987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82" name="Text Box 60"/>
          <p:cNvSpPr txBox="1">
            <a:spLocks noChangeArrowheads="1"/>
          </p:cNvSpPr>
          <p:nvPr/>
        </p:nvSpPr>
        <p:spPr bwMode="auto">
          <a:xfrm>
            <a:off x="2888725" y="4408141"/>
            <a:ext cx="7778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0">
                <a:solidFill>
                  <a:srgbClr val="FF0909"/>
                </a:solidFill>
                <a:cs typeface=""/>
              </a:rPr>
              <a:t>App1</a:t>
            </a:r>
          </a:p>
        </p:txBody>
      </p:sp>
      <p:sp>
        <p:nvSpPr>
          <p:cNvPr id="83" name="Rectangle 61"/>
          <p:cNvSpPr>
            <a:spLocks noChangeArrowheads="1"/>
          </p:cNvSpPr>
          <p:nvPr/>
        </p:nvSpPr>
        <p:spPr bwMode="auto">
          <a:xfrm>
            <a:off x="2887138" y="5703541"/>
            <a:ext cx="152400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84" name="Rectangle 62"/>
          <p:cNvSpPr>
            <a:spLocks noChangeArrowheads="1"/>
          </p:cNvSpPr>
          <p:nvPr/>
        </p:nvSpPr>
        <p:spPr bwMode="auto">
          <a:xfrm>
            <a:off x="3039538" y="5703541"/>
            <a:ext cx="153987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85" name="Rectangle 63"/>
          <p:cNvSpPr>
            <a:spLocks noChangeArrowheads="1"/>
          </p:cNvSpPr>
          <p:nvPr/>
        </p:nvSpPr>
        <p:spPr bwMode="auto">
          <a:xfrm>
            <a:off x="3649138" y="5703541"/>
            <a:ext cx="153987" cy="304800"/>
          </a:xfrm>
          <a:prstGeom prst="rect">
            <a:avLst/>
          </a:prstGeom>
          <a:solidFill>
            <a:srgbClr val="ECD88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86" name="Rectangle 64"/>
          <p:cNvSpPr>
            <a:spLocks noChangeArrowheads="1"/>
          </p:cNvSpPr>
          <p:nvPr/>
        </p:nvSpPr>
        <p:spPr bwMode="auto">
          <a:xfrm>
            <a:off x="3191938" y="5703541"/>
            <a:ext cx="1524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87" name="Rectangle 65"/>
          <p:cNvSpPr>
            <a:spLocks noChangeArrowheads="1"/>
          </p:cNvSpPr>
          <p:nvPr/>
        </p:nvSpPr>
        <p:spPr bwMode="auto">
          <a:xfrm>
            <a:off x="3344338" y="5703541"/>
            <a:ext cx="1524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88" name="Rectangle 66"/>
          <p:cNvSpPr>
            <a:spLocks noChangeArrowheads="1"/>
          </p:cNvSpPr>
          <p:nvPr/>
        </p:nvSpPr>
        <p:spPr bwMode="auto">
          <a:xfrm>
            <a:off x="3496738" y="5703541"/>
            <a:ext cx="1524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89" name="Rectangle 67"/>
          <p:cNvSpPr>
            <a:spLocks noChangeArrowheads="1"/>
          </p:cNvSpPr>
          <p:nvPr/>
        </p:nvSpPr>
        <p:spPr bwMode="auto">
          <a:xfrm>
            <a:off x="4579413" y="4789141"/>
            <a:ext cx="1524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90" name="Rectangle 68"/>
          <p:cNvSpPr>
            <a:spLocks noChangeArrowheads="1"/>
          </p:cNvSpPr>
          <p:nvPr/>
        </p:nvSpPr>
        <p:spPr bwMode="auto">
          <a:xfrm>
            <a:off x="4731813" y="4789141"/>
            <a:ext cx="153987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91" name="Rectangle 69"/>
          <p:cNvSpPr>
            <a:spLocks noChangeArrowheads="1"/>
          </p:cNvSpPr>
          <p:nvPr/>
        </p:nvSpPr>
        <p:spPr bwMode="auto">
          <a:xfrm>
            <a:off x="4884213" y="4789141"/>
            <a:ext cx="1524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92" name="Rectangle 70"/>
          <p:cNvSpPr>
            <a:spLocks noChangeArrowheads="1"/>
          </p:cNvSpPr>
          <p:nvPr/>
        </p:nvSpPr>
        <p:spPr bwMode="auto">
          <a:xfrm>
            <a:off x="5036613" y="4789141"/>
            <a:ext cx="1524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93" name="Rectangle 71"/>
          <p:cNvSpPr>
            <a:spLocks noChangeArrowheads="1"/>
          </p:cNvSpPr>
          <p:nvPr/>
        </p:nvSpPr>
        <p:spPr bwMode="auto">
          <a:xfrm>
            <a:off x="5189013" y="4789141"/>
            <a:ext cx="152400" cy="30480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94" name="Rectangle 72"/>
          <p:cNvSpPr>
            <a:spLocks noChangeArrowheads="1"/>
          </p:cNvSpPr>
          <p:nvPr/>
        </p:nvSpPr>
        <p:spPr bwMode="auto">
          <a:xfrm>
            <a:off x="5341413" y="4789141"/>
            <a:ext cx="304800" cy="30480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i="0">
                <a:solidFill>
                  <a:srgbClr val="000000"/>
                </a:solidFill>
                <a:cs typeface=""/>
              </a:rPr>
              <a:t>…</a:t>
            </a:r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95" name="Rectangle 73"/>
          <p:cNvSpPr>
            <a:spLocks noChangeArrowheads="1"/>
          </p:cNvSpPr>
          <p:nvPr/>
        </p:nvSpPr>
        <p:spPr bwMode="auto">
          <a:xfrm>
            <a:off x="5646213" y="4789141"/>
            <a:ext cx="153987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96" name="Rectangle 76"/>
          <p:cNvSpPr>
            <a:spLocks noChangeArrowheads="1"/>
          </p:cNvSpPr>
          <p:nvPr/>
        </p:nvSpPr>
        <p:spPr bwMode="auto">
          <a:xfrm>
            <a:off x="5798613" y="4789141"/>
            <a:ext cx="153987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97" name="Rectangle 80"/>
          <p:cNvSpPr>
            <a:spLocks noChangeArrowheads="1"/>
          </p:cNvSpPr>
          <p:nvPr/>
        </p:nvSpPr>
        <p:spPr bwMode="auto">
          <a:xfrm>
            <a:off x="2583925" y="5703541"/>
            <a:ext cx="1524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98" name="Rectangle 81"/>
          <p:cNvSpPr>
            <a:spLocks noChangeArrowheads="1"/>
          </p:cNvSpPr>
          <p:nvPr/>
        </p:nvSpPr>
        <p:spPr bwMode="auto">
          <a:xfrm>
            <a:off x="2736325" y="5703541"/>
            <a:ext cx="153988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99" name="Rectangle 82"/>
          <p:cNvSpPr>
            <a:spLocks noChangeArrowheads="1"/>
          </p:cNvSpPr>
          <p:nvPr/>
        </p:nvSpPr>
        <p:spPr bwMode="auto">
          <a:xfrm>
            <a:off x="2279125" y="5703541"/>
            <a:ext cx="152400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100" name="Rectangle 83"/>
          <p:cNvSpPr>
            <a:spLocks noChangeArrowheads="1"/>
          </p:cNvSpPr>
          <p:nvPr/>
        </p:nvSpPr>
        <p:spPr bwMode="auto">
          <a:xfrm>
            <a:off x="2431525" y="5703541"/>
            <a:ext cx="153988" cy="304800"/>
          </a:xfrm>
          <a:prstGeom prst="rect">
            <a:avLst/>
          </a:prstGeom>
          <a:solidFill>
            <a:srgbClr val="6F89F7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CD882"/>
              </a:solidFill>
              <a:effectLst/>
              <a:uLnTx/>
              <a:uFillTx/>
              <a:cs typeface=""/>
            </a:endParaRPr>
          </a:p>
        </p:txBody>
      </p:sp>
      <p:sp>
        <p:nvSpPr>
          <p:cNvPr id="101" name="Text Box 84"/>
          <p:cNvSpPr txBox="1">
            <a:spLocks noChangeArrowheads="1"/>
          </p:cNvSpPr>
          <p:nvPr/>
        </p:nvSpPr>
        <p:spPr bwMode="auto">
          <a:xfrm>
            <a:off x="4565125" y="4408141"/>
            <a:ext cx="777875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i="0">
                <a:solidFill>
                  <a:srgbClr val="FF0909"/>
                </a:solidFill>
                <a:cs typeface=""/>
              </a:rPr>
              <a:t>App2</a:t>
            </a:r>
          </a:p>
        </p:txBody>
      </p:sp>
      <p:sp>
        <p:nvSpPr>
          <p:cNvPr id="102" name="Line 85"/>
          <p:cNvSpPr>
            <a:spLocks noChangeShapeType="1"/>
          </p:cNvSpPr>
          <p:nvPr/>
        </p:nvSpPr>
        <p:spPr bwMode="auto">
          <a:xfrm>
            <a:off x="2964925" y="5093941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03" name="Line 86"/>
          <p:cNvSpPr>
            <a:spLocks noChangeShapeType="1"/>
          </p:cNvSpPr>
          <p:nvPr/>
        </p:nvSpPr>
        <p:spPr bwMode="auto">
          <a:xfrm>
            <a:off x="3117325" y="5093941"/>
            <a:ext cx="0" cy="609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04" name="Freeform 87"/>
          <p:cNvSpPr>
            <a:spLocks/>
          </p:cNvSpPr>
          <p:nvPr/>
        </p:nvSpPr>
        <p:spPr bwMode="auto">
          <a:xfrm>
            <a:off x="1288525" y="5093941"/>
            <a:ext cx="1066800" cy="609600"/>
          </a:xfrm>
          <a:custGeom>
            <a:avLst/>
            <a:gdLst>
              <a:gd name="T0" fmla="*/ 0 w 240"/>
              <a:gd name="T1" fmla="*/ 0 h 384"/>
              <a:gd name="T2" fmla="*/ 0 w 240"/>
              <a:gd name="T3" fmla="*/ 2147483647 h 384"/>
              <a:gd name="T4" fmla="*/ 2147483647 w 240"/>
              <a:gd name="T5" fmla="*/ 2147483647 h 384"/>
              <a:gd name="T6" fmla="*/ 2147483647 w 240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84"/>
              <a:gd name="T14" fmla="*/ 240 w 24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84">
                <a:moveTo>
                  <a:pt x="0" y="0"/>
                </a:moveTo>
                <a:lnTo>
                  <a:pt x="0" y="288"/>
                </a:lnTo>
                <a:lnTo>
                  <a:pt x="240" y="288"/>
                </a:lnTo>
                <a:lnTo>
                  <a:pt x="240" y="38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05" name="Freeform 88"/>
          <p:cNvSpPr>
            <a:spLocks/>
          </p:cNvSpPr>
          <p:nvPr/>
        </p:nvSpPr>
        <p:spPr bwMode="auto">
          <a:xfrm>
            <a:off x="1440925" y="5093941"/>
            <a:ext cx="1066800" cy="609600"/>
          </a:xfrm>
          <a:custGeom>
            <a:avLst/>
            <a:gdLst>
              <a:gd name="T0" fmla="*/ 0 w 480"/>
              <a:gd name="T1" fmla="*/ 0 h 384"/>
              <a:gd name="T2" fmla="*/ 0 w 480"/>
              <a:gd name="T3" fmla="*/ 2147483647 h 384"/>
              <a:gd name="T4" fmla="*/ 2147483647 w 480"/>
              <a:gd name="T5" fmla="*/ 2147483647 h 384"/>
              <a:gd name="T6" fmla="*/ 2147483647 w 480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84"/>
              <a:gd name="T14" fmla="*/ 480 w 48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84">
                <a:moveTo>
                  <a:pt x="0" y="0"/>
                </a:moveTo>
                <a:lnTo>
                  <a:pt x="0" y="240"/>
                </a:lnTo>
                <a:lnTo>
                  <a:pt x="480" y="240"/>
                </a:lnTo>
                <a:lnTo>
                  <a:pt x="480" y="38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06" name="Freeform 89"/>
          <p:cNvSpPr>
            <a:spLocks/>
          </p:cNvSpPr>
          <p:nvPr/>
        </p:nvSpPr>
        <p:spPr bwMode="auto">
          <a:xfrm>
            <a:off x="1745725" y="5093941"/>
            <a:ext cx="914400" cy="609600"/>
          </a:xfrm>
          <a:custGeom>
            <a:avLst/>
            <a:gdLst>
              <a:gd name="T0" fmla="*/ 0 w 432"/>
              <a:gd name="T1" fmla="*/ 0 h 384"/>
              <a:gd name="T2" fmla="*/ 0 w 432"/>
              <a:gd name="T3" fmla="*/ 2147483647 h 384"/>
              <a:gd name="T4" fmla="*/ 2147483647 w 432"/>
              <a:gd name="T5" fmla="*/ 2147483647 h 384"/>
              <a:gd name="T6" fmla="*/ 2147483647 w 432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384"/>
              <a:gd name="T14" fmla="*/ 432 w 43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384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  <a:lnTo>
                  <a:pt x="432" y="38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07" name="Freeform 90"/>
          <p:cNvSpPr>
            <a:spLocks/>
          </p:cNvSpPr>
          <p:nvPr/>
        </p:nvSpPr>
        <p:spPr bwMode="auto">
          <a:xfrm>
            <a:off x="2507725" y="5093941"/>
            <a:ext cx="304800" cy="609600"/>
          </a:xfrm>
          <a:custGeom>
            <a:avLst/>
            <a:gdLst>
              <a:gd name="T0" fmla="*/ 0 w 240"/>
              <a:gd name="T1" fmla="*/ 0 h 384"/>
              <a:gd name="T2" fmla="*/ 0 w 240"/>
              <a:gd name="T3" fmla="*/ 2147483647 h 384"/>
              <a:gd name="T4" fmla="*/ 2147483647 w 240"/>
              <a:gd name="T5" fmla="*/ 2147483647 h 384"/>
              <a:gd name="T6" fmla="*/ 2147483647 w 240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84"/>
              <a:gd name="T14" fmla="*/ 240 w 24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84">
                <a:moveTo>
                  <a:pt x="0" y="0"/>
                </a:moveTo>
                <a:lnTo>
                  <a:pt x="0" y="144"/>
                </a:lnTo>
                <a:lnTo>
                  <a:pt x="240" y="144"/>
                </a:lnTo>
                <a:lnTo>
                  <a:pt x="240" y="38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08" name="Freeform 92"/>
          <p:cNvSpPr>
            <a:spLocks/>
          </p:cNvSpPr>
          <p:nvPr/>
        </p:nvSpPr>
        <p:spPr bwMode="auto">
          <a:xfrm flipH="1">
            <a:off x="3726925" y="5093941"/>
            <a:ext cx="457200" cy="609600"/>
          </a:xfrm>
          <a:custGeom>
            <a:avLst/>
            <a:gdLst>
              <a:gd name="T0" fmla="*/ 0 w 240"/>
              <a:gd name="T1" fmla="*/ 0 h 384"/>
              <a:gd name="T2" fmla="*/ 0 w 240"/>
              <a:gd name="T3" fmla="*/ 2147483647 h 384"/>
              <a:gd name="T4" fmla="*/ 2147483647 w 240"/>
              <a:gd name="T5" fmla="*/ 2147483647 h 384"/>
              <a:gd name="T6" fmla="*/ 2147483647 w 240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84"/>
              <a:gd name="T14" fmla="*/ 240 w 24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84">
                <a:moveTo>
                  <a:pt x="0" y="0"/>
                </a:moveTo>
                <a:lnTo>
                  <a:pt x="0" y="144"/>
                </a:lnTo>
                <a:lnTo>
                  <a:pt x="240" y="144"/>
                </a:lnTo>
                <a:lnTo>
                  <a:pt x="240" y="38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09" name="Freeform 93"/>
          <p:cNvSpPr>
            <a:spLocks/>
          </p:cNvSpPr>
          <p:nvPr/>
        </p:nvSpPr>
        <p:spPr bwMode="auto">
          <a:xfrm flipH="1">
            <a:off x="3269725" y="5093941"/>
            <a:ext cx="1371600" cy="609600"/>
          </a:xfrm>
          <a:custGeom>
            <a:avLst/>
            <a:gdLst>
              <a:gd name="T0" fmla="*/ 0 w 432"/>
              <a:gd name="T1" fmla="*/ 0 h 384"/>
              <a:gd name="T2" fmla="*/ 0 w 432"/>
              <a:gd name="T3" fmla="*/ 2147483647 h 384"/>
              <a:gd name="T4" fmla="*/ 2147483647 w 432"/>
              <a:gd name="T5" fmla="*/ 2147483647 h 384"/>
              <a:gd name="T6" fmla="*/ 2147483647 w 432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384"/>
              <a:gd name="T14" fmla="*/ 432 w 43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384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  <a:lnTo>
                  <a:pt x="432" y="38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10" name="Freeform 94"/>
          <p:cNvSpPr>
            <a:spLocks/>
          </p:cNvSpPr>
          <p:nvPr/>
        </p:nvSpPr>
        <p:spPr bwMode="auto">
          <a:xfrm flipH="1">
            <a:off x="3422125" y="5093941"/>
            <a:ext cx="1676400" cy="609600"/>
          </a:xfrm>
          <a:custGeom>
            <a:avLst/>
            <a:gdLst>
              <a:gd name="T0" fmla="*/ 0 w 480"/>
              <a:gd name="T1" fmla="*/ 0 h 384"/>
              <a:gd name="T2" fmla="*/ 0 w 480"/>
              <a:gd name="T3" fmla="*/ 2147483647 h 384"/>
              <a:gd name="T4" fmla="*/ 2147483647 w 480"/>
              <a:gd name="T5" fmla="*/ 2147483647 h 384"/>
              <a:gd name="T6" fmla="*/ 2147483647 w 480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84"/>
              <a:gd name="T14" fmla="*/ 480 w 48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84">
                <a:moveTo>
                  <a:pt x="0" y="0"/>
                </a:moveTo>
                <a:lnTo>
                  <a:pt x="0" y="240"/>
                </a:lnTo>
                <a:lnTo>
                  <a:pt x="480" y="240"/>
                </a:lnTo>
                <a:lnTo>
                  <a:pt x="480" y="38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11" name="Freeform 95"/>
          <p:cNvSpPr>
            <a:spLocks/>
          </p:cNvSpPr>
          <p:nvPr/>
        </p:nvSpPr>
        <p:spPr bwMode="auto">
          <a:xfrm flipH="1">
            <a:off x="3574525" y="5093941"/>
            <a:ext cx="2133600" cy="609600"/>
          </a:xfrm>
          <a:custGeom>
            <a:avLst/>
            <a:gdLst>
              <a:gd name="T0" fmla="*/ 0 w 240"/>
              <a:gd name="T1" fmla="*/ 0 h 384"/>
              <a:gd name="T2" fmla="*/ 0 w 240"/>
              <a:gd name="T3" fmla="*/ 2147483647 h 384"/>
              <a:gd name="T4" fmla="*/ 2147483647 w 240"/>
              <a:gd name="T5" fmla="*/ 2147483647 h 384"/>
              <a:gd name="T6" fmla="*/ 2147483647 w 240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84"/>
              <a:gd name="T14" fmla="*/ 240 w 24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84">
                <a:moveTo>
                  <a:pt x="0" y="0"/>
                </a:moveTo>
                <a:lnTo>
                  <a:pt x="0" y="288"/>
                </a:lnTo>
                <a:lnTo>
                  <a:pt x="240" y="288"/>
                </a:lnTo>
                <a:lnTo>
                  <a:pt x="240" y="384"/>
                </a:lnTo>
              </a:path>
            </a:pathLst>
          </a:cu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12" name="Rectangle 102"/>
          <p:cNvSpPr>
            <a:spLocks noChangeArrowheads="1"/>
          </p:cNvSpPr>
          <p:nvPr/>
        </p:nvSpPr>
        <p:spPr bwMode="auto">
          <a:xfrm>
            <a:off x="6927325" y="5703541"/>
            <a:ext cx="1524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13" name="Rectangle 103"/>
          <p:cNvSpPr>
            <a:spLocks noChangeArrowheads="1"/>
          </p:cNvSpPr>
          <p:nvPr/>
        </p:nvSpPr>
        <p:spPr bwMode="auto">
          <a:xfrm>
            <a:off x="6774925" y="5703541"/>
            <a:ext cx="152400" cy="304800"/>
          </a:xfrm>
          <a:prstGeom prst="rect">
            <a:avLst/>
          </a:prstGeom>
          <a:solidFill>
            <a:srgbClr val="52F4C2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14" name="Freeform 105"/>
          <p:cNvSpPr>
            <a:spLocks/>
          </p:cNvSpPr>
          <p:nvPr/>
        </p:nvSpPr>
        <p:spPr bwMode="auto">
          <a:xfrm>
            <a:off x="4808013" y="5093941"/>
            <a:ext cx="2043112" cy="609600"/>
          </a:xfrm>
          <a:custGeom>
            <a:avLst/>
            <a:gdLst>
              <a:gd name="T0" fmla="*/ 0 w 432"/>
              <a:gd name="T1" fmla="*/ 0 h 384"/>
              <a:gd name="T2" fmla="*/ 0 w 432"/>
              <a:gd name="T3" fmla="*/ 2147483647 h 384"/>
              <a:gd name="T4" fmla="*/ 2147483647 w 432"/>
              <a:gd name="T5" fmla="*/ 2147483647 h 384"/>
              <a:gd name="T6" fmla="*/ 2147483647 w 432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384"/>
              <a:gd name="T14" fmla="*/ 432 w 432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384">
                <a:moveTo>
                  <a:pt x="0" y="0"/>
                </a:moveTo>
                <a:lnTo>
                  <a:pt x="0" y="192"/>
                </a:lnTo>
                <a:lnTo>
                  <a:pt x="432" y="192"/>
                </a:lnTo>
                <a:lnTo>
                  <a:pt x="432" y="384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115" name="Freeform 107"/>
          <p:cNvSpPr>
            <a:spLocks/>
          </p:cNvSpPr>
          <p:nvPr/>
        </p:nvSpPr>
        <p:spPr bwMode="auto">
          <a:xfrm>
            <a:off x="5873225" y="5093941"/>
            <a:ext cx="1130300" cy="609600"/>
          </a:xfrm>
          <a:custGeom>
            <a:avLst/>
            <a:gdLst>
              <a:gd name="T0" fmla="*/ 0 w 240"/>
              <a:gd name="T1" fmla="*/ 0 h 384"/>
              <a:gd name="T2" fmla="*/ 0 w 240"/>
              <a:gd name="T3" fmla="*/ 2147483647 h 384"/>
              <a:gd name="T4" fmla="*/ 2147483647 w 240"/>
              <a:gd name="T5" fmla="*/ 2147483647 h 384"/>
              <a:gd name="T6" fmla="*/ 2147483647 w 240"/>
              <a:gd name="T7" fmla="*/ 2147483647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240"/>
              <a:gd name="T13" fmla="*/ 0 h 384"/>
              <a:gd name="T14" fmla="*/ 240 w 24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" h="384">
                <a:moveTo>
                  <a:pt x="0" y="0"/>
                </a:moveTo>
                <a:lnTo>
                  <a:pt x="0" y="144"/>
                </a:lnTo>
                <a:lnTo>
                  <a:pt x="240" y="144"/>
                </a:lnTo>
                <a:lnTo>
                  <a:pt x="240" y="384"/>
                </a:lnTo>
              </a:path>
            </a:pathLst>
          </a:custGeom>
          <a:noFill/>
          <a:ln w="28575">
            <a:solidFill>
              <a:srgbClr val="FF0909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800" i="0">
              <a:solidFill>
                <a:srgbClr val="ECD882"/>
              </a:solidFill>
              <a:cs typeface="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47666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26" y="1076848"/>
            <a:ext cx="8852597" cy="5476352"/>
          </a:xfrm>
        </p:spPr>
        <p:txBody>
          <a:bodyPr/>
          <a:lstStyle/>
          <a:p>
            <a:r>
              <a:rPr lang="en-US" sz="2800" dirty="0"/>
              <a:t>Use physical DRAM as cache for disk</a:t>
            </a:r>
          </a:p>
          <a:p>
            <a:pPr lvl="1"/>
            <a:r>
              <a:rPr lang="en-US" sz="2200" dirty="0"/>
              <a:t>Address space of a process can exceed physical memory size</a:t>
            </a:r>
          </a:p>
          <a:p>
            <a:pPr lvl="1"/>
            <a:r>
              <a:rPr lang="en-US" sz="2200" dirty="0"/>
              <a:t>Sum of address spaces of multiple processes can exceed physical memory</a:t>
            </a:r>
          </a:p>
          <a:p>
            <a:r>
              <a:rPr lang="en-US" sz="2800" dirty="0"/>
              <a:t>Simplify </a:t>
            </a:r>
            <a:r>
              <a:rPr lang="en-US" sz="2800" b="1" dirty="0">
                <a:solidFill>
                  <a:srgbClr val="001CFE"/>
                </a:solidFill>
              </a:rPr>
              <a:t>memory management</a:t>
            </a:r>
          </a:p>
          <a:p>
            <a:pPr lvl="1"/>
            <a:r>
              <a:rPr lang="en-US" sz="2200" dirty="0"/>
              <a:t>Multiple processes resident in main memory</a:t>
            </a:r>
          </a:p>
          <a:p>
            <a:pPr lvl="2"/>
            <a:r>
              <a:rPr lang="en-US" sz="2200" dirty="0"/>
              <a:t>Each process with its own address space</a:t>
            </a:r>
          </a:p>
          <a:p>
            <a:pPr lvl="1"/>
            <a:r>
              <a:rPr lang="en-US" sz="2200" dirty="0"/>
              <a:t>Only “active” code and data is actually in memory</a:t>
            </a:r>
          </a:p>
          <a:p>
            <a:pPr lvl="2"/>
            <a:r>
              <a:rPr lang="en-US" sz="2200" dirty="0"/>
              <a:t>Allocate more memory to process as needed</a:t>
            </a:r>
          </a:p>
          <a:p>
            <a:r>
              <a:rPr lang="en-US" sz="2800" dirty="0"/>
              <a:t>Provide </a:t>
            </a:r>
            <a:r>
              <a:rPr lang="en-US" sz="2800" b="1" dirty="0">
                <a:solidFill>
                  <a:srgbClr val="001CFE"/>
                </a:solidFill>
              </a:rPr>
              <a:t>protection</a:t>
            </a:r>
          </a:p>
          <a:p>
            <a:pPr lvl="1"/>
            <a:r>
              <a:rPr lang="en-US" sz="2200" dirty="0"/>
              <a:t>One process can’t interfere with another</a:t>
            </a:r>
          </a:p>
          <a:p>
            <a:pPr lvl="2"/>
            <a:r>
              <a:rPr lang="en-US" sz="2200" dirty="0"/>
              <a:t>Because they operate in different address spaces</a:t>
            </a:r>
          </a:p>
          <a:p>
            <a:pPr lvl="1"/>
            <a:r>
              <a:rPr lang="en-US" sz="2200" dirty="0"/>
              <a:t>User process cannot access privileged information</a:t>
            </a:r>
          </a:p>
          <a:p>
            <a:pPr lvl="2"/>
            <a:r>
              <a:rPr lang="en-US" sz="2200" dirty="0"/>
              <a:t>Different sections of address space have different permissions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58426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r>
              <a:rPr lang="en-US" dirty="0"/>
              <a:t>A Simplified View of Virtual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143000" y="3124200"/>
            <a:ext cx="1219200" cy="1143000"/>
            <a:chOff x="1488" y="1872"/>
            <a:chExt cx="768" cy="720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>
              <a:off x="1536" y="1920"/>
              <a:ext cx="720" cy="672"/>
            </a:xfrm>
            <a:prstGeom prst="roundRect">
              <a:avLst>
                <a:gd name="adj" fmla="val 38986"/>
              </a:avLst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>
              <a:off x="1488" y="1872"/>
              <a:ext cx="720" cy="672"/>
            </a:xfrm>
            <a:prstGeom prst="roundRect">
              <a:avLst>
                <a:gd name="adj" fmla="val 38986"/>
              </a:avLst>
            </a:prstGeom>
            <a:solidFill>
              <a:schemeClr val="accent2"/>
            </a:solidFill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585" y="2055"/>
              <a:ext cx="52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spcBef>
                  <a:spcPct val="30000"/>
                </a:spcBef>
              </a:pPr>
              <a:r>
                <a:rPr lang="en-US" altLang="en-US" b="1" i="0" dirty="0">
                  <a:solidFill>
                    <a:schemeClr val="bg1"/>
                  </a:solidFill>
                </a:rPr>
                <a:t>CPU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248400" y="1752600"/>
            <a:ext cx="1752600" cy="3352800"/>
            <a:chOff x="3024" y="1248"/>
            <a:chExt cx="1104" cy="2112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072" y="1296"/>
              <a:ext cx="1056" cy="206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3024" y="1248"/>
              <a:ext cx="1056" cy="2064"/>
            </a:xfrm>
            <a:prstGeom prst="rect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grpSp>
          <p:nvGrpSpPr>
            <p:cNvPr id="13" name="Group 12"/>
            <p:cNvGrpSpPr>
              <a:grpSpLocks/>
            </p:cNvGrpSpPr>
            <p:nvPr/>
          </p:nvGrpSpPr>
          <p:grpSpPr bwMode="auto">
            <a:xfrm>
              <a:off x="3360" y="1344"/>
              <a:ext cx="576" cy="1872"/>
              <a:chOff x="3360" y="1344"/>
              <a:chExt cx="576" cy="1872"/>
            </a:xfrm>
          </p:grpSpPr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3360" y="134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 i="0"/>
              </a:p>
            </p:txBody>
          </p:sp>
          <p:sp>
            <p:nvSpPr>
              <p:cNvPr id="18" name="Rectangle 17"/>
              <p:cNvSpPr>
                <a:spLocks noChangeArrowheads="1"/>
              </p:cNvSpPr>
              <p:nvPr/>
            </p:nvSpPr>
            <p:spPr bwMode="auto">
              <a:xfrm>
                <a:off x="3360" y="148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 i="0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360" y="1632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 i="0"/>
              </a:p>
            </p:txBody>
          </p:sp>
          <p:sp>
            <p:nvSpPr>
              <p:cNvPr id="20" name="Rectangle 19"/>
              <p:cNvSpPr>
                <a:spLocks noChangeArrowheads="1"/>
              </p:cNvSpPr>
              <p:nvPr/>
            </p:nvSpPr>
            <p:spPr bwMode="auto">
              <a:xfrm>
                <a:off x="3360" y="1776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 i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3360" y="192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 i="0"/>
              </a:p>
            </p:txBody>
          </p:sp>
          <p:sp>
            <p:nvSpPr>
              <p:cNvPr id="22" name="Rectangle 21"/>
              <p:cNvSpPr>
                <a:spLocks noChangeArrowheads="1"/>
              </p:cNvSpPr>
              <p:nvPr/>
            </p:nvSpPr>
            <p:spPr bwMode="auto">
              <a:xfrm>
                <a:off x="3360" y="220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 i="0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3360" y="206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 i="0"/>
              </a:p>
            </p:txBody>
          </p:sp>
          <p:sp>
            <p:nvSpPr>
              <p:cNvPr id="24" name="Rectangle 23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 i="0"/>
              </a:p>
            </p:txBody>
          </p:sp>
          <p:sp>
            <p:nvSpPr>
              <p:cNvPr id="25" name="Rectangle 24"/>
              <p:cNvSpPr>
                <a:spLocks noChangeArrowheads="1"/>
              </p:cNvSpPr>
              <p:nvPr/>
            </p:nvSpPr>
            <p:spPr bwMode="auto">
              <a:xfrm>
                <a:off x="3360" y="2496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 i="0"/>
              </a:p>
            </p:txBody>
          </p:sp>
          <p:sp>
            <p:nvSpPr>
              <p:cNvPr id="26" name="Rectangle 25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 i="0"/>
              </a:p>
            </p:txBody>
          </p:sp>
          <p:sp>
            <p:nvSpPr>
              <p:cNvPr id="27" name="Rectangle 26"/>
              <p:cNvSpPr>
                <a:spLocks noChangeArrowheads="1"/>
              </p:cNvSpPr>
              <p:nvPr/>
            </p:nvSpPr>
            <p:spPr bwMode="auto">
              <a:xfrm>
                <a:off x="3360" y="2784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 i="0"/>
              </a:p>
            </p:txBody>
          </p:sp>
          <p:sp>
            <p:nvSpPr>
              <p:cNvPr id="28" name="Rectangle 27"/>
              <p:cNvSpPr>
                <a:spLocks noChangeArrowheads="1"/>
              </p:cNvSpPr>
              <p:nvPr/>
            </p:nvSpPr>
            <p:spPr bwMode="auto">
              <a:xfrm>
                <a:off x="3360" y="3072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 i="0"/>
              </a:p>
            </p:txBody>
          </p:sp>
          <p:sp>
            <p:nvSpPr>
              <p:cNvPr id="29" name="Rectangle 28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576" cy="14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87" tIns="44450" rIns="90487" bIns="44450" anchor="ctr"/>
              <a:lstStyle/>
              <a:p>
                <a:endParaRPr lang="en-US" i="0"/>
              </a:p>
            </p:txBody>
          </p:sp>
        </p:grp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3168" y="1296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spcBef>
                  <a:spcPct val="30000"/>
                </a:spcBef>
              </a:pPr>
              <a:r>
                <a:rPr lang="en-US" altLang="en-US" sz="1800" i="0">
                  <a:solidFill>
                    <a:schemeClr val="tx2"/>
                  </a:solidFill>
                </a:rPr>
                <a:t>0:</a:t>
              </a:r>
              <a:endParaRPr lang="en-US" altLang="en-US" sz="2400" i="0">
                <a:solidFill>
                  <a:schemeClr val="tx2"/>
                </a:solidFill>
              </a:endParaRP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3168" y="1440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spcBef>
                  <a:spcPct val="30000"/>
                </a:spcBef>
              </a:pPr>
              <a:r>
                <a:rPr lang="en-US" altLang="en-US" sz="1800" i="0">
                  <a:solidFill>
                    <a:schemeClr val="tx2"/>
                  </a:solidFill>
                </a:rPr>
                <a:t>1:</a:t>
              </a:r>
              <a:endParaRPr lang="en-US" altLang="en-US" sz="2400" i="0">
                <a:solidFill>
                  <a:schemeClr val="tx2"/>
                </a:solidFill>
              </a:endParaRP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3024" y="3024"/>
              <a:ext cx="3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>
              <a:spAutoFit/>
            </a:bodyPr>
            <a:lstStyle/>
            <a:p>
              <a:pPr algn="l">
                <a:spcBef>
                  <a:spcPct val="30000"/>
                </a:spcBef>
              </a:pPr>
              <a:r>
                <a:rPr lang="en-US" altLang="en-US" sz="1800" i="0">
                  <a:solidFill>
                    <a:schemeClr val="tx2"/>
                  </a:solidFill>
                </a:rPr>
                <a:t>N-1:</a:t>
              </a:r>
              <a:endParaRPr lang="en-US" altLang="en-US" sz="2400" i="0">
                <a:solidFill>
                  <a:schemeClr val="tx2"/>
                </a:solidFill>
              </a:endParaRPr>
            </a:p>
          </p:txBody>
        </p:sp>
      </p:grpSp>
      <p:sp>
        <p:nvSpPr>
          <p:cNvPr id="30" name="Text Box 29"/>
          <p:cNvSpPr txBox="1">
            <a:spLocks noChangeArrowheads="1"/>
          </p:cNvSpPr>
          <p:nvPr/>
        </p:nvSpPr>
        <p:spPr bwMode="auto">
          <a:xfrm>
            <a:off x="6553200" y="1371600"/>
            <a:ext cx="1067599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en-US" sz="1800" b="1" i="0" dirty="0">
                <a:solidFill>
                  <a:schemeClr val="tx2"/>
                </a:solidFill>
              </a:rPr>
              <a:t>Memory</a:t>
            </a: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3505200" y="2590800"/>
            <a:ext cx="1219200" cy="2362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429000" y="2514600"/>
            <a:ext cx="1219200" cy="236220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3962400" y="2667000"/>
            <a:ext cx="533400" cy="2057400"/>
            <a:chOff x="2688" y="1584"/>
            <a:chExt cx="576" cy="1296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2688" y="158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2688" y="172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2688" y="187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2688" y="201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688" y="2160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2688" y="2448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2688" y="2304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688" y="2592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2688" y="2736"/>
              <a:ext cx="576" cy="14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</p:grpSp>
      <p:sp>
        <p:nvSpPr>
          <p:cNvPr id="43" name="Text Box 42"/>
          <p:cNvSpPr txBox="1">
            <a:spLocks noChangeArrowheads="1"/>
          </p:cNvSpPr>
          <p:nvPr/>
        </p:nvSpPr>
        <p:spPr bwMode="auto">
          <a:xfrm>
            <a:off x="3657600" y="2590800"/>
            <a:ext cx="3751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en-US" sz="1800" i="0">
                <a:solidFill>
                  <a:schemeClr val="tx2"/>
                </a:solidFill>
              </a:rPr>
              <a:t>0:</a:t>
            </a:r>
            <a:endParaRPr lang="en-US" altLang="en-US" sz="2400" i="0">
              <a:solidFill>
                <a:schemeClr val="tx2"/>
              </a:solidFill>
            </a:endParaRP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657600" y="2819400"/>
            <a:ext cx="375102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en-US" sz="1800" i="0">
                <a:solidFill>
                  <a:schemeClr val="tx2"/>
                </a:solidFill>
              </a:rPr>
              <a:t>1:</a:t>
            </a:r>
            <a:endParaRPr lang="en-US" altLang="en-US" sz="2400" i="0">
              <a:solidFill>
                <a:schemeClr val="tx2"/>
              </a:solidFill>
            </a:endParaRPr>
          </a:p>
        </p:txBody>
      </p:sp>
      <p:sp>
        <p:nvSpPr>
          <p:cNvPr id="45" name="Text Box 44"/>
          <p:cNvSpPr txBox="1">
            <a:spLocks noChangeArrowheads="1"/>
          </p:cNvSpPr>
          <p:nvPr/>
        </p:nvSpPr>
        <p:spPr bwMode="auto">
          <a:xfrm>
            <a:off x="3429000" y="4419600"/>
            <a:ext cx="60593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en-US" sz="1800" i="0">
                <a:solidFill>
                  <a:schemeClr val="tx2"/>
                </a:solidFill>
              </a:rPr>
              <a:t>P-1:</a:t>
            </a:r>
            <a:endParaRPr lang="en-US" altLang="en-US" sz="2400" i="0">
              <a:solidFill>
                <a:schemeClr val="tx2"/>
              </a:solidFill>
            </a:endParaRPr>
          </a:p>
        </p:txBody>
      </p:sp>
      <p:sp>
        <p:nvSpPr>
          <p:cNvPr id="46" name="Text Box 45"/>
          <p:cNvSpPr txBox="1">
            <a:spLocks noChangeArrowheads="1"/>
          </p:cNvSpPr>
          <p:nvPr/>
        </p:nvSpPr>
        <p:spPr bwMode="auto">
          <a:xfrm>
            <a:off x="3413125" y="2101850"/>
            <a:ext cx="1383904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l">
              <a:spcBef>
                <a:spcPct val="30000"/>
              </a:spcBef>
            </a:pPr>
            <a:r>
              <a:rPr lang="en-US" altLang="en-US" sz="1800" b="1" i="0" dirty="0">
                <a:solidFill>
                  <a:schemeClr val="tx2"/>
                </a:solidFill>
              </a:rPr>
              <a:t>Page Table</a:t>
            </a:r>
          </a:p>
        </p:txBody>
      </p:sp>
      <p:sp>
        <p:nvSpPr>
          <p:cNvPr id="47" name="Line 46"/>
          <p:cNvSpPr>
            <a:spLocks noChangeShapeType="1"/>
          </p:cNvSpPr>
          <p:nvPr/>
        </p:nvSpPr>
        <p:spPr bwMode="auto">
          <a:xfrm flipV="1">
            <a:off x="2286000" y="3276600"/>
            <a:ext cx="16764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48" name="Oval 47"/>
          <p:cNvSpPr>
            <a:spLocks noChangeArrowheads="1"/>
          </p:cNvSpPr>
          <p:nvPr/>
        </p:nvSpPr>
        <p:spPr bwMode="auto">
          <a:xfrm>
            <a:off x="4171950" y="3152775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49" name="Oval 48"/>
          <p:cNvSpPr>
            <a:spLocks noChangeArrowheads="1"/>
          </p:cNvSpPr>
          <p:nvPr/>
        </p:nvSpPr>
        <p:spPr bwMode="auto">
          <a:xfrm>
            <a:off x="4181475" y="4076700"/>
            <a:ext cx="152400" cy="152400"/>
          </a:xfrm>
          <a:prstGeom prst="ellipse">
            <a:avLst/>
          </a:prstGeom>
          <a:solidFill>
            <a:srgbClr val="000000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50" name="Line 49"/>
          <p:cNvSpPr>
            <a:spLocks noChangeShapeType="1"/>
          </p:cNvSpPr>
          <p:nvPr/>
        </p:nvSpPr>
        <p:spPr bwMode="auto">
          <a:xfrm>
            <a:off x="4257675" y="3238500"/>
            <a:ext cx="2486025" cy="86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51" name="Line 50"/>
          <p:cNvSpPr>
            <a:spLocks noChangeShapeType="1"/>
          </p:cNvSpPr>
          <p:nvPr/>
        </p:nvSpPr>
        <p:spPr bwMode="auto">
          <a:xfrm flipV="1">
            <a:off x="4267200" y="2971800"/>
            <a:ext cx="251460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52" name="Line 51"/>
          <p:cNvSpPr>
            <a:spLocks noChangeShapeType="1"/>
          </p:cNvSpPr>
          <p:nvPr/>
        </p:nvSpPr>
        <p:spPr bwMode="auto">
          <a:xfrm flipH="1" flipV="1">
            <a:off x="2286000" y="3810000"/>
            <a:ext cx="16764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3962400" y="4267200"/>
            <a:ext cx="533400" cy="228600"/>
            <a:chOff x="2496" y="2688"/>
            <a:chExt cx="336" cy="144"/>
          </a:xfrm>
        </p:grpSpPr>
        <p:sp>
          <p:nvSpPr>
            <p:cNvPr id="54" name="Line 53"/>
            <p:cNvSpPr>
              <a:spLocks noChangeShapeType="1"/>
            </p:cNvSpPr>
            <p:nvPr/>
          </p:nvSpPr>
          <p:spPr bwMode="auto">
            <a:xfrm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sp>
          <p:nvSpPr>
            <p:cNvPr id="55" name="Line 54"/>
            <p:cNvSpPr>
              <a:spLocks noChangeShapeType="1"/>
            </p:cNvSpPr>
            <p:nvPr/>
          </p:nvSpPr>
          <p:spPr bwMode="auto">
            <a:xfrm flipH="1"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</p:grpSp>
      <p:grpSp>
        <p:nvGrpSpPr>
          <p:cNvPr id="56" name="Group 55"/>
          <p:cNvGrpSpPr>
            <a:grpSpLocks/>
          </p:cNvGrpSpPr>
          <p:nvPr/>
        </p:nvGrpSpPr>
        <p:grpSpPr bwMode="auto">
          <a:xfrm>
            <a:off x="3962400" y="3581400"/>
            <a:ext cx="533400" cy="228600"/>
            <a:chOff x="2496" y="2688"/>
            <a:chExt cx="336" cy="144"/>
          </a:xfrm>
        </p:grpSpPr>
        <p:sp>
          <p:nvSpPr>
            <p:cNvPr id="57" name="Line 56"/>
            <p:cNvSpPr>
              <a:spLocks noChangeShapeType="1"/>
            </p:cNvSpPr>
            <p:nvPr/>
          </p:nvSpPr>
          <p:spPr bwMode="auto">
            <a:xfrm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  <p:sp>
          <p:nvSpPr>
            <p:cNvPr id="58" name="Line 57"/>
            <p:cNvSpPr>
              <a:spLocks noChangeShapeType="1"/>
            </p:cNvSpPr>
            <p:nvPr/>
          </p:nvSpPr>
          <p:spPr bwMode="auto">
            <a:xfrm flipH="1" flipV="1">
              <a:off x="2496" y="2688"/>
              <a:ext cx="33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7" tIns="44450" rIns="90487" bIns="44450" anchor="ctr"/>
            <a:lstStyle/>
            <a:p>
              <a:endParaRPr lang="en-US" i="0"/>
            </a:p>
          </p:txBody>
        </p:sp>
      </p:grpSp>
      <p:grpSp>
        <p:nvGrpSpPr>
          <p:cNvPr id="59" name="Group 58"/>
          <p:cNvGrpSpPr>
            <a:grpSpLocks/>
          </p:cNvGrpSpPr>
          <p:nvPr/>
        </p:nvGrpSpPr>
        <p:grpSpPr bwMode="auto">
          <a:xfrm>
            <a:off x="4624387" y="5153025"/>
            <a:ext cx="1752600" cy="1400175"/>
            <a:chOff x="2592" y="3264"/>
            <a:chExt cx="816" cy="420"/>
          </a:xfrm>
        </p:grpSpPr>
        <p:sp>
          <p:nvSpPr>
            <p:cNvPr id="60" name="Rectangle 59"/>
            <p:cNvSpPr>
              <a:spLocks noChangeArrowheads="1"/>
            </p:cNvSpPr>
            <p:nvPr/>
          </p:nvSpPr>
          <p:spPr bwMode="auto">
            <a:xfrm>
              <a:off x="2592" y="3360"/>
              <a:ext cx="816" cy="2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i="0"/>
            </a:p>
          </p:txBody>
        </p:sp>
        <p:grpSp>
          <p:nvGrpSpPr>
            <p:cNvPr id="61" name="Group 60"/>
            <p:cNvGrpSpPr>
              <a:grpSpLocks/>
            </p:cNvGrpSpPr>
            <p:nvPr/>
          </p:nvGrpSpPr>
          <p:grpSpPr bwMode="auto">
            <a:xfrm>
              <a:off x="2592" y="3264"/>
              <a:ext cx="816" cy="420"/>
              <a:chOff x="2592" y="3264"/>
              <a:chExt cx="816" cy="420"/>
            </a:xfrm>
          </p:grpSpPr>
          <p:sp>
            <p:nvSpPr>
              <p:cNvPr id="62" name="Oval 61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816" cy="192"/>
              </a:xfrm>
              <a:prstGeom prst="ellipse">
                <a:avLst/>
              </a:prstGeom>
              <a:solidFill>
                <a:schemeClr val="accent2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/>
              </a:p>
            </p:txBody>
          </p:sp>
          <p:sp>
            <p:nvSpPr>
              <p:cNvPr id="63" name="Line 62"/>
              <p:cNvSpPr>
                <a:spLocks noChangeShapeType="1"/>
              </p:cNvSpPr>
              <p:nvPr/>
            </p:nvSpPr>
            <p:spPr bwMode="auto">
              <a:xfrm>
                <a:off x="2592" y="336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/>
              </a:p>
            </p:txBody>
          </p:sp>
          <p:sp>
            <p:nvSpPr>
              <p:cNvPr id="64" name="Line 63"/>
              <p:cNvSpPr>
                <a:spLocks noChangeShapeType="1"/>
              </p:cNvSpPr>
              <p:nvPr/>
            </p:nvSpPr>
            <p:spPr bwMode="auto">
              <a:xfrm>
                <a:off x="3408" y="3360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/>
              </a:p>
            </p:txBody>
          </p:sp>
          <p:sp>
            <p:nvSpPr>
              <p:cNvPr id="65" name="Freeform 64"/>
              <p:cNvSpPr>
                <a:spLocks/>
              </p:cNvSpPr>
              <p:nvPr/>
            </p:nvSpPr>
            <p:spPr bwMode="auto">
              <a:xfrm>
                <a:off x="2592" y="3600"/>
                <a:ext cx="816" cy="84"/>
              </a:xfrm>
              <a:custGeom>
                <a:avLst/>
                <a:gdLst>
                  <a:gd name="T0" fmla="*/ 0 w 816"/>
                  <a:gd name="T1" fmla="*/ 0 h 84"/>
                  <a:gd name="T2" fmla="*/ 150 w 816"/>
                  <a:gd name="T3" fmla="*/ 60 h 84"/>
                  <a:gd name="T4" fmla="*/ 414 w 816"/>
                  <a:gd name="T5" fmla="*/ 84 h 84"/>
                  <a:gd name="T6" fmla="*/ 678 w 816"/>
                  <a:gd name="T7" fmla="*/ 60 h 84"/>
                  <a:gd name="T8" fmla="*/ 816 w 816"/>
                  <a:gd name="T9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6" h="84">
                    <a:moveTo>
                      <a:pt x="0" y="0"/>
                    </a:moveTo>
                    <a:cubicBezTo>
                      <a:pt x="25" y="10"/>
                      <a:pt x="81" y="46"/>
                      <a:pt x="150" y="60"/>
                    </a:cubicBezTo>
                    <a:cubicBezTo>
                      <a:pt x="219" y="74"/>
                      <a:pt x="326" y="84"/>
                      <a:pt x="414" y="84"/>
                    </a:cubicBezTo>
                    <a:cubicBezTo>
                      <a:pt x="502" y="84"/>
                      <a:pt x="611" y="74"/>
                      <a:pt x="678" y="60"/>
                    </a:cubicBezTo>
                    <a:cubicBezTo>
                      <a:pt x="745" y="46"/>
                      <a:pt x="787" y="12"/>
                      <a:pt x="816" y="0"/>
                    </a:cubicBezTo>
                  </a:path>
                </a:pathLst>
              </a:custGeom>
              <a:solidFill>
                <a:schemeClr val="accent2"/>
              </a:solidFill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i="0"/>
              </a:p>
            </p:txBody>
          </p:sp>
        </p:grpSp>
      </p:grpSp>
      <p:sp>
        <p:nvSpPr>
          <p:cNvPr id="67" name="Freeform 66"/>
          <p:cNvSpPr>
            <a:spLocks/>
          </p:cNvSpPr>
          <p:nvPr/>
        </p:nvSpPr>
        <p:spPr bwMode="auto">
          <a:xfrm>
            <a:off x="4238624" y="3705225"/>
            <a:ext cx="1320309" cy="1435100"/>
          </a:xfrm>
          <a:custGeom>
            <a:avLst/>
            <a:gdLst>
              <a:gd name="T0" fmla="*/ 0 w 817"/>
              <a:gd name="T1" fmla="*/ 0 h 834"/>
              <a:gd name="T2" fmla="*/ 348 w 817"/>
              <a:gd name="T3" fmla="*/ 42 h 834"/>
              <a:gd name="T4" fmla="*/ 630 w 817"/>
              <a:gd name="T5" fmla="*/ 198 h 834"/>
              <a:gd name="T6" fmla="*/ 786 w 817"/>
              <a:gd name="T7" fmla="*/ 504 h 834"/>
              <a:gd name="T8" fmla="*/ 816 w 817"/>
              <a:gd name="T9" fmla="*/ 834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68" name="Freeform 67"/>
          <p:cNvSpPr>
            <a:spLocks/>
          </p:cNvSpPr>
          <p:nvPr/>
        </p:nvSpPr>
        <p:spPr bwMode="auto">
          <a:xfrm>
            <a:off x="4229099" y="4381499"/>
            <a:ext cx="1108567" cy="758825"/>
          </a:xfrm>
          <a:custGeom>
            <a:avLst/>
            <a:gdLst>
              <a:gd name="T0" fmla="*/ 0 w 817"/>
              <a:gd name="T1" fmla="*/ 0 h 834"/>
              <a:gd name="T2" fmla="*/ 348 w 817"/>
              <a:gd name="T3" fmla="*/ 42 h 834"/>
              <a:gd name="T4" fmla="*/ 630 w 817"/>
              <a:gd name="T5" fmla="*/ 198 h 834"/>
              <a:gd name="T6" fmla="*/ 786 w 817"/>
              <a:gd name="T7" fmla="*/ 504 h 834"/>
              <a:gd name="T8" fmla="*/ 816 w 817"/>
              <a:gd name="T9" fmla="*/ 834 h 8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7" h="834">
                <a:moveTo>
                  <a:pt x="0" y="0"/>
                </a:moveTo>
                <a:cubicBezTo>
                  <a:pt x="58" y="7"/>
                  <a:pt x="243" y="9"/>
                  <a:pt x="348" y="42"/>
                </a:cubicBezTo>
                <a:cubicBezTo>
                  <a:pt x="453" y="75"/>
                  <a:pt x="557" y="121"/>
                  <a:pt x="630" y="198"/>
                </a:cubicBezTo>
                <a:cubicBezTo>
                  <a:pt x="703" y="275"/>
                  <a:pt x="755" y="398"/>
                  <a:pt x="786" y="504"/>
                </a:cubicBezTo>
                <a:cubicBezTo>
                  <a:pt x="817" y="610"/>
                  <a:pt x="810" y="765"/>
                  <a:pt x="816" y="834"/>
                </a:cubicBezTo>
              </a:path>
            </a:pathLst>
          </a:custGeom>
          <a:noFill/>
          <a:ln w="38100" cap="rnd" cmpd="sng">
            <a:solidFill>
              <a:srgbClr val="0000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 anchor="ctr"/>
          <a:lstStyle/>
          <a:p>
            <a:endParaRPr lang="en-US" i="0"/>
          </a:p>
        </p:txBody>
      </p:sp>
      <p:sp>
        <p:nvSpPr>
          <p:cNvPr id="69" name="Text Box 68"/>
          <p:cNvSpPr txBox="1">
            <a:spLocks noChangeArrowheads="1"/>
          </p:cNvSpPr>
          <p:nvPr/>
        </p:nvSpPr>
        <p:spPr bwMode="auto">
          <a:xfrm>
            <a:off x="1981395" y="2530909"/>
            <a:ext cx="1362551" cy="53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1800" b="1" i="0" dirty="0">
                <a:solidFill>
                  <a:srgbClr val="FD6C80"/>
                </a:solidFill>
              </a:rPr>
              <a:t>Virtual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b="1" i="0" dirty="0">
                <a:solidFill>
                  <a:srgbClr val="FD6C80"/>
                </a:solidFill>
              </a:rPr>
              <a:t>Addresses</a:t>
            </a:r>
            <a:endParaRPr lang="en-US" altLang="en-US" sz="2400" b="1" i="0" dirty="0">
              <a:solidFill>
                <a:srgbClr val="FD6C80"/>
              </a:solidFill>
            </a:endParaRPr>
          </a:p>
        </p:txBody>
      </p:sp>
      <p:sp>
        <p:nvSpPr>
          <p:cNvPr id="70" name="Text Box 69"/>
          <p:cNvSpPr txBox="1">
            <a:spLocks noChangeArrowheads="1"/>
          </p:cNvSpPr>
          <p:nvPr/>
        </p:nvSpPr>
        <p:spPr bwMode="auto">
          <a:xfrm>
            <a:off x="4781550" y="2765418"/>
            <a:ext cx="1362551" cy="53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7" tIns="44450" rIns="90487" bIns="4445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en-US" sz="1800" b="1" i="0" dirty="0">
                <a:solidFill>
                  <a:srgbClr val="0000FF"/>
                </a:solidFill>
              </a:rPr>
              <a:t>Physical</a:t>
            </a:r>
          </a:p>
          <a:p>
            <a:pPr algn="ctr">
              <a:lnSpc>
                <a:spcPct val="80000"/>
              </a:lnSpc>
            </a:pPr>
            <a:r>
              <a:rPr lang="en-US" altLang="en-US" sz="1800" b="1" i="0" dirty="0">
                <a:solidFill>
                  <a:srgbClr val="0000FF"/>
                </a:solidFill>
              </a:rPr>
              <a:t>Addresses</a:t>
            </a:r>
            <a:endParaRPr lang="en-US" altLang="en-US" sz="2400" b="1" i="0" dirty="0">
              <a:solidFill>
                <a:srgbClr val="0000FF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055501" y="5873115"/>
            <a:ext cx="814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Disk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-1" y="662414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0170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725" y="134900"/>
            <a:ext cx="8852598" cy="890587"/>
          </a:xfrm>
        </p:spPr>
        <p:txBody>
          <a:bodyPr/>
          <a:lstStyle/>
          <a:p>
            <a:r>
              <a:rPr lang="en-US" dirty="0"/>
              <a:t>Cache vs Virtual Memory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38" y="1919527"/>
            <a:ext cx="8847486" cy="369894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87049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vs Virtual Memory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b="1" dirty="0"/>
              <a:t>Block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page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Cache miss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i="1" dirty="0">
                <a:sym typeface="Wingdings" panose="05000000000000000000" pitchFamily="2" charset="2"/>
              </a:rPr>
              <a:t>page fault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Replacement on cache memory misses by hardware whereas virtual memory replacement is by OS</a:t>
            </a:r>
          </a:p>
          <a:p>
            <a:pPr>
              <a:lnSpc>
                <a:spcPct val="90000"/>
              </a:lnSpc>
            </a:pPr>
            <a:r>
              <a:rPr lang="en-US" dirty="0">
                <a:sym typeface="Wingdings" panose="05000000000000000000" pitchFamily="2" charset="2"/>
              </a:rPr>
              <a:t>Size of processor address determines size of VM whereas cache size is independent of address size</a:t>
            </a:r>
          </a:p>
          <a:p>
            <a:r>
              <a:rPr lang="en-US" dirty="0">
                <a:sym typeface="Wingdings" panose="05000000000000000000" pitchFamily="2" charset="2"/>
              </a:rPr>
              <a:t>VM can have fixed or variable size blocks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page vs segmentation: they both have pros and cons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</p:spPr>
        <p:txBody>
          <a:bodyPr/>
          <a:lstStyle/>
          <a:p>
            <a:pPr>
              <a:defRPr/>
            </a:pPr>
            <a:fld id="{6ACC4199-F8B7-463F-8679-1D7C78B959A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-1" y="6617166"/>
            <a:ext cx="1953612" cy="2462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tIns="0" b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itchFamily="2" charset="2"/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tx1"/>
                </a:solidFill>
                <a:latin typeface="Arial Black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600" b="1" i="0" dirty="0">
                <a:solidFill>
                  <a:srgbClr val="004BF3"/>
                </a:solidFill>
                <a:latin typeface="Calibri" charset="0"/>
                <a:ea typeface="Calibri" charset="0"/>
                <a:cs typeface="Calibri" charset="0"/>
              </a:rPr>
              <a:t>B.4   Virtual Memory</a:t>
            </a:r>
            <a:endParaRPr lang="en-US" sz="1600" b="1" i="0" dirty="0">
              <a:solidFill>
                <a:srgbClr val="0066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74633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MHPG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MHPG">
      <a:majorFont>
        <a:latin typeface="Neo Sans Intel"/>
        <a:ea typeface=""/>
        <a:cs typeface="Arial"/>
      </a:majorFont>
      <a:minorFont>
        <a:latin typeface="Neo Sans Inte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6D5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blurRad="50800" dist="114300" dir="2700000" algn="tl" rotWithShape="0">
            <a:prstClr val="black">
              <a:alpha val="40000"/>
            </a:prstClr>
          </a:outerShdw>
        </a:effectLst>
      </a:spPr>
      <a:bodyPr vert="horz" wrap="square" lIns="91440" tIns="45720" rIns="91440" bIns="45720" numCol="1" rtlCol="0" anchor="ctr" anchorCtr="1" compatLnSpc="1">
        <a:prstTxWarp prst="textNoShape">
          <a:avLst/>
        </a:prstTxWarp>
        <a:noAutofit/>
      </a:bodyPr>
      <a:lstStyle>
        <a:defPPr marL="6350" algn="l">
          <a:lnSpc>
            <a:spcPct val="90000"/>
          </a:lnSpc>
          <a:buClr>
            <a:srgbClr val="004BF3"/>
          </a:buClr>
          <a:buSzPct val="85000"/>
          <a:defRPr sz="4000" b="1" i="0" dirty="0">
            <a:solidFill>
              <a:srgbClr val="0040D9"/>
            </a:solidFill>
            <a:latin typeface="Calibri" panose="020F0502020204030204" pitchFamily="34" charset="0"/>
            <a:ea typeface="Helvetica" charset="0"/>
            <a:cs typeface="Calibri" panose="020F0502020204030204" pitchFamily="34" charset="0"/>
          </a:defRPr>
        </a:defPPr>
      </a:lstStyle>
    </a:spDef>
    <a:lnDef>
      <a:spPr bwMode="auto"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arrow" w="med" len="lg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l">
          <a:defRPr sz="2800" dirty="0" smtClean="0">
            <a:solidFill>
              <a:srgbClr val="001CFE"/>
            </a:solidFill>
            <a:latin typeface="Calibri" panose="020F0502020204030204" pitchFamily="34" charset="0"/>
            <a:cs typeface="Calibri" panose="020F0502020204030204" pitchFamily="34" charset="0"/>
          </a:defRPr>
        </a:defPPr>
      </a:lstStyle>
    </a:txDef>
  </a:objectDefaults>
  <a:extraClrSchemeLst>
    <a:extraClrScheme>
      <a:clrScheme name="MHPG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HPG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HPG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218145</TotalTime>
  <Words>1693</Words>
  <Application>Microsoft Office PowerPoint</Application>
  <PresentationFormat>On-screen Show (4:3)</PresentationFormat>
  <Paragraphs>369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.AppleSystemUIFont</vt:lpstr>
      <vt:lpstr>Arial</vt:lpstr>
      <vt:lpstr>ArialUnicodeMS</vt:lpstr>
      <vt:lpstr>Calibri</vt:lpstr>
      <vt:lpstr>Courier New</vt:lpstr>
      <vt:lpstr>Helvetica</vt:lpstr>
      <vt:lpstr>Monaco</vt:lpstr>
      <vt:lpstr>Neo Sans Intel</vt:lpstr>
      <vt:lpstr>Times New Roman</vt:lpstr>
      <vt:lpstr>Wingdings</vt:lpstr>
      <vt:lpstr>Zapf Dingbats</vt:lpstr>
      <vt:lpstr>ZapfDingbatsITC</vt:lpstr>
      <vt:lpstr>MHPG</vt:lpstr>
      <vt:lpstr>PowerPoint Presentation</vt:lpstr>
      <vt:lpstr>A Simple View of Memory Hierarchy</vt:lpstr>
      <vt:lpstr>Why Virtual Memory</vt:lpstr>
      <vt:lpstr>Why Virtual Memory</vt:lpstr>
      <vt:lpstr>Basics of Virtual Memory</vt:lpstr>
      <vt:lpstr>Basics of Virtual Memory</vt:lpstr>
      <vt:lpstr>A Simplified View of Virtual Memory</vt:lpstr>
      <vt:lpstr>Cache vs Virtual Memory</vt:lpstr>
      <vt:lpstr>Cache vs Virtual Memory</vt:lpstr>
      <vt:lpstr>Virtual Memory Design Issues</vt:lpstr>
      <vt:lpstr>Virtual Memory Address Translation</vt:lpstr>
      <vt:lpstr>Address Translation</vt:lpstr>
      <vt:lpstr>Address Translation - Example</vt:lpstr>
      <vt:lpstr>PowerPoint Presentation</vt:lpstr>
      <vt:lpstr>Page Faults</vt:lpstr>
      <vt:lpstr>Servicing Page Faults</vt:lpstr>
      <vt:lpstr>Page Replacement</vt:lpstr>
      <vt:lpstr>Fast Address Translation – TLB</vt:lpstr>
      <vt:lpstr>TLB in AMD Opteron</vt:lpstr>
      <vt:lpstr>Question: Page size and Page Table Size </vt:lpstr>
      <vt:lpstr>Multi-Level Page Table</vt:lpstr>
      <vt:lpstr>Multi-Level Page Table</vt:lpstr>
      <vt:lpstr>Selecting Page Size – Large Page Size</vt:lpstr>
      <vt:lpstr>Virtual Memory – Protection </vt:lpstr>
      <vt:lpstr>Page Table Entries – Protection </vt:lpstr>
      <vt:lpstr>Page Table Entries – Protection </vt:lpstr>
      <vt:lpstr>Summary 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kaat</dc:creator>
  <cp:lastModifiedBy>Srinivas Katkoori</cp:lastModifiedBy>
  <cp:revision>3707</cp:revision>
  <cp:lastPrinted>2018-09-17T20:26:54Z</cp:lastPrinted>
  <dcterms:created xsi:type="dcterms:W3CDTF">1997-04-13T14:24:48Z</dcterms:created>
  <dcterms:modified xsi:type="dcterms:W3CDTF">2023-01-30T18:41:46Z</dcterms:modified>
</cp:coreProperties>
</file>