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33"/>
  </p:notesMasterIdLst>
  <p:handoutMasterIdLst>
    <p:handoutMasterId r:id="rId34"/>
  </p:handoutMasterIdLst>
  <p:sldIdLst>
    <p:sldId id="270" r:id="rId2"/>
    <p:sldId id="272" r:id="rId3"/>
    <p:sldId id="318" r:id="rId4"/>
    <p:sldId id="325" r:id="rId5"/>
    <p:sldId id="328" r:id="rId6"/>
    <p:sldId id="330" r:id="rId7"/>
    <p:sldId id="326" r:id="rId8"/>
    <p:sldId id="1261" r:id="rId9"/>
    <p:sldId id="332" r:id="rId10"/>
    <p:sldId id="384" r:id="rId11"/>
    <p:sldId id="334" r:id="rId12"/>
    <p:sldId id="386" r:id="rId13"/>
    <p:sldId id="335" r:id="rId14"/>
    <p:sldId id="336" r:id="rId15"/>
    <p:sldId id="338" r:id="rId16"/>
    <p:sldId id="337" r:id="rId17"/>
    <p:sldId id="1263" r:id="rId18"/>
    <p:sldId id="339" r:id="rId19"/>
    <p:sldId id="341" r:id="rId20"/>
    <p:sldId id="342" r:id="rId21"/>
    <p:sldId id="343" r:id="rId22"/>
    <p:sldId id="344" r:id="rId23"/>
    <p:sldId id="345" r:id="rId24"/>
    <p:sldId id="346" r:id="rId25"/>
    <p:sldId id="385" r:id="rId26"/>
    <p:sldId id="352" r:id="rId27"/>
    <p:sldId id="347" r:id="rId28"/>
    <p:sldId id="405" r:id="rId29"/>
    <p:sldId id="348" r:id="rId30"/>
    <p:sldId id="349" r:id="rId31"/>
    <p:sldId id="350" r:id="rId32"/>
  </p:sldIdLst>
  <p:sldSz cx="9144000" cy="5143500" type="screen16x9"/>
  <p:notesSz cx="7099300" cy="10234613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0D7"/>
    <a:srgbClr val="0000FF"/>
    <a:srgbClr val="FFF6D5"/>
    <a:srgbClr val="5ED17F"/>
    <a:srgbClr val="0712D9"/>
    <a:srgbClr val="0C23D8"/>
    <a:srgbClr val="07860F"/>
    <a:srgbClr val="0044DB"/>
    <a:srgbClr val="004BF3"/>
    <a:srgbClr val="0030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31" autoAdjust="0"/>
    <p:restoredTop sz="90693" autoAdjust="0"/>
  </p:normalViewPr>
  <p:slideViewPr>
    <p:cSldViewPr snapToGrid="0">
      <p:cViewPr varScale="1">
        <p:scale>
          <a:sx n="132" d="100"/>
          <a:sy n="132" d="100"/>
        </p:scale>
        <p:origin x="1392" y="96"/>
      </p:cViewPr>
      <p:guideLst>
        <p:guide orient="horz" pos="164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42" d="100"/>
          <a:sy n="142" d="100"/>
        </p:scale>
        <p:origin x="456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The University of Adelaide, School of Computer Science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61565D71-58CB-4E4A-A112-B88A53B65450}" type="datetime3">
              <a:rPr lang="en-US" smtClean="0"/>
              <a:t>1 February 2023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Chapter 2 — Instructions: Language of the Computer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57C84157-CAC9-4329-91AD-EB3C6746FA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The University of Adelaide, School of Computer Science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A6819D6C-F56C-C844-8828-176DDD743C2C}" type="datetime3">
              <a:rPr lang="en-US" smtClean="0"/>
              <a:t>1 February 2023</a:t>
            </a:fld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3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Chapter 2 — Instructions: Language of the Computer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EE145C4F-ECA4-4DD7-819E-C9FECED2784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800" kern="1200">
        <a:solidFill>
          <a:schemeClr val="tx1"/>
        </a:solidFill>
        <a:latin typeface="Monaco" charset="0"/>
        <a:ea typeface="Monaco" charset="0"/>
        <a:cs typeface="Monaco" charset="0"/>
      </a:defRPr>
    </a:lvl1pPr>
    <a:lvl2pPr marL="457200" algn="l" rtl="0" fontAlgn="base">
      <a:spcBef>
        <a:spcPct val="30000"/>
      </a:spcBef>
      <a:spcAft>
        <a:spcPct val="0"/>
      </a:spcAft>
      <a:defRPr sz="1800" kern="1200">
        <a:solidFill>
          <a:schemeClr val="tx1"/>
        </a:solidFill>
        <a:latin typeface="Monaco" charset="0"/>
        <a:ea typeface="Monaco" charset="0"/>
        <a:cs typeface="Monaco" charset="0"/>
      </a:defRPr>
    </a:lvl2pPr>
    <a:lvl3pPr marL="914400" algn="l" rtl="0" fontAlgn="base">
      <a:spcBef>
        <a:spcPct val="30000"/>
      </a:spcBef>
      <a:spcAft>
        <a:spcPct val="0"/>
      </a:spcAft>
      <a:defRPr sz="1800" kern="1200">
        <a:solidFill>
          <a:schemeClr val="tx1"/>
        </a:solidFill>
        <a:latin typeface="Monaco" charset="0"/>
        <a:ea typeface="Monaco" charset="0"/>
        <a:cs typeface="Monaco" charset="0"/>
      </a:defRPr>
    </a:lvl3pPr>
    <a:lvl4pPr marL="1371600" algn="l" rtl="0" fontAlgn="base">
      <a:spcBef>
        <a:spcPct val="30000"/>
      </a:spcBef>
      <a:spcAft>
        <a:spcPct val="0"/>
      </a:spcAft>
      <a:defRPr sz="1800" kern="1200">
        <a:solidFill>
          <a:schemeClr val="tx1"/>
        </a:solidFill>
        <a:latin typeface="Monaco" charset="0"/>
        <a:ea typeface="Monaco" charset="0"/>
        <a:cs typeface="Monaco" charset="0"/>
      </a:defRPr>
    </a:lvl4pPr>
    <a:lvl5pPr marL="1828800" algn="l" rtl="0" fontAlgn="base">
      <a:spcBef>
        <a:spcPct val="30000"/>
      </a:spcBef>
      <a:spcAft>
        <a:spcPct val="0"/>
      </a:spcAft>
      <a:defRPr sz="1800" kern="1200">
        <a:solidFill>
          <a:schemeClr val="tx1"/>
        </a:solidFill>
        <a:latin typeface="Monaco" charset="0"/>
        <a:ea typeface="Monaco" charset="0"/>
        <a:cs typeface="Monaco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EF0B701-0C61-1944-99D9-719FA4FA4C65}" type="datetime3">
              <a:rPr lang="en-US" smtClean="0"/>
              <a:t>1 February 2023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CEACC0-B677-4A29-B1E6-BCE98563D55B}" type="slidenum">
              <a:rPr lang="en-US"/>
              <a:pPr/>
              <a:t>1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an </a:t>
            </a:r>
            <a:r>
              <a:rPr lang="en-US" dirty="0">
                <a:solidFill>
                  <a:srgbClr val="0951FF"/>
                </a:solidFill>
              </a:rPr>
              <a:t>anti-dependence</a:t>
            </a:r>
            <a:r>
              <a:rPr lang="en-US" dirty="0"/>
              <a:t> (not a true dependence)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Arises from the reuse of register X1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If </a:t>
            </a:r>
            <a:r>
              <a:rPr lang="en-US" dirty="0" err="1"/>
              <a:t>Instr</a:t>
            </a:r>
            <a:r>
              <a:rPr lang="en-US" dirty="0"/>
              <a:t> j writes to x1 before </a:t>
            </a:r>
            <a:r>
              <a:rPr lang="en-US" dirty="0" err="1"/>
              <a:t>Instr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reads x1, then </a:t>
            </a:r>
            <a:r>
              <a:rPr lang="en-US" dirty="0" err="1"/>
              <a:t>Instr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will use the value written by </a:t>
            </a:r>
            <a:r>
              <a:rPr lang="en-US" dirty="0" err="1"/>
              <a:t>Instr</a:t>
            </a:r>
            <a:r>
              <a:rPr lang="en-US" dirty="0"/>
              <a:t> j =&gt; Incorrect behavior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6819D6C-F56C-C844-8828-176DDD743C2C}" type="datetime3">
              <a:rPr lang="en-US" smtClean="0"/>
              <a:t>1 February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45C4F-ECA4-4DD7-819E-C9FECED2784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301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sz="2400" dirty="0"/>
              <a:t>This is an </a:t>
            </a:r>
            <a:r>
              <a:rPr lang="en-US" sz="2400" dirty="0">
                <a:solidFill>
                  <a:srgbClr val="0951FF"/>
                </a:solidFill>
              </a:rPr>
              <a:t>output dependence </a:t>
            </a:r>
            <a:r>
              <a:rPr lang="en-US" sz="2400" dirty="0"/>
              <a:t>(not a true dependence)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/>
              <a:t>Arises from the reuse of register x1</a:t>
            </a:r>
          </a:p>
          <a:p>
            <a:pPr marL="742950" lvl="1" indent="-2857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dirty="0"/>
              <a:t>If </a:t>
            </a:r>
            <a:r>
              <a:rPr lang="en-US" dirty="0" err="1"/>
              <a:t>Instr</a:t>
            </a:r>
            <a:r>
              <a:rPr lang="en-US" dirty="0"/>
              <a:t> j writes to x1 before </a:t>
            </a:r>
            <a:r>
              <a:rPr lang="en-US" dirty="0" err="1"/>
              <a:t>Instr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then </a:t>
            </a:r>
            <a:r>
              <a:rPr lang="en-US" dirty="0" err="1"/>
              <a:t>Instr</a:t>
            </a:r>
            <a:r>
              <a:rPr lang="en-US" dirty="0"/>
              <a:t> k will use the value written by </a:t>
            </a:r>
            <a:r>
              <a:rPr lang="en-US" dirty="0" err="1"/>
              <a:t>Instr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=&gt; violation of program order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6819D6C-F56C-C844-8828-176DDD743C2C}" type="datetime3">
              <a:rPr lang="en-US" smtClean="0"/>
              <a:t>1 February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45C4F-ECA4-4DD7-819E-C9FECED2784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49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sources of data that</a:t>
            </a:r>
            <a:r>
              <a:rPr lang="en-US" baseline="0" dirty="0"/>
              <a:t> are needed by a following instruction: output of EX or MEM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6819D6C-F56C-C844-8828-176DDD743C2C}" type="datetime3">
              <a:rPr lang="en-US" smtClean="0"/>
              <a:t>1 February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E145C4F-ECA4-4DD7-819E-C9FECED2784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83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6819D6C-F56C-C844-8828-176DDD743C2C}" type="datetime3">
              <a:rPr lang="en-US" smtClean="0"/>
              <a:t>1 February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45C4F-ECA4-4DD7-819E-C9FECED2784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77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E191870-E151-E641-9E2C-883054277385}" type="datetime3">
              <a:rPr lang="en-US" smtClean="0"/>
              <a:t>1 February 2023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In-order pipeline: instructions enter the pipeline in the program order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6819D6C-F56C-C844-8828-176DDD743C2C}" type="datetime3">
              <a:rPr lang="en-US" smtClean="0"/>
              <a:t>1 February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45C4F-ECA4-4DD7-819E-C9FECED2784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3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Fill and Drain overhead becomes higher as a pipeline become deeper.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6819D6C-F56C-C844-8828-176DDD743C2C}" type="datetime3">
              <a:rPr lang="en-US" smtClean="0"/>
              <a:t>1 February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45C4F-ECA4-4DD7-819E-C9FECED2784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39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6819D6C-F56C-C844-8828-176DDD743C2C}" type="datetime3">
              <a:rPr lang="en-US" smtClean="0"/>
              <a:t>1 February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45C4F-ECA4-4DD7-819E-C9FECED2784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31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control dependences exist between an instruction I following a branch instruction. </a:t>
            </a:r>
          </a:p>
          <a:p>
            <a:endParaRPr lang="en-US" dirty="0"/>
          </a:p>
          <a:p>
            <a:r>
              <a:rPr lang="en-US" dirty="0"/>
              <a:t>instruction I can be executed only after branch condition is determined to indicate that it can be executed.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6819D6C-F56C-C844-8828-176DDD743C2C}" type="datetime3">
              <a:rPr lang="en-US" smtClean="0"/>
              <a:t>1 February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45C4F-ECA4-4DD7-819E-C9FECED2784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27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arch has split</a:t>
            </a:r>
            <a:r>
              <a:rPr lang="en-US" baseline="0" dirty="0"/>
              <a:t> memory for </a:t>
            </a:r>
            <a:r>
              <a:rPr lang="en-US" baseline="0" dirty="0" err="1"/>
              <a:t>inst</a:t>
            </a:r>
            <a:r>
              <a:rPr lang="en-US" baseline="0" dirty="0"/>
              <a:t> and data </a:t>
            </a:r>
            <a:r>
              <a:rPr lang="mr-IN" baseline="0" dirty="0"/>
              <a:t>–</a:t>
            </a:r>
            <a:r>
              <a:rPr lang="en-US" baseline="0" dirty="0"/>
              <a:t> one case for removing structural hazards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6819D6C-F56C-C844-8828-176DDD743C2C}" type="datetime3">
              <a:rPr lang="en-US" smtClean="0"/>
              <a:t>1 February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E145C4F-ECA4-4DD7-819E-C9FECED2784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85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Processors that allow S-hazards potentially run slower due to stall cycles to handle S-hazards.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6819D6C-F56C-C844-8828-176DDD743C2C}" type="datetime3">
              <a:rPr lang="en-US" smtClean="0"/>
              <a:t>1 February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E145C4F-ECA4-4DD7-819E-C9FECED2784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37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registers needed by a later instruction are not available</a:t>
            </a:r>
          </a:p>
          <a:p>
            <a:endParaRPr lang="en-US" dirty="0"/>
          </a:p>
          <a:p>
            <a:r>
              <a:rPr lang="en-US" dirty="0"/>
              <a:t>those registers may provide source operands or destination.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6819D6C-F56C-C844-8828-176DDD743C2C}" type="datetime3">
              <a:rPr lang="en-US" smtClean="0"/>
              <a:t>1 February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45C4F-ECA4-4DD7-819E-C9FECED2784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3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82" name="Text Box 42"/>
          <p:cNvSpPr txBox="1">
            <a:spLocks noChangeArrowheads="1"/>
          </p:cNvSpPr>
          <p:nvPr userDrawn="1"/>
        </p:nvSpPr>
        <p:spPr bwMode="auto">
          <a:xfrm>
            <a:off x="8388351" y="4873229"/>
            <a:ext cx="57626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63BBFCE6-A6C8-4251-973B-1D0917AA6A4E}" type="slidenum">
              <a:rPr lang="en-AU" sz="1200" b="1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lang="en-GB" sz="1200">
              <a:latin typeface="Arial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35209"/>
            <a:ext cx="8784976" cy="64633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9114" y="86916"/>
            <a:ext cx="1292662" cy="459105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9" y="86916"/>
            <a:ext cx="6105525" cy="45910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9" y="-33158"/>
            <a:ext cx="8281987" cy="64633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4214" y="844153"/>
            <a:ext cx="8270875" cy="3833813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9" y="-33158"/>
            <a:ext cx="8281987" cy="64633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4" y="844153"/>
            <a:ext cx="4059237" cy="3833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844153"/>
            <a:ext cx="4059238" cy="3833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3" y="61501"/>
            <a:ext cx="8784976" cy="584775"/>
          </a:xfrm>
          <a:prstGeom prst="rect">
            <a:avLst/>
          </a:prstGeom>
        </p:spPr>
        <p:txBody>
          <a:bodyPr anchor="ctr" anchorCtr="0"/>
          <a:lstStyle>
            <a:lvl1pPr>
              <a:defRPr sz="3200">
                <a:solidFill>
                  <a:srgbClr val="0000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3" y="716560"/>
            <a:ext cx="8775576" cy="4307708"/>
          </a:xfrm>
        </p:spPr>
        <p:txBody>
          <a:bodyPr anchor="ctr" anchorCtr="0"/>
          <a:lstStyle>
            <a:lvl1pPr marL="404813" indent="-404813">
              <a:spcBef>
                <a:spcPts val="400"/>
              </a:spcBef>
              <a:buClr>
                <a:srgbClr val="0000FF"/>
              </a:buClr>
              <a:tabLst/>
              <a:defRPr sz="2800"/>
            </a:lvl1pPr>
            <a:lvl2pPr marL="803275" indent="-346075">
              <a:spcBef>
                <a:spcPts val="0"/>
              </a:spcBef>
              <a:tabLst/>
              <a:defRPr sz="2400"/>
            </a:lvl2pPr>
            <a:lvl3pPr marL="1201738" indent="-287338">
              <a:spcBef>
                <a:spcPts val="0"/>
              </a:spcBef>
              <a:tabLst/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990" y="3305175"/>
            <a:ext cx="7358158" cy="584775"/>
          </a:xfrm>
          <a:prstGeom prst="rect">
            <a:avLst/>
          </a:prstGeom>
        </p:spPr>
        <p:txBody>
          <a:bodyPr anchor="t"/>
          <a:lstStyle>
            <a:lvl1pPr algn="ctr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721" y="1167594"/>
            <a:ext cx="8266422" cy="1566174"/>
          </a:xfrm>
        </p:spPr>
        <p:txBody>
          <a:bodyPr anchor="b"/>
          <a:lstStyle>
            <a:lvl1pPr marL="0" indent="0" algn="ctr">
              <a:buNone/>
              <a:defRPr sz="4400" b="1" i="0">
                <a:solidFill>
                  <a:srgbClr val="0712D9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35209"/>
            <a:ext cx="8784976" cy="64633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4" y="844153"/>
            <a:ext cx="4059237" cy="3833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844153"/>
            <a:ext cx="4059238" cy="3833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6898"/>
            <a:ext cx="8229600" cy="64633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706F7DB-85E6-B743-8208-E5F6D587A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3" y="61501"/>
            <a:ext cx="8784976" cy="584775"/>
          </a:xfrm>
          <a:prstGeom prst="rect">
            <a:avLst/>
          </a:prstGeom>
        </p:spPr>
        <p:txBody>
          <a:bodyPr anchor="ctr" anchorCtr="0"/>
          <a:lstStyle>
            <a:lvl1pPr>
              <a:defRPr sz="3200">
                <a:solidFill>
                  <a:srgbClr val="0000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68439"/>
            <a:ext cx="3008313" cy="707886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25394"/>
            <a:ext cx="5486400" cy="40011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513" y="646126"/>
            <a:ext cx="8775576" cy="4288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9513" y="-63025"/>
            <a:ext cx="87849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dirty="0"/>
              <a:t>Click to edit Master title style</a:t>
            </a:r>
          </a:p>
        </p:txBody>
      </p:sp>
      <p:sp>
        <p:nvSpPr>
          <p:cNvPr id="239630" name="Text Box 14"/>
          <p:cNvSpPr txBox="1">
            <a:spLocks noChangeArrowheads="1"/>
          </p:cNvSpPr>
          <p:nvPr userDrawn="1"/>
        </p:nvSpPr>
        <p:spPr bwMode="auto">
          <a:xfrm>
            <a:off x="8567737" y="4859771"/>
            <a:ext cx="5762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28EC741E-FC11-4977-9AC4-393A11CE0A97}" type="slidenum">
              <a:rPr lang="en-AU" sz="2000" b="1" i="0">
                <a:solidFill>
                  <a:srgbClr val="0712D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lang="en-GB" sz="2000" b="1" i="0" dirty="0">
              <a:solidFill>
                <a:srgbClr val="0712D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b="1" i="0">
          <a:solidFill>
            <a:srgbClr val="0A31F1"/>
          </a:solidFill>
          <a:latin typeface="Calibri" charset="0"/>
          <a:ea typeface="Calibri" charset="0"/>
          <a:cs typeface="Calibri" charset="0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33CC"/>
        </a:buClr>
        <a:buSzPct val="80000"/>
        <a:buFont typeface="ZapfDingbatsITC" charset="0"/>
        <a:buChar char="➜"/>
        <a:defRPr sz="3200" b="0" i="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4BF3"/>
        </a:buClr>
        <a:buSzPct val="80000"/>
        <a:buFont typeface="ZapfDingbatsITC" charset="0"/>
        <a:buChar char="➜"/>
        <a:defRPr sz="2800" b="0" i="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4BF3"/>
        </a:buClr>
        <a:buSzPct val="80000"/>
        <a:buFont typeface="ZapfDingbatsITC" charset="0"/>
        <a:buChar char="➜"/>
        <a:defRPr sz="2400" b="0" i="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04BF3"/>
        </a:buClr>
        <a:buSzPct val="80000"/>
        <a:buFont typeface="ZapfDingbatsITC" charset="0"/>
        <a:buChar char="➜"/>
        <a:defRPr sz="2000" b="0" i="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004BF3"/>
        </a:buClr>
        <a:buSzPct val="80000"/>
        <a:buFont typeface="ZapfDingbatsITC" charset="0"/>
        <a:buChar char="➜"/>
        <a:defRPr sz="2000" b="0" i="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84" name="Rectangle 12"/>
          <p:cNvSpPr>
            <a:spLocks noChangeArrowheads="1"/>
          </p:cNvSpPr>
          <p:nvPr/>
        </p:nvSpPr>
        <p:spPr bwMode="auto">
          <a:xfrm>
            <a:off x="182880" y="1683533"/>
            <a:ext cx="8778240" cy="1371600"/>
          </a:xfrm>
          <a:prstGeom prst="roundRect">
            <a:avLst>
              <a:gd name="adj" fmla="val 5556"/>
            </a:avLst>
          </a:prstGeom>
          <a:solidFill>
            <a:srgbClr val="FFF0D7"/>
          </a:solidFill>
          <a:ln w="9525" algn="ctr">
            <a:noFill/>
            <a:miter lim="800000"/>
            <a:headEnd/>
            <a:tailEnd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 anchorCtr="1">
            <a:noAutofit/>
          </a:bodyPr>
          <a:lstStyle/>
          <a:p>
            <a:pPr algn="ctr"/>
            <a:r>
              <a:rPr lang="en-GB" sz="4400" b="1" dirty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Instruction-Level Parallelism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Pipeline Hazards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3" y="745435"/>
            <a:ext cx="8775576" cy="4240451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b="1" dirty="0"/>
              <a:t>Hazard</a:t>
            </a:r>
            <a:r>
              <a:rPr lang="en-US" dirty="0"/>
              <a:t> – situation where dependences could be violated if instructions are executed </a:t>
            </a:r>
            <a:r>
              <a:rPr lang="en-US" dirty="0">
                <a:solidFill>
                  <a:srgbClr val="FF0000"/>
                </a:solidFill>
              </a:rPr>
              <a:t>too close</a:t>
            </a:r>
          </a:p>
          <a:p>
            <a:pPr>
              <a:spcBef>
                <a:spcPts val="0"/>
              </a:spcBef>
            </a:pPr>
            <a:r>
              <a:rPr lang="en-US" dirty="0"/>
              <a:t>Three types of pipeline hazards</a:t>
            </a:r>
          </a:p>
          <a:p>
            <a:pPr lvl="1">
              <a:spcBef>
                <a:spcPts val="200"/>
              </a:spcBef>
            </a:pPr>
            <a:r>
              <a:rPr lang="en-US" b="1" dirty="0"/>
              <a:t>Structural hazard </a:t>
            </a:r>
            <a:r>
              <a:rPr lang="en-US" dirty="0"/>
              <a:t>– two or more instructions require the use of a given hardware resource at the same time</a:t>
            </a:r>
          </a:p>
          <a:p>
            <a:pPr lvl="1">
              <a:spcBef>
                <a:spcPts val="200"/>
              </a:spcBef>
            </a:pPr>
            <a:r>
              <a:rPr lang="en-US" b="1" dirty="0"/>
              <a:t>Data hazard </a:t>
            </a:r>
            <a:r>
              <a:rPr lang="en-US" dirty="0"/>
              <a:t>–either the source or the destination operands of an instruction are not available, when needed in the pipeline</a:t>
            </a:r>
          </a:p>
          <a:p>
            <a:pPr lvl="2"/>
            <a:r>
              <a:rPr lang="en-US" dirty="0"/>
              <a:t>Instruction processing will be delayed until operands become available</a:t>
            </a:r>
          </a:p>
          <a:p>
            <a:pPr lvl="1">
              <a:spcBef>
                <a:spcPts val="200"/>
              </a:spcBef>
            </a:pPr>
            <a:r>
              <a:rPr lang="en-US" b="1" dirty="0"/>
              <a:t>Control hazard </a:t>
            </a:r>
            <a:r>
              <a:rPr lang="en-US" dirty="0"/>
              <a:t>– a delay in the availability of an instruction or the memory address needed to fetch the instruction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907218"/>
            <a:ext cx="2340641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C.2, 3.1   Pipeline hazards</a:t>
            </a:r>
            <a:endParaRPr lang="en-US" sz="1600" b="1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351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Pipeline Hazards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3" y="824948"/>
            <a:ext cx="8775576" cy="3074506"/>
          </a:xfrm>
        </p:spPr>
        <p:txBody>
          <a:bodyPr/>
          <a:lstStyle/>
          <a:p>
            <a:r>
              <a:rPr lang="en-US" dirty="0"/>
              <a:t>To avoid hazards, dependent instructions are </a:t>
            </a:r>
            <a:r>
              <a:rPr lang="en-US" b="1" dirty="0"/>
              <a:t>stalled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Allow some instructions to proceed while others are delayed</a:t>
            </a:r>
          </a:p>
          <a:p>
            <a:pPr lvl="1"/>
            <a:r>
              <a:rPr lang="en-US" dirty="0"/>
              <a:t>No additional instructions fetched until the conditions that caused the hazard disappear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This is called “clearing the hazard”</a:t>
            </a:r>
          </a:p>
          <a:p>
            <a:pPr>
              <a:spcBef>
                <a:spcPts val="600"/>
              </a:spcBef>
            </a:pPr>
            <a:r>
              <a:rPr lang="en-US" dirty="0"/>
              <a:t>Stalling increases the CPI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reduces the speedup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300" y="3659026"/>
            <a:ext cx="6223000" cy="838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4907218"/>
            <a:ext cx="2340641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C.2, 3.1   Pipeline hazards</a:t>
            </a:r>
            <a:endParaRPr lang="en-US" sz="1600" b="1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76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C4D9A2F-5E79-3346-82F3-640857A80436}"/>
              </a:ext>
            </a:extLst>
          </p:cNvPr>
          <p:cNvSpPr/>
          <p:nvPr/>
        </p:nvSpPr>
        <p:spPr bwMode="auto">
          <a:xfrm>
            <a:off x="182880" y="1791124"/>
            <a:ext cx="8778240" cy="1188720"/>
          </a:xfrm>
          <a:prstGeom prst="roundRect">
            <a:avLst>
              <a:gd name="adj" fmla="val 5983"/>
            </a:avLst>
          </a:prstGeom>
          <a:solidFill>
            <a:srgbClr val="FFF0D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b="1" dirty="0">
                <a:solidFill>
                  <a:srgbClr val="001CFE"/>
                </a:solidFill>
                <a:latin typeface="Calibri" charset="0"/>
                <a:ea typeface="Calibri" charset="0"/>
                <a:cs typeface="Calibri" charset="0"/>
              </a:rPr>
              <a:t>Structural Hazards</a:t>
            </a:r>
          </a:p>
        </p:txBody>
      </p:sp>
    </p:spTree>
    <p:extLst>
      <p:ext uri="{BB962C8B-B14F-4D97-AF65-F5344CB8AC3E}">
        <p14:creationId xmlns:p14="http://schemas.microsoft.com/office/powerpoint/2010/main" val="93760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AC703A-2745-3D4F-8C44-4BA53D400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55" y="2693477"/>
            <a:ext cx="8013713" cy="21504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Hazards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3" y="824948"/>
            <a:ext cx="8775576" cy="186852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Example: In the MIPS 5-stage pipeline, in cycle 4</a:t>
            </a:r>
          </a:p>
          <a:p>
            <a:pPr lvl="1"/>
            <a:r>
              <a:rPr lang="en-US" dirty="0"/>
              <a:t>A new instruction is fetched from memory in the IF stage</a:t>
            </a:r>
          </a:p>
          <a:p>
            <a:pPr lvl="1"/>
            <a:r>
              <a:rPr lang="en-US" dirty="0"/>
              <a:t>Load instruction reads data from memory in the MEM stage</a:t>
            </a:r>
          </a:p>
          <a:p>
            <a:r>
              <a:rPr lang="en-US" dirty="0"/>
              <a:t>What happens if the memory has only one read port?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46" y="4907218"/>
            <a:ext cx="2340641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C.2, 3.1   Pipeline hazards</a:t>
            </a:r>
            <a:endParaRPr lang="en-US" sz="1600" b="1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A9DB3B-5C6C-5B46-A407-665E20E6A344}"/>
              </a:ext>
            </a:extLst>
          </p:cNvPr>
          <p:cNvSpPr/>
          <p:nvPr/>
        </p:nvSpPr>
        <p:spPr bwMode="auto">
          <a:xfrm flipH="1">
            <a:off x="4562060" y="3475068"/>
            <a:ext cx="467139" cy="1027358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49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72053"/>
            <a:ext cx="8712968" cy="29165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Hazards </a:t>
            </a:r>
            <a:r>
              <a:rPr lang="mr-IN" dirty="0"/>
              <a:t>–</a:t>
            </a:r>
            <a:r>
              <a:rPr lang="en-US" dirty="0"/>
              <a:t> Stalls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3" y="824947"/>
            <a:ext cx="8775576" cy="1470992"/>
          </a:xfrm>
        </p:spPr>
        <p:txBody>
          <a:bodyPr/>
          <a:lstStyle/>
          <a:p>
            <a:r>
              <a:rPr lang="en-US" dirty="0"/>
              <a:t>Instructions ahead of the stall proceed to completion</a:t>
            </a:r>
          </a:p>
          <a:p>
            <a:r>
              <a:rPr lang="en-US" dirty="0"/>
              <a:t>Stall delays instruction and those following it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93343" y="3662883"/>
            <a:ext cx="551498" cy="246221"/>
          </a:xfrm>
          <a:prstGeom prst="rect">
            <a:avLst/>
          </a:prstGeom>
          <a:solidFill>
            <a:schemeClr val="bg1"/>
          </a:solidFill>
        </p:spPr>
        <p:txBody>
          <a:bodyPr wrap="none" tIns="0" bIns="0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600" b="1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Stall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907218"/>
            <a:ext cx="2335697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C.2, 3.1   Pipeline hazards</a:t>
            </a:r>
            <a:endParaRPr lang="en-US" sz="1600" b="1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86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Reduce Structural Hazards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3" y="824947"/>
            <a:ext cx="8775576" cy="4082271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b="1" dirty="0"/>
              <a:t>Key Idea: Add more hardware resources</a:t>
            </a:r>
          </a:p>
          <a:p>
            <a:pPr>
              <a:spcBef>
                <a:spcPts val="200"/>
              </a:spcBef>
            </a:pPr>
            <a:r>
              <a:rPr lang="en-US" dirty="0"/>
              <a:t>To avoid s-hazard during IF and MEM stages,</a:t>
            </a:r>
          </a:p>
          <a:p>
            <a:pPr lvl="1">
              <a:spcBef>
                <a:spcPts val="200"/>
              </a:spcBef>
            </a:pPr>
            <a:r>
              <a:rPr lang="en-US" dirty="0">
                <a:solidFill>
                  <a:srgbClr val="0000FF"/>
                </a:solidFill>
              </a:rPr>
              <a:t>Separate instruction and data caches</a:t>
            </a:r>
          </a:p>
          <a:p>
            <a:pPr>
              <a:spcBef>
                <a:spcPts val="200"/>
              </a:spcBef>
            </a:pPr>
            <a:r>
              <a:rPr lang="en-US" dirty="0"/>
              <a:t>To avoid s-hazard on register access during ID and WB,</a:t>
            </a:r>
          </a:p>
          <a:p>
            <a:pPr marL="91440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dirty="0"/>
              <a:t>Dual ported register file</a:t>
            </a:r>
          </a:p>
          <a:p>
            <a:pPr marL="91440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dirty="0"/>
              <a:t>Write early in WB stage + Read late in ID stage</a:t>
            </a:r>
          </a:p>
          <a:p>
            <a:pPr>
              <a:spcBef>
                <a:spcPts val="200"/>
              </a:spcBef>
            </a:pPr>
            <a:r>
              <a:rPr lang="en-US" dirty="0"/>
              <a:t>Why no structural hazard on ALU during IF (PC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PC + 4) and MEM stages?</a:t>
            </a:r>
          </a:p>
          <a:p>
            <a:pPr lvl="1">
              <a:spcBef>
                <a:spcPts val="200"/>
              </a:spcBef>
            </a:pPr>
            <a:r>
              <a:rPr lang="en-US" dirty="0"/>
              <a:t>PC + 4 in IF stage uses a dedicated adder, not the ALU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907218"/>
            <a:ext cx="2340641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C.2, 3.1   Pipeline hazards</a:t>
            </a:r>
            <a:endParaRPr lang="en-US" sz="1600" b="1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821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Hazards </a:t>
            </a:r>
            <a:r>
              <a:rPr lang="mr-IN" dirty="0"/>
              <a:t>–</a:t>
            </a:r>
            <a:r>
              <a:rPr lang="en-US" dirty="0"/>
              <a:t> Cost of Stalls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3" y="745436"/>
            <a:ext cx="8775576" cy="3200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Suppose data references represent 40% of the instructions, and the CPI is 1 when no structural hazard. Assume that the processor with the hazard has a clock rate that is 1.05 times higher than the hazard free processor, and incurs a one cycle stall on structural hazards. Is the pipeline with or without the structural hazard faster?</a:t>
            </a:r>
          </a:p>
          <a:p>
            <a:pPr>
              <a:tabLst>
                <a:tab pos="2278063" algn="l"/>
                <a:tab pos="5019675" algn="l"/>
              </a:tabLst>
            </a:pPr>
            <a:r>
              <a:rPr lang="en-US" sz="2400" dirty="0">
                <a:solidFill>
                  <a:srgbClr val="0712D9"/>
                </a:solidFill>
              </a:rPr>
              <a:t>W/o s-hazard</a:t>
            </a:r>
            <a:r>
              <a:rPr lang="en-US" sz="2400" dirty="0"/>
              <a:t>:   Clock cycle = C, 	 CPI = 1</a:t>
            </a:r>
          </a:p>
          <a:p>
            <a:pPr>
              <a:tabLst>
                <a:tab pos="2278063" algn="l"/>
              </a:tabLst>
            </a:pPr>
            <a:r>
              <a:rPr lang="en-US" sz="2400" dirty="0">
                <a:solidFill>
                  <a:srgbClr val="0712D9"/>
                </a:solidFill>
              </a:rPr>
              <a:t>W. s-hazard</a:t>
            </a:r>
            <a:r>
              <a:rPr lang="en-US" sz="2400" dirty="0"/>
              <a:t>: 	Clock cycle = C/1.05,    CPI = 1 + (0.4 * 1) = 1.4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907218"/>
            <a:ext cx="2340641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C.2, 3.1   Pipeline hazards</a:t>
            </a:r>
            <a:endParaRPr lang="en-US" sz="1600" b="1" dirty="0">
              <a:solidFill>
                <a:srgbClr val="0066FF"/>
              </a:solidFill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744A80-747D-F64C-9E1C-51E7177B68A2}"/>
                  </a:ext>
                </a:extLst>
              </p:cNvPr>
              <p:cNvSpPr txBox="1"/>
              <p:nvPr/>
            </p:nvSpPr>
            <p:spPr>
              <a:xfrm>
                <a:off x="1068519" y="3804850"/>
                <a:ext cx="7320107" cy="799581"/>
              </a:xfrm>
              <a:prstGeom prst="roundRect">
                <a:avLst>
                  <a:gd name="adj" fmla="val 7991"/>
                </a:avLst>
              </a:prstGeom>
              <a:solidFill>
                <a:srgbClr val="FFF0D7"/>
              </a:solidFill>
              <a:effectLst>
                <a:outerShdw blurRad="508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 anchor="ctr" anchorCtr="1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rgbClr val="0712D9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0712D9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𝑬𝒙𝒆𝒄𝒖𝒕𝒊𝒐𝒏𝑻𝒊𝒎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0712D9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0712D9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0712D9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𝒘</m:t>
                            </m:r>
                            <m:r>
                              <m:rPr>
                                <m:lit/>
                              </m:rPr>
                              <a:rPr lang="en-US" sz="2400" b="1" i="1">
                                <a:solidFill>
                                  <a:srgbClr val="0712D9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/</m:t>
                            </m:r>
                            <m:r>
                              <a:rPr lang="en-US" sz="2400" b="1" i="1">
                                <a:solidFill>
                                  <a:srgbClr val="0712D9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𝒐</m:t>
                            </m:r>
                            <m:r>
                              <a:rPr lang="en-US" sz="2400" b="1" i="1">
                                <a:solidFill>
                                  <a:srgbClr val="0712D9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 </m:t>
                            </m:r>
                            <m:r>
                              <a:rPr lang="en-US" sz="2400" b="1" i="1">
                                <a:solidFill>
                                  <a:srgbClr val="0712D9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𝒔</m:t>
                            </m:r>
                            <m:r>
                              <a:rPr lang="en-US" sz="2400" b="1" i="1">
                                <a:solidFill>
                                  <a:srgbClr val="0712D9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−</m:t>
                            </m:r>
                            <m:r>
                              <a:rPr lang="en-US" sz="2400" b="1" i="1">
                                <a:solidFill>
                                  <a:srgbClr val="0712D9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𝒉𝒂𝒛𝒂𝒓𝒅</m:t>
                            </m:r>
                          </m:sub>
                        </m:sSub>
                      </m:num>
                      <m:den>
                        <m:r>
                          <a:rPr lang="en-US" sz="2400" b="1" i="1">
                            <a:solidFill>
                              <a:srgbClr val="0712D9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𝑬𝒙𝒆𝒄𝒖𝒕𝒊𝒐𝒏𝑻𝒊𝒎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0712D9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0712D9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0712D9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𝒘</m:t>
                            </m:r>
                            <m:r>
                              <a:rPr lang="en-US" sz="2400" b="1" i="1">
                                <a:solidFill>
                                  <a:srgbClr val="0712D9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 </m:t>
                            </m:r>
                            <m:r>
                              <a:rPr lang="en-US" sz="2400" b="1" i="1">
                                <a:solidFill>
                                  <a:srgbClr val="0712D9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𝒔</m:t>
                            </m:r>
                            <m:r>
                              <a:rPr lang="en-US" sz="2400" b="1" i="1">
                                <a:solidFill>
                                  <a:srgbClr val="0712D9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−</m:t>
                            </m:r>
                            <m:r>
                              <a:rPr lang="en-US" sz="2400" b="1" i="1">
                                <a:solidFill>
                                  <a:srgbClr val="0712D9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𝒉𝒂𝒛𝒂𝒓𝒅</m:t>
                            </m:r>
                          </m:sub>
                        </m:sSub>
                      </m:den>
                    </m:f>
                    <m:r>
                      <a:rPr lang="en-US" sz="2400" b="1" i="1">
                        <a:solidFill>
                          <a:srgbClr val="0712D9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0712D9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0712D9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𝑪</m:t>
                        </m:r>
                        <m:r>
                          <a:rPr lang="en-US" sz="2400" b="1" i="1">
                            <a:solidFill>
                              <a:srgbClr val="0712D9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∗</m:t>
                        </m:r>
                        <m:r>
                          <a:rPr lang="en-US" sz="2400" b="1" i="1">
                            <a:solidFill>
                              <a:srgbClr val="0712D9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𝟏</m:t>
                        </m:r>
                      </m:num>
                      <m:den>
                        <m:d>
                          <m:dPr>
                            <m:ctrlPr>
                              <a:rPr lang="en-US" sz="2400" b="1" i="1">
                                <a:solidFill>
                                  <a:srgbClr val="0712D9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solidFill>
                                  <a:srgbClr val="0712D9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𝑪</m:t>
                            </m:r>
                            <m:r>
                              <m:rPr>
                                <m:lit/>
                              </m:rPr>
                              <a:rPr lang="en-US" sz="2400" b="1" i="1">
                                <a:solidFill>
                                  <a:srgbClr val="0712D9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/</m:t>
                            </m:r>
                            <m:r>
                              <a:rPr lang="en-US" sz="2400" b="1" i="1">
                                <a:solidFill>
                                  <a:srgbClr val="0712D9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𝟏</m:t>
                            </m:r>
                            <m:r>
                              <a:rPr lang="en-US" sz="2400" b="1" i="1">
                                <a:solidFill>
                                  <a:srgbClr val="0712D9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.</m:t>
                            </m:r>
                            <m:r>
                              <a:rPr lang="en-US" sz="2400" b="1" i="1">
                                <a:solidFill>
                                  <a:srgbClr val="0712D9"/>
                                </a:solidFill>
                                <a:latin typeface="Cambria Math" panose="02040503050406030204" pitchFamily="18" charset="0"/>
                                <a:ea typeface="Calibri" charset="0"/>
                                <a:cs typeface="Calibri" charset="0"/>
                              </a:rPr>
                              <m:t>𝟎𝟓</m:t>
                            </m:r>
                          </m:e>
                        </m:d>
                        <m:r>
                          <a:rPr lang="en-US" sz="2400" b="1" i="1">
                            <a:solidFill>
                              <a:srgbClr val="0712D9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∗</m:t>
                        </m:r>
                        <m:r>
                          <a:rPr lang="en-US" sz="2400" b="1" i="1">
                            <a:solidFill>
                              <a:srgbClr val="0712D9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𝟏</m:t>
                        </m:r>
                        <m:r>
                          <a:rPr lang="en-US" sz="2400" b="1" i="1">
                            <a:solidFill>
                              <a:srgbClr val="0712D9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.</m:t>
                        </m:r>
                        <m:r>
                          <a:rPr lang="en-US" sz="2400" b="1" i="1">
                            <a:solidFill>
                              <a:srgbClr val="0712D9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𝟒</m:t>
                        </m:r>
                      </m:den>
                    </m:f>
                    <m:r>
                      <a:rPr lang="en-US" sz="2400" b="1" i="1">
                        <a:solidFill>
                          <a:srgbClr val="0712D9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0712D9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0712D9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𝟏</m:t>
                        </m:r>
                        <m:r>
                          <a:rPr lang="en-US" sz="2400" b="1" i="1">
                            <a:solidFill>
                              <a:srgbClr val="0712D9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.</m:t>
                        </m:r>
                        <m:r>
                          <a:rPr lang="en-US" sz="2400" b="1" i="1">
                            <a:solidFill>
                              <a:srgbClr val="0712D9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𝟎𝟓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0712D9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𝟏</m:t>
                        </m:r>
                        <m:r>
                          <a:rPr lang="en-US" sz="2400" b="1" i="1">
                            <a:solidFill>
                              <a:srgbClr val="0712D9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.</m:t>
                        </m:r>
                        <m:r>
                          <a:rPr lang="en-US" sz="2400" b="1" i="1">
                            <a:solidFill>
                              <a:srgbClr val="0712D9"/>
                            </a:solidFill>
                            <a:latin typeface="Cambria Math" panose="02040503050406030204" pitchFamily="18" charset="0"/>
                            <a:ea typeface="Calibri" charset="0"/>
                            <a:cs typeface="Calibri" charset="0"/>
                          </a:rPr>
                          <m:t>𝟒</m:t>
                        </m:r>
                      </m:den>
                    </m:f>
                    <m:r>
                      <a:rPr lang="en-US" sz="2400" b="1" i="1">
                        <a:solidFill>
                          <a:srgbClr val="0712D9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=</m:t>
                    </m:r>
                    <m:r>
                      <a:rPr lang="en-US" sz="2400" b="1" i="1">
                        <a:solidFill>
                          <a:srgbClr val="0712D9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𝟎</m:t>
                    </m:r>
                    <m:r>
                      <a:rPr lang="en-US" sz="2400" b="1" i="1">
                        <a:solidFill>
                          <a:srgbClr val="0712D9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.</m:t>
                    </m:r>
                    <m:r>
                      <a:rPr lang="en-US" sz="2400" b="1" i="1">
                        <a:solidFill>
                          <a:srgbClr val="0712D9"/>
                        </a:solidFill>
                        <a:latin typeface="Cambria Math" panose="02040503050406030204" pitchFamily="18" charset="0"/>
                        <a:ea typeface="Calibri" charset="0"/>
                        <a:cs typeface="Calibri" charset="0"/>
                      </a:rPr>
                      <m:t>𝟕𝟓</m:t>
                    </m:r>
                  </m:oMath>
                </a14:m>
                <a:r>
                  <a:rPr lang="en-US" sz="2400" b="1" dirty="0">
                    <a:solidFill>
                      <a:srgbClr val="0712D9"/>
                    </a:solidFill>
                    <a:latin typeface="Calibri" charset="0"/>
                    <a:ea typeface="Calibri" charset="0"/>
                    <a:cs typeface="Calibri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744A80-747D-F64C-9E1C-51E7177B6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519" y="3804850"/>
                <a:ext cx="7320107" cy="799581"/>
              </a:xfrm>
              <a:prstGeom prst="roundRect">
                <a:avLst>
                  <a:gd name="adj" fmla="val 7991"/>
                </a:avLst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1143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776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C4D9A2F-5E79-3346-82F3-640857A80436}"/>
              </a:ext>
            </a:extLst>
          </p:cNvPr>
          <p:cNvSpPr/>
          <p:nvPr/>
        </p:nvSpPr>
        <p:spPr bwMode="auto">
          <a:xfrm>
            <a:off x="182880" y="1791124"/>
            <a:ext cx="8778240" cy="1188720"/>
          </a:xfrm>
          <a:prstGeom prst="roundRect">
            <a:avLst>
              <a:gd name="adj" fmla="val 5983"/>
            </a:avLst>
          </a:prstGeom>
          <a:solidFill>
            <a:srgbClr val="FFF0D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b="1" dirty="0">
                <a:solidFill>
                  <a:srgbClr val="001CFE"/>
                </a:solidFill>
                <a:latin typeface="Calibri" charset="0"/>
                <a:ea typeface="Calibri" charset="0"/>
                <a:cs typeface="Calibri" charset="0"/>
              </a:rPr>
              <a:t>Data Hazards</a:t>
            </a:r>
          </a:p>
        </p:txBody>
      </p:sp>
    </p:spTree>
    <p:extLst>
      <p:ext uri="{BB962C8B-B14F-4D97-AF65-F5344CB8AC3E}">
        <p14:creationId xmlns:p14="http://schemas.microsoft.com/office/powerpoint/2010/main" val="922328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Hazards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00"/>
              </a:spcBef>
            </a:pPr>
            <a:r>
              <a:rPr lang="en-US" dirty="0"/>
              <a:t>Source or destination operands of an instruction are not available, when needed in the pipeline</a:t>
            </a:r>
          </a:p>
          <a:p>
            <a:pPr>
              <a:spcBef>
                <a:spcPts val="200"/>
              </a:spcBef>
            </a:pPr>
            <a:r>
              <a:rPr lang="en-US" dirty="0"/>
              <a:t>Example</a:t>
            </a:r>
          </a:p>
          <a:p>
            <a:pPr marL="3665538" lvl="2" indent="-2406650">
              <a:spcBef>
                <a:spcPts val="200"/>
              </a:spcBef>
              <a:buNone/>
            </a:pPr>
            <a:r>
              <a:rPr lang="en-US" sz="2400" b="1" dirty="0" err="1"/>
              <a:t>addi</a:t>
            </a:r>
            <a:r>
              <a:rPr lang="en-US" sz="2400" b="1" dirty="0"/>
              <a:t> X2, X3, 100	</a:t>
            </a:r>
            <a:r>
              <a:rPr lang="en-US" sz="2400" dirty="0"/>
              <a:t>; X2 &lt;- [X3] + 100</a:t>
            </a:r>
            <a:endParaRPr lang="en-US" sz="2400" b="1" dirty="0"/>
          </a:p>
          <a:p>
            <a:pPr marL="1258888" lvl="2" indent="0">
              <a:spcBef>
                <a:spcPts val="200"/>
              </a:spcBef>
              <a:buNone/>
            </a:pPr>
            <a:r>
              <a:rPr lang="en-US" sz="2400" b="1" dirty="0" err="1"/>
              <a:t>subi</a:t>
            </a:r>
            <a:r>
              <a:rPr lang="en-US" sz="2400" b="1" dirty="0"/>
              <a:t> X9, X2, 30	</a:t>
            </a:r>
            <a:r>
              <a:rPr lang="en-US" sz="2400" dirty="0"/>
              <a:t>; X9 &lt;- [X2] - 30</a:t>
            </a:r>
            <a:endParaRPr lang="en-US" sz="2400" b="1" dirty="0"/>
          </a:p>
          <a:p>
            <a:pPr lvl="1">
              <a:spcBef>
                <a:spcPts val="200"/>
              </a:spcBef>
            </a:pPr>
            <a:r>
              <a:rPr lang="en-US" sz="2200" dirty="0"/>
              <a:t>First instruction writes to register X2 in the WB stage</a:t>
            </a:r>
          </a:p>
          <a:p>
            <a:pPr lvl="1">
              <a:spcBef>
                <a:spcPts val="200"/>
              </a:spcBef>
            </a:pPr>
            <a:r>
              <a:rPr lang="en-US" sz="2200" dirty="0"/>
              <a:t>Second instruction reads register X2 in the ID stage</a:t>
            </a:r>
          </a:p>
          <a:p>
            <a:pPr lvl="1">
              <a:spcBef>
                <a:spcPts val="200"/>
              </a:spcBef>
            </a:pPr>
            <a:r>
              <a:rPr lang="en-US" sz="2200" dirty="0"/>
              <a:t>To obtain the correct result, second instruction needs to wait in ID until the first instruction has written to X2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916020"/>
            <a:ext cx="2340641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C.2, 3.1   Pipeline hazards</a:t>
            </a:r>
            <a:endParaRPr lang="en-US" sz="1600" b="1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676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951" y="464733"/>
            <a:ext cx="7455099" cy="178884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Hazards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3" y="2067339"/>
            <a:ext cx="8775576" cy="2985803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2000" b="1" dirty="0" err="1"/>
              <a:t>subi</a:t>
            </a:r>
            <a:r>
              <a:rPr lang="en-US" sz="2000" dirty="0"/>
              <a:t> is stalled in decode stage for two additional cycles to delay reading X2 until the new value of X2 has been written by </a:t>
            </a:r>
            <a:r>
              <a:rPr lang="en-US" sz="2000" b="1" dirty="0" err="1"/>
              <a:t>addi</a:t>
            </a:r>
            <a:endParaRPr lang="en-US" sz="1600" b="1" dirty="0"/>
          </a:p>
          <a:p>
            <a:r>
              <a:rPr lang="en-US" sz="2000" dirty="0"/>
              <a:t>Control circuitry recognizes the data dependency when it decodes </a:t>
            </a:r>
            <a:r>
              <a:rPr lang="en-US" sz="2000" b="1" dirty="0" err="1"/>
              <a:t>subi</a:t>
            </a:r>
            <a:r>
              <a:rPr lang="en-US" sz="2000" dirty="0"/>
              <a:t> (comparing source register ids with </a:t>
            </a:r>
            <a:r>
              <a:rPr lang="en-US" sz="2000" dirty="0" err="1"/>
              <a:t>dest</a:t>
            </a:r>
            <a:r>
              <a:rPr lang="en-US" sz="2000" dirty="0"/>
              <a:t>. register ids of prior instructions)</a:t>
            </a:r>
          </a:p>
          <a:p>
            <a:r>
              <a:rPr lang="en-US" sz="2000" dirty="0"/>
              <a:t>During cycles 3 to 5:</a:t>
            </a:r>
          </a:p>
          <a:p>
            <a:pPr lvl="1"/>
            <a:r>
              <a:rPr lang="en-US" sz="1800" b="1" dirty="0" err="1"/>
              <a:t>addi</a:t>
            </a:r>
            <a:r>
              <a:rPr lang="en-US" sz="1800" dirty="0"/>
              <a:t> proceeds through the pipe</a:t>
            </a:r>
          </a:p>
          <a:p>
            <a:pPr lvl="1"/>
            <a:r>
              <a:rPr lang="en-US" sz="1800" b="1" dirty="0" err="1"/>
              <a:t>subi</a:t>
            </a:r>
            <a:r>
              <a:rPr lang="en-US" sz="1800" dirty="0"/>
              <a:t> is held in the ID stage</a:t>
            </a:r>
          </a:p>
          <a:p>
            <a:r>
              <a:rPr lang="en-US" sz="2000" dirty="0"/>
              <a:t>In cycle 5, </a:t>
            </a:r>
            <a:r>
              <a:rPr lang="en-US" sz="1800" b="1" dirty="0" err="1"/>
              <a:t>addi</a:t>
            </a:r>
            <a:r>
              <a:rPr lang="en-US" sz="1800" dirty="0">
                <a:solidFill>
                  <a:srgbClr val="0951FF"/>
                </a:solidFill>
              </a:rPr>
              <a:t> </a:t>
            </a:r>
            <a:r>
              <a:rPr lang="en-US" sz="1800" dirty="0"/>
              <a:t>writes x2 in the first half cycle, </a:t>
            </a:r>
            <a:r>
              <a:rPr lang="en-US" sz="1800" b="1" dirty="0" err="1"/>
              <a:t>subi</a:t>
            </a:r>
            <a:r>
              <a:rPr lang="en-US" sz="1800" dirty="0"/>
              <a:t> reads x2 in the second half cycle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4884" y="4907218"/>
            <a:ext cx="2340641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C.2, 3.1   Pipeline hazards</a:t>
            </a:r>
            <a:endParaRPr lang="en-US" sz="1600" b="1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8624" y="1749728"/>
            <a:ext cx="23360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 err="1">
                <a:latin typeface="Calibri" charset="0"/>
                <a:ea typeface="Calibri" charset="0"/>
                <a:cs typeface="Calibri" charset="0"/>
              </a:rPr>
              <a:t>subi</a:t>
            </a:r>
            <a:r>
              <a:rPr lang="en-US" sz="1800" b="1" dirty="0">
                <a:latin typeface="Calibri" charset="0"/>
                <a:ea typeface="Calibri" charset="0"/>
                <a:cs typeface="Calibri" charset="0"/>
              </a:rPr>
              <a:t> X9, X2, 30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8624" y="1133213"/>
            <a:ext cx="17778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 err="1">
                <a:latin typeface="Calibri" charset="0"/>
                <a:ea typeface="Calibri" charset="0"/>
                <a:cs typeface="Calibri" charset="0"/>
              </a:rPr>
              <a:t>addi</a:t>
            </a:r>
            <a:r>
              <a:rPr lang="en-US" sz="1800" b="1" dirty="0">
                <a:latin typeface="Calibri" charset="0"/>
                <a:ea typeface="Calibri" charset="0"/>
                <a:cs typeface="Calibri" charset="0"/>
              </a:rPr>
              <a:t> X2, X3, 100</a:t>
            </a:r>
          </a:p>
        </p:txBody>
      </p:sp>
    </p:spTree>
    <p:extLst>
      <p:ext uri="{BB962C8B-B14F-4D97-AF65-F5344CB8AC3E}">
        <p14:creationId xmlns:p14="http://schemas.microsoft.com/office/powerpoint/2010/main" val="566256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and Reading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b="1" dirty="0"/>
              <a:t>Objectives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Understand concepts of instruction-level parallelism, and challenges of exploiting it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Review of pipelining hazards, and their handling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b="1" dirty="0"/>
              <a:t>Reading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Appendix C.2 – C.3, C.5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Chapter 3.1</a:t>
            </a:r>
            <a:endParaRPr lang="en-US" sz="1600" dirty="0"/>
          </a:p>
          <a:p>
            <a:pPr lvl="2"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 Hazards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3" y="745435"/>
            <a:ext cx="8775576" cy="4160646"/>
          </a:xfrm>
        </p:spPr>
        <p:txBody>
          <a:bodyPr/>
          <a:lstStyle/>
          <a:p>
            <a:r>
              <a:rPr lang="en-US" dirty="0">
                <a:solidFill>
                  <a:srgbClr val="0712D9"/>
                </a:solidFill>
              </a:rPr>
              <a:t>Read After Write (</a:t>
            </a:r>
            <a:r>
              <a:rPr lang="en-US" b="1" dirty="0">
                <a:solidFill>
                  <a:srgbClr val="0712D9"/>
                </a:solidFill>
              </a:rPr>
              <a:t>RAW</a:t>
            </a:r>
            <a:r>
              <a:rPr lang="en-US" dirty="0">
                <a:solidFill>
                  <a:srgbClr val="0712D9"/>
                </a:solidFill>
              </a:rPr>
              <a:t>)</a:t>
            </a:r>
            <a:r>
              <a:rPr lang="en-US" dirty="0">
                <a:solidFill>
                  <a:srgbClr val="0951FF"/>
                </a:solidFill>
              </a:rPr>
              <a:t> &lt;-- </a:t>
            </a:r>
            <a:r>
              <a:rPr lang="en-US" dirty="0"/>
              <a:t>True dependence</a:t>
            </a:r>
          </a:p>
          <a:p>
            <a:pPr lvl="1"/>
            <a:r>
              <a:rPr lang="en-US" dirty="0"/>
              <a:t>Caused by “data dependence”. Subsequent instruction needs data produced by earlier instruction</a:t>
            </a:r>
          </a:p>
          <a:p>
            <a:r>
              <a:rPr lang="en-US" dirty="0">
                <a:solidFill>
                  <a:srgbClr val="0712D9"/>
                </a:solidFill>
              </a:rPr>
              <a:t>Write after Read (</a:t>
            </a:r>
            <a:r>
              <a:rPr lang="en-US" b="1" dirty="0">
                <a:solidFill>
                  <a:srgbClr val="0712D9"/>
                </a:solidFill>
              </a:rPr>
              <a:t>WAR</a:t>
            </a:r>
            <a:r>
              <a:rPr lang="en-US" dirty="0">
                <a:solidFill>
                  <a:srgbClr val="0712D9"/>
                </a:solidFill>
              </a:rPr>
              <a:t>) </a:t>
            </a:r>
            <a:r>
              <a:rPr lang="en-US" dirty="0">
                <a:solidFill>
                  <a:srgbClr val="0951FF"/>
                </a:solidFill>
              </a:rPr>
              <a:t>&lt;-- </a:t>
            </a:r>
            <a:r>
              <a:rPr lang="en-US" dirty="0"/>
              <a:t>False dependence </a:t>
            </a:r>
          </a:p>
          <a:p>
            <a:pPr lvl="1"/>
            <a:r>
              <a:rPr lang="en-US" dirty="0"/>
              <a:t>Called “anti-dependence”. Can’t occur in in-order pipelines (e.g., our simple MIPS pipeline). Occurs in advanced pipelines</a:t>
            </a:r>
          </a:p>
          <a:p>
            <a:r>
              <a:rPr lang="en-US" dirty="0">
                <a:solidFill>
                  <a:srgbClr val="0712D9"/>
                </a:solidFill>
              </a:rPr>
              <a:t>Write after Write (</a:t>
            </a:r>
            <a:r>
              <a:rPr lang="en-US" b="1" dirty="0">
                <a:solidFill>
                  <a:srgbClr val="0712D9"/>
                </a:solidFill>
              </a:rPr>
              <a:t>WAW</a:t>
            </a:r>
            <a:r>
              <a:rPr lang="en-US" dirty="0">
                <a:solidFill>
                  <a:srgbClr val="0712D9"/>
                </a:solidFill>
              </a:rPr>
              <a:t>)</a:t>
            </a:r>
            <a:r>
              <a:rPr lang="en-US" dirty="0">
                <a:solidFill>
                  <a:srgbClr val="0951FF"/>
                </a:solidFill>
              </a:rPr>
              <a:t> &lt;-- </a:t>
            </a:r>
            <a:r>
              <a:rPr lang="en-US" dirty="0"/>
              <a:t>False dependence</a:t>
            </a:r>
          </a:p>
          <a:p>
            <a:pPr lvl="1"/>
            <a:r>
              <a:rPr lang="en-US" dirty="0"/>
              <a:t>Called “output dependence”. Can’t occur in in-order pipelines (e.g., our simple MIPS pipeline). Occurs in advanced pipelines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9625" y="4906081"/>
            <a:ext cx="2340641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C.2, 3.1   Pipeline hazards</a:t>
            </a:r>
            <a:endParaRPr lang="en-US" sz="1600" b="1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63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 Hazards - RAW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</a:t>
            </a:r>
            <a:r>
              <a:rPr lang="en-US" baseline="-25000" dirty="0"/>
              <a:t> </a:t>
            </a:r>
            <a:r>
              <a:rPr lang="en-US" dirty="0"/>
              <a:t>j reads operand before Inst </a:t>
            </a:r>
            <a:r>
              <a:rPr lang="en-US" dirty="0" err="1"/>
              <a:t>i</a:t>
            </a:r>
            <a:r>
              <a:rPr lang="en-US" dirty="0"/>
              <a:t> write it (j &gt;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857250" lvl="2" indent="0">
              <a:buNone/>
            </a:pP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hazard results from a true dependence: data flow from instruction </a:t>
            </a:r>
            <a:r>
              <a:rPr lang="en-US" i="1" dirty="0" err="1"/>
              <a:t>i</a:t>
            </a:r>
            <a:r>
              <a:rPr lang="en-US" dirty="0"/>
              <a:t> to instruction </a:t>
            </a:r>
            <a:r>
              <a:rPr lang="en-US" i="1" dirty="0"/>
              <a:t>j</a:t>
            </a:r>
            <a:endParaRPr lang="en-US" dirty="0"/>
          </a:p>
          <a:p>
            <a:pPr>
              <a:spcBef>
                <a:spcPts val="300"/>
              </a:spcBef>
            </a:pP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152826" y="1643323"/>
            <a:ext cx="4156907" cy="1557349"/>
          </a:xfrm>
          <a:prstGeom prst="rect">
            <a:avLst/>
          </a:prstGeom>
          <a:solidFill>
            <a:srgbClr val="FFF0D7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6350" lvl="2"/>
            <a:r>
              <a:rPr lang="en-US" sz="2800" dirty="0" err="1">
                <a:latin typeface="Calibri" charset="0"/>
                <a:ea typeface="Calibri" charset="0"/>
                <a:cs typeface="Calibri" charset="0"/>
              </a:rPr>
              <a:t>Instr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dirty="0" err="1">
                <a:latin typeface="Calibri" charset="0"/>
                <a:ea typeface="Calibri" charset="0"/>
                <a:cs typeface="Calibri" charset="0"/>
              </a:rPr>
              <a:t>i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: 	</a:t>
            </a:r>
            <a:r>
              <a:rPr lang="en-US" sz="2800" b="1" dirty="0" err="1">
                <a:latin typeface="Calibri" charset="0"/>
                <a:ea typeface="Calibri" charset="0"/>
                <a:cs typeface="Calibri" charset="0"/>
              </a:rPr>
              <a:t>addi</a:t>
            </a:r>
            <a:r>
              <a:rPr lang="en-US" sz="2800" b="1" dirty="0">
                <a:latin typeface="Calibri" charset="0"/>
                <a:ea typeface="Calibri" charset="0"/>
                <a:cs typeface="Calibri" charset="0"/>
              </a:rPr>
              <a:t> x1, x2, x3</a:t>
            </a:r>
          </a:p>
          <a:p>
            <a:pPr marL="6350" lvl="2"/>
            <a:endParaRPr lang="en-US" sz="2800" dirty="0">
              <a:latin typeface="Calibri" charset="0"/>
              <a:ea typeface="Calibri" charset="0"/>
              <a:cs typeface="Calibri" charset="0"/>
            </a:endParaRPr>
          </a:p>
          <a:p>
            <a:pPr marL="6350" lvl="2"/>
            <a:r>
              <a:rPr lang="en-US" sz="2800" dirty="0" err="1">
                <a:latin typeface="Calibri" charset="0"/>
                <a:ea typeface="Calibri" charset="0"/>
                <a:cs typeface="Calibri" charset="0"/>
              </a:rPr>
              <a:t>Instr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j: 	</a:t>
            </a:r>
            <a:r>
              <a:rPr lang="en-US" sz="2800" b="1" dirty="0" err="1">
                <a:latin typeface="Calibri" charset="0"/>
                <a:ea typeface="Calibri" charset="0"/>
                <a:cs typeface="Calibri" charset="0"/>
              </a:rPr>
              <a:t>subi</a:t>
            </a:r>
            <a:r>
              <a:rPr lang="en-US" sz="2800" b="1" dirty="0">
                <a:latin typeface="Calibri" charset="0"/>
                <a:ea typeface="Calibri" charset="0"/>
                <a:cs typeface="Calibri" charset="0"/>
              </a:rPr>
              <a:t> x4, x1, x3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 bwMode="auto">
          <a:xfrm>
            <a:off x="5041843" y="2069897"/>
            <a:ext cx="460717" cy="70420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lg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11327" y="4906081"/>
            <a:ext cx="2340641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C.2, 3.1   Pipeline hazards</a:t>
            </a:r>
            <a:endParaRPr lang="en-US" sz="1600" b="1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271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 Hazards – WAR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 j writes operand before Inst </a:t>
            </a:r>
            <a:r>
              <a:rPr lang="en-US" dirty="0" err="1"/>
              <a:t>i</a:t>
            </a:r>
            <a:r>
              <a:rPr lang="en-US" dirty="0"/>
              <a:t> reads it (j &gt;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2200"/>
              </a:spcBef>
            </a:pPr>
            <a:r>
              <a:rPr lang="en-US" dirty="0"/>
              <a:t>WAR hazards cannot happen in MIPS 5-stage pipeline: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Instructions are executed in order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Register reads happen earlier (stage-2) than register writes (stage-5)</a:t>
            </a:r>
          </a:p>
          <a:p>
            <a:pPr>
              <a:spcBef>
                <a:spcPts val="300"/>
              </a:spcBef>
            </a:pP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-1" y="4906081"/>
            <a:ext cx="2340641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C.2, 3.1   Pipeline hazards</a:t>
            </a:r>
            <a:endParaRPr lang="en-US" sz="1600" b="1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006" y="950120"/>
            <a:ext cx="191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350"/>
            <a:endParaRPr lang="en-US" sz="2400" dirty="0" err="1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DED0882-A9F1-2E4C-9D9A-8AD1A215F939}"/>
              </a:ext>
            </a:extLst>
          </p:cNvPr>
          <p:cNvGrpSpPr/>
          <p:nvPr/>
        </p:nvGrpSpPr>
        <p:grpSpPr>
          <a:xfrm>
            <a:off x="2710511" y="1411922"/>
            <a:ext cx="3265125" cy="1384995"/>
            <a:chOff x="2710511" y="1431172"/>
            <a:chExt cx="3265125" cy="138499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FC74CF-4FBA-7C41-9024-35232F1132AE}"/>
                </a:ext>
              </a:extLst>
            </p:cNvPr>
            <p:cNvSpPr txBox="1"/>
            <p:nvPr/>
          </p:nvSpPr>
          <p:spPr>
            <a:xfrm>
              <a:off x="2710511" y="1431172"/>
              <a:ext cx="3265125" cy="1384995"/>
            </a:xfrm>
            <a:prstGeom prst="rect">
              <a:avLst/>
            </a:prstGeom>
            <a:solidFill>
              <a:srgbClr val="FFF0D7"/>
            </a:solidFill>
            <a:effectLst>
              <a:outerShdw blurRad="508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 anchorCtr="1">
              <a:spAutoFit/>
            </a:bodyPr>
            <a:lstStyle/>
            <a:p>
              <a:pPr marL="7938" lvl="2">
                <a:spcBef>
                  <a:spcPts val="1800"/>
                </a:spcBef>
              </a:pPr>
              <a:r>
                <a:rPr lang="en-US" sz="28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Instr</a:t>
              </a:r>
              <a:r>
                <a:rPr lang="en-US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8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: sub x4, x1, x3</a:t>
              </a:r>
            </a:p>
            <a:p>
              <a:pPr marL="7938" lvl="2">
                <a:spcBef>
                  <a:spcPts val="0"/>
                </a:spcBef>
              </a:pPr>
              <a:endParaRPr lang="en-US" sz="2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7938" lvl="2">
                <a:spcBef>
                  <a:spcPts val="0"/>
                </a:spcBef>
              </a:pPr>
              <a:r>
                <a:rPr lang="en-US" sz="28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Instr</a:t>
              </a:r>
              <a:r>
                <a:rPr lang="en-US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 j: add x1, x2, x3</a:t>
              </a:r>
            </a:p>
          </p:txBody>
        </p:sp>
        <p:cxnSp>
          <p:nvCxnSpPr>
            <p:cNvPr id="6" name="Straight Arrow Connector 5"/>
            <p:cNvCxnSpPr>
              <a:cxnSpLocks/>
            </p:cNvCxnSpPr>
            <p:nvPr/>
          </p:nvCxnSpPr>
          <p:spPr bwMode="auto">
            <a:xfrm flipH="1">
              <a:off x="4677878" y="1911914"/>
              <a:ext cx="317808" cy="484777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37229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 Hazards - WAW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Instr</a:t>
            </a:r>
            <a:r>
              <a:rPr lang="en-US" baseline="-25000" dirty="0"/>
              <a:t> </a:t>
            </a:r>
            <a:r>
              <a:rPr lang="en-US" dirty="0"/>
              <a:t>j writes to operand before </a:t>
            </a:r>
            <a:r>
              <a:rPr lang="en-US" dirty="0" err="1"/>
              <a:t>Instr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writes to it (j &gt; 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857250" lvl="2" indent="0">
              <a:spcBef>
                <a:spcPts val="0"/>
              </a:spcBef>
              <a:buNone/>
            </a:pPr>
            <a:endParaRPr lang="en-US" sz="2800" dirty="0"/>
          </a:p>
          <a:p>
            <a:pPr marL="857250" lvl="2" indent="0">
              <a:spcBef>
                <a:spcPts val="0"/>
              </a:spcBef>
              <a:buNone/>
            </a:pPr>
            <a:endParaRPr lang="en-US" sz="2400" dirty="0"/>
          </a:p>
          <a:p>
            <a:pPr marL="857250" lvl="2" indent="0">
              <a:spcBef>
                <a:spcPts val="0"/>
              </a:spcBef>
              <a:buNone/>
            </a:pPr>
            <a:endParaRPr lang="en-US" sz="2400" dirty="0"/>
          </a:p>
          <a:p>
            <a:pPr marL="857250" lvl="2" indent="0">
              <a:spcBef>
                <a:spcPts val="0"/>
              </a:spcBef>
              <a:buNone/>
            </a:pPr>
            <a:endParaRPr lang="en-US" sz="2400" dirty="0"/>
          </a:p>
          <a:p>
            <a:pPr marL="857250" lvl="2" indent="0">
              <a:spcBef>
                <a:spcPts val="0"/>
              </a:spcBef>
              <a:buNone/>
            </a:pPr>
            <a:endParaRPr lang="en-US" sz="2400" dirty="0"/>
          </a:p>
          <a:p>
            <a:pPr>
              <a:spcBef>
                <a:spcPts val="300"/>
              </a:spcBef>
            </a:pPr>
            <a:r>
              <a:rPr lang="en-US" sz="2400" dirty="0"/>
              <a:t>WAW hazards cannot happen in MIPS 5-stage pipeline because: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Instructions are executed in order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Register writes are always in stage-5</a:t>
            </a:r>
          </a:p>
          <a:p>
            <a:pPr>
              <a:spcBef>
                <a:spcPts val="300"/>
              </a:spcBef>
            </a:pPr>
            <a:endParaRPr lang="en-US" sz="2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4A8B56B-A5A6-6342-9BDF-C4C4DD569B78}"/>
              </a:ext>
            </a:extLst>
          </p:cNvPr>
          <p:cNvGrpSpPr/>
          <p:nvPr/>
        </p:nvGrpSpPr>
        <p:grpSpPr>
          <a:xfrm>
            <a:off x="2564052" y="1595598"/>
            <a:ext cx="3265125" cy="1384995"/>
            <a:chOff x="6740234" y="673422"/>
            <a:chExt cx="3265125" cy="1384995"/>
          </a:xfrm>
          <a:solidFill>
            <a:srgbClr val="FFF0D7"/>
          </a:solidFill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64DC4D4-93C4-4744-AF74-0AF996B28FAB}"/>
                </a:ext>
              </a:extLst>
            </p:cNvPr>
            <p:cNvSpPr txBox="1"/>
            <p:nvPr/>
          </p:nvSpPr>
          <p:spPr>
            <a:xfrm>
              <a:off x="6740234" y="673422"/>
              <a:ext cx="3265125" cy="1384995"/>
            </a:xfrm>
            <a:prstGeom prst="rect">
              <a:avLst/>
            </a:prstGeom>
            <a:grpFill/>
            <a:effectLst>
              <a:outerShdw blurRad="50800" dist="1143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 anchor="ctr" anchorCtr="1">
              <a:spAutoFit/>
            </a:bodyPr>
            <a:lstStyle/>
            <a:p>
              <a:pPr marL="7938" lvl="2">
                <a:spcBef>
                  <a:spcPts val="1800"/>
                </a:spcBef>
              </a:pPr>
              <a:r>
                <a:rPr lang="en-US" sz="28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Instr</a:t>
              </a:r>
              <a:r>
                <a:rPr lang="en-US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28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: sub x1, x4, x3</a:t>
              </a:r>
            </a:p>
            <a:p>
              <a:pPr marL="7938" lvl="2">
                <a:spcBef>
                  <a:spcPts val="0"/>
                </a:spcBef>
              </a:pPr>
              <a:endParaRPr lang="en-US" sz="2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7938" lvl="2">
                <a:spcBef>
                  <a:spcPts val="0"/>
                </a:spcBef>
              </a:pPr>
              <a:r>
                <a:rPr lang="en-US" sz="28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Instr</a:t>
              </a:r>
              <a:r>
                <a:rPr lang="en-US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 j: add x1, x2, x3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 bwMode="auto">
            <a:xfrm>
              <a:off x="8666766" y="1193170"/>
              <a:ext cx="0" cy="421481"/>
            </a:xfrm>
            <a:prstGeom prst="straightConnector1">
              <a:avLst/>
            </a:prstGeom>
            <a:grp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lg"/>
            </a:ln>
            <a:effectLst/>
          </p:spPr>
        </p:cxnSp>
      </p:grpSp>
      <p:sp>
        <p:nvSpPr>
          <p:cNvPr id="7" name="TextBox 6"/>
          <p:cNvSpPr txBox="1"/>
          <p:nvPr/>
        </p:nvSpPr>
        <p:spPr>
          <a:xfrm>
            <a:off x="0" y="4906081"/>
            <a:ext cx="2340641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C.2, 3.1   Pipeline hazards</a:t>
            </a:r>
            <a:endParaRPr lang="en-US" sz="1600" b="1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8399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Hazards </a:t>
            </a:r>
            <a:r>
              <a:rPr lang="mr-IN" dirty="0"/>
              <a:t>–</a:t>
            </a:r>
            <a:r>
              <a:rPr lang="en-US" dirty="0"/>
              <a:t> Stall Penalty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3" y="2947617"/>
            <a:ext cx="8775576" cy="1840016"/>
          </a:xfrm>
        </p:spPr>
        <p:txBody>
          <a:bodyPr/>
          <a:lstStyle/>
          <a:p>
            <a:r>
              <a:rPr lang="en-US" sz="2400" dirty="0"/>
              <a:t>If the dependent instruction follows right after the producer instruction, we need to stall the pipe for 2 cycles </a:t>
            </a:r>
          </a:p>
          <a:p>
            <a:pPr marL="0" indent="0" algn="ctr">
              <a:buNone/>
            </a:pPr>
            <a:r>
              <a:rPr lang="en-US" sz="2400" b="1" dirty="0">
                <a:solidFill>
                  <a:srgbClr val="0A31F1"/>
                </a:solidFill>
              </a:rPr>
              <a:t>Stall penalty = 2</a:t>
            </a:r>
            <a:endParaRPr lang="en-US" sz="2400" dirty="0"/>
          </a:p>
          <a:p>
            <a:pPr>
              <a:spcBef>
                <a:spcPts val="300"/>
              </a:spcBef>
            </a:pP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78" y="646276"/>
            <a:ext cx="8423322" cy="20211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9764" y="2086181"/>
            <a:ext cx="233600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err="1">
                <a:latin typeface="PT Sans" panose="020B0503020203020204" pitchFamily="34" charset="77"/>
                <a:ea typeface="Calibri" charset="0"/>
                <a:cs typeface="Calibri" charset="0"/>
              </a:rPr>
              <a:t>subi</a:t>
            </a:r>
            <a:r>
              <a:rPr lang="en-US" sz="2000" dirty="0">
                <a:latin typeface="PT Sans" panose="020B0503020203020204" pitchFamily="34" charset="77"/>
                <a:ea typeface="Calibri" charset="0"/>
                <a:cs typeface="Calibri" charset="0"/>
              </a:rPr>
              <a:t> x9, x2, 30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9764" y="1405898"/>
            <a:ext cx="191813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err="1">
                <a:latin typeface="PT Sans" panose="020B0503020203020204" pitchFamily="34" charset="77"/>
                <a:ea typeface="Open Sans" pitchFamily="2" charset="0"/>
                <a:cs typeface="Open Sans" pitchFamily="2" charset="0"/>
              </a:rPr>
              <a:t>addi</a:t>
            </a:r>
            <a:r>
              <a:rPr lang="en-US" sz="2000" dirty="0">
                <a:latin typeface="PT Sans" panose="020B0503020203020204" pitchFamily="34" charset="77"/>
                <a:ea typeface="Open Sans" pitchFamily="2" charset="0"/>
                <a:cs typeface="Open Sans" pitchFamily="2" charset="0"/>
              </a:rPr>
              <a:t> x2, x3, 100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4897279"/>
            <a:ext cx="2340641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C.2, 3.1   Pipeline hazards</a:t>
            </a:r>
            <a:endParaRPr lang="en-US" sz="1600" b="1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181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Hazards </a:t>
            </a:r>
            <a:r>
              <a:rPr lang="mr-IN" dirty="0"/>
              <a:t>–</a:t>
            </a:r>
            <a:r>
              <a:rPr lang="en-US" dirty="0"/>
              <a:t> Stall Penalty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913" y="3023001"/>
            <a:ext cx="8775576" cy="663372"/>
          </a:xfrm>
        </p:spPr>
        <p:txBody>
          <a:bodyPr/>
          <a:lstStyle/>
          <a:p>
            <a:r>
              <a:rPr lang="en-US" dirty="0"/>
              <a:t>In this case</a:t>
            </a:r>
            <a:r>
              <a:rPr lang="en-US" dirty="0">
                <a:solidFill>
                  <a:srgbClr val="0A31F1"/>
                </a:solidFill>
              </a:rPr>
              <a:t>, stall penalty = 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052" y="819776"/>
            <a:ext cx="7458424" cy="20522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7410" y="2331386"/>
            <a:ext cx="233600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err="1">
                <a:latin typeface="PT Sans" panose="020B0503020203020204" pitchFamily="34" charset="77"/>
                <a:ea typeface="Calibri" charset="0"/>
                <a:cs typeface="Calibri" charset="0"/>
              </a:rPr>
              <a:t>subi</a:t>
            </a:r>
            <a:r>
              <a:rPr lang="en-US" sz="2000" dirty="0">
                <a:latin typeface="PT Sans" panose="020B0503020203020204" pitchFamily="34" charset="77"/>
                <a:ea typeface="Calibri" charset="0"/>
                <a:cs typeface="Calibri" charset="0"/>
              </a:rPr>
              <a:t> x9, x2, 30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7410" y="909161"/>
            <a:ext cx="190800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 err="1">
                <a:latin typeface="PT Sans" panose="020B0503020203020204" pitchFamily="34" charset="77"/>
                <a:ea typeface="Calibri" charset="0"/>
                <a:cs typeface="Calibri" charset="0"/>
              </a:rPr>
              <a:t>addi</a:t>
            </a:r>
            <a:r>
              <a:rPr lang="en-US" sz="2000" dirty="0">
                <a:latin typeface="PT Sans" panose="020B0503020203020204" pitchFamily="34" charset="77"/>
                <a:ea typeface="Calibri" charset="0"/>
                <a:cs typeface="Calibri" charset="0"/>
              </a:rPr>
              <a:t> x2, x3, 100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7409" y="1622354"/>
            <a:ext cx="233600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000" dirty="0">
                <a:latin typeface="PT Sans" panose="020B0503020203020204" pitchFamily="34" charset="77"/>
                <a:ea typeface="Calibri" charset="0"/>
                <a:cs typeface="Calibri" charset="0"/>
              </a:rPr>
              <a:t>or x4, x5, x6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4897279"/>
            <a:ext cx="2340641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C.2, 3.1   Pipeline hazards</a:t>
            </a:r>
            <a:endParaRPr lang="en-US" sz="1600" b="1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0D7F4-D485-284A-A21A-2CD44C62AF44}"/>
              </a:ext>
            </a:extLst>
          </p:cNvPr>
          <p:cNvSpPr txBox="1"/>
          <p:nvPr/>
        </p:nvSpPr>
        <p:spPr>
          <a:xfrm>
            <a:off x="521621" y="3767509"/>
            <a:ext cx="7888855" cy="919401"/>
          </a:xfrm>
          <a:prstGeom prst="roundRect">
            <a:avLst>
              <a:gd name="adj" fmla="val 5616"/>
            </a:avLst>
          </a:prstGeom>
          <a:solidFill>
            <a:srgbClr val="FFF0D7"/>
          </a:solidFill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Stall penalty depends upon the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distance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between the producer and dependent instruction</a:t>
            </a:r>
          </a:p>
        </p:txBody>
      </p:sp>
    </p:spTree>
    <p:extLst>
      <p:ext uri="{BB962C8B-B14F-4D97-AF65-F5344CB8AC3E}">
        <p14:creationId xmlns:p14="http://schemas.microsoft.com/office/powerpoint/2010/main" val="1643182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 Stall Penalty – Forwarding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Frequent stalls caused by data hazards can impact the performance significantly.</a:t>
            </a:r>
          </a:p>
          <a:p>
            <a:r>
              <a:rPr lang="en-US" dirty="0"/>
              <a:t>Example: 2 stall cycles for every 5 instructions, then the CPI can increase by (1/5)*2 = 0.4 stall cycles</a:t>
            </a:r>
          </a:p>
          <a:p>
            <a:r>
              <a:rPr lang="en-US" dirty="0"/>
              <a:t>To avoid stalls caused by RAW hazards: </a:t>
            </a:r>
            <a:r>
              <a:rPr lang="en-US" b="1" dirty="0"/>
              <a:t>forwarding</a:t>
            </a:r>
          </a:p>
          <a:p>
            <a:r>
              <a:rPr lang="en-US" dirty="0"/>
              <a:t>Also called “bypassing” or “short-circuiting”</a:t>
            </a:r>
          </a:p>
          <a:p>
            <a:pPr lvl="1"/>
            <a:r>
              <a:rPr lang="en-US" dirty="0"/>
              <a:t>Key Idea: Forward results from later stages in the pipeline to earlier stages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906904"/>
            <a:ext cx="2340641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C.2, 3.1   Pipeline hazards</a:t>
            </a:r>
            <a:endParaRPr lang="en-US" sz="1600" b="1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469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79" y="2483318"/>
            <a:ext cx="8051641" cy="21926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 – Basic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3" y="745435"/>
            <a:ext cx="8775576" cy="1737883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2400" dirty="0"/>
              <a:t>The result of </a:t>
            </a:r>
            <a:r>
              <a:rPr lang="en-US" sz="2400" b="1" i="1" dirty="0"/>
              <a:t>producer</a:t>
            </a:r>
            <a:r>
              <a:rPr lang="en-US" sz="2400" dirty="0"/>
              <a:t> instruction is available at end of EX stage </a:t>
            </a:r>
          </a:p>
          <a:p>
            <a:pPr>
              <a:spcBef>
                <a:spcPts val="300"/>
              </a:spcBef>
            </a:pPr>
            <a:r>
              <a:rPr lang="en-US" sz="2400" dirty="0"/>
              <a:t>Result forwarded to </a:t>
            </a:r>
            <a:r>
              <a:rPr lang="en-US" sz="2400" b="1" i="1" dirty="0"/>
              <a:t>dependent</a:t>
            </a:r>
            <a:r>
              <a:rPr lang="en-US" sz="2400" dirty="0"/>
              <a:t> instruction at the start of its EX</a:t>
            </a:r>
          </a:p>
          <a:p>
            <a:pPr lvl="1">
              <a:spcBef>
                <a:spcPts val="300"/>
              </a:spcBef>
            </a:pPr>
            <a:r>
              <a:rPr lang="en-US" sz="2000" dirty="0"/>
              <a:t>The arrow in below figure shows data being forwarded from EX stage of first instruction to EX stage of the second instruction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5106" y="3205576"/>
            <a:ext cx="215431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400" dirty="0" err="1">
                <a:latin typeface="Calibri" charset="0"/>
                <a:ea typeface="Calibri" charset="0"/>
                <a:cs typeface="Calibri" charset="0"/>
              </a:rPr>
              <a:t>addi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 x2, x3, 100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5106" y="4071519"/>
            <a:ext cx="255693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400" dirty="0" err="1">
                <a:latin typeface="Calibri" charset="0"/>
                <a:ea typeface="Calibri" charset="0"/>
                <a:cs typeface="Calibri" charset="0"/>
              </a:rPr>
              <a:t>subi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 x9, x2, 30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01" y="4897279"/>
            <a:ext cx="2340641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C.2, 3.1   Pipeline hazards</a:t>
            </a:r>
            <a:endParaRPr lang="en-US" sz="1600" b="1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788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ppc-06-97801238387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034" y="134673"/>
            <a:ext cx="7040404" cy="4982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-5702" y="4897279"/>
            <a:ext cx="2340641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C.2, 3.1   Pipeline hazards</a:t>
            </a:r>
            <a:endParaRPr lang="en-US" sz="1600" b="1" dirty="0">
              <a:solidFill>
                <a:srgbClr val="0066FF"/>
              </a:solidFill>
              <a:latin typeface="Arial" charset="0"/>
            </a:endParaRP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 bwMode="auto">
          <a:xfrm flipH="1">
            <a:off x="4706756" y="1210419"/>
            <a:ext cx="1988132" cy="562638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>
            <a:cxnSpLocks/>
          </p:cNvCxnSpPr>
          <p:nvPr/>
        </p:nvCxnSpPr>
        <p:spPr bwMode="auto">
          <a:xfrm flipH="1">
            <a:off x="5700822" y="1210417"/>
            <a:ext cx="994064" cy="1561726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>
            <a:cxnSpLocks/>
          </p:cNvCxnSpPr>
          <p:nvPr/>
        </p:nvCxnSpPr>
        <p:spPr bwMode="auto">
          <a:xfrm>
            <a:off x="6694886" y="1210417"/>
            <a:ext cx="0" cy="2510294"/>
          </a:xfrm>
          <a:prstGeom prst="straightConnector1">
            <a:avLst/>
          </a:prstGeom>
          <a:noFill/>
          <a:ln w="25400" cap="flat" cmpd="sng" algn="ctr">
            <a:solidFill>
              <a:srgbClr val="07860F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>
            <a:cxnSpLocks/>
          </p:cNvCxnSpPr>
          <p:nvPr/>
        </p:nvCxnSpPr>
        <p:spPr bwMode="auto">
          <a:xfrm>
            <a:off x="6694887" y="1210418"/>
            <a:ext cx="982630" cy="3361436"/>
          </a:xfrm>
          <a:prstGeom prst="straightConnector1">
            <a:avLst/>
          </a:prstGeom>
          <a:noFill/>
          <a:ln w="25400" cap="flat" cmpd="sng" algn="ctr">
            <a:solidFill>
              <a:srgbClr val="07860F"/>
            </a:solidFill>
            <a:prstDash val="dash"/>
            <a:round/>
            <a:headEnd type="none" w="med" len="med"/>
            <a:tailEnd type="triangle"/>
          </a:ln>
          <a:effectLst/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5DEF9BBB-C9FE-BC42-A9A2-8EE6BDF9EEE4}"/>
              </a:ext>
            </a:extLst>
          </p:cNvPr>
          <p:cNvGrpSpPr/>
          <p:nvPr/>
        </p:nvGrpSpPr>
        <p:grpSpPr>
          <a:xfrm>
            <a:off x="2829537" y="4439751"/>
            <a:ext cx="2326458" cy="400110"/>
            <a:chOff x="3137543" y="4305000"/>
            <a:chExt cx="2326458" cy="400110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E5A9E90-829A-5843-9E17-19A56807212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137543" y="4535833"/>
              <a:ext cx="565393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FCC14C-E5E3-954D-BA57-F53C769A454F}"/>
                </a:ext>
              </a:extLst>
            </p:cNvPr>
            <p:cNvSpPr txBox="1"/>
            <p:nvPr/>
          </p:nvSpPr>
          <p:spPr>
            <a:xfrm>
              <a:off x="3930055" y="4305000"/>
              <a:ext cx="15339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6350"/>
              <a:r>
                <a:rPr lang="en-US" sz="2000" dirty="0">
                  <a:latin typeface="Calibri" charset="0"/>
                  <a:ea typeface="Calibri" charset="0"/>
                  <a:cs typeface="Calibri" charset="0"/>
                </a:rPr>
                <a:t>Data hazards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7C97B61-97E4-8745-804C-F7E2172D4AA1}"/>
              </a:ext>
            </a:extLst>
          </p:cNvPr>
          <p:cNvGrpSpPr/>
          <p:nvPr/>
        </p:nvGrpSpPr>
        <p:grpSpPr>
          <a:xfrm>
            <a:off x="2829535" y="4767975"/>
            <a:ext cx="2661488" cy="400110"/>
            <a:chOff x="2829535" y="4767975"/>
            <a:chExt cx="2661488" cy="400110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F5F7FA0-FE3A-A34A-9749-C0DFF68CA59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29535" y="4968030"/>
              <a:ext cx="565394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7860F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A2FD89B-046F-C443-9ECB-9C5BD60E719D}"/>
                </a:ext>
              </a:extLst>
            </p:cNvPr>
            <p:cNvSpPr txBox="1"/>
            <p:nvPr/>
          </p:nvSpPr>
          <p:spPr>
            <a:xfrm>
              <a:off x="3622050" y="4767975"/>
              <a:ext cx="186897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6350"/>
              <a:r>
                <a:rPr lang="en-US" sz="2000" dirty="0">
                  <a:latin typeface="Calibri" charset="0"/>
                  <a:ea typeface="Calibri" charset="0"/>
                  <a:cs typeface="Calibri" charset="0"/>
                </a:rPr>
                <a:t>No data hazards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65647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45" y="0"/>
            <a:ext cx="7345658" cy="5143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4897279"/>
            <a:ext cx="2340641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C.2, 3.1   Pipeline hazards</a:t>
            </a:r>
            <a:endParaRPr lang="en-US" sz="1600" b="1" dirty="0">
              <a:solidFill>
                <a:srgbClr val="0066FF"/>
              </a:solidFill>
              <a:latin typeface="Arial" charset="0"/>
            </a:endParaRP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 bwMode="auto">
          <a:xfrm>
            <a:off x="5245768" y="1029903"/>
            <a:ext cx="250257" cy="1020278"/>
          </a:xfrm>
          <a:prstGeom prst="straightConnector1">
            <a:avLst/>
          </a:prstGeom>
          <a:noFill/>
          <a:ln w="25400" cap="flat" cmpd="sng" algn="ctr">
            <a:solidFill>
              <a:srgbClr val="004BF3"/>
            </a:solidFill>
            <a:prstDash val="dash"/>
            <a:round/>
            <a:headEnd type="none" w="med" len="med"/>
            <a:tailEnd type="stealth" w="lg" len="med"/>
          </a:ln>
          <a:effectLst/>
        </p:spPr>
      </p:cxnSp>
      <p:cxnSp>
        <p:nvCxnSpPr>
          <p:cNvPr id="8" name="Straight Arrow Connector 7"/>
          <p:cNvCxnSpPr>
            <a:cxnSpLocks/>
          </p:cNvCxnSpPr>
          <p:nvPr/>
        </p:nvCxnSpPr>
        <p:spPr bwMode="auto">
          <a:xfrm>
            <a:off x="6266046" y="1029903"/>
            <a:ext cx="235424" cy="1748922"/>
          </a:xfrm>
          <a:prstGeom prst="straightConnector1">
            <a:avLst/>
          </a:prstGeom>
          <a:noFill/>
          <a:ln w="25400" cap="flat" cmpd="sng" algn="ctr">
            <a:solidFill>
              <a:srgbClr val="004BF3"/>
            </a:solidFill>
            <a:prstDash val="dash"/>
            <a:round/>
            <a:headEnd type="none" w="med" len="med"/>
            <a:tailEnd type="stealth" w="lg" len="med"/>
          </a:ln>
          <a:effectLst/>
        </p:spPr>
      </p:cxnSp>
      <p:cxnSp>
        <p:nvCxnSpPr>
          <p:cNvPr id="10" name="Straight Arrow Connector 9"/>
          <p:cNvCxnSpPr>
            <a:cxnSpLocks/>
          </p:cNvCxnSpPr>
          <p:nvPr/>
        </p:nvCxnSpPr>
        <p:spPr bwMode="auto">
          <a:xfrm>
            <a:off x="6715126" y="1106905"/>
            <a:ext cx="0" cy="2637322"/>
          </a:xfrm>
          <a:prstGeom prst="straightConnector1">
            <a:avLst/>
          </a:prstGeom>
          <a:noFill/>
          <a:ln w="25400" cap="flat" cmpd="sng" algn="ctr">
            <a:solidFill>
              <a:srgbClr val="004BF3"/>
            </a:solidFill>
            <a:prstDash val="dash"/>
            <a:round/>
            <a:headEnd type="none" w="med" len="med"/>
            <a:tailEnd type="stealth" w="lg" len="med"/>
          </a:ln>
          <a:effectLst/>
        </p:spPr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047FFB-B752-8F45-8283-64DE374ACD0F}"/>
              </a:ext>
            </a:extLst>
          </p:cNvPr>
          <p:cNvGrpSpPr/>
          <p:nvPr/>
        </p:nvGrpSpPr>
        <p:grpSpPr>
          <a:xfrm>
            <a:off x="3014031" y="4743390"/>
            <a:ext cx="2847079" cy="400110"/>
            <a:chOff x="2282511" y="5175971"/>
            <a:chExt cx="2847079" cy="400110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5D1EFA6-D77C-5A4A-86D7-8925D5FC441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82511" y="5376026"/>
              <a:ext cx="607273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04BF3"/>
              </a:solidFill>
              <a:prstDash val="dash"/>
              <a:round/>
              <a:headEnd type="none" w="med" len="med"/>
              <a:tailEnd type="triangle"/>
            </a:ln>
            <a:effectLst/>
          </p:spPr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95DE9D-01D1-2B4D-B642-9D44BF318999}"/>
                </a:ext>
              </a:extLst>
            </p:cNvPr>
            <p:cNvSpPr txBox="1"/>
            <p:nvPr/>
          </p:nvSpPr>
          <p:spPr>
            <a:xfrm>
              <a:off x="3038055" y="5175971"/>
              <a:ext cx="20915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6350"/>
              <a:r>
                <a:rPr lang="en-US" sz="2000" dirty="0">
                  <a:latin typeface="Calibri" charset="0"/>
                  <a:ea typeface="Calibri" charset="0"/>
                  <a:cs typeface="Calibri" charset="0"/>
                </a:rPr>
                <a:t>Data forward path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7564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Execution of RISC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3" y="824947"/>
            <a:ext cx="8775576" cy="348863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Initial State: PC is set to point to the first instruction</a:t>
            </a:r>
          </a:p>
          <a:p>
            <a:pPr>
              <a:spcBef>
                <a:spcPts val="0"/>
              </a:spcBef>
            </a:pPr>
            <a:r>
              <a:rPr lang="en-US" dirty="0"/>
              <a:t>For each instruction, perform the following 5 steps:</a:t>
            </a:r>
          </a:p>
          <a:p>
            <a:pPr lvl="1"/>
            <a:r>
              <a:rPr lang="en-US" dirty="0"/>
              <a:t>Instruction Fetch (</a:t>
            </a:r>
            <a:r>
              <a:rPr lang="en-US" b="1" dirty="0"/>
              <a:t>IF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Instruction Decode/Register Read (</a:t>
            </a:r>
            <a:r>
              <a:rPr lang="en-US" b="1" dirty="0"/>
              <a:t>ID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Execution/Effective Address Calculation (</a:t>
            </a:r>
            <a:r>
              <a:rPr lang="en-US" b="1" dirty="0"/>
              <a:t>EX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Memory Access (</a:t>
            </a:r>
            <a:r>
              <a:rPr lang="en-US" b="1" dirty="0"/>
              <a:t>MEM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Write Back (</a:t>
            </a:r>
            <a:r>
              <a:rPr lang="en-US" b="1" dirty="0"/>
              <a:t>WB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717" y="3570558"/>
            <a:ext cx="4982605" cy="14063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39" y="4907218"/>
            <a:ext cx="1656736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C</a:t>
            </a:r>
            <a:r>
              <a:rPr lang="en-US" sz="1600" b="1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.1   </a:t>
            </a:r>
            <a:r>
              <a:rPr lang="en-US" sz="1600" b="1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Introduction</a:t>
            </a:r>
            <a:endParaRPr lang="en-US" sz="1600" b="1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8661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06"/>
            <a:ext cx="8961120" cy="44052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53065" y="4268385"/>
            <a:ext cx="7437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Passing results from one stage to inputs of another stage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4897279"/>
            <a:ext cx="2340641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C.2, 3.1   Pipeline hazards</a:t>
            </a:r>
            <a:endParaRPr lang="en-US" sz="1600" b="1" dirty="0">
              <a:solidFill>
                <a:srgbClr val="0066FF"/>
              </a:solidFill>
              <a:latin typeface="Arial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5257802" y="1396605"/>
            <a:ext cx="300038" cy="835818"/>
          </a:xfrm>
          <a:prstGeom prst="straightConnector1">
            <a:avLst/>
          </a:prstGeom>
          <a:noFill/>
          <a:ln w="25400" cap="flat" cmpd="sng" algn="ctr">
            <a:solidFill>
              <a:srgbClr val="004BF3"/>
            </a:solidFill>
            <a:prstDash val="dash"/>
            <a:round/>
            <a:headEnd type="none" w="med" len="med"/>
            <a:tailEnd type="stealth" w="lg" len="med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6484847" y="1396605"/>
            <a:ext cx="261937" cy="1950243"/>
          </a:xfrm>
          <a:prstGeom prst="straightConnector1">
            <a:avLst/>
          </a:prstGeom>
          <a:noFill/>
          <a:ln w="25400" cap="flat" cmpd="sng" algn="ctr">
            <a:solidFill>
              <a:srgbClr val="004BF3"/>
            </a:solidFill>
            <a:prstDash val="dash"/>
            <a:round/>
            <a:headEnd type="none" w="med" len="med"/>
            <a:tailEnd type="stealth" w="lg" len="med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7644916" y="2351739"/>
            <a:ext cx="276226" cy="1135858"/>
          </a:xfrm>
          <a:prstGeom prst="straightConnector1">
            <a:avLst/>
          </a:prstGeom>
          <a:noFill/>
          <a:ln w="25400" cap="flat" cmpd="sng" algn="ctr">
            <a:solidFill>
              <a:srgbClr val="004BF3"/>
            </a:solidFill>
            <a:prstDash val="dash"/>
            <a:round/>
            <a:headEnd type="none" w="med" len="med"/>
            <a:tailEnd type="stealth" w="lg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458913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Hazard Requiring Stalls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535" y="600077"/>
            <a:ext cx="6602930" cy="45245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4897279"/>
            <a:ext cx="2340641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C.2, 3.1   Pipeline hazards</a:t>
            </a:r>
            <a:endParaRPr lang="en-US" sz="1600" b="1" dirty="0">
              <a:solidFill>
                <a:srgbClr val="0066FF"/>
              </a:solidFill>
              <a:latin typeface="Arial" charset="0"/>
            </a:endParaRPr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 bwMode="auto">
          <a:xfrm flipH="1">
            <a:off x="5852161" y="1679986"/>
            <a:ext cx="837626" cy="89146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dash"/>
            <a:round/>
            <a:headEnd type="none" w="med" len="med"/>
            <a:tailEnd type="stealth" w="lg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950485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3" y="90357"/>
            <a:ext cx="8784976" cy="64633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Basic In-Order Pipeline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707654"/>
            <a:ext cx="8855296" cy="2376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9511" y="956656"/>
            <a:ext cx="8928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To improve performance, make circuit faster, or use </a:t>
            </a:r>
            <a:r>
              <a:rPr lang="mr-IN" sz="2800" dirty="0">
                <a:latin typeface="Calibri" charset="0"/>
                <a:ea typeface="Calibri" charset="0"/>
                <a:cs typeface="Calibri" charset="0"/>
              </a:rPr>
              <a:t>…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4907218"/>
            <a:ext cx="1656736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C</a:t>
            </a:r>
            <a:r>
              <a:rPr lang="en-US" sz="1600" b="1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.1   </a:t>
            </a:r>
            <a:r>
              <a:rPr lang="en-US" sz="1600" b="1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Introduction</a:t>
            </a:r>
            <a:endParaRPr lang="en-US" sz="1600" b="1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857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113" y="181979"/>
            <a:ext cx="8784976" cy="646331"/>
          </a:xfrm>
        </p:spPr>
        <p:txBody>
          <a:bodyPr/>
          <a:lstStyle/>
          <a:p>
            <a:r>
              <a:rPr lang="en-US" dirty="0"/>
              <a:t>Ideal Pipeline and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3" y="824947"/>
            <a:ext cx="8775576" cy="2381679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/>
              <a:t>Balanced pipeline (each stage has the same delay)</a:t>
            </a:r>
          </a:p>
          <a:p>
            <a:pPr>
              <a:spcBef>
                <a:spcPts val="300"/>
              </a:spcBef>
            </a:pPr>
            <a:r>
              <a:rPr lang="en-US" dirty="0"/>
              <a:t>Ignore overhead due to clock skew/pipeline registers</a:t>
            </a:r>
          </a:p>
          <a:p>
            <a:pPr>
              <a:spcBef>
                <a:spcPts val="300"/>
              </a:spcBef>
            </a:pPr>
            <a:r>
              <a:rPr lang="en-US" dirty="0"/>
              <a:t>Ignore pipeline </a:t>
            </a:r>
            <a:r>
              <a:rPr lang="en-US" b="1" dirty="0"/>
              <a:t>fill</a:t>
            </a:r>
            <a:r>
              <a:rPr lang="en-US" dirty="0"/>
              <a:t> and </a:t>
            </a:r>
            <a:r>
              <a:rPr lang="en-US" b="1" dirty="0"/>
              <a:t>drain</a:t>
            </a:r>
            <a:r>
              <a:rPr lang="en-US" dirty="0"/>
              <a:t> overheads</a:t>
            </a:r>
          </a:p>
          <a:p>
            <a:pPr>
              <a:spcBef>
                <a:spcPts val="300"/>
              </a:spcBef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84" y="2783824"/>
            <a:ext cx="7871980" cy="61141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-9140" y="4922700"/>
            <a:ext cx="1656736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C</a:t>
            </a:r>
            <a:r>
              <a:rPr lang="en-US" sz="1600" b="1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.1   </a:t>
            </a:r>
            <a:r>
              <a:rPr lang="en-US" sz="1600" b="1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Introduction</a:t>
            </a:r>
            <a:endParaRPr lang="en-US" sz="1600" b="1" dirty="0">
              <a:solidFill>
                <a:srgbClr val="0066FF"/>
              </a:solidFill>
              <a:latin typeface="Arial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6AFB114-1E9C-D041-B35F-5C0DD40505CF}"/>
              </a:ext>
            </a:extLst>
          </p:cNvPr>
          <p:cNvGrpSpPr/>
          <p:nvPr/>
        </p:nvGrpSpPr>
        <p:grpSpPr>
          <a:xfrm>
            <a:off x="1091072" y="3751740"/>
            <a:ext cx="6110138" cy="1391760"/>
            <a:chOff x="683568" y="3651870"/>
            <a:chExt cx="6110138" cy="1391760"/>
          </a:xfrm>
        </p:grpSpPr>
        <p:grpSp>
          <p:nvGrpSpPr>
            <p:cNvPr id="9" name="Group 8"/>
            <p:cNvGrpSpPr/>
            <p:nvPr/>
          </p:nvGrpSpPr>
          <p:grpSpPr>
            <a:xfrm>
              <a:off x="683568" y="3651870"/>
              <a:ext cx="6110138" cy="1307756"/>
              <a:chOff x="539552" y="4221088"/>
              <a:chExt cx="7708900" cy="1639044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9552" y="4221088"/>
                <a:ext cx="7708900" cy="850900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79712" y="5517232"/>
                <a:ext cx="4495800" cy="342900"/>
              </a:xfrm>
              <a:prstGeom prst="rect">
                <a:avLst/>
              </a:prstGeom>
            </p:spPr>
          </p:pic>
        </p:grpSp>
        <p:sp>
          <p:nvSpPr>
            <p:cNvPr id="4" name="TextBox 3"/>
            <p:cNvSpPr txBox="1"/>
            <p:nvPr/>
          </p:nvSpPr>
          <p:spPr>
            <a:xfrm>
              <a:off x="1736248" y="4364716"/>
              <a:ext cx="4268546" cy="4924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2600" dirty="0">
                  <a:latin typeface="Times" charset="0"/>
                  <a:ea typeface="Times" charset="0"/>
                  <a:cs typeface="Times" charset="0"/>
                </a:rPr>
                <a:t>=</a:t>
              </a:r>
              <a:r>
                <a:rPr lang="en-US" sz="2600" i="1" dirty="0">
                  <a:latin typeface="Times" charset="0"/>
                  <a:ea typeface="Times" charset="0"/>
                  <a:cs typeface="Times" charset="0"/>
                </a:rPr>
                <a:t> Number of pipeline stages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FE0BB7F-4935-1142-9ABE-4873F314E308}"/>
                </a:ext>
              </a:extLst>
            </p:cNvPr>
            <p:cNvSpPr/>
            <p:nvPr/>
          </p:nvSpPr>
          <p:spPr bwMode="auto">
            <a:xfrm>
              <a:off x="1825051" y="4810539"/>
              <a:ext cx="4158306" cy="233091"/>
            </a:xfrm>
            <a:prstGeom prst="rect">
              <a:avLst/>
            </a:prstGeom>
            <a:solidFill>
              <a:schemeClr val="bg1"/>
            </a:solidFill>
            <a:ln w="222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0000"/>
                <a:buFont typeface="Wingdings" pitchFamily="2" charset="2"/>
                <a:buNone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Black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9900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200" b="1" dirty="0">
                <a:highlight>
                  <a:srgbClr val="FFF0D7"/>
                </a:highlight>
              </a:rPr>
              <a:t>Can we achieve ideal pipeline performance?</a:t>
            </a:r>
          </a:p>
          <a:p>
            <a:pPr>
              <a:spcBef>
                <a:spcPts val="1800"/>
              </a:spcBef>
            </a:pPr>
            <a:r>
              <a:rPr lang="en-US" dirty="0"/>
              <a:t>Such performance would be achieved only if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all pipeline stages take the same time to complete, and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each instruction processed without stalls</a:t>
            </a:r>
          </a:p>
          <a:p>
            <a:r>
              <a:rPr lang="en-US" dirty="0"/>
              <a:t>Unfortunately, this is not true</a:t>
            </a:r>
          </a:p>
          <a:p>
            <a:pPr lvl="1"/>
            <a:r>
              <a:rPr lang="en-US" dirty="0"/>
              <a:t>Long memory latency: bad for condition 1 </a:t>
            </a:r>
          </a:p>
          <a:p>
            <a:pPr lvl="1"/>
            <a:r>
              <a:rPr lang="en-US" dirty="0"/>
              <a:t>Instruction dependencies: bad for condition 2</a:t>
            </a:r>
          </a:p>
          <a:p>
            <a:pPr lvl="2"/>
            <a:r>
              <a:rPr lang="en-US" dirty="0"/>
              <a:t>focus of next few weeks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4907218"/>
            <a:ext cx="1656736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C</a:t>
            </a:r>
            <a:r>
              <a:rPr lang="en-US" sz="1600" b="1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.1   </a:t>
            </a:r>
            <a:r>
              <a:rPr lang="en-US" sz="1600" b="1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Introduction</a:t>
            </a:r>
            <a:endParaRPr lang="en-US" sz="1600" b="1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945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BE84C2E-E056-724C-8453-FD10F6F4DB60}"/>
              </a:ext>
            </a:extLst>
          </p:cNvPr>
          <p:cNvSpPr/>
          <p:nvPr/>
        </p:nvSpPr>
        <p:spPr bwMode="auto">
          <a:xfrm>
            <a:off x="182880" y="1799590"/>
            <a:ext cx="8778240" cy="1188720"/>
          </a:xfrm>
          <a:prstGeom prst="roundRect">
            <a:avLst>
              <a:gd name="adj" fmla="val 9545"/>
            </a:avLst>
          </a:prstGeom>
          <a:solidFill>
            <a:srgbClr val="FFF0D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b="1" dirty="0">
                <a:solidFill>
                  <a:srgbClr val="001CFE"/>
                </a:solidFill>
                <a:latin typeface="Calibri" charset="0"/>
                <a:ea typeface="Calibri" charset="0"/>
                <a:cs typeface="Calibri" charset="0"/>
              </a:rPr>
              <a:t>Dependences and Hazards</a:t>
            </a:r>
          </a:p>
        </p:txBody>
      </p:sp>
    </p:spTree>
    <p:extLst>
      <p:ext uri="{BB962C8B-B14F-4D97-AF65-F5344CB8AC3E}">
        <p14:creationId xmlns:p14="http://schemas.microsoft.com/office/powerpoint/2010/main" val="678732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1675D-23D3-E842-A35B-20D5F4EEB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5E370-DEB3-F14C-B375-CB732399E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Structural dependence</a:t>
            </a:r>
          </a:p>
          <a:p>
            <a:r>
              <a:rPr lang="en-US" dirty="0"/>
              <a:t>Data dependence</a:t>
            </a:r>
          </a:p>
          <a:p>
            <a:pPr lvl="1"/>
            <a:r>
              <a:rPr lang="en-US" dirty="0"/>
              <a:t>forwarding</a:t>
            </a:r>
          </a:p>
          <a:p>
            <a:pPr lvl="1"/>
            <a:r>
              <a:rPr lang="en-US" dirty="0"/>
              <a:t>out-of-order execution</a:t>
            </a:r>
          </a:p>
          <a:p>
            <a:r>
              <a:rPr lang="en-US" dirty="0"/>
              <a:t>Control/branch dependence</a:t>
            </a:r>
          </a:p>
          <a:p>
            <a:pPr lvl="1"/>
            <a:r>
              <a:rPr lang="en-US" dirty="0"/>
              <a:t>branch prediction</a:t>
            </a:r>
          </a:p>
          <a:p>
            <a:pPr lvl="1"/>
            <a:r>
              <a:rPr lang="en-US" dirty="0"/>
              <a:t>hardware speculation</a:t>
            </a:r>
          </a:p>
        </p:txBody>
      </p:sp>
    </p:spTree>
    <p:extLst>
      <p:ext uri="{BB962C8B-B14F-4D97-AF65-F5344CB8AC3E}">
        <p14:creationId xmlns:p14="http://schemas.microsoft.com/office/powerpoint/2010/main" val="2797503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3" y="824949"/>
            <a:ext cx="8775576" cy="1427363"/>
          </a:xfrm>
        </p:spPr>
        <p:txBody>
          <a:bodyPr/>
          <a:lstStyle/>
          <a:p>
            <a:r>
              <a:rPr lang="en-US" dirty="0"/>
              <a:t>Independent instructions can be executed in parallel</a:t>
            </a:r>
          </a:p>
          <a:p>
            <a:r>
              <a:rPr lang="en-US" dirty="0"/>
              <a:t>An instruction can depend on another</a:t>
            </a:r>
          </a:p>
          <a:p>
            <a:pPr lvl="1"/>
            <a:r>
              <a:rPr lang="en-US" b="1" dirty="0">
                <a:solidFill>
                  <a:srgbClr val="0712D9"/>
                </a:solidFill>
              </a:rPr>
              <a:t>Structural/Data/Control dependences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44" y="4907218"/>
            <a:ext cx="2340641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C.2, 3.1   Pipeline hazards</a:t>
            </a:r>
            <a:endParaRPr lang="en-US" sz="1600" b="1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B55D6A-0C46-304B-9663-8FDC38B6508B}"/>
              </a:ext>
            </a:extLst>
          </p:cNvPr>
          <p:cNvSpPr txBox="1"/>
          <p:nvPr/>
        </p:nvSpPr>
        <p:spPr>
          <a:xfrm>
            <a:off x="1435754" y="2287209"/>
            <a:ext cx="345639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350">
              <a:spcBef>
                <a:spcPts val="0"/>
              </a:spcBef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loop:	</a:t>
            </a:r>
            <a:r>
              <a:rPr lang="en-US" sz="2400" dirty="0" err="1">
                <a:latin typeface="Calibri" charset="0"/>
                <a:ea typeface="Calibri" charset="0"/>
                <a:cs typeface="Calibri" charset="0"/>
              </a:rPr>
              <a:t>fld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	f0, 0(x1)</a:t>
            </a:r>
          </a:p>
          <a:p>
            <a:pPr marL="6350">
              <a:spcBef>
                <a:spcPts val="0"/>
              </a:spcBef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2400" dirty="0" err="1">
                <a:latin typeface="Calibri" charset="0"/>
                <a:ea typeface="Calibri" charset="0"/>
                <a:cs typeface="Calibri" charset="0"/>
              </a:rPr>
              <a:t>fadd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	f4, f0, f2</a:t>
            </a:r>
          </a:p>
          <a:p>
            <a:pPr marL="6350">
              <a:spcBef>
                <a:spcPts val="0"/>
              </a:spcBef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2400" dirty="0" err="1">
                <a:latin typeface="Calibri" charset="0"/>
                <a:ea typeface="Calibri" charset="0"/>
                <a:cs typeface="Calibri" charset="0"/>
              </a:rPr>
              <a:t>fsd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	f4, 0(x1)</a:t>
            </a:r>
          </a:p>
          <a:p>
            <a:pPr marL="6350">
              <a:spcBef>
                <a:spcPts val="0"/>
              </a:spcBef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2400" dirty="0" err="1">
                <a:latin typeface="Calibri" charset="0"/>
                <a:ea typeface="Calibri" charset="0"/>
                <a:cs typeface="Calibri" charset="0"/>
              </a:rPr>
              <a:t>addi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	x1, x1, -8</a:t>
            </a:r>
          </a:p>
          <a:p>
            <a:pPr marL="6350">
              <a:spcBef>
                <a:spcPts val="0"/>
              </a:spcBef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2400" dirty="0" err="1">
                <a:latin typeface="Calibri" charset="0"/>
                <a:ea typeface="Calibri" charset="0"/>
                <a:cs typeface="Calibri" charset="0"/>
              </a:rPr>
              <a:t>bne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	x1, x2, loop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583452-DA87-3B49-A244-A117D56DFB6B}"/>
              </a:ext>
            </a:extLst>
          </p:cNvPr>
          <p:cNvSpPr txBox="1"/>
          <p:nvPr/>
        </p:nvSpPr>
        <p:spPr>
          <a:xfrm>
            <a:off x="4959526" y="2246053"/>
            <a:ext cx="35364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350">
              <a:spcBef>
                <a:spcPts val="0"/>
              </a:spcBef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// increments elements in </a:t>
            </a:r>
          </a:p>
          <a:p>
            <a:pPr marL="6350">
              <a:spcBef>
                <a:spcPts val="0"/>
              </a:spcBef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// a vector starting at 0(x1)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8901" y="4257039"/>
            <a:ext cx="6946197" cy="523220"/>
          </a:xfrm>
          <a:prstGeom prst="rect">
            <a:avLst/>
          </a:prstGeom>
          <a:solidFill>
            <a:srgbClr val="FFF0D7"/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2800" i="1" dirty="0">
                <a:latin typeface="Calibri" charset="0"/>
                <a:ea typeface="Calibri" charset="0"/>
                <a:cs typeface="Calibri" charset="0"/>
              </a:rPr>
              <a:t>Dependences limit how much ILP can exploited</a:t>
            </a:r>
          </a:p>
        </p:txBody>
      </p:sp>
    </p:spTree>
    <p:extLst>
      <p:ext uri="{BB962C8B-B14F-4D97-AF65-F5344CB8AC3E}">
        <p14:creationId xmlns:p14="http://schemas.microsoft.com/office/powerpoint/2010/main" val="84317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1_cod4e">
  <a:themeElements>
    <a:clrScheme name="1_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1_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22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60000"/>
          <a:buFont typeface="Wingdings" pitchFamily="2" charset="2"/>
          <a:buNone/>
          <a:tabLst/>
          <a:defRPr kumimoji="0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lg"/>
        </a:ln>
        <a:effectLst/>
      </a:spPr>
      <a:bodyPr/>
      <a:lstStyle/>
    </a:lnDef>
    <a:txDef>
      <a:spPr>
        <a:solidFill>
          <a:srgbClr val="FFF6D5"/>
        </a:solidFill>
        <a:effectLst>
          <a:outerShdw blurRad="50800" dist="114300" dir="2700000" algn="tl" rotWithShape="0">
            <a:prstClr val="black">
              <a:alpha val="40000"/>
            </a:prstClr>
          </a:outerShdw>
        </a:effectLst>
      </a:spPr>
      <a:bodyPr wrap="square" rtlCol="0" anchor="ctr" anchorCtr="1">
        <a:spAutoFit/>
      </a:bodyPr>
      <a:lstStyle>
        <a:defPPr algn="ctr">
          <a:defRPr sz="2400" dirty="0"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>
    <a:extraClrScheme>
      <a:clrScheme name="1_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cod4e</Template>
  <TotalTime>57103</TotalTime>
  <Words>2048</Words>
  <Application>Microsoft Office PowerPoint</Application>
  <PresentationFormat>On-screen Show (16:9)</PresentationFormat>
  <Paragraphs>274</Paragraphs>
  <Slides>31</Slides>
  <Notes>13</Notes>
  <HiddenSlides>3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Arial</vt:lpstr>
      <vt:lpstr>Arial Black</vt:lpstr>
      <vt:lpstr>Calibri</vt:lpstr>
      <vt:lpstr>Cambria Math</vt:lpstr>
      <vt:lpstr>Monaco</vt:lpstr>
      <vt:lpstr>PT Sans</vt:lpstr>
      <vt:lpstr>Times</vt:lpstr>
      <vt:lpstr>Times New Roman</vt:lpstr>
      <vt:lpstr>Wingdings</vt:lpstr>
      <vt:lpstr>ZapfDingbatsITC</vt:lpstr>
      <vt:lpstr>1_cod4e</vt:lpstr>
      <vt:lpstr>PowerPoint Presentation</vt:lpstr>
      <vt:lpstr>Objectives and Reading</vt:lpstr>
      <vt:lpstr>Instruction Execution of RISC</vt:lpstr>
      <vt:lpstr>Basic In-Order Pipeline</vt:lpstr>
      <vt:lpstr>Ideal Pipeline and Performance</vt:lpstr>
      <vt:lpstr>Pipeline Performance</vt:lpstr>
      <vt:lpstr>PowerPoint Presentation</vt:lpstr>
      <vt:lpstr>Overview</vt:lpstr>
      <vt:lpstr>Dependences</vt:lpstr>
      <vt:lpstr>Pipeline Hazards </vt:lpstr>
      <vt:lpstr>Pipeline Hazards </vt:lpstr>
      <vt:lpstr>PowerPoint Presentation</vt:lpstr>
      <vt:lpstr>Structural Hazards </vt:lpstr>
      <vt:lpstr>Structural Hazards – Stalls</vt:lpstr>
      <vt:lpstr>How to Reduce Structural Hazards</vt:lpstr>
      <vt:lpstr>Structural Hazards – Cost of Stalls</vt:lpstr>
      <vt:lpstr>PowerPoint Presentation</vt:lpstr>
      <vt:lpstr>Data Hazards</vt:lpstr>
      <vt:lpstr>Data Hazards</vt:lpstr>
      <vt:lpstr>Types of Data Hazards</vt:lpstr>
      <vt:lpstr>Types of Data Hazards - RAW</vt:lpstr>
      <vt:lpstr>Types of Data Hazards – WAR</vt:lpstr>
      <vt:lpstr>Types of Data Hazards - WAW</vt:lpstr>
      <vt:lpstr>Data Hazards – Stall Penalty</vt:lpstr>
      <vt:lpstr>Data Hazards – Stall Penalty</vt:lpstr>
      <vt:lpstr>Reduce Stall Penalty – Forwarding </vt:lpstr>
      <vt:lpstr>Forwarding – Basic Idea</vt:lpstr>
      <vt:lpstr>PowerPoint Presentation</vt:lpstr>
      <vt:lpstr>PowerPoint Presentation</vt:lpstr>
      <vt:lpstr>PowerPoint Presentation</vt:lpstr>
      <vt:lpstr>Data Hazard Requiring Stalls</vt:lpstr>
    </vt:vector>
  </TitlesOfParts>
  <Company>Ashenden Designs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Peter Ashenden</dc:creator>
  <cp:lastModifiedBy>Srinivas Katkoori</cp:lastModifiedBy>
  <cp:revision>874</cp:revision>
  <cp:lastPrinted>2018-03-20T16:06:35Z</cp:lastPrinted>
  <dcterms:created xsi:type="dcterms:W3CDTF">2008-07-27T22:34:41Z</dcterms:created>
  <dcterms:modified xsi:type="dcterms:W3CDTF">2023-02-01T18:44:15Z</dcterms:modified>
</cp:coreProperties>
</file>