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 showGuides="1">
      <p:cViewPr varScale="1">
        <p:scale>
          <a:sx n="92" d="100"/>
          <a:sy n="92" d="100"/>
        </p:scale>
        <p:origin x="2672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5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1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3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3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1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0706E-FA51-C04C-9EE3-38C5CC5FD7F9}" type="datetimeFigureOut">
              <a:rPr lang="en-US" smtClean="0"/>
              <a:t>11/25/20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920DF-2549-564E-9B6F-9555B5F85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5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AB635B8-DDBA-A742-9500-7AA83063B0E1}"/>
              </a:ext>
            </a:extLst>
          </p:cNvPr>
          <p:cNvSpPr/>
          <p:nvPr/>
        </p:nvSpPr>
        <p:spPr>
          <a:xfrm>
            <a:off x="1623531" y="836476"/>
            <a:ext cx="3625326" cy="3324114"/>
          </a:xfrm>
          <a:prstGeom prst="triangle">
            <a:avLst/>
          </a:prstGeom>
          <a:solidFill>
            <a:schemeClr val="bg1">
              <a:lumMod val="50000"/>
              <a:alpha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A0B17ACC-67EE-1B41-B3CA-6E2C48A175A4}"/>
              </a:ext>
            </a:extLst>
          </p:cNvPr>
          <p:cNvSpPr/>
          <p:nvPr/>
        </p:nvSpPr>
        <p:spPr>
          <a:xfrm>
            <a:off x="11793" y="7136037"/>
            <a:ext cx="1369267" cy="913081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gradient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FD735F50-CE9C-AF45-9819-D39B0A04F374}"/>
              </a:ext>
            </a:extLst>
          </p:cNvPr>
          <p:cNvSpPr/>
          <p:nvPr/>
        </p:nvSpPr>
        <p:spPr>
          <a:xfrm>
            <a:off x="5611893" y="7137355"/>
            <a:ext cx="1186473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669F5F5E-DE11-7E40-BAF2-EAC32C564815}"/>
              </a:ext>
            </a:extLst>
          </p:cNvPr>
          <p:cNvSpPr/>
          <p:nvPr/>
        </p:nvSpPr>
        <p:spPr>
          <a:xfrm>
            <a:off x="2792414" y="7148477"/>
            <a:ext cx="1305540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Community Structure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8009E1-A234-9B4D-BD2B-3138014FE99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097954" y="7593896"/>
            <a:ext cx="1513939" cy="1112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83E3D8-0535-8B49-A1C8-ED22822D75C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381060" y="7592578"/>
            <a:ext cx="1411354" cy="12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C7D0DC-8160-1A41-9367-1A83F8E43E83}"/>
              </a:ext>
            </a:extLst>
          </p:cNvPr>
          <p:cNvSpPr txBox="1"/>
          <p:nvPr/>
        </p:nvSpPr>
        <p:spPr>
          <a:xfrm>
            <a:off x="5197526" y="7237892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8EAF1-63FA-BC47-849E-646CB73BE46A}"/>
              </a:ext>
            </a:extLst>
          </p:cNvPr>
          <p:cNvSpPr txBox="1"/>
          <p:nvPr/>
        </p:nvSpPr>
        <p:spPr>
          <a:xfrm>
            <a:off x="1267027" y="7233925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13A695-AEC3-A645-872C-9868B31E0CCB}"/>
              </a:ext>
            </a:extLst>
          </p:cNvPr>
          <p:cNvSpPr txBox="1"/>
          <p:nvPr/>
        </p:nvSpPr>
        <p:spPr>
          <a:xfrm>
            <a:off x="1573286" y="7392240"/>
            <a:ext cx="92949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Ecological filtering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893BB-CEBB-A54D-AE09-7A168426454A}"/>
              </a:ext>
            </a:extLst>
          </p:cNvPr>
          <p:cNvSpPr txBox="1"/>
          <p:nvPr/>
        </p:nvSpPr>
        <p:spPr>
          <a:xfrm>
            <a:off x="5474375" y="7223243"/>
            <a:ext cx="24237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E0B47E1-D241-3343-884B-59124D9C6195}"/>
              </a:ext>
            </a:extLst>
          </p:cNvPr>
          <p:cNvCxnSpPr>
            <a:cxnSpLocks/>
            <a:stCxn id="13" idx="2"/>
            <a:endCxn id="15" idx="2"/>
          </p:cNvCxnSpPr>
          <p:nvPr/>
        </p:nvCxnSpPr>
        <p:spPr>
          <a:xfrm rot="5400000" flipH="1" flipV="1">
            <a:off x="3486547" y="5494370"/>
            <a:ext cx="10682" cy="4207348"/>
          </a:xfrm>
          <a:prstGeom prst="curvedConnector3">
            <a:avLst>
              <a:gd name="adj1" fmla="val 10088794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40C282-8066-4147-A71C-6E08465FC8B4}"/>
              </a:ext>
            </a:extLst>
          </p:cNvPr>
          <p:cNvSpPr txBox="1"/>
          <p:nvPr/>
        </p:nvSpPr>
        <p:spPr>
          <a:xfrm>
            <a:off x="3035908" y="6369550"/>
            <a:ext cx="711425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Abiotic constraints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5ACCCA-DA29-7845-BFFB-CF967B1098DE}"/>
              </a:ext>
            </a:extLst>
          </p:cNvPr>
          <p:cNvSpPr txBox="1"/>
          <p:nvPr/>
        </p:nvSpPr>
        <p:spPr>
          <a:xfrm>
            <a:off x="4260881" y="7413706"/>
            <a:ext cx="897502" cy="4165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6800" rtlCol="0">
            <a:spAutoFit/>
          </a:bodyPr>
          <a:lstStyle/>
          <a:p>
            <a:pPr algn="ctr"/>
            <a:r>
              <a:rPr lang="en-US" sz="1200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Community Competence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9F3E9E-9413-AB48-8FC7-E5252DBEAB8F}"/>
              </a:ext>
            </a:extLst>
          </p:cNvPr>
          <p:cNvSpPr/>
          <p:nvPr/>
        </p:nvSpPr>
        <p:spPr>
          <a:xfrm>
            <a:off x="1996190" y="807446"/>
            <a:ext cx="2880000" cy="2880000"/>
          </a:xfrm>
          <a:prstGeom prst="ellipse">
            <a:avLst/>
          </a:prstGeom>
          <a:solidFill>
            <a:srgbClr val="CC79A7">
              <a:alpha val="40000"/>
            </a:srgbClr>
          </a:solidFill>
          <a:ln>
            <a:solidFill>
              <a:srgbClr val="CC79A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1DE816-1649-684F-9A51-8324985D95A6}"/>
              </a:ext>
            </a:extLst>
          </p:cNvPr>
          <p:cNvSpPr/>
          <p:nvPr/>
        </p:nvSpPr>
        <p:spPr>
          <a:xfrm>
            <a:off x="2642612" y="1967995"/>
            <a:ext cx="2880000" cy="2880000"/>
          </a:xfrm>
          <a:prstGeom prst="ellipse">
            <a:avLst/>
          </a:prstGeom>
          <a:solidFill>
            <a:srgbClr val="E59F00">
              <a:alpha val="40000"/>
            </a:srgbClr>
          </a:solidFill>
          <a:ln>
            <a:solidFill>
              <a:srgbClr val="E59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EE9A94-AB10-804A-B700-DB27A1CF9C13}"/>
              </a:ext>
            </a:extLst>
          </p:cNvPr>
          <p:cNvSpPr/>
          <p:nvPr/>
        </p:nvSpPr>
        <p:spPr>
          <a:xfrm>
            <a:off x="1346684" y="1956565"/>
            <a:ext cx="2880000" cy="2880000"/>
          </a:xfrm>
          <a:prstGeom prst="ellipse">
            <a:avLst/>
          </a:prstGeom>
          <a:solidFill>
            <a:srgbClr val="0571B3">
              <a:alpha val="40000"/>
            </a:srgbClr>
          </a:solidFill>
          <a:ln>
            <a:solidFill>
              <a:srgbClr val="0571B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9036D4-0AB7-624B-9882-392CAB89B61A}"/>
              </a:ext>
            </a:extLst>
          </p:cNvPr>
          <p:cNvSpPr txBox="1"/>
          <p:nvPr/>
        </p:nvSpPr>
        <p:spPr>
          <a:xfrm>
            <a:off x="5140108" y="1285226"/>
            <a:ext cx="1572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E4AE6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Ecological filtering: 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the composition of host communities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F277F-E88E-E74C-B303-37340B610AD8}"/>
              </a:ext>
            </a:extLst>
          </p:cNvPr>
          <p:cNvCxnSpPr>
            <a:cxnSpLocks/>
            <a:stCxn id="22" idx="1"/>
            <a:endCxn id="4" idx="5"/>
          </p:cNvCxnSpPr>
          <p:nvPr/>
        </p:nvCxnSpPr>
        <p:spPr>
          <a:xfrm flipH="1">
            <a:off x="4342526" y="1793058"/>
            <a:ext cx="797582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C030FE-02F6-B742-B397-59CC6490FB19}"/>
              </a:ext>
            </a:extLst>
          </p:cNvPr>
          <p:cNvSpPr txBox="1"/>
          <p:nvPr/>
        </p:nvSpPr>
        <p:spPr>
          <a:xfrm>
            <a:off x="75523" y="4817131"/>
            <a:ext cx="221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B4AC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constraints: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Shifting abiotic conditions alter parasite replication and growth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A43D07-43D0-324D-A7C9-3B4964B9956D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V="1">
            <a:off x="2287519" y="4160590"/>
            <a:ext cx="1148675" cy="97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74D595-8C6E-0C4D-8682-D5D7ED03050D}"/>
              </a:ext>
            </a:extLst>
          </p:cNvPr>
          <p:cNvSpPr txBox="1"/>
          <p:nvPr/>
        </p:nvSpPr>
        <p:spPr>
          <a:xfrm>
            <a:off x="160019" y="1285226"/>
            <a:ext cx="2071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A698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competence: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species vary in their contribution to parasite transmission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B23495-61D4-C74D-8B63-50D0C0AFBEF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733865" y="1793058"/>
            <a:ext cx="795998" cy="705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8A6B5-FE26-4745-B97B-F8773948DFCE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505356" y="3023305"/>
            <a:ext cx="1177608" cy="205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C02D3C-783A-954C-AACC-493134B0D39F}"/>
              </a:ext>
            </a:extLst>
          </p:cNvPr>
          <p:cNvSpPr txBox="1"/>
          <p:nvPr/>
        </p:nvSpPr>
        <p:spPr>
          <a:xfrm>
            <a:off x="4682964" y="4659057"/>
            <a:ext cx="221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49B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Trait-competence relationship: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Abiotic conditions modify how host species contribute to parasite transmission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E6506-8601-9A44-8D32-15539D7EF142}"/>
              </a:ext>
            </a:extLst>
          </p:cNvPr>
          <p:cNvSpPr txBox="1"/>
          <p:nvPr/>
        </p:nvSpPr>
        <p:spPr>
          <a:xfrm>
            <a:off x="3198785" y="1244323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1BB00-FFB6-8D4A-AE4E-B31D38C64882}"/>
              </a:ext>
            </a:extLst>
          </p:cNvPr>
          <p:cNvSpPr txBox="1"/>
          <p:nvPr/>
        </p:nvSpPr>
        <p:spPr>
          <a:xfrm>
            <a:off x="4048558" y="3879203"/>
            <a:ext cx="11865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2207E9-EACF-D248-9A9C-C20947FABB9D}"/>
              </a:ext>
            </a:extLst>
          </p:cNvPr>
          <p:cNvSpPr txBox="1"/>
          <p:nvPr/>
        </p:nvSpPr>
        <p:spPr>
          <a:xfrm>
            <a:off x="1668832" y="3848167"/>
            <a:ext cx="11023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32771-CEEE-B64B-BFEE-38EC71C07B13}"/>
              </a:ext>
            </a:extLst>
          </p:cNvPr>
          <p:cNvSpPr txBox="1"/>
          <p:nvPr/>
        </p:nvSpPr>
        <p:spPr>
          <a:xfrm>
            <a:off x="75522" y="310439"/>
            <a:ext cx="533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D028B4-AAE8-FB43-BF63-C4AC9315F1D4}"/>
              </a:ext>
            </a:extLst>
          </p:cNvPr>
          <p:cNvSpPr txBox="1"/>
          <p:nvPr/>
        </p:nvSpPr>
        <p:spPr>
          <a:xfrm>
            <a:off x="-9258" y="59331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5CD055B-768D-8C48-A6BA-2447C80BB3CC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16200000" flipH="1">
            <a:off x="3351480" y="5640118"/>
            <a:ext cx="3967" cy="3930499"/>
          </a:xfrm>
          <a:prstGeom prst="curvedConnector3">
            <a:avLst>
              <a:gd name="adj1" fmla="val 2356176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239068D-7854-B542-9DA7-15FC14660B3C}"/>
              </a:ext>
            </a:extLst>
          </p:cNvPr>
          <p:cNvSpPr txBox="1"/>
          <p:nvPr/>
        </p:nvSpPr>
        <p:spPr>
          <a:xfrm>
            <a:off x="2642613" y="8244860"/>
            <a:ext cx="1455342" cy="415498"/>
          </a:xfrm>
          <a:prstGeom prst="rect">
            <a:avLst/>
          </a:prstGeom>
          <a:solidFill>
            <a:schemeClr val="bg1"/>
          </a:solidFill>
        </p:spPr>
        <p:txBody>
          <a:bodyPr wrap="square" tIns="0" rtlCol="0">
            <a:spAutoFit/>
          </a:bodyPr>
          <a:lstStyle/>
          <a:p>
            <a:r>
              <a:rPr lang="en-US" sz="1200" dirty="0">
                <a:solidFill>
                  <a:srgbClr val="C59B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Trait-Competence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73839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1CE04D43-4DB8-554D-86E2-DB8DE6AED842}"/>
              </a:ext>
            </a:extLst>
          </p:cNvPr>
          <p:cNvSpPr/>
          <p:nvPr/>
        </p:nvSpPr>
        <p:spPr>
          <a:xfrm>
            <a:off x="133164" y="1918576"/>
            <a:ext cx="1025298" cy="913080"/>
          </a:xfrm>
          <a:prstGeom prst="flowChartProcess">
            <a:avLst/>
          </a:prstGeom>
          <a:solidFill>
            <a:srgbClr val="E59F00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Elevation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066EDA82-B622-234E-A16C-B0C4B7AD4A05}"/>
              </a:ext>
            </a:extLst>
          </p:cNvPr>
          <p:cNvSpPr/>
          <p:nvPr/>
        </p:nvSpPr>
        <p:spPr>
          <a:xfrm>
            <a:off x="2844641" y="1918577"/>
            <a:ext cx="1126058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richness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0.07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5766600-F3CC-C349-84FA-9F34C9F6043F}"/>
              </a:ext>
            </a:extLst>
          </p:cNvPr>
          <p:cNvSpPr/>
          <p:nvPr/>
        </p:nvSpPr>
        <p:spPr>
          <a:xfrm>
            <a:off x="2839597" y="711135"/>
            <a:ext cx="1178806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 phylogenetic diversity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0.12</a:t>
            </a:r>
          </a:p>
        </p:txBody>
      </p:sp>
      <p:sp>
        <p:nvSpPr>
          <p:cNvPr id="7" name="Process 6">
            <a:extLst>
              <a:ext uri="{FF2B5EF4-FFF2-40B4-BE49-F238E27FC236}">
                <a16:creationId xmlns:a16="http://schemas.microsoft.com/office/drawing/2014/main" id="{F69012D9-305D-0746-B2AF-AC6B041B55E0}"/>
              </a:ext>
            </a:extLst>
          </p:cNvPr>
          <p:cNvSpPr/>
          <p:nvPr/>
        </p:nvSpPr>
        <p:spPr>
          <a:xfrm>
            <a:off x="5608986" y="1918575"/>
            <a:ext cx="1126058" cy="913081"/>
          </a:xfrm>
          <a:prstGeom prst="flowChartProcess">
            <a:avLst/>
          </a:prstGeom>
          <a:solidFill>
            <a:srgbClr val="0571B3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0.24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022DE2-1224-3C4F-8177-B3BEF7C284E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70699" y="2375116"/>
            <a:ext cx="1638287" cy="2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D435C-9F70-364A-B959-DD7DDAAA6D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158462" y="2375116"/>
            <a:ext cx="1686179" cy="2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B1EAA4-6D27-4845-A953-A0E71AB555E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018403" y="1167676"/>
            <a:ext cx="1590583" cy="120744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C3160-FD96-B848-9CCD-162126F9B0A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158462" y="1167676"/>
            <a:ext cx="1681135" cy="1207440"/>
          </a:xfrm>
          <a:prstGeom prst="straightConnector1">
            <a:avLst/>
          </a:prstGeom>
          <a:ln w="38100">
            <a:solidFill>
              <a:srgbClr val="E4AE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BAC6CFB-B3BE-B147-AF54-43DA9926951C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 flipH="1" flipV="1">
            <a:off x="3382139" y="151345"/>
            <a:ext cx="10948" cy="4442587"/>
          </a:xfrm>
          <a:prstGeom prst="curvedConnector3">
            <a:avLst>
              <a:gd name="adj1" fmla="val 18155407"/>
            </a:avLst>
          </a:prstGeom>
          <a:ln w="38100">
            <a:solidFill>
              <a:srgbClr val="B4AC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C67AA-010F-3741-819B-6CBF6D67E982}"/>
              </a:ext>
            </a:extLst>
          </p:cNvPr>
          <p:cNvSpPr txBox="1"/>
          <p:nvPr/>
        </p:nvSpPr>
        <p:spPr>
          <a:xfrm>
            <a:off x="3134873" y="292485"/>
            <a:ext cx="505479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5D0CF-B2AE-C446-8F37-09A88291E187}"/>
              </a:ext>
            </a:extLst>
          </p:cNvPr>
          <p:cNvSpPr txBox="1"/>
          <p:nvPr/>
        </p:nvSpPr>
        <p:spPr>
          <a:xfrm>
            <a:off x="1724600" y="1675750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C4436-8682-A340-9E8B-F81248CEC813}"/>
              </a:ext>
            </a:extLst>
          </p:cNvPr>
          <p:cNvSpPr txBox="1"/>
          <p:nvPr/>
        </p:nvSpPr>
        <p:spPr>
          <a:xfrm>
            <a:off x="4578878" y="225627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B5A931-722C-C94D-88C0-721B6714CBF6}"/>
              </a:ext>
            </a:extLst>
          </p:cNvPr>
          <p:cNvSpPr/>
          <p:nvPr/>
        </p:nvSpPr>
        <p:spPr>
          <a:xfrm>
            <a:off x="0" y="4542752"/>
            <a:ext cx="68580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goodness-of-fit: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Fisher's C = 1.463; P-value = 0.481; 2 degrees of freedom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2A2BE6BD-8DE6-D24E-A984-029E7CC0D98D}"/>
              </a:ext>
            </a:extLst>
          </p:cNvPr>
          <p:cNvSpPr/>
          <p:nvPr/>
        </p:nvSpPr>
        <p:spPr>
          <a:xfrm>
            <a:off x="2839596" y="3082159"/>
            <a:ext cx="1131103" cy="913081"/>
          </a:xfrm>
          <a:prstGeom prst="flowChartProcess">
            <a:avLst/>
          </a:prstGeom>
          <a:solidFill>
            <a:srgbClr val="CC79A7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pace of life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5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0.11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1D1EDF-9FA4-7D47-B190-8F9CE41F624A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 flipV="1">
            <a:off x="3970699" y="2375116"/>
            <a:ext cx="1638287" cy="1163584"/>
          </a:xfrm>
          <a:prstGeom prst="straightConnector1">
            <a:avLst/>
          </a:prstGeom>
          <a:ln w="38100">
            <a:solidFill>
              <a:srgbClr val="A698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A3EAB17-73F7-184B-BE8A-789E517257D3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rot="16200000" flipH="1">
            <a:off x="2876725" y="667708"/>
            <a:ext cx="418650" cy="3839460"/>
          </a:xfrm>
          <a:prstGeom prst="curvedConnector3">
            <a:avLst>
              <a:gd name="adj1" fmla="val 463550"/>
            </a:avLst>
          </a:prstGeom>
          <a:ln w="38100">
            <a:solidFill>
              <a:srgbClr val="C59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3EDA7-A36B-3A4E-9D57-DC9454501FD6}"/>
              </a:ext>
            </a:extLst>
          </p:cNvPr>
          <p:cNvSpPr txBox="1"/>
          <p:nvPr/>
        </p:nvSpPr>
        <p:spPr>
          <a:xfrm>
            <a:off x="4771722" y="2796763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398189-F368-F448-9357-E3A33C6AB237}"/>
              </a:ext>
            </a:extLst>
          </p:cNvPr>
          <p:cNvSpPr txBox="1"/>
          <p:nvPr/>
        </p:nvSpPr>
        <p:spPr>
          <a:xfrm>
            <a:off x="4083486" y="3118064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6E7C09-F9E9-B445-9809-D89757473F05}"/>
              </a:ext>
            </a:extLst>
          </p:cNvPr>
          <p:cNvSpPr txBox="1"/>
          <p:nvPr/>
        </p:nvSpPr>
        <p:spPr>
          <a:xfrm>
            <a:off x="2815223" y="4209645"/>
            <a:ext cx="468116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A48B9D-D5E6-A74A-9708-A7419C85D6B8}"/>
              </a:ext>
            </a:extLst>
          </p:cNvPr>
          <p:cNvSpPr txBox="1"/>
          <p:nvPr/>
        </p:nvSpPr>
        <p:spPr>
          <a:xfrm>
            <a:off x="1717266" y="2251534"/>
            <a:ext cx="54885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CFADA8-A69F-9C46-BBEF-0EE973E8D0ED}"/>
              </a:ext>
            </a:extLst>
          </p:cNvPr>
          <p:cNvSpPr txBox="1"/>
          <p:nvPr/>
        </p:nvSpPr>
        <p:spPr>
          <a:xfrm>
            <a:off x="932262" y="2162669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A2A3EE-F7AE-6446-841E-A486323E210A}"/>
              </a:ext>
            </a:extLst>
          </p:cNvPr>
          <p:cNvSpPr txBox="1"/>
          <p:nvPr/>
        </p:nvSpPr>
        <p:spPr>
          <a:xfrm>
            <a:off x="5374849" y="2151721"/>
            <a:ext cx="468116" cy="215444"/>
          </a:xfrm>
          <a:prstGeom prst="rect">
            <a:avLst/>
          </a:prstGeom>
          <a:noFill/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FD3D5B-930C-9744-97A6-18709F274043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>
            <a:off x="1166320" y="2378113"/>
            <a:ext cx="1673276" cy="11605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171CFEA-60B4-A04B-83BC-F1C20020FAA4}"/>
              </a:ext>
            </a:extLst>
          </p:cNvPr>
          <p:cNvSpPr txBox="1"/>
          <p:nvPr/>
        </p:nvSpPr>
        <p:spPr>
          <a:xfrm>
            <a:off x="4447402" y="1495248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52B185-3C45-9B46-8FEA-5E11E1FFFD9E}"/>
              </a:ext>
            </a:extLst>
          </p:cNvPr>
          <p:cNvSpPr txBox="1"/>
          <p:nvPr/>
        </p:nvSpPr>
        <p:spPr>
          <a:xfrm>
            <a:off x="1810075" y="2807843"/>
            <a:ext cx="62051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0" rIns="0" bIns="0" rtlCol="0">
            <a:spAutoFit/>
          </a:bodyPr>
          <a:lstStyle/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66D88E-5488-DE45-9DAB-83AF5E9E8B6D}"/>
              </a:ext>
            </a:extLst>
          </p:cNvPr>
          <p:cNvSpPr txBox="1"/>
          <p:nvPr/>
        </p:nvSpPr>
        <p:spPr>
          <a:xfrm>
            <a:off x="123986" y="154983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3E3A68E6-0350-2141-9BD2-7068BC9C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98" y="5644809"/>
            <a:ext cx="6858000" cy="3429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D0DA066F-0900-674B-9A39-F1D31C73FA41}"/>
              </a:ext>
            </a:extLst>
          </p:cNvPr>
          <p:cNvSpPr txBox="1"/>
          <p:nvPr/>
        </p:nvSpPr>
        <p:spPr>
          <a:xfrm>
            <a:off x="123986" y="5415947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B1D3BC-8B86-3E40-86DC-91EA20990268}"/>
              </a:ext>
            </a:extLst>
          </p:cNvPr>
          <p:cNvSpPr txBox="1"/>
          <p:nvPr/>
        </p:nvSpPr>
        <p:spPr>
          <a:xfrm>
            <a:off x="3501808" y="5416555"/>
            <a:ext cx="4010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10E51-B459-8448-978A-710B84F1B202}"/>
              </a:ext>
            </a:extLst>
          </p:cNvPr>
          <p:cNvSpPr/>
          <p:nvPr/>
        </p:nvSpPr>
        <p:spPr>
          <a:xfrm>
            <a:off x="3804309" y="5735627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938D5E6-A47F-F648-9B43-3B04B923D8E0}"/>
              </a:ext>
            </a:extLst>
          </p:cNvPr>
          <p:cNvSpPr/>
          <p:nvPr/>
        </p:nvSpPr>
        <p:spPr>
          <a:xfrm>
            <a:off x="420255" y="5734411"/>
            <a:ext cx="301784" cy="229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145</Words>
  <Application>Microsoft Macintosh PowerPoint</Application>
  <PresentationFormat>Letter Paper (8.5x11 in)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Fletcher</dc:creator>
  <cp:lastModifiedBy>Fletcher</cp:lastModifiedBy>
  <cp:revision>6</cp:revision>
  <dcterms:created xsi:type="dcterms:W3CDTF">2020-11-25T10:09:03Z</dcterms:created>
  <dcterms:modified xsi:type="dcterms:W3CDTF">2020-11-25T11:19:54Z</dcterms:modified>
</cp:coreProperties>
</file>