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74" r:id="rId2"/>
    <p:sldId id="276" r:id="rId3"/>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725"/>
    <a:srgbClr val="47C16E"/>
    <a:srgbClr val="2A778E"/>
    <a:srgbClr val="481D6F"/>
    <a:srgbClr val="70D82D"/>
    <a:srgbClr val="3D4D8D"/>
    <a:srgbClr val="2A788E"/>
    <a:srgbClr val="FD4D2A"/>
    <a:srgbClr val="BD1925"/>
    <a:srgbClr val="FFEE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2"/>
    <p:restoredTop sz="94643"/>
  </p:normalViewPr>
  <p:slideViewPr>
    <p:cSldViewPr snapToGrid="0" snapToObjects="1" showGuides="1">
      <p:cViewPr varScale="1">
        <p:scale>
          <a:sx n="92" d="100"/>
          <a:sy n="92" d="100"/>
        </p:scale>
        <p:origin x="2672" y="176"/>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AA4C22-8AAF-564F-A62C-CC46B59CE7E5}" type="datetimeFigureOut">
              <a:rPr lang="en-US" smtClean="0"/>
              <a:t>4/15/22</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E8EDF5-0D08-844D-A763-831AE90F2665}" type="slidenum">
              <a:rPr lang="en-US" smtClean="0"/>
              <a:t>‹#›</a:t>
            </a:fld>
            <a:endParaRPr lang="en-US"/>
          </a:p>
        </p:txBody>
      </p:sp>
    </p:spTree>
    <p:extLst>
      <p:ext uri="{BB962C8B-B14F-4D97-AF65-F5344CB8AC3E}">
        <p14:creationId xmlns:p14="http://schemas.microsoft.com/office/powerpoint/2010/main" val="3488146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my work, I often try to summarize these kinds of complicated and often non-linear relationships using path diagrams – and this is the path diagram that I’ve drawn to summarize the effect of temperature on herbivory. Here, increasing Temperature modifies herbivory directly --- </a:t>
            </a:r>
          </a:p>
          <a:p>
            <a:r>
              <a:rPr lang="en-US" dirty="0"/>
              <a:t>But also by changing the structure of plant communities – which itself might have multiple dimensions. </a:t>
            </a:r>
          </a:p>
          <a:p>
            <a:endParaRPr lang="en-US" dirty="0"/>
          </a:p>
          <a:p>
            <a:r>
              <a:rPr lang="en-US" dirty="0"/>
              <a:t>Today, I’ll present an attempt to apply this framework to understand the response of community-level herbivory to changing temperature along a 1100m elevation gradient.</a:t>
            </a:r>
          </a:p>
          <a:p>
            <a:endParaRPr lang="en-US" dirty="0"/>
          </a:p>
          <a:p>
            <a:endParaRPr lang="en-US" dirty="0"/>
          </a:p>
          <a:p>
            <a:r>
              <a:rPr lang="en-US" dirty="0"/>
              <a:t>But the story is even more complicated than this, because know that biodiversity has many components, including taxonomic, functional, and phylogenetic components, these different dimensions of biodiversity cab differ in their response to environmental change, </a:t>
            </a:r>
          </a:p>
          <a:p>
            <a:endParaRPr lang="en-US" dirty="0"/>
          </a:p>
          <a:p>
            <a:r>
              <a:rPr lang="en-US" dirty="0"/>
              <a:t>AND how each of these responds to changing environmental temperatures might depend on the role that those temperatures play on structuring plant communities.</a:t>
            </a:r>
          </a:p>
          <a:p>
            <a:endParaRPr lang="en-US" dirty="0"/>
          </a:p>
          <a:p>
            <a:r>
              <a:rPr lang="en-US" dirty="0"/>
              <a:t>So, this strongly suggests that if we REALLY want to understand how climate impacts invertebrate herbivory, then we need to take into account not just the abiotic drivers of herbivory, but also the biotic drivers, and more importantly, how these factors combine and interact with one another..</a:t>
            </a:r>
          </a:p>
        </p:txBody>
      </p:sp>
      <p:sp>
        <p:nvSpPr>
          <p:cNvPr id="4" name="Slide Number Placeholder 3"/>
          <p:cNvSpPr>
            <a:spLocks noGrp="1"/>
          </p:cNvSpPr>
          <p:nvPr>
            <p:ph type="sldNum" sz="quarter" idx="5"/>
          </p:nvPr>
        </p:nvSpPr>
        <p:spPr/>
        <p:txBody>
          <a:bodyPr/>
          <a:lstStyle/>
          <a:p>
            <a:fld id="{4367FEE3-C521-F347-AA7C-17EE82BC8ACC}" type="slidenum">
              <a:rPr lang="en-US" smtClean="0"/>
              <a:t>1</a:t>
            </a:fld>
            <a:endParaRPr lang="en-US"/>
          </a:p>
        </p:txBody>
      </p:sp>
    </p:spTree>
    <p:extLst>
      <p:ext uri="{BB962C8B-B14F-4D97-AF65-F5344CB8AC3E}">
        <p14:creationId xmlns:p14="http://schemas.microsoft.com/office/powerpoint/2010/main" val="3069708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GB"/>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840706E-FA51-C04C-9EE3-38C5CC5FD7F9}" type="datetimeFigureOut">
              <a:rPr lang="en-US" smtClean="0"/>
              <a:t>4/15/22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920DF-2549-564E-9B6F-9555B5F85B0F}" type="slidenum">
              <a:rPr lang="en-US" smtClean="0"/>
              <a:t>‹#›</a:t>
            </a:fld>
            <a:endParaRPr lang="en-US"/>
          </a:p>
        </p:txBody>
      </p:sp>
    </p:spTree>
    <p:extLst>
      <p:ext uri="{BB962C8B-B14F-4D97-AF65-F5344CB8AC3E}">
        <p14:creationId xmlns:p14="http://schemas.microsoft.com/office/powerpoint/2010/main" val="2801271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840706E-FA51-C04C-9EE3-38C5CC5FD7F9}" type="datetimeFigureOut">
              <a:rPr lang="en-US" smtClean="0"/>
              <a:t>4/15/22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920DF-2549-564E-9B6F-9555B5F85B0F}" type="slidenum">
              <a:rPr lang="en-US" smtClean="0"/>
              <a:t>‹#›</a:t>
            </a:fld>
            <a:endParaRPr lang="en-US"/>
          </a:p>
        </p:txBody>
      </p:sp>
    </p:spTree>
    <p:extLst>
      <p:ext uri="{BB962C8B-B14F-4D97-AF65-F5344CB8AC3E}">
        <p14:creationId xmlns:p14="http://schemas.microsoft.com/office/powerpoint/2010/main" val="468152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840706E-FA51-C04C-9EE3-38C5CC5FD7F9}" type="datetimeFigureOut">
              <a:rPr lang="en-US" smtClean="0"/>
              <a:t>4/15/22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920DF-2549-564E-9B6F-9555B5F85B0F}" type="slidenum">
              <a:rPr lang="en-US" smtClean="0"/>
              <a:t>‹#›</a:t>
            </a:fld>
            <a:endParaRPr lang="en-US"/>
          </a:p>
        </p:txBody>
      </p:sp>
    </p:spTree>
    <p:extLst>
      <p:ext uri="{BB962C8B-B14F-4D97-AF65-F5344CB8AC3E}">
        <p14:creationId xmlns:p14="http://schemas.microsoft.com/office/powerpoint/2010/main" val="3621300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840706E-FA51-C04C-9EE3-38C5CC5FD7F9}" type="datetimeFigureOut">
              <a:rPr lang="en-US" smtClean="0"/>
              <a:t>4/15/22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920DF-2549-564E-9B6F-9555B5F85B0F}" type="slidenum">
              <a:rPr lang="en-US" smtClean="0"/>
              <a:t>‹#›</a:t>
            </a:fld>
            <a:endParaRPr lang="en-US"/>
          </a:p>
        </p:txBody>
      </p:sp>
    </p:spTree>
    <p:extLst>
      <p:ext uri="{BB962C8B-B14F-4D97-AF65-F5344CB8AC3E}">
        <p14:creationId xmlns:p14="http://schemas.microsoft.com/office/powerpoint/2010/main" val="3771519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GB"/>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840706E-FA51-C04C-9EE3-38C5CC5FD7F9}" type="datetimeFigureOut">
              <a:rPr lang="en-US" smtClean="0"/>
              <a:t>4/15/22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920DF-2549-564E-9B6F-9555B5F85B0F}" type="slidenum">
              <a:rPr lang="en-US" smtClean="0"/>
              <a:t>‹#›</a:t>
            </a:fld>
            <a:endParaRPr lang="en-US"/>
          </a:p>
        </p:txBody>
      </p:sp>
    </p:spTree>
    <p:extLst>
      <p:ext uri="{BB962C8B-B14F-4D97-AF65-F5344CB8AC3E}">
        <p14:creationId xmlns:p14="http://schemas.microsoft.com/office/powerpoint/2010/main" val="3482076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840706E-FA51-C04C-9EE3-38C5CC5FD7F9}" type="datetimeFigureOut">
              <a:rPr lang="en-US" smtClean="0"/>
              <a:t>4/15/22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E920DF-2549-564E-9B6F-9555B5F85B0F}" type="slidenum">
              <a:rPr lang="en-US" smtClean="0"/>
              <a:t>‹#›</a:t>
            </a:fld>
            <a:endParaRPr lang="en-US"/>
          </a:p>
        </p:txBody>
      </p:sp>
    </p:spTree>
    <p:extLst>
      <p:ext uri="{BB962C8B-B14F-4D97-AF65-F5344CB8AC3E}">
        <p14:creationId xmlns:p14="http://schemas.microsoft.com/office/powerpoint/2010/main" val="3032533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GB"/>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840706E-FA51-C04C-9EE3-38C5CC5FD7F9}" type="datetimeFigureOut">
              <a:rPr lang="en-US" smtClean="0"/>
              <a:t>4/15/22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E920DF-2549-564E-9B6F-9555B5F85B0F}" type="slidenum">
              <a:rPr lang="en-US" smtClean="0"/>
              <a:t>‹#›</a:t>
            </a:fld>
            <a:endParaRPr lang="en-US"/>
          </a:p>
        </p:txBody>
      </p:sp>
    </p:spTree>
    <p:extLst>
      <p:ext uri="{BB962C8B-B14F-4D97-AF65-F5344CB8AC3E}">
        <p14:creationId xmlns:p14="http://schemas.microsoft.com/office/powerpoint/2010/main" val="4083292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840706E-FA51-C04C-9EE3-38C5CC5FD7F9}" type="datetimeFigureOut">
              <a:rPr lang="en-US" smtClean="0"/>
              <a:t>4/15/22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E920DF-2549-564E-9B6F-9555B5F85B0F}" type="slidenum">
              <a:rPr lang="en-US" smtClean="0"/>
              <a:t>‹#›</a:t>
            </a:fld>
            <a:endParaRPr lang="en-US"/>
          </a:p>
        </p:txBody>
      </p:sp>
    </p:spTree>
    <p:extLst>
      <p:ext uri="{BB962C8B-B14F-4D97-AF65-F5344CB8AC3E}">
        <p14:creationId xmlns:p14="http://schemas.microsoft.com/office/powerpoint/2010/main" val="1555436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40706E-FA51-C04C-9EE3-38C5CC5FD7F9}" type="datetimeFigureOut">
              <a:rPr lang="en-US" smtClean="0"/>
              <a:t>4/15/22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E920DF-2549-564E-9B6F-9555B5F85B0F}" type="slidenum">
              <a:rPr lang="en-US" smtClean="0"/>
              <a:t>‹#›</a:t>
            </a:fld>
            <a:endParaRPr lang="en-US"/>
          </a:p>
        </p:txBody>
      </p:sp>
    </p:spTree>
    <p:extLst>
      <p:ext uri="{BB962C8B-B14F-4D97-AF65-F5344CB8AC3E}">
        <p14:creationId xmlns:p14="http://schemas.microsoft.com/office/powerpoint/2010/main" val="363874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GB"/>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9840706E-FA51-C04C-9EE3-38C5CC5FD7F9}" type="datetimeFigureOut">
              <a:rPr lang="en-US" smtClean="0"/>
              <a:t>4/15/22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E920DF-2549-564E-9B6F-9555B5F85B0F}" type="slidenum">
              <a:rPr lang="en-US" smtClean="0"/>
              <a:t>‹#›</a:t>
            </a:fld>
            <a:endParaRPr lang="en-US"/>
          </a:p>
        </p:txBody>
      </p:sp>
    </p:spTree>
    <p:extLst>
      <p:ext uri="{BB962C8B-B14F-4D97-AF65-F5344CB8AC3E}">
        <p14:creationId xmlns:p14="http://schemas.microsoft.com/office/powerpoint/2010/main" val="1222419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9840706E-FA51-C04C-9EE3-38C5CC5FD7F9}" type="datetimeFigureOut">
              <a:rPr lang="en-US" smtClean="0"/>
              <a:t>4/15/22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E920DF-2549-564E-9B6F-9555B5F85B0F}" type="slidenum">
              <a:rPr lang="en-US" smtClean="0"/>
              <a:t>‹#›</a:t>
            </a:fld>
            <a:endParaRPr lang="en-US"/>
          </a:p>
        </p:txBody>
      </p:sp>
    </p:spTree>
    <p:extLst>
      <p:ext uri="{BB962C8B-B14F-4D97-AF65-F5344CB8AC3E}">
        <p14:creationId xmlns:p14="http://schemas.microsoft.com/office/powerpoint/2010/main" val="3311357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9840706E-FA51-C04C-9EE3-38C5CC5FD7F9}" type="datetimeFigureOut">
              <a:rPr lang="en-US" smtClean="0"/>
              <a:t>4/15/22</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01E920DF-2549-564E-9B6F-9555B5F85B0F}" type="slidenum">
              <a:rPr lang="en-US" smtClean="0"/>
              <a:t>‹#›</a:t>
            </a:fld>
            <a:endParaRPr lang="en-US"/>
          </a:p>
        </p:txBody>
      </p:sp>
    </p:spTree>
    <p:extLst>
      <p:ext uri="{BB962C8B-B14F-4D97-AF65-F5344CB8AC3E}">
        <p14:creationId xmlns:p14="http://schemas.microsoft.com/office/powerpoint/2010/main" val="23027584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 name="Group 112">
            <a:extLst>
              <a:ext uri="{FF2B5EF4-FFF2-40B4-BE49-F238E27FC236}">
                <a16:creationId xmlns:a16="http://schemas.microsoft.com/office/drawing/2014/main" id="{66E2CF65-B051-4C71-84C6-876E24704D91}"/>
              </a:ext>
            </a:extLst>
          </p:cNvPr>
          <p:cNvGrpSpPr/>
          <p:nvPr/>
        </p:nvGrpSpPr>
        <p:grpSpPr>
          <a:xfrm>
            <a:off x="505699" y="64852"/>
            <a:ext cx="4021186" cy="2765893"/>
            <a:chOff x="1262398" y="3710659"/>
            <a:chExt cx="4021186" cy="2765893"/>
          </a:xfrm>
        </p:grpSpPr>
        <p:sp>
          <p:nvSpPr>
            <p:cNvPr id="163" name="Process 41">
              <a:extLst>
                <a:ext uri="{FF2B5EF4-FFF2-40B4-BE49-F238E27FC236}">
                  <a16:creationId xmlns:a16="http://schemas.microsoft.com/office/drawing/2014/main" id="{1752E488-FD4C-4A19-AFFF-06A191B8D827}"/>
                </a:ext>
              </a:extLst>
            </p:cNvPr>
            <p:cNvSpPr/>
            <p:nvPr/>
          </p:nvSpPr>
          <p:spPr>
            <a:xfrm>
              <a:off x="4596854" y="4603301"/>
              <a:ext cx="667391" cy="513608"/>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44" dirty="0">
                  <a:solidFill>
                    <a:schemeClr val="tx1"/>
                  </a:solidFill>
                  <a:latin typeface="Times New Roman" panose="02020603050405020304" pitchFamily="18" charset="0"/>
                  <a:cs typeface="Times New Roman" panose="02020603050405020304" pitchFamily="18" charset="0"/>
                </a:rPr>
                <a:t>Herbivory</a:t>
              </a:r>
            </a:p>
          </p:txBody>
        </p:sp>
        <p:grpSp>
          <p:nvGrpSpPr>
            <p:cNvPr id="164" name="Group 163">
              <a:extLst>
                <a:ext uri="{FF2B5EF4-FFF2-40B4-BE49-F238E27FC236}">
                  <a16:creationId xmlns:a16="http://schemas.microsoft.com/office/drawing/2014/main" id="{DE33428F-ABE3-403B-8166-18A64B3FF24B}"/>
                </a:ext>
              </a:extLst>
            </p:cNvPr>
            <p:cNvGrpSpPr/>
            <p:nvPr/>
          </p:nvGrpSpPr>
          <p:grpSpPr>
            <a:xfrm flipH="1">
              <a:off x="4771582" y="4365119"/>
              <a:ext cx="512002" cy="356427"/>
              <a:chOff x="4581082" y="4367500"/>
              <a:chExt cx="512002" cy="356427"/>
            </a:xfrm>
          </p:grpSpPr>
          <p:sp>
            <p:nvSpPr>
              <p:cNvPr id="165" name="Rectangle 164">
                <a:extLst>
                  <a:ext uri="{FF2B5EF4-FFF2-40B4-BE49-F238E27FC236}">
                    <a16:creationId xmlns:a16="http://schemas.microsoft.com/office/drawing/2014/main" id="{0CF1FDAC-C29D-439C-81A5-C65A9201BCEE}"/>
                  </a:ext>
                </a:extLst>
              </p:cNvPr>
              <p:cNvSpPr/>
              <p:nvPr/>
            </p:nvSpPr>
            <p:spPr>
              <a:xfrm>
                <a:off x="4581082" y="4561326"/>
                <a:ext cx="488249" cy="111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latin typeface="Times New Roman" panose="02020603050405020304" pitchFamily="18" charset="0"/>
                  <a:cs typeface="Times New Roman" panose="02020603050405020304" pitchFamily="18" charset="0"/>
                </a:endParaRPr>
              </a:p>
            </p:txBody>
          </p:sp>
          <p:pic>
            <p:nvPicPr>
              <p:cNvPr id="166" name="Picture 165" descr="A picture containing text, outdoor&#10;&#10;Description automatically generated">
                <a:extLst>
                  <a:ext uri="{FF2B5EF4-FFF2-40B4-BE49-F238E27FC236}">
                    <a16:creationId xmlns:a16="http://schemas.microsoft.com/office/drawing/2014/main" id="{72788B4F-DC73-441D-96B8-1A11479DAE76}"/>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44196" b="69952" l="36222" r="87023">
                            <a14:foregroundMark x1="62298" y1="50029" x2="64879" y2="51354"/>
                            <a14:foregroundMark x1="60524" y1="46906" x2="64016" y2="49582"/>
                            <a14:foregroundMark x1="66069" y1="51155" x2="66069" y2="51155"/>
                            <a14:foregroundMark x1="64355" y1="49159" x2="66290" y2="50984"/>
                            <a14:foregroundMark x1="66774" y1="49401" x2="66956" y2="51240"/>
                            <a14:foregroundMark x1="70605" y1="48360" x2="68831" y2="51526"/>
                            <a14:foregroundMark x1="71552" y1="50855" x2="70121" y2="52067"/>
                            <a14:foregroundMark x1="77016" y1="50656" x2="72722" y2="52324"/>
                            <a14:foregroundMark x1="76794" y1="52866" x2="73609" y2="53322"/>
                            <a14:foregroundMark x1="60282" y1="49986" x2="60645" y2="53065"/>
                            <a14:foregroundMark x1="55403" y1="50941" x2="59395" y2="53650"/>
                            <a14:foregroundMark x1="52621" y1="53236" x2="53992" y2="55446"/>
                            <a14:foregroundMark x1="55524" y1="53522" x2="55988" y2="55076"/>
                            <a14:foregroundMark x1="67944" y1="53322" x2="70605" y2="55731"/>
                            <a14:foregroundMark x1="50565" y1="55147" x2="52036" y2="55774"/>
                            <a14:foregroundMark x1="49516" y1="56943" x2="49738" y2="57656"/>
                            <a14:foregroundMark x1="47440" y1="58283" x2="48629" y2="58654"/>
                            <a14:foregroundMark x1="44496" y1="58569" x2="48085" y2="61021"/>
                            <a14:foregroundMark x1="44960" y1="64115" x2="45968" y2="65113"/>
                            <a14:foregroundMark x1="45726" y1="64157" x2="46391" y2="64115"/>
                            <a14:foregroundMark x1="46331" y1="61948" x2="46915" y2="62233"/>
                            <a14:foregroundMark x1="77258" y1="56444" x2="78548" y2="56687"/>
                            <a14:foregroundMark x1="42419" y1="65897" x2="74637" y2="55289"/>
                            <a14:foregroundMark x1="74637" y1="55289" x2="44370" y2="60109"/>
                            <a14:foregroundMark x1="42935" y1="60201" x2="75020" y2="52367"/>
                            <a14:foregroundMark x1="75020" y1="52367" x2="77883" y2="53792"/>
                            <a14:backgroundMark x1="63710" y1="49615" x2="62177" y2="48988"/>
                            <a14:backgroundMark x1="42319" y1="59866" x2="43145" y2="61049"/>
                            <a14:backgroundMark x1="41754" y1="61049" x2="41452" y2="60508"/>
                            <a14:backgroundMark x1="43185" y1="60208" x2="46008" y2="60493"/>
                          </a14:backgroundRemoval>
                        </a14:imgEffect>
                        <a14:imgEffect>
                          <a14:saturation sat="0"/>
                        </a14:imgEffect>
                        <a14:imgEffect>
                          <a14:brightnessContrast contrast="78000"/>
                        </a14:imgEffect>
                      </a14:imgLayer>
                    </a14:imgProps>
                  </a:ext>
                </a:extLst>
              </a:blip>
              <a:srcRect l="41193" t="46186" r="19576" b="33077"/>
              <a:stretch/>
            </p:blipFill>
            <p:spPr>
              <a:xfrm rot="463828">
                <a:off x="4616238" y="4367500"/>
                <a:ext cx="476846" cy="356427"/>
              </a:xfrm>
              <a:prstGeom prst="rect">
                <a:avLst/>
              </a:prstGeom>
            </p:spPr>
          </p:pic>
        </p:grpSp>
        <p:sp>
          <p:nvSpPr>
            <p:cNvPr id="167" name="Arc 166">
              <a:extLst>
                <a:ext uri="{FF2B5EF4-FFF2-40B4-BE49-F238E27FC236}">
                  <a16:creationId xmlns:a16="http://schemas.microsoft.com/office/drawing/2014/main" id="{54605096-1F0D-4ED9-B537-E74CDE10B857}"/>
                </a:ext>
              </a:extLst>
            </p:cNvPr>
            <p:cNvSpPr/>
            <p:nvPr/>
          </p:nvSpPr>
          <p:spPr>
            <a:xfrm>
              <a:off x="2086420" y="3979245"/>
              <a:ext cx="2640441" cy="2497307"/>
            </a:xfrm>
            <a:prstGeom prst="arc">
              <a:avLst>
                <a:gd name="adj1" fmla="val 11910886"/>
                <a:gd name="adj2" fmla="val 20042104"/>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dirty="0">
                <a:latin typeface="Times New Roman" panose="02020603050405020304" pitchFamily="18" charset="0"/>
                <a:cs typeface="Times New Roman" panose="02020603050405020304" pitchFamily="18" charset="0"/>
              </a:endParaRPr>
            </a:p>
          </p:txBody>
        </p:sp>
        <p:cxnSp>
          <p:nvCxnSpPr>
            <p:cNvPr id="168" name="Straight Arrow Connector 167">
              <a:extLst>
                <a:ext uri="{FF2B5EF4-FFF2-40B4-BE49-F238E27FC236}">
                  <a16:creationId xmlns:a16="http://schemas.microsoft.com/office/drawing/2014/main" id="{86595470-B367-478F-9415-446ECC5A5A4A}"/>
                </a:ext>
              </a:extLst>
            </p:cNvPr>
            <p:cNvCxnSpPr>
              <a:cxnSpLocks/>
              <a:stCxn id="179" idx="3"/>
              <a:endCxn id="163" idx="1"/>
            </p:cNvCxnSpPr>
            <p:nvPr/>
          </p:nvCxnSpPr>
          <p:spPr>
            <a:xfrm flipV="1">
              <a:off x="3774116" y="4860105"/>
              <a:ext cx="792000" cy="6257"/>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093039D4-83CB-4C01-B349-414EA8D3CE01}"/>
                </a:ext>
              </a:extLst>
            </p:cNvPr>
            <p:cNvCxnSpPr>
              <a:cxnSpLocks/>
              <a:stCxn id="180" idx="3"/>
              <a:endCxn id="179" idx="1"/>
            </p:cNvCxnSpPr>
            <p:nvPr/>
          </p:nvCxnSpPr>
          <p:spPr>
            <a:xfrm>
              <a:off x="2217011" y="4859364"/>
              <a:ext cx="792000" cy="6998"/>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1EDB6337-F62B-48F8-88CC-0C61FE8F226A}"/>
                </a:ext>
              </a:extLst>
            </p:cNvPr>
            <p:cNvSpPr txBox="1"/>
            <p:nvPr/>
          </p:nvSpPr>
          <p:spPr>
            <a:xfrm>
              <a:off x="2127467" y="4609997"/>
              <a:ext cx="216726" cy="248209"/>
            </a:xfrm>
            <a:prstGeom prst="rect">
              <a:avLst/>
            </a:prstGeom>
            <a:noFill/>
          </p:spPr>
          <p:txBody>
            <a:bodyPr wrap="none" rtlCol="0">
              <a:spAutoFit/>
            </a:bodyPr>
            <a:lstStyle/>
            <a:p>
              <a:r>
                <a:rPr lang="en-US" sz="1013" dirty="0">
                  <a:latin typeface="Times New Roman" panose="02020603050405020304" pitchFamily="18" charset="0"/>
                  <a:cs typeface="Times New Roman" panose="02020603050405020304" pitchFamily="18" charset="0"/>
                </a:rPr>
                <a:t> </a:t>
              </a:r>
            </a:p>
          </p:txBody>
        </p:sp>
        <p:sp>
          <p:nvSpPr>
            <p:cNvPr id="171" name="TextBox 170">
              <a:extLst>
                <a:ext uri="{FF2B5EF4-FFF2-40B4-BE49-F238E27FC236}">
                  <a16:creationId xmlns:a16="http://schemas.microsoft.com/office/drawing/2014/main" id="{B2C27BD9-7B23-439F-826F-A8E0979E5859}"/>
                </a:ext>
              </a:extLst>
            </p:cNvPr>
            <p:cNvSpPr txBox="1"/>
            <p:nvPr/>
          </p:nvSpPr>
          <p:spPr>
            <a:xfrm>
              <a:off x="2325138" y="4746674"/>
              <a:ext cx="522839" cy="234331"/>
            </a:xfrm>
            <a:prstGeom prst="rect">
              <a:avLst/>
            </a:prstGeom>
            <a:solidFill>
              <a:schemeClr val="bg1"/>
            </a:solidFill>
          </p:spPr>
          <p:txBody>
            <a:bodyPr wrap="square" lIns="0" tIns="0" rIns="0" bIns="26325" rtlCol="0">
              <a:spAutoFit/>
            </a:bodyPr>
            <a:lstStyle/>
            <a:p>
              <a:pPr algn="ctr"/>
              <a:r>
                <a:rPr lang="en-US" sz="675" dirty="0">
                  <a:latin typeface="Times New Roman" panose="02020603050405020304" pitchFamily="18" charset="0"/>
                  <a:cs typeface="Times New Roman" panose="02020603050405020304" pitchFamily="18" charset="0"/>
                </a:rPr>
                <a:t>Ecological filtering</a:t>
              </a:r>
            </a:p>
          </p:txBody>
        </p:sp>
        <p:sp>
          <p:nvSpPr>
            <p:cNvPr id="172" name="TextBox 171">
              <a:extLst>
                <a:ext uri="{FF2B5EF4-FFF2-40B4-BE49-F238E27FC236}">
                  <a16:creationId xmlns:a16="http://schemas.microsoft.com/office/drawing/2014/main" id="{7662A8A4-3316-44BD-9B09-2B98FE410369}"/>
                </a:ext>
              </a:extLst>
            </p:cNvPr>
            <p:cNvSpPr txBox="1"/>
            <p:nvPr/>
          </p:nvSpPr>
          <p:spPr>
            <a:xfrm>
              <a:off x="3837946" y="4690261"/>
              <a:ext cx="504845" cy="338206"/>
            </a:xfrm>
            <a:prstGeom prst="rect">
              <a:avLst/>
            </a:prstGeom>
            <a:solidFill>
              <a:schemeClr val="bg1"/>
            </a:solidFill>
          </p:spPr>
          <p:txBody>
            <a:bodyPr wrap="square" lIns="0" tIns="0" rIns="0" bIns="26325" rtlCol="0">
              <a:spAutoFit/>
            </a:bodyPr>
            <a:lstStyle/>
            <a:p>
              <a:pPr algn="ctr"/>
              <a:r>
                <a:rPr lang="en-US" sz="675" dirty="0">
                  <a:latin typeface="Times New Roman" panose="02020603050405020304" pitchFamily="18" charset="0"/>
                  <a:cs typeface="Times New Roman" panose="02020603050405020304" pitchFamily="18" charset="0"/>
                </a:rPr>
                <a:t>Plant-herbivore interaction</a:t>
              </a:r>
            </a:p>
          </p:txBody>
        </p:sp>
        <p:pic>
          <p:nvPicPr>
            <p:cNvPr id="173" name="Picture 172">
              <a:extLst>
                <a:ext uri="{FF2B5EF4-FFF2-40B4-BE49-F238E27FC236}">
                  <a16:creationId xmlns:a16="http://schemas.microsoft.com/office/drawing/2014/main" id="{8C9A601F-F9BF-40AD-8981-7D0EF28AB21A}"/>
                </a:ext>
              </a:extLst>
            </p:cNvPr>
            <p:cNvPicPr>
              <a:picLocks noChangeAspect="1"/>
            </p:cNvPicPr>
            <p:nvPr/>
          </p:nvPicPr>
          <p:blipFill rotWithShape="1">
            <a:blip r:embed="rId5">
              <a:extLst>
                <a:ext uri="{BEBA8EAE-BF5A-486C-A8C5-ECC9F3942E4B}">
                  <a14:imgProps xmlns:a14="http://schemas.microsoft.com/office/drawing/2010/main">
                    <a14:imgLayer r:embed="rId4">
                      <a14:imgEffect>
                        <a14:backgroundRemoval t="2723" b="26205" l="43871" r="66895">
                          <a14:foregroundMark x1="53548" y1="8397" x2="53609" y2="20331"/>
                          <a14:foregroundMark x1="53609" y1="20331" x2="54778" y2="8512"/>
                          <a14:foregroundMark x1="54778" y1="8512" x2="54274" y2="26148"/>
                          <a14:foregroundMark x1="53649" y1="2951" x2="54496" y2="2723"/>
                        </a14:backgroundRemoval>
                      </a14:imgEffect>
                      <a14:imgEffect>
                        <a14:saturation sat="400000"/>
                      </a14:imgEffect>
                      <a14:imgEffect>
                        <a14:brightnessContrast contrast="100000"/>
                      </a14:imgEffect>
                    </a14:imgLayer>
                  </a14:imgProps>
                </a:ext>
              </a:extLst>
            </a:blip>
            <a:srcRect l="47656" r="39727" b="70878"/>
            <a:stretch/>
          </p:blipFill>
          <p:spPr>
            <a:xfrm>
              <a:off x="1262398" y="4434984"/>
              <a:ext cx="264323" cy="862755"/>
            </a:xfrm>
            <a:prstGeom prst="rect">
              <a:avLst/>
            </a:prstGeom>
          </p:spPr>
        </p:pic>
        <p:pic>
          <p:nvPicPr>
            <p:cNvPr id="174" name="Picture 173">
              <a:extLst>
                <a:ext uri="{FF2B5EF4-FFF2-40B4-BE49-F238E27FC236}">
                  <a16:creationId xmlns:a16="http://schemas.microsoft.com/office/drawing/2014/main" id="{008FC872-C10A-4525-BF8F-622091180581}"/>
                </a:ext>
              </a:extLst>
            </p:cNvPr>
            <p:cNvPicPr>
              <a:picLocks noChangeAspect="1"/>
            </p:cNvPicPr>
            <p:nvPr/>
          </p:nvPicPr>
          <p:blipFill>
            <a:blip r:embed="rId6"/>
            <a:stretch>
              <a:fillRect/>
            </a:stretch>
          </p:blipFill>
          <p:spPr>
            <a:xfrm>
              <a:off x="2815007" y="4107377"/>
              <a:ext cx="1030313" cy="682811"/>
            </a:xfrm>
            <a:prstGeom prst="rect">
              <a:avLst/>
            </a:prstGeom>
          </p:spPr>
        </p:pic>
        <p:sp>
          <p:nvSpPr>
            <p:cNvPr id="175" name="Arc 174">
              <a:extLst>
                <a:ext uri="{FF2B5EF4-FFF2-40B4-BE49-F238E27FC236}">
                  <a16:creationId xmlns:a16="http://schemas.microsoft.com/office/drawing/2014/main" id="{EDBDE937-3403-4901-AAF4-87112921BC8F}"/>
                </a:ext>
              </a:extLst>
            </p:cNvPr>
            <p:cNvSpPr/>
            <p:nvPr/>
          </p:nvSpPr>
          <p:spPr>
            <a:xfrm flipV="1">
              <a:off x="2127467" y="3710659"/>
              <a:ext cx="2282862" cy="1919710"/>
            </a:xfrm>
            <a:prstGeom prst="arc">
              <a:avLst>
                <a:gd name="adj1" fmla="val 11726546"/>
                <a:gd name="adj2" fmla="val 20815419"/>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latin typeface="Times New Roman" panose="02020603050405020304" pitchFamily="18" charset="0"/>
                <a:cs typeface="Times New Roman" panose="02020603050405020304" pitchFamily="18" charset="0"/>
              </a:endParaRPr>
            </a:p>
          </p:txBody>
        </p:sp>
        <p:grpSp>
          <p:nvGrpSpPr>
            <p:cNvPr id="176" name="Group 175">
              <a:extLst>
                <a:ext uri="{FF2B5EF4-FFF2-40B4-BE49-F238E27FC236}">
                  <a16:creationId xmlns:a16="http://schemas.microsoft.com/office/drawing/2014/main" id="{A119D301-EDC3-45D3-807B-81E55D566BC8}"/>
                </a:ext>
              </a:extLst>
            </p:cNvPr>
            <p:cNvGrpSpPr/>
            <p:nvPr/>
          </p:nvGrpSpPr>
          <p:grpSpPr>
            <a:xfrm>
              <a:off x="3039750" y="3879037"/>
              <a:ext cx="734366" cy="1940615"/>
              <a:chOff x="2981825" y="3879037"/>
              <a:chExt cx="734366" cy="1940615"/>
            </a:xfrm>
          </p:grpSpPr>
          <p:sp>
            <p:nvSpPr>
              <p:cNvPr id="177" name="TextBox 176">
                <a:extLst>
                  <a:ext uri="{FF2B5EF4-FFF2-40B4-BE49-F238E27FC236}">
                    <a16:creationId xmlns:a16="http://schemas.microsoft.com/office/drawing/2014/main" id="{83C89695-675B-48A6-9252-8A66140FE915}"/>
                  </a:ext>
                </a:extLst>
              </p:cNvPr>
              <p:cNvSpPr txBox="1"/>
              <p:nvPr/>
            </p:nvSpPr>
            <p:spPr>
              <a:xfrm>
                <a:off x="3170986" y="3879037"/>
                <a:ext cx="400177" cy="234331"/>
              </a:xfrm>
              <a:prstGeom prst="rect">
                <a:avLst/>
              </a:prstGeom>
              <a:solidFill>
                <a:schemeClr val="bg1"/>
              </a:solidFill>
            </p:spPr>
            <p:txBody>
              <a:bodyPr wrap="square" lIns="0" tIns="0" rIns="0" bIns="26325" rtlCol="0">
                <a:spAutoFit/>
              </a:bodyPr>
              <a:lstStyle/>
              <a:p>
                <a:pPr algn="ctr"/>
                <a:r>
                  <a:rPr lang="en-US" sz="675" dirty="0">
                    <a:latin typeface="Times New Roman" panose="02020603050405020304" pitchFamily="18" charset="0"/>
                    <a:cs typeface="Times New Roman" panose="02020603050405020304" pitchFamily="18" charset="0"/>
                  </a:rPr>
                  <a:t>Thermal tolerance</a:t>
                </a:r>
              </a:p>
            </p:txBody>
          </p:sp>
          <p:sp>
            <p:nvSpPr>
              <p:cNvPr id="178" name="TextBox 177">
                <a:extLst>
                  <a:ext uri="{FF2B5EF4-FFF2-40B4-BE49-F238E27FC236}">
                    <a16:creationId xmlns:a16="http://schemas.microsoft.com/office/drawing/2014/main" id="{CE7C1D33-1536-400F-9A36-5F11E50D403F}"/>
                  </a:ext>
                </a:extLst>
              </p:cNvPr>
              <p:cNvSpPr txBox="1"/>
              <p:nvPr/>
            </p:nvSpPr>
            <p:spPr>
              <a:xfrm>
                <a:off x="3032342" y="5404154"/>
                <a:ext cx="683849" cy="415498"/>
              </a:xfrm>
              <a:prstGeom prst="rect">
                <a:avLst/>
              </a:prstGeom>
              <a:solidFill>
                <a:schemeClr val="bg1"/>
              </a:solidFill>
            </p:spPr>
            <p:txBody>
              <a:bodyPr wrap="square" lIns="0" tIns="0" rIns="0" bIns="0" rtlCol="0">
                <a:spAutoFit/>
              </a:bodyPr>
              <a:lstStyle/>
              <a:p>
                <a:pPr algn="ctr"/>
                <a:r>
                  <a:rPr lang="en-US" sz="675" dirty="0">
                    <a:latin typeface="Times New Roman" panose="02020603050405020304" pitchFamily="18" charset="0"/>
                    <a:cs typeface="Times New Roman" panose="02020603050405020304" pitchFamily="18" charset="0"/>
                  </a:rPr>
                  <a:t>Thermal mismatch;</a:t>
                </a:r>
              </a:p>
              <a:p>
                <a:pPr algn="ctr"/>
                <a:r>
                  <a:rPr lang="en-US" sz="675" dirty="0">
                    <a:latin typeface="Times New Roman" panose="02020603050405020304" pitchFamily="18" charset="0"/>
                    <a:cs typeface="Times New Roman" panose="02020603050405020304" pitchFamily="18" charset="0"/>
                  </a:rPr>
                  <a:t>Plant quality;</a:t>
                </a:r>
              </a:p>
              <a:p>
                <a:pPr algn="ctr"/>
                <a:r>
                  <a:rPr lang="en-US" sz="675" dirty="0">
                    <a:latin typeface="Times New Roman" panose="02020603050405020304" pitchFamily="18" charset="0"/>
                    <a:cs typeface="Times New Roman" panose="02020603050405020304" pitchFamily="18" charset="0"/>
                  </a:rPr>
                  <a:t>Relative growth rates</a:t>
                </a:r>
              </a:p>
            </p:txBody>
          </p:sp>
          <p:sp>
            <p:nvSpPr>
              <p:cNvPr id="179" name="Process 42">
                <a:extLst>
                  <a:ext uri="{FF2B5EF4-FFF2-40B4-BE49-F238E27FC236}">
                    <a16:creationId xmlns:a16="http://schemas.microsoft.com/office/drawing/2014/main" id="{A362506B-239E-4A6F-80FA-BAC41D38AA19}"/>
                  </a:ext>
                </a:extLst>
              </p:cNvPr>
              <p:cNvSpPr/>
              <p:nvPr/>
            </p:nvSpPr>
            <p:spPr>
              <a:xfrm>
                <a:off x="2981825" y="4609558"/>
                <a:ext cx="734366" cy="513608"/>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44" dirty="0">
                    <a:solidFill>
                      <a:schemeClr val="tx1"/>
                    </a:solidFill>
                    <a:latin typeface="Times New Roman" panose="02020603050405020304" pitchFamily="18" charset="0"/>
                    <a:cs typeface="Times New Roman" panose="02020603050405020304" pitchFamily="18" charset="0"/>
                  </a:rPr>
                  <a:t>Plant community diversity</a:t>
                </a:r>
              </a:p>
            </p:txBody>
          </p:sp>
        </p:grpSp>
        <p:sp>
          <p:nvSpPr>
            <p:cNvPr id="180" name="Process 40">
              <a:extLst>
                <a:ext uri="{FF2B5EF4-FFF2-40B4-BE49-F238E27FC236}">
                  <a16:creationId xmlns:a16="http://schemas.microsoft.com/office/drawing/2014/main" id="{DBBD82AB-BCE3-4D82-8F99-1588921CAD1C}"/>
                </a:ext>
              </a:extLst>
            </p:cNvPr>
            <p:cNvSpPr/>
            <p:nvPr/>
          </p:nvSpPr>
          <p:spPr>
            <a:xfrm>
              <a:off x="1446798" y="4602560"/>
              <a:ext cx="770213" cy="513608"/>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44" dirty="0">
                  <a:solidFill>
                    <a:schemeClr val="tx1"/>
                  </a:solidFill>
                  <a:latin typeface="Times New Roman" panose="02020603050405020304" pitchFamily="18" charset="0"/>
                  <a:cs typeface="Times New Roman" panose="02020603050405020304" pitchFamily="18" charset="0"/>
                </a:rPr>
                <a:t>Temperature</a:t>
              </a:r>
            </a:p>
          </p:txBody>
        </p:sp>
        <p:grpSp>
          <p:nvGrpSpPr>
            <p:cNvPr id="181" name="Group 180">
              <a:extLst>
                <a:ext uri="{FF2B5EF4-FFF2-40B4-BE49-F238E27FC236}">
                  <a16:creationId xmlns:a16="http://schemas.microsoft.com/office/drawing/2014/main" id="{E9E660F8-6025-4CDD-A1BC-BE240F966B74}"/>
                </a:ext>
              </a:extLst>
            </p:cNvPr>
            <p:cNvGrpSpPr/>
            <p:nvPr/>
          </p:nvGrpSpPr>
          <p:grpSpPr>
            <a:xfrm>
              <a:off x="1446798" y="5340422"/>
              <a:ext cx="1056502" cy="475359"/>
              <a:chOff x="1526721" y="3678467"/>
              <a:chExt cx="1056502" cy="475359"/>
            </a:xfrm>
          </p:grpSpPr>
          <p:sp>
            <p:nvSpPr>
              <p:cNvPr id="182" name="TextBox 181">
                <a:extLst>
                  <a:ext uri="{FF2B5EF4-FFF2-40B4-BE49-F238E27FC236}">
                    <a16:creationId xmlns:a16="http://schemas.microsoft.com/office/drawing/2014/main" id="{5FCB8489-339C-4B57-B133-D66AB716439D}"/>
                  </a:ext>
                </a:extLst>
              </p:cNvPr>
              <p:cNvSpPr txBox="1"/>
              <p:nvPr/>
            </p:nvSpPr>
            <p:spPr>
              <a:xfrm>
                <a:off x="1813010" y="3678467"/>
                <a:ext cx="770213" cy="475359"/>
              </a:xfrm>
              <a:prstGeom prst="rect">
                <a:avLst/>
              </a:prstGeom>
              <a:noFill/>
            </p:spPr>
            <p:txBody>
              <a:bodyPr wrap="square" lIns="0" tIns="0" rIns="0" bIns="26325" rtlCol="0">
                <a:spAutoFit/>
              </a:bodyPr>
              <a:lstStyle/>
              <a:p>
                <a:pPr>
                  <a:lnSpc>
                    <a:spcPct val="150000"/>
                  </a:lnSpc>
                </a:pPr>
                <a:r>
                  <a:rPr lang="en-US" sz="675" dirty="0">
                    <a:latin typeface="Times New Roman" panose="02020603050405020304" pitchFamily="18" charset="0"/>
                    <a:cs typeface="Times New Roman" panose="02020603050405020304" pitchFamily="18" charset="0"/>
                  </a:rPr>
                  <a:t>Direct</a:t>
                </a:r>
              </a:p>
              <a:p>
                <a:pPr>
                  <a:lnSpc>
                    <a:spcPct val="150000"/>
                  </a:lnSpc>
                </a:pPr>
                <a:r>
                  <a:rPr lang="en-US" sz="675" dirty="0">
                    <a:latin typeface="Times New Roman" panose="02020603050405020304" pitchFamily="18" charset="0"/>
                    <a:cs typeface="Times New Roman" panose="02020603050405020304" pitchFamily="18" charset="0"/>
                  </a:rPr>
                  <a:t>Indirect: mediation</a:t>
                </a:r>
              </a:p>
              <a:p>
                <a:pPr>
                  <a:lnSpc>
                    <a:spcPct val="150000"/>
                  </a:lnSpc>
                </a:pPr>
                <a:r>
                  <a:rPr lang="en-US" sz="675" dirty="0">
                    <a:latin typeface="Times New Roman" panose="02020603050405020304" pitchFamily="18" charset="0"/>
                    <a:cs typeface="Times New Roman" panose="02020603050405020304" pitchFamily="18" charset="0"/>
                  </a:rPr>
                  <a:t>Indirect: moderation</a:t>
                </a:r>
              </a:p>
            </p:txBody>
          </p:sp>
          <p:cxnSp>
            <p:nvCxnSpPr>
              <p:cNvPr id="183" name="Straight Arrow Connector 182">
                <a:extLst>
                  <a:ext uri="{FF2B5EF4-FFF2-40B4-BE49-F238E27FC236}">
                    <a16:creationId xmlns:a16="http://schemas.microsoft.com/office/drawing/2014/main" id="{2A29210F-888F-44FE-A01A-678280566507}"/>
                  </a:ext>
                </a:extLst>
              </p:cNvPr>
              <p:cNvCxnSpPr>
                <a:cxnSpLocks/>
              </p:cNvCxnSpPr>
              <p:nvPr/>
            </p:nvCxnSpPr>
            <p:spPr>
              <a:xfrm>
                <a:off x="1526721" y="3764583"/>
                <a:ext cx="263838" cy="0"/>
              </a:xfrm>
              <a:prstGeom prst="straightConnector1">
                <a:avLst/>
              </a:prstGeom>
              <a:ln w="28575">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73207208-8E94-47D8-8C8C-36200AC55036}"/>
                  </a:ext>
                </a:extLst>
              </p:cNvPr>
              <p:cNvCxnSpPr>
                <a:cxnSpLocks/>
              </p:cNvCxnSpPr>
              <p:nvPr/>
            </p:nvCxnSpPr>
            <p:spPr>
              <a:xfrm>
                <a:off x="1526721" y="3916750"/>
                <a:ext cx="263838" cy="0"/>
              </a:xfrm>
              <a:prstGeom prst="straightConnector1">
                <a:avLst/>
              </a:prstGeom>
              <a:ln w="285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4AD0CA04-DC20-4AAE-807E-32E675E06938}"/>
                  </a:ext>
                </a:extLst>
              </p:cNvPr>
              <p:cNvCxnSpPr>
                <a:cxnSpLocks/>
              </p:cNvCxnSpPr>
              <p:nvPr/>
            </p:nvCxnSpPr>
            <p:spPr>
              <a:xfrm>
                <a:off x="1526721" y="4079380"/>
                <a:ext cx="263838" cy="0"/>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2" name="Group 11">
            <a:extLst>
              <a:ext uri="{FF2B5EF4-FFF2-40B4-BE49-F238E27FC236}">
                <a16:creationId xmlns:a16="http://schemas.microsoft.com/office/drawing/2014/main" id="{F1FB8C79-DBB3-4BB9-95DF-0F7BF0E134D5}"/>
              </a:ext>
            </a:extLst>
          </p:cNvPr>
          <p:cNvGrpSpPr/>
          <p:nvPr/>
        </p:nvGrpSpPr>
        <p:grpSpPr>
          <a:xfrm>
            <a:off x="761652" y="4614291"/>
            <a:ext cx="2997548" cy="221599"/>
            <a:chOff x="1180099" y="4210633"/>
            <a:chExt cx="2997548" cy="221599"/>
          </a:xfrm>
        </p:grpSpPr>
        <p:sp>
          <p:nvSpPr>
            <p:cNvPr id="46" name="TextBox 45">
              <a:extLst>
                <a:ext uri="{FF2B5EF4-FFF2-40B4-BE49-F238E27FC236}">
                  <a16:creationId xmlns:a16="http://schemas.microsoft.com/office/drawing/2014/main" id="{35E5F47B-3A53-4983-A6F5-1607477FE8DA}"/>
                </a:ext>
              </a:extLst>
            </p:cNvPr>
            <p:cNvSpPr txBox="1"/>
            <p:nvPr/>
          </p:nvSpPr>
          <p:spPr>
            <a:xfrm>
              <a:off x="2011863" y="4210633"/>
              <a:ext cx="1335622" cy="221599"/>
            </a:xfrm>
            <a:prstGeom prst="rect">
              <a:avLst/>
            </a:prstGeom>
            <a:noFill/>
          </p:spPr>
          <p:txBody>
            <a:bodyPr wrap="none" rtlCol="0">
              <a:spAutoFit/>
            </a:bodyPr>
            <a:lstStyle/>
            <a:p>
              <a:r>
                <a:rPr lang="en-US" sz="840" dirty="0">
                  <a:latin typeface="Times New Roman" panose="02020603050405020304" pitchFamily="18" charset="0"/>
                  <a:cs typeface="Times New Roman" panose="02020603050405020304" pitchFamily="18" charset="0"/>
                </a:rPr>
                <a:t>Plant community diversity</a:t>
              </a:r>
              <a:endParaRPr lang="de-CH" sz="840" dirty="0">
                <a:latin typeface="Times New Roman" panose="02020603050405020304" pitchFamily="18" charset="0"/>
                <a:cs typeface="Times New Roman" panose="02020603050405020304" pitchFamily="18" charset="0"/>
              </a:endParaRPr>
            </a:p>
          </p:txBody>
        </p:sp>
        <p:cxnSp>
          <p:nvCxnSpPr>
            <p:cNvPr id="40" name="Straight Arrow Connector 39">
              <a:extLst>
                <a:ext uri="{FF2B5EF4-FFF2-40B4-BE49-F238E27FC236}">
                  <a16:creationId xmlns:a16="http://schemas.microsoft.com/office/drawing/2014/main" id="{8B6996B3-4626-44FE-B55D-67D02BC87406}"/>
                </a:ext>
              </a:extLst>
            </p:cNvPr>
            <p:cNvCxnSpPr>
              <a:cxnSpLocks/>
            </p:cNvCxnSpPr>
            <p:nvPr/>
          </p:nvCxnSpPr>
          <p:spPr>
            <a:xfrm>
              <a:off x="1180099" y="4210633"/>
              <a:ext cx="2997548" cy="85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0" name="Group 9">
            <a:extLst>
              <a:ext uri="{FF2B5EF4-FFF2-40B4-BE49-F238E27FC236}">
                <a16:creationId xmlns:a16="http://schemas.microsoft.com/office/drawing/2014/main" id="{08B04087-C899-451C-8045-B39F86968B6A}"/>
              </a:ext>
            </a:extLst>
          </p:cNvPr>
          <p:cNvGrpSpPr/>
          <p:nvPr/>
        </p:nvGrpSpPr>
        <p:grpSpPr>
          <a:xfrm>
            <a:off x="542892" y="2858417"/>
            <a:ext cx="221599" cy="1755874"/>
            <a:chOff x="953292" y="2822789"/>
            <a:chExt cx="221599" cy="1755874"/>
          </a:xfrm>
        </p:grpSpPr>
        <p:cxnSp>
          <p:nvCxnSpPr>
            <p:cNvPr id="38" name="Straight Arrow Connector 37">
              <a:extLst>
                <a:ext uri="{FF2B5EF4-FFF2-40B4-BE49-F238E27FC236}">
                  <a16:creationId xmlns:a16="http://schemas.microsoft.com/office/drawing/2014/main" id="{AFFFEF8B-1E7E-4912-B829-DB1E340C4312}"/>
                </a:ext>
              </a:extLst>
            </p:cNvPr>
            <p:cNvCxnSpPr>
              <a:cxnSpLocks/>
            </p:cNvCxnSpPr>
            <p:nvPr/>
          </p:nvCxnSpPr>
          <p:spPr>
            <a:xfrm flipV="1">
              <a:off x="1164372" y="2822789"/>
              <a:ext cx="5507" cy="17558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872F2110-4024-49F0-97F5-E66AEF510D7C}"/>
                </a:ext>
              </a:extLst>
            </p:cNvPr>
            <p:cNvSpPr txBox="1"/>
            <p:nvPr/>
          </p:nvSpPr>
          <p:spPr>
            <a:xfrm rot="16200000">
              <a:off x="748941" y="3589926"/>
              <a:ext cx="630301" cy="221599"/>
            </a:xfrm>
            <a:prstGeom prst="rect">
              <a:avLst/>
            </a:prstGeom>
            <a:noFill/>
          </p:spPr>
          <p:txBody>
            <a:bodyPr wrap="none" rtlCol="0">
              <a:spAutoFit/>
            </a:bodyPr>
            <a:lstStyle/>
            <a:p>
              <a:r>
                <a:rPr lang="en-US" sz="840" dirty="0">
                  <a:latin typeface="Times New Roman" panose="02020603050405020304" pitchFamily="18" charset="0"/>
                  <a:cs typeface="Times New Roman" panose="02020603050405020304" pitchFamily="18" charset="0"/>
                </a:rPr>
                <a:t>Herbivory</a:t>
              </a:r>
              <a:endParaRPr lang="de-CH" sz="840" dirty="0">
                <a:latin typeface="Times New Roman" panose="02020603050405020304" pitchFamily="18" charset="0"/>
                <a:cs typeface="Times New Roman" panose="02020603050405020304" pitchFamily="18" charset="0"/>
              </a:endParaRPr>
            </a:p>
          </p:txBody>
        </p:sp>
      </p:grpSp>
      <p:cxnSp>
        <p:nvCxnSpPr>
          <p:cNvPr id="34" name="Straight Connector 33">
            <a:extLst>
              <a:ext uri="{FF2B5EF4-FFF2-40B4-BE49-F238E27FC236}">
                <a16:creationId xmlns:a16="http://schemas.microsoft.com/office/drawing/2014/main" id="{D4955DFE-EF7E-4C64-BF70-5C07989BFF72}"/>
              </a:ext>
            </a:extLst>
          </p:cNvPr>
          <p:cNvCxnSpPr>
            <a:cxnSpLocks/>
          </p:cNvCxnSpPr>
          <p:nvPr/>
        </p:nvCxnSpPr>
        <p:spPr>
          <a:xfrm flipV="1">
            <a:off x="934669" y="3736354"/>
            <a:ext cx="407895" cy="619431"/>
          </a:xfrm>
          <a:prstGeom prst="line">
            <a:avLst/>
          </a:prstGeom>
          <a:ln w="28575">
            <a:solidFill>
              <a:srgbClr val="481D6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7ED31B8-3EEF-420A-91D4-3CBB2E010F68}"/>
              </a:ext>
            </a:extLst>
          </p:cNvPr>
          <p:cNvCxnSpPr>
            <a:cxnSpLocks/>
          </p:cNvCxnSpPr>
          <p:nvPr/>
        </p:nvCxnSpPr>
        <p:spPr>
          <a:xfrm flipV="1">
            <a:off x="1460312" y="3443015"/>
            <a:ext cx="839195" cy="271464"/>
          </a:xfrm>
          <a:prstGeom prst="line">
            <a:avLst/>
          </a:prstGeom>
          <a:ln w="28575">
            <a:solidFill>
              <a:srgbClr val="2A778E"/>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9BD6CC6-FF23-4B37-AD18-454ECEC881F1}"/>
              </a:ext>
            </a:extLst>
          </p:cNvPr>
          <p:cNvCxnSpPr>
            <a:cxnSpLocks/>
          </p:cNvCxnSpPr>
          <p:nvPr/>
        </p:nvCxnSpPr>
        <p:spPr>
          <a:xfrm>
            <a:off x="2316653" y="3125431"/>
            <a:ext cx="937594" cy="239814"/>
          </a:xfrm>
          <a:prstGeom prst="line">
            <a:avLst/>
          </a:prstGeom>
          <a:ln w="28575">
            <a:solidFill>
              <a:srgbClr val="47C16E"/>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3A284B0-C8FD-46C0-AC1C-D95A27730EF3}"/>
              </a:ext>
            </a:extLst>
          </p:cNvPr>
          <p:cNvCxnSpPr>
            <a:cxnSpLocks/>
          </p:cNvCxnSpPr>
          <p:nvPr/>
        </p:nvCxnSpPr>
        <p:spPr>
          <a:xfrm flipV="1">
            <a:off x="1138616" y="4474907"/>
            <a:ext cx="2274801" cy="23036"/>
          </a:xfrm>
          <a:prstGeom prst="straightConnector1">
            <a:avLst/>
          </a:prstGeom>
          <a:ln w="127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C7B0A1E-494D-4216-87BE-0906EB06B711}"/>
              </a:ext>
            </a:extLst>
          </p:cNvPr>
          <p:cNvCxnSpPr>
            <a:cxnSpLocks/>
          </p:cNvCxnSpPr>
          <p:nvPr/>
        </p:nvCxnSpPr>
        <p:spPr>
          <a:xfrm flipV="1">
            <a:off x="1138616" y="3598174"/>
            <a:ext cx="2290384" cy="803027"/>
          </a:xfrm>
          <a:prstGeom prst="straightConnector1">
            <a:avLst/>
          </a:prstGeom>
          <a:ln w="127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ight Triangle 14">
            <a:extLst>
              <a:ext uri="{FF2B5EF4-FFF2-40B4-BE49-F238E27FC236}">
                <a16:creationId xmlns:a16="http://schemas.microsoft.com/office/drawing/2014/main" id="{A5D2BEEA-7B3B-4235-BA58-3B5B0351A159}"/>
              </a:ext>
            </a:extLst>
          </p:cNvPr>
          <p:cNvSpPr/>
          <p:nvPr/>
        </p:nvSpPr>
        <p:spPr>
          <a:xfrm rot="16200000">
            <a:off x="1012735" y="4051349"/>
            <a:ext cx="197713" cy="132391"/>
          </a:xfrm>
          <a:prstGeom prst="rtTriangle">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50" name="Right Triangle 49">
            <a:extLst>
              <a:ext uri="{FF2B5EF4-FFF2-40B4-BE49-F238E27FC236}">
                <a16:creationId xmlns:a16="http://schemas.microsoft.com/office/drawing/2014/main" id="{A9214A37-FC35-405F-B7EF-74E4FCD3908B}"/>
              </a:ext>
            </a:extLst>
          </p:cNvPr>
          <p:cNvSpPr/>
          <p:nvPr/>
        </p:nvSpPr>
        <p:spPr>
          <a:xfrm rot="16200000">
            <a:off x="1905738" y="3458677"/>
            <a:ext cx="74010" cy="242582"/>
          </a:xfrm>
          <a:prstGeom prst="rtTriangle">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54" name="Right Triangle 53">
            <a:extLst>
              <a:ext uri="{FF2B5EF4-FFF2-40B4-BE49-F238E27FC236}">
                <a16:creationId xmlns:a16="http://schemas.microsoft.com/office/drawing/2014/main" id="{CCEA09A0-E42F-4DE2-8EAE-4C16EECD4536}"/>
              </a:ext>
            </a:extLst>
          </p:cNvPr>
          <p:cNvSpPr/>
          <p:nvPr/>
        </p:nvSpPr>
        <p:spPr>
          <a:xfrm rot="16200000" flipV="1">
            <a:off x="2811886" y="3156644"/>
            <a:ext cx="64088" cy="246254"/>
          </a:xfrm>
          <a:prstGeom prst="rtTriangle">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grpSp>
        <p:nvGrpSpPr>
          <p:cNvPr id="20" name="Group 19">
            <a:extLst>
              <a:ext uri="{FF2B5EF4-FFF2-40B4-BE49-F238E27FC236}">
                <a16:creationId xmlns:a16="http://schemas.microsoft.com/office/drawing/2014/main" id="{6F647AF2-0933-4924-AA48-27F8364E5372}"/>
              </a:ext>
            </a:extLst>
          </p:cNvPr>
          <p:cNvGrpSpPr/>
          <p:nvPr/>
        </p:nvGrpSpPr>
        <p:grpSpPr>
          <a:xfrm>
            <a:off x="3867612" y="3127232"/>
            <a:ext cx="627095" cy="1034129"/>
            <a:chOff x="3657988" y="3189850"/>
            <a:chExt cx="627095" cy="1034129"/>
          </a:xfrm>
        </p:grpSpPr>
        <p:sp>
          <p:nvSpPr>
            <p:cNvPr id="30" name="TextBox 29">
              <a:extLst>
                <a:ext uri="{FF2B5EF4-FFF2-40B4-BE49-F238E27FC236}">
                  <a16:creationId xmlns:a16="http://schemas.microsoft.com/office/drawing/2014/main" id="{5F1ADD74-C41A-44E7-9C93-B0D604ACCE6F}"/>
                </a:ext>
              </a:extLst>
            </p:cNvPr>
            <p:cNvSpPr txBox="1"/>
            <p:nvPr/>
          </p:nvSpPr>
          <p:spPr>
            <a:xfrm>
              <a:off x="3657988" y="3189850"/>
              <a:ext cx="627095" cy="1034129"/>
            </a:xfrm>
            <a:prstGeom prst="rect">
              <a:avLst/>
            </a:prstGeom>
            <a:noFill/>
          </p:spPr>
          <p:txBody>
            <a:bodyPr wrap="none" rtlCol="0">
              <a:spAutoFit/>
            </a:bodyPr>
            <a:lstStyle/>
            <a:p>
              <a:r>
                <a:rPr lang="en-US" sz="680" dirty="0">
                  <a:latin typeface="Times New Roman" panose="02020603050405020304" pitchFamily="18" charset="0"/>
                  <a:cs typeface="Times New Roman" panose="02020603050405020304" pitchFamily="18" charset="0"/>
                </a:rPr>
                <a:t>Temperature</a:t>
              </a:r>
            </a:p>
            <a:p>
              <a:endParaRPr lang="en-US" sz="680" dirty="0">
                <a:latin typeface="Times New Roman" panose="02020603050405020304" pitchFamily="18" charset="0"/>
                <a:cs typeface="Times New Roman" panose="02020603050405020304" pitchFamily="18" charset="0"/>
              </a:endParaRPr>
            </a:p>
            <a:p>
              <a:r>
                <a:rPr lang="en-US" sz="680" dirty="0">
                  <a:latin typeface="Times New Roman" panose="02020603050405020304" pitchFamily="18" charset="0"/>
                  <a:cs typeface="Times New Roman" panose="02020603050405020304" pitchFamily="18" charset="0"/>
                </a:rPr>
                <a:t>      warm</a:t>
              </a:r>
            </a:p>
            <a:p>
              <a:endParaRPr lang="en-US" sz="680" dirty="0">
                <a:latin typeface="Times New Roman" panose="02020603050405020304" pitchFamily="18" charset="0"/>
                <a:cs typeface="Times New Roman" panose="02020603050405020304" pitchFamily="18" charset="0"/>
              </a:endParaRPr>
            </a:p>
            <a:p>
              <a:endParaRPr lang="en-US" sz="680" dirty="0">
                <a:latin typeface="Times New Roman" panose="02020603050405020304" pitchFamily="18" charset="0"/>
                <a:cs typeface="Times New Roman" panose="02020603050405020304" pitchFamily="18" charset="0"/>
              </a:endParaRPr>
            </a:p>
            <a:p>
              <a:endParaRPr lang="en-US" sz="680" dirty="0">
                <a:latin typeface="Times New Roman" panose="02020603050405020304" pitchFamily="18" charset="0"/>
                <a:cs typeface="Times New Roman" panose="02020603050405020304" pitchFamily="18" charset="0"/>
              </a:endParaRPr>
            </a:p>
            <a:p>
              <a:endParaRPr lang="en-US" sz="680" dirty="0">
                <a:latin typeface="Times New Roman" panose="02020603050405020304" pitchFamily="18" charset="0"/>
                <a:cs typeface="Times New Roman" panose="02020603050405020304" pitchFamily="18" charset="0"/>
              </a:endParaRPr>
            </a:p>
            <a:p>
              <a:endParaRPr lang="en-US" sz="680" dirty="0">
                <a:latin typeface="Times New Roman" panose="02020603050405020304" pitchFamily="18" charset="0"/>
                <a:cs typeface="Times New Roman" panose="02020603050405020304" pitchFamily="18" charset="0"/>
              </a:endParaRPr>
            </a:p>
            <a:p>
              <a:r>
                <a:rPr lang="en-US" sz="680" dirty="0">
                  <a:latin typeface="Times New Roman" panose="02020603050405020304" pitchFamily="18" charset="0"/>
                  <a:cs typeface="Times New Roman" panose="02020603050405020304" pitchFamily="18" charset="0"/>
                </a:rPr>
                <a:t>      cold</a:t>
              </a:r>
              <a:endParaRPr lang="de-CH" sz="680" dirty="0">
                <a:latin typeface="Times New Roman" panose="02020603050405020304" pitchFamily="18" charset="0"/>
                <a:cs typeface="Times New Roman" panose="02020603050405020304" pitchFamily="18" charset="0"/>
              </a:endParaRPr>
            </a:p>
          </p:txBody>
        </p:sp>
        <p:sp>
          <p:nvSpPr>
            <p:cNvPr id="29" name="Rectangle 28">
              <a:extLst>
                <a:ext uri="{FF2B5EF4-FFF2-40B4-BE49-F238E27FC236}">
                  <a16:creationId xmlns:a16="http://schemas.microsoft.com/office/drawing/2014/main" id="{3D1295CC-9698-46E7-BE0D-E32A4F90025D}"/>
                </a:ext>
              </a:extLst>
            </p:cNvPr>
            <p:cNvSpPr/>
            <p:nvPr/>
          </p:nvSpPr>
          <p:spPr>
            <a:xfrm flipV="1">
              <a:off x="3756216" y="3430658"/>
              <a:ext cx="61307" cy="792000"/>
            </a:xfrm>
            <a:prstGeom prst="rect">
              <a:avLst/>
            </a:prstGeom>
            <a:gradFill>
              <a:gsLst>
                <a:gs pos="13000">
                  <a:srgbClr val="481D6F"/>
                </a:gs>
                <a:gs pos="42000">
                  <a:srgbClr val="2A788E"/>
                </a:gs>
                <a:gs pos="67000">
                  <a:srgbClr val="47C16E"/>
                </a:gs>
                <a:gs pos="91000">
                  <a:srgbClr val="FDE72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56" name="TextBox 55">
            <a:extLst>
              <a:ext uri="{FF2B5EF4-FFF2-40B4-BE49-F238E27FC236}">
                <a16:creationId xmlns:a16="http://schemas.microsoft.com/office/drawing/2014/main" id="{16D51474-B4A9-4F78-AA15-EA12E2BB5EB6}"/>
              </a:ext>
            </a:extLst>
          </p:cNvPr>
          <p:cNvSpPr txBox="1"/>
          <p:nvPr/>
        </p:nvSpPr>
        <p:spPr>
          <a:xfrm>
            <a:off x="1810744" y="3996716"/>
            <a:ext cx="400177" cy="234331"/>
          </a:xfrm>
          <a:prstGeom prst="rect">
            <a:avLst/>
          </a:prstGeom>
          <a:solidFill>
            <a:schemeClr val="bg1"/>
          </a:solidFill>
        </p:spPr>
        <p:txBody>
          <a:bodyPr wrap="square" lIns="0" tIns="0" rIns="0" bIns="26325" rtlCol="0">
            <a:spAutoFit/>
          </a:bodyPr>
          <a:lstStyle/>
          <a:p>
            <a:pPr algn="ctr"/>
            <a:r>
              <a:rPr lang="en-US" sz="675" dirty="0">
                <a:solidFill>
                  <a:schemeClr val="bg1">
                    <a:lumMod val="75000"/>
                  </a:schemeClr>
                </a:solidFill>
                <a:latin typeface="Times New Roman" panose="02020603050405020304" pitchFamily="18" charset="0"/>
                <a:cs typeface="Times New Roman" panose="02020603050405020304" pitchFamily="18" charset="0"/>
              </a:rPr>
              <a:t>Thermal tolerance</a:t>
            </a:r>
          </a:p>
        </p:txBody>
      </p:sp>
      <p:sp>
        <p:nvSpPr>
          <p:cNvPr id="57" name="TextBox 56">
            <a:extLst>
              <a:ext uri="{FF2B5EF4-FFF2-40B4-BE49-F238E27FC236}">
                <a16:creationId xmlns:a16="http://schemas.microsoft.com/office/drawing/2014/main" id="{519A3C23-E821-4E6F-9F46-3CCC6548333E}"/>
              </a:ext>
            </a:extLst>
          </p:cNvPr>
          <p:cNvSpPr txBox="1"/>
          <p:nvPr/>
        </p:nvSpPr>
        <p:spPr>
          <a:xfrm>
            <a:off x="2075928" y="4374924"/>
            <a:ext cx="400177" cy="234331"/>
          </a:xfrm>
          <a:prstGeom prst="rect">
            <a:avLst/>
          </a:prstGeom>
          <a:solidFill>
            <a:schemeClr val="bg1"/>
          </a:solidFill>
        </p:spPr>
        <p:txBody>
          <a:bodyPr wrap="square" lIns="0" tIns="0" rIns="0" bIns="26325" rtlCol="0">
            <a:spAutoFit/>
          </a:bodyPr>
          <a:lstStyle/>
          <a:p>
            <a:pPr algn="ctr"/>
            <a:r>
              <a:rPr lang="en-US" sz="675" dirty="0">
                <a:solidFill>
                  <a:schemeClr val="bg2">
                    <a:lumMod val="50000"/>
                  </a:schemeClr>
                </a:solidFill>
                <a:latin typeface="Times New Roman" panose="02020603050405020304" pitchFamily="18" charset="0"/>
                <a:cs typeface="Times New Roman" panose="02020603050405020304" pitchFamily="18" charset="0"/>
              </a:rPr>
              <a:t>Ecological filtering</a:t>
            </a:r>
          </a:p>
        </p:txBody>
      </p:sp>
      <p:sp>
        <p:nvSpPr>
          <p:cNvPr id="58" name="TextBox 57">
            <a:extLst>
              <a:ext uri="{FF2B5EF4-FFF2-40B4-BE49-F238E27FC236}">
                <a16:creationId xmlns:a16="http://schemas.microsoft.com/office/drawing/2014/main" id="{F2A33BEA-4865-419E-823C-C1F1F9990BD4}"/>
              </a:ext>
            </a:extLst>
          </p:cNvPr>
          <p:cNvSpPr txBox="1"/>
          <p:nvPr/>
        </p:nvSpPr>
        <p:spPr>
          <a:xfrm>
            <a:off x="2216342" y="3373192"/>
            <a:ext cx="1016091" cy="311624"/>
          </a:xfrm>
          <a:prstGeom prst="rect">
            <a:avLst/>
          </a:prstGeom>
          <a:noFill/>
        </p:spPr>
        <p:txBody>
          <a:bodyPr wrap="square" lIns="0" tIns="0" rIns="0" bIns="0" rtlCol="0">
            <a:spAutoFit/>
          </a:bodyPr>
          <a:lstStyle/>
          <a:p>
            <a:pPr algn="ctr"/>
            <a:r>
              <a:rPr lang="en-US" sz="675" dirty="0">
                <a:solidFill>
                  <a:schemeClr val="tx1">
                    <a:lumMod val="95000"/>
                    <a:lumOff val="5000"/>
                  </a:schemeClr>
                </a:solidFill>
                <a:latin typeface="Times New Roman" panose="02020603050405020304" pitchFamily="18" charset="0"/>
                <a:cs typeface="Times New Roman" panose="02020603050405020304" pitchFamily="18" charset="0"/>
              </a:rPr>
              <a:t>Thermal mismatch;</a:t>
            </a:r>
          </a:p>
          <a:p>
            <a:pPr algn="ctr"/>
            <a:r>
              <a:rPr lang="en-US" sz="675" dirty="0">
                <a:solidFill>
                  <a:schemeClr val="tx1">
                    <a:lumMod val="95000"/>
                    <a:lumOff val="5000"/>
                  </a:schemeClr>
                </a:solidFill>
                <a:latin typeface="Times New Roman" panose="02020603050405020304" pitchFamily="18" charset="0"/>
                <a:cs typeface="Times New Roman" panose="02020603050405020304" pitchFamily="18" charset="0"/>
              </a:rPr>
              <a:t>Plant quality;</a:t>
            </a:r>
          </a:p>
          <a:p>
            <a:pPr algn="ctr"/>
            <a:r>
              <a:rPr lang="en-US" sz="675" dirty="0">
                <a:solidFill>
                  <a:schemeClr val="tx1">
                    <a:lumMod val="95000"/>
                    <a:lumOff val="5000"/>
                  </a:schemeClr>
                </a:solidFill>
                <a:latin typeface="Times New Roman" panose="02020603050405020304" pitchFamily="18" charset="0"/>
                <a:cs typeface="Times New Roman" panose="02020603050405020304" pitchFamily="18" charset="0"/>
              </a:rPr>
              <a:t>Relative growth rates</a:t>
            </a:r>
          </a:p>
        </p:txBody>
      </p:sp>
      <p:sp>
        <p:nvSpPr>
          <p:cNvPr id="59" name="TextBox 58">
            <a:extLst>
              <a:ext uri="{FF2B5EF4-FFF2-40B4-BE49-F238E27FC236}">
                <a16:creationId xmlns:a16="http://schemas.microsoft.com/office/drawing/2014/main" id="{A8DDBAD4-0536-4F61-A8EE-E76A7A0A21A9}"/>
              </a:ext>
            </a:extLst>
          </p:cNvPr>
          <p:cNvSpPr txBox="1"/>
          <p:nvPr/>
        </p:nvSpPr>
        <p:spPr>
          <a:xfrm>
            <a:off x="265572" y="156945"/>
            <a:ext cx="320922"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a)</a:t>
            </a:r>
          </a:p>
        </p:txBody>
      </p:sp>
      <p:sp>
        <p:nvSpPr>
          <p:cNvPr id="73" name="TextBox 72">
            <a:extLst>
              <a:ext uri="{FF2B5EF4-FFF2-40B4-BE49-F238E27FC236}">
                <a16:creationId xmlns:a16="http://schemas.microsoft.com/office/drawing/2014/main" id="{1F38C904-5CA9-4186-B178-108464620228}"/>
              </a:ext>
            </a:extLst>
          </p:cNvPr>
          <p:cNvSpPr txBox="1"/>
          <p:nvPr/>
        </p:nvSpPr>
        <p:spPr>
          <a:xfrm>
            <a:off x="265572" y="2784995"/>
            <a:ext cx="330540"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b)</a:t>
            </a:r>
          </a:p>
        </p:txBody>
      </p:sp>
      <p:cxnSp>
        <p:nvCxnSpPr>
          <p:cNvPr id="37" name="Straight Connector 36">
            <a:extLst>
              <a:ext uri="{FF2B5EF4-FFF2-40B4-BE49-F238E27FC236}">
                <a16:creationId xmlns:a16="http://schemas.microsoft.com/office/drawing/2014/main" id="{6C49D2BB-FC6A-41A0-99CC-AC1D02B64CB0}"/>
              </a:ext>
            </a:extLst>
          </p:cNvPr>
          <p:cNvCxnSpPr>
            <a:cxnSpLocks/>
          </p:cNvCxnSpPr>
          <p:nvPr/>
        </p:nvCxnSpPr>
        <p:spPr>
          <a:xfrm flipH="1" flipV="1">
            <a:off x="3211782" y="2877743"/>
            <a:ext cx="297064" cy="487502"/>
          </a:xfrm>
          <a:prstGeom prst="line">
            <a:avLst/>
          </a:prstGeom>
          <a:ln w="28575">
            <a:solidFill>
              <a:srgbClr val="FDE725"/>
            </a:solidFill>
          </a:ln>
        </p:spPr>
        <p:style>
          <a:lnRef idx="1">
            <a:schemeClr val="accent1"/>
          </a:lnRef>
          <a:fillRef idx="0">
            <a:schemeClr val="accent1"/>
          </a:fillRef>
          <a:effectRef idx="0">
            <a:schemeClr val="accent1"/>
          </a:effectRef>
          <a:fontRef idx="minor">
            <a:schemeClr val="tx1"/>
          </a:fontRef>
        </p:style>
      </p:cxnSp>
      <p:sp>
        <p:nvSpPr>
          <p:cNvPr id="53" name="Right Triangle 52">
            <a:extLst>
              <a:ext uri="{FF2B5EF4-FFF2-40B4-BE49-F238E27FC236}">
                <a16:creationId xmlns:a16="http://schemas.microsoft.com/office/drawing/2014/main" id="{F34E897D-1C54-47DE-9BA7-BB715441ADFC}"/>
              </a:ext>
            </a:extLst>
          </p:cNvPr>
          <p:cNvSpPr/>
          <p:nvPr/>
        </p:nvSpPr>
        <p:spPr>
          <a:xfrm rot="151382">
            <a:off x="3273704" y="3022763"/>
            <a:ext cx="121290" cy="182259"/>
          </a:xfrm>
          <a:prstGeom prst="rtTriangle">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Tree>
    <p:extLst>
      <p:ext uri="{BB962C8B-B14F-4D97-AF65-F5344CB8AC3E}">
        <p14:creationId xmlns:p14="http://schemas.microsoft.com/office/powerpoint/2010/main" val="3581808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Group 73">
            <a:extLst>
              <a:ext uri="{FF2B5EF4-FFF2-40B4-BE49-F238E27FC236}">
                <a16:creationId xmlns:a16="http://schemas.microsoft.com/office/drawing/2014/main" id="{D41F5F95-C11C-4797-9307-216A2A5F1E9D}"/>
              </a:ext>
            </a:extLst>
          </p:cNvPr>
          <p:cNvGrpSpPr/>
          <p:nvPr/>
        </p:nvGrpSpPr>
        <p:grpSpPr>
          <a:xfrm>
            <a:off x="356463" y="4571999"/>
            <a:ext cx="5802963" cy="2750718"/>
            <a:chOff x="1070899" y="6729095"/>
            <a:chExt cx="3863509" cy="1664839"/>
          </a:xfrm>
        </p:grpSpPr>
        <p:sp>
          <p:nvSpPr>
            <p:cNvPr id="14" name="TextBox 13">
              <a:extLst>
                <a:ext uri="{FF2B5EF4-FFF2-40B4-BE49-F238E27FC236}">
                  <a16:creationId xmlns:a16="http://schemas.microsoft.com/office/drawing/2014/main" id="{DEF63D95-0D7A-4982-8F36-9F889B5AF1D4}"/>
                </a:ext>
              </a:extLst>
            </p:cNvPr>
            <p:cNvSpPr txBox="1"/>
            <p:nvPr/>
          </p:nvSpPr>
          <p:spPr>
            <a:xfrm>
              <a:off x="4278519" y="6729095"/>
              <a:ext cx="655889" cy="950017"/>
            </a:xfrm>
            <a:prstGeom prst="rect">
              <a:avLst/>
            </a:prstGeom>
            <a:noFill/>
          </p:spPr>
          <p:txBody>
            <a:bodyPr wrap="none" rtlCol="0">
              <a:spAutoFit/>
            </a:bodyPr>
            <a:lstStyle/>
            <a:p>
              <a:r>
                <a:rPr lang="en-US" sz="1200" dirty="0"/>
                <a:t>Temperature</a:t>
              </a:r>
            </a:p>
            <a:p>
              <a:r>
                <a:rPr lang="en-US" sz="1200" dirty="0"/>
                <a:t>    warm</a:t>
              </a:r>
            </a:p>
            <a:p>
              <a:endParaRPr lang="en-US" sz="1200" dirty="0"/>
            </a:p>
            <a:p>
              <a:endParaRPr lang="en-US" sz="1200" dirty="0"/>
            </a:p>
            <a:p>
              <a:endParaRPr lang="en-US" sz="1200" dirty="0"/>
            </a:p>
            <a:p>
              <a:endParaRPr lang="en-US" sz="1200" dirty="0"/>
            </a:p>
            <a:p>
              <a:endParaRPr lang="en-US" sz="1200" dirty="0"/>
            </a:p>
            <a:p>
              <a:r>
                <a:rPr lang="en-US" sz="1200" dirty="0"/>
                <a:t>    cold</a:t>
              </a:r>
              <a:endParaRPr lang="de-CH" sz="1200" dirty="0"/>
            </a:p>
          </p:txBody>
        </p:sp>
        <p:sp>
          <p:nvSpPr>
            <p:cNvPr id="5" name="TextBox 4">
              <a:extLst>
                <a:ext uri="{FF2B5EF4-FFF2-40B4-BE49-F238E27FC236}">
                  <a16:creationId xmlns:a16="http://schemas.microsoft.com/office/drawing/2014/main" id="{C40E1F8C-BEDA-403F-8562-4E66EBC03B71}"/>
                </a:ext>
              </a:extLst>
            </p:cNvPr>
            <p:cNvSpPr txBox="1"/>
            <p:nvPr/>
          </p:nvSpPr>
          <p:spPr>
            <a:xfrm>
              <a:off x="1855882" y="8116936"/>
              <a:ext cx="1904851" cy="276998"/>
            </a:xfrm>
            <a:prstGeom prst="rect">
              <a:avLst/>
            </a:prstGeom>
            <a:noFill/>
          </p:spPr>
          <p:txBody>
            <a:bodyPr wrap="square" rtlCol="0">
              <a:spAutoFit/>
            </a:bodyPr>
            <a:lstStyle/>
            <a:p>
              <a:r>
                <a:rPr lang="en-US" sz="1200" dirty="0"/>
                <a:t>Plant community structure</a:t>
              </a:r>
              <a:endParaRPr lang="de-CH" sz="1200" dirty="0"/>
            </a:p>
          </p:txBody>
        </p:sp>
        <p:cxnSp>
          <p:nvCxnSpPr>
            <p:cNvPr id="6" name="Straight Arrow Connector 5">
              <a:extLst>
                <a:ext uri="{FF2B5EF4-FFF2-40B4-BE49-F238E27FC236}">
                  <a16:creationId xmlns:a16="http://schemas.microsoft.com/office/drawing/2014/main" id="{D5F174D7-0B74-417D-BDA9-9E31F5E55F39}"/>
                </a:ext>
              </a:extLst>
            </p:cNvPr>
            <p:cNvCxnSpPr>
              <a:cxnSpLocks/>
            </p:cNvCxnSpPr>
            <p:nvPr/>
          </p:nvCxnSpPr>
          <p:spPr>
            <a:xfrm>
              <a:off x="1426856" y="8116936"/>
              <a:ext cx="27629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F2DC0D3C-202A-4802-88EE-525527D0DC6D}"/>
                </a:ext>
              </a:extLst>
            </p:cNvPr>
            <p:cNvCxnSpPr>
              <a:cxnSpLocks/>
            </p:cNvCxnSpPr>
            <p:nvPr/>
          </p:nvCxnSpPr>
          <p:spPr>
            <a:xfrm flipH="1" flipV="1">
              <a:off x="1416636" y="6729097"/>
              <a:ext cx="0" cy="13878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AE32CB68-540E-4896-BF55-B5C53F64D763}"/>
                </a:ext>
              </a:extLst>
            </p:cNvPr>
            <p:cNvSpPr txBox="1"/>
            <p:nvPr/>
          </p:nvSpPr>
          <p:spPr>
            <a:xfrm rot="16200000">
              <a:off x="736163" y="7245040"/>
              <a:ext cx="1025427" cy="355956"/>
            </a:xfrm>
            <a:prstGeom prst="rect">
              <a:avLst/>
            </a:prstGeom>
            <a:noFill/>
          </p:spPr>
          <p:txBody>
            <a:bodyPr wrap="none" rtlCol="0">
              <a:spAutoFit/>
            </a:bodyPr>
            <a:lstStyle/>
            <a:p>
              <a:r>
                <a:rPr lang="en-US" sz="1200" dirty="0"/>
                <a:t>Herbivory</a:t>
              </a:r>
              <a:endParaRPr lang="de-CH" sz="1200" dirty="0"/>
            </a:p>
          </p:txBody>
        </p:sp>
        <p:cxnSp>
          <p:nvCxnSpPr>
            <p:cNvPr id="9" name="Straight Connector 8">
              <a:extLst>
                <a:ext uri="{FF2B5EF4-FFF2-40B4-BE49-F238E27FC236}">
                  <a16:creationId xmlns:a16="http://schemas.microsoft.com/office/drawing/2014/main" id="{33C00FA9-2CCD-4CB0-A9E9-F6944F527D47}"/>
                </a:ext>
              </a:extLst>
            </p:cNvPr>
            <p:cNvCxnSpPr>
              <a:cxnSpLocks/>
            </p:cNvCxnSpPr>
            <p:nvPr/>
          </p:nvCxnSpPr>
          <p:spPr>
            <a:xfrm flipV="1">
              <a:off x="1661865" y="7312978"/>
              <a:ext cx="429147" cy="6539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DDF9CA4-FDD3-477C-AB00-560BF0DC4F29}"/>
                </a:ext>
              </a:extLst>
            </p:cNvPr>
            <p:cNvCxnSpPr>
              <a:cxnSpLocks/>
            </p:cNvCxnSpPr>
            <p:nvPr/>
          </p:nvCxnSpPr>
          <p:spPr>
            <a:xfrm flipV="1">
              <a:off x="1936477" y="7170563"/>
              <a:ext cx="937596" cy="28182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FE7655D-3F16-4450-AD03-F35372F0DC89}"/>
                </a:ext>
              </a:extLst>
            </p:cNvPr>
            <p:cNvCxnSpPr>
              <a:cxnSpLocks/>
            </p:cNvCxnSpPr>
            <p:nvPr/>
          </p:nvCxnSpPr>
          <p:spPr>
            <a:xfrm>
              <a:off x="2460542" y="7090695"/>
              <a:ext cx="937596" cy="23981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5A4214-AD28-4149-857A-396EE6A510CC}"/>
                </a:ext>
              </a:extLst>
            </p:cNvPr>
            <p:cNvCxnSpPr>
              <a:cxnSpLocks/>
            </p:cNvCxnSpPr>
            <p:nvPr/>
          </p:nvCxnSpPr>
          <p:spPr>
            <a:xfrm flipH="1" flipV="1">
              <a:off x="3094238" y="6911978"/>
              <a:ext cx="429147" cy="653936"/>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C572403-9E15-452C-99C9-71F823EEC2B6}"/>
                </a:ext>
              </a:extLst>
            </p:cNvPr>
            <p:cNvSpPr/>
            <p:nvPr/>
          </p:nvSpPr>
          <p:spPr>
            <a:xfrm>
              <a:off x="4332984" y="6902766"/>
              <a:ext cx="61307" cy="740811"/>
            </a:xfrm>
            <a:prstGeom prst="rect">
              <a:avLst/>
            </a:prstGeom>
            <a:gradFill>
              <a:gsLst>
                <a:gs pos="0">
                  <a:srgbClr val="FF0000"/>
                </a:gs>
                <a:gs pos="38000">
                  <a:srgbClr val="FFC000"/>
                </a:gs>
                <a:gs pos="70000">
                  <a:srgbClr val="92D050"/>
                </a:gs>
                <a:gs pos="100000">
                  <a:srgbClr val="0070C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5" name="Straight Arrow Connector 14">
              <a:extLst>
                <a:ext uri="{FF2B5EF4-FFF2-40B4-BE49-F238E27FC236}">
                  <a16:creationId xmlns:a16="http://schemas.microsoft.com/office/drawing/2014/main" id="{283A57FA-D77D-4572-A140-81E30E622062}"/>
                </a:ext>
              </a:extLst>
            </p:cNvPr>
            <p:cNvCxnSpPr>
              <a:cxnSpLocks/>
            </p:cNvCxnSpPr>
            <p:nvPr/>
          </p:nvCxnSpPr>
          <p:spPr>
            <a:xfrm>
              <a:off x="1734461" y="8034258"/>
              <a:ext cx="1872570" cy="0"/>
            </a:xfrm>
            <a:prstGeom prst="straightConnector1">
              <a:avLst/>
            </a:prstGeom>
            <a:ln w="285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059D2A5-5D26-4CE2-9049-64361E847EF3}"/>
                </a:ext>
              </a:extLst>
            </p:cNvPr>
            <p:cNvCxnSpPr>
              <a:cxnSpLocks/>
            </p:cNvCxnSpPr>
            <p:nvPr/>
          </p:nvCxnSpPr>
          <p:spPr>
            <a:xfrm flipV="1">
              <a:off x="1838788" y="7391298"/>
              <a:ext cx="1501891" cy="537905"/>
            </a:xfrm>
            <a:prstGeom prst="straightConnector1">
              <a:avLst/>
            </a:prstGeom>
            <a:ln w="28575">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ight Triangle 16">
              <a:extLst>
                <a:ext uri="{FF2B5EF4-FFF2-40B4-BE49-F238E27FC236}">
                  <a16:creationId xmlns:a16="http://schemas.microsoft.com/office/drawing/2014/main" id="{D0E3566B-43F8-4B8C-B2A6-45DAEBD35ED5}"/>
                </a:ext>
              </a:extLst>
            </p:cNvPr>
            <p:cNvSpPr/>
            <p:nvPr/>
          </p:nvSpPr>
          <p:spPr>
            <a:xfrm rot="16200000">
              <a:off x="1739933" y="7662474"/>
              <a:ext cx="197712" cy="132391"/>
            </a:xfrm>
            <a:prstGeom prst="rtTriangle">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18" name="Right Triangle 17">
              <a:extLst>
                <a:ext uri="{FF2B5EF4-FFF2-40B4-BE49-F238E27FC236}">
                  <a16:creationId xmlns:a16="http://schemas.microsoft.com/office/drawing/2014/main" id="{05D67E42-2F4C-47AA-8E7D-3475879E6538}"/>
                </a:ext>
              </a:extLst>
            </p:cNvPr>
            <p:cNvSpPr/>
            <p:nvPr/>
          </p:nvSpPr>
          <p:spPr>
            <a:xfrm rot="16200000">
              <a:off x="2381979" y="7204633"/>
              <a:ext cx="74010" cy="242582"/>
            </a:xfrm>
            <a:prstGeom prst="rtTriangle">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19" name="Right Triangle 18">
              <a:extLst>
                <a:ext uri="{FF2B5EF4-FFF2-40B4-BE49-F238E27FC236}">
                  <a16:creationId xmlns:a16="http://schemas.microsoft.com/office/drawing/2014/main" id="{7C06E240-4C82-4CFF-8676-DAD0CC102E54}"/>
                </a:ext>
              </a:extLst>
            </p:cNvPr>
            <p:cNvSpPr/>
            <p:nvPr/>
          </p:nvSpPr>
          <p:spPr>
            <a:xfrm>
              <a:off x="3164910" y="7052617"/>
              <a:ext cx="121290" cy="182258"/>
            </a:xfrm>
            <a:prstGeom prst="rtTriangle">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20" name="Right Triangle 19">
              <a:extLst>
                <a:ext uri="{FF2B5EF4-FFF2-40B4-BE49-F238E27FC236}">
                  <a16:creationId xmlns:a16="http://schemas.microsoft.com/office/drawing/2014/main" id="{BAA0FB0D-43EE-405B-A210-C05544FB1B7F}"/>
                </a:ext>
              </a:extLst>
            </p:cNvPr>
            <p:cNvSpPr/>
            <p:nvPr/>
          </p:nvSpPr>
          <p:spPr>
            <a:xfrm rot="16200000" flipV="1">
              <a:off x="2955769" y="7121927"/>
              <a:ext cx="64088" cy="246254"/>
            </a:xfrm>
            <a:prstGeom prst="rtTriangle">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grpSp>
      <p:grpSp>
        <p:nvGrpSpPr>
          <p:cNvPr id="30" name="Group 29">
            <a:extLst>
              <a:ext uri="{FF2B5EF4-FFF2-40B4-BE49-F238E27FC236}">
                <a16:creationId xmlns:a16="http://schemas.microsoft.com/office/drawing/2014/main" id="{F4289014-F097-4430-84E7-82FEA6248B1A}"/>
              </a:ext>
            </a:extLst>
          </p:cNvPr>
          <p:cNvGrpSpPr/>
          <p:nvPr/>
        </p:nvGrpSpPr>
        <p:grpSpPr>
          <a:xfrm>
            <a:off x="201835" y="2213675"/>
            <a:ext cx="2123799" cy="1673550"/>
            <a:chOff x="986014" y="741336"/>
            <a:chExt cx="2123799" cy="1673550"/>
          </a:xfrm>
        </p:grpSpPr>
        <p:sp>
          <p:nvSpPr>
            <p:cNvPr id="25" name="TextBox 24">
              <a:extLst>
                <a:ext uri="{FF2B5EF4-FFF2-40B4-BE49-F238E27FC236}">
                  <a16:creationId xmlns:a16="http://schemas.microsoft.com/office/drawing/2014/main" id="{D568EC71-3515-4F27-B7CA-E6B67C4ED6C3}"/>
                </a:ext>
              </a:extLst>
            </p:cNvPr>
            <p:cNvSpPr txBox="1"/>
            <p:nvPr/>
          </p:nvSpPr>
          <p:spPr>
            <a:xfrm>
              <a:off x="1263735" y="2137887"/>
              <a:ext cx="1845356" cy="276999"/>
            </a:xfrm>
            <a:prstGeom prst="rect">
              <a:avLst/>
            </a:prstGeom>
            <a:noFill/>
          </p:spPr>
          <p:txBody>
            <a:bodyPr wrap="square" rtlCol="0">
              <a:spAutoFit/>
            </a:bodyPr>
            <a:lstStyle/>
            <a:p>
              <a:pPr algn="ctr"/>
              <a:r>
                <a:rPr lang="en-US" sz="1200" dirty="0"/>
                <a:t>Temperature</a:t>
              </a:r>
              <a:endParaRPr lang="de-CH" sz="1200" dirty="0"/>
            </a:p>
          </p:txBody>
        </p:sp>
        <p:cxnSp>
          <p:nvCxnSpPr>
            <p:cNvPr id="26" name="Straight Arrow Connector 25">
              <a:extLst>
                <a:ext uri="{FF2B5EF4-FFF2-40B4-BE49-F238E27FC236}">
                  <a16:creationId xmlns:a16="http://schemas.microsoft.com/office/drawing/2014/main" id="{8D85C609-59BB-4DFA-881F-09F0551FBDC4}"/>
                </a:ext>
              </a:extLst>
            </p:cNvPr>
            <p:cNvCxnSpPr>
              <a:cxnSpLocks/>
            </p:cNvCxnSpPr>
            <p:nvPr/>
          </p:nvCxnSpPr>
          <p:spPr>
            <a:xfrm>
              <a:off x="1263013" y="2129180"/>
              <a:ext cx="1846800" cy="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423ABBD8-4E5B-412E-85C5-8E2DC3ABF406}"/>
                </a:ext>
              </a:extLst>
            </p:cNvPr>
            <p:cNvCxnSpPr>
              <a:cxnSpLocks/>
            </p:cNvCxnSpPr>
            <p:nvPr/>
          </p:nvCxnSpPr>
          <p:spPr>
            <a:xfrm flipH="1" flipV="1">
              <a:off x="1266931" y="741336"/>
              <a:ext cx="0" cy="13878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1B9C4269-B5DD-454B-B32E-0B3BC0C29BFD}"/>
                </a:ext>
              </a:extLst>
            </p:cNvPr>
            <p:cNvSpPr txBox="1"/>
            <p:nvPr/>
          </p:nvSpPr>
          <p:spPr>
            <a:xfrm rot="16200000">
              <a:off x="723964" y="1296759"/>
              <a:ext cx="801099" cy="276999"/>
            </a:xfrm>
            <a:prstGeom prst="rect">
              <a:avLst/>
            </a:prstGeom>
            <a:noFill/>
          </p:spPr>
          <p:txBody>
            <a:bodyPr wrap="square" rtlCol="0">
              <a:spAutoFit/>
            </a:bodyPr>
            <a:lstStyle/>
            <a:p>
              <a:pPr algn="ctr"/>
              <a:r>
                <a:rPr lang="en-US" sz="1200" dirty="0"/>
                <a:t>Herbivory</a:t>
              </a:r>
              <a:endParaRPr lang="de-CH" sz="1200" dirty="0"/>
            </a:p>
          </p:txBody>
        </p:sp>
      </p:grpSp>
      <p:grpSp>
        <p:nvGrpSpPr>
          <p:cNvPr id="31" name="Group 30">
            <a:extLst>
              <a:ext uri="{FF2B5EF4-FFF2-40B4-BE49-F238E27FC236}">
                <a16:creationId xmlns:a16="http://schemas.microsoft.com/office/drawing/2014/main" id="{76DD8A04-E0F4-4415-9315-15733CCE84F5}"/>
              </a:ext>
            </a:extLst>
          </p:cNvPr>
          <p:cNvGrpSpPr/>
          <p:nvPr/>
        </p:nvGrpSpPr>
        <p:grpSpPr>
          <a:xfrm>
            <a:off x="2366360" y="2213675"/>
            <a:ext cx="2123799" cy="1673550"/>
            <a:chOff x="986014" y="741336"/>
            <a:chExt cx="2123799" cy="1673550"/>
          </a:xfrm>
        </p:grpSpPr>
        <p:sp>
          <p:nvSpPr>
            <p:cNvPr id="32" name="TextBox 31">
              <a:extLst>
                <a:ext uri="{FF2B5EF4-FFF2-40B4-BE49-F238E27FC236}">
                  <a16:creationId xmlns:a16="http://schemas.microsoft.com/office/drawing/2014/main" id="{34ACCF3E-EC84-4327-AEE0-D5DAF1C75676}"/>
                </a:ext>
              </a:extLst>
            </p:cNvPr>
            <p:cNvSpPr txBox="1"/>
            <p:nvPr/>
          </p:nvSpPr>
          <p:spPr>
            <a:xfrm>
              <a:off x="1263735" y="2137887"/>
              <a:ext cx="1845356" cy="276999"/>
            </a:xfrm>
            <a:prstGeom prst="rect">
              <a:avLst/>
            </a:prstGeom>
            <a:noFill/>
          </p:spPr>
          <p:txBody>
            <a:bodyPr wrap="square" rtlCol="0">
              <a:spAutoFit/>
            </a:bodyPr>
            <a:lstStyle/>
            <a:p>
              <a:pPr algn="ctr"/>
              <a:r>
                <a:rPr lang="en-US" sz="1200" dirty="0"/>
                <a:t>Plant community structure</a:t>
              </a:r>
              <a:endParaRPr lang="de-CH" sz="1200" dirty="0"/>
            </a:p>
          </p:txBody>
        </p:sp>
        <p:cxnSp>
          <p:nvCxnSpPr>
            <p:cNvPr id="33" name="Straight Arrow Connector 32">
              <a:extLst>
                <a:ext uri="{FF2B5EF4-FFF2-40B4-BE49-F238E27FC236}">
                  <a16:creationId xmlns:a16="http://schemas.microsoft.com/office/drawing/2014/main" id="{27A5A70E-CB6E-4BEB-87FE-CF9D1EE18F51}"/>
                </a:ext>
              </a:extLst>
            </p:cNvPr>
            <p:cNvCxnSpPr>
              <a:cxnSpLocks/>
            </p:cNvCxnSpPr>
            <p:nvPr/>
          </p:nvCxnSpPr>
          <p:spPr>
            <a:xfrm>
              <a:off x="1263013" y="2129180"/>
              <a:ext cx="1846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92FA29C4-AF33-4B45-BA01-80C84C4FF275}"/>
                </a:ext>
              </a:extLst>
            </p:cNvPr>
            <p:cNvCxnSpPr>
              <a:cxnSpLocks/>
            </p:cNvCxnSpPr>
            <p:nvPr/>
          </p:nvCxnSpPr>
          <p:spPr>
            <a:xfrm flipH="1" flipV="1">
              <a:off x="1266931" y="741336"/>
              <a:ext cx="0" cy="13878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CEA7CCA1-EDC2-4DC1-8D45-DD1DA93DA17E}"/>
                </a:ext>
              </a:extLst>
            </p:cNvPr>
            <p:cNvSpPr txBox="1"/>
            <p:nvPr/>
          </p:nvSpPr>
          <p:spPr>
            <a:xfrm rot="16200000">
              <a:off x="723964" y="1296759"/>
              <a:ext cx="801099" cy="276999"/>
            </a:xfrm>
            <a:prstGeom prst="rect">
              <a:avLst/>
            </a:prstGeom>
            <a:noFill/>
          </p:spPr>
          <p:txBody>
            <a:bodyPr wrap="square" rtlCol="0">
              <a:spAutoFit/>
            </a:bodyPr>
            <a:lstStyle/>
            <a:p>
              <a:pPr algn="ctr"/>
              <a:r>
                <a:rPr lang="en-US" sz="1200" dirty="0"/>
                <a:t>Herbivory</a:t>
              </a:r>
              <a:endParaRPr lang="de-CH" sz="1200" dirty="0"/>
            </a:p>
          </p:txBody>
        </p:sp>
      </p:grpSp>
      <p:grpSp>
        <p:nvGrpSpPr>
          <p:cNvPr id="36" name="Group 35">
            <a:extLst>
              <a:ext uri="{FF2B5EF4-FFF2-40B4-BE49-F238E27FC236}">
                <a16:creationId xmlns:a16="http://schemas.microsoft.com/office/drawing/2014/main" id="{D2F757FF-C1C9-4944-9180-BC1E692C577B}"/>
              </a:ext>
            </a:extLst>
          </p:cNvPr>
          <p:cNvGrpSpPr/>
          <p:nvPr/>
        </p:nvGrpSpPr>
        <p:grpSpPr>
          <a:xfrm>
            <a:off x="4530886" y="2213675"/>
            <a:ext cx="2123799" cy="1673550"/>
            <a:chOff x="986014" y="741336"/>
            <a:chExt cx="2123799" cy="1673550"/>
          </a:xfrm>
        </p:grpSpPr>
        <p:sp>
          <p:nvSpPr>
            <p:cNvPr id="37" name="TextBox 36">
              <a:extLst>
                <a:ext uri="{FF2B5EF4-FFF2-40B4-BE49-F238E27FC236}">
                  <a16:creationId xmlns:a16="http://schemas.microsoft.com/office/drawing/2014/main" id="{8A95A166-6805-41D5-91F1-3D244224AA04}"/>
                </a:ext>
              </a:extLst>
            </p:cNvPr>
            <p:cNvSpPr txBox="1"/>
            <p:nvPr/>
          </p:nvSpPr>
          <p:spPr>
            <a:xfrm>
              <a:off x="1263735" y="2137887"/>
              <a:ext cx="1845356" cy="276999"/>
            </a:xfrm>
            <a:prstGeom prst="rect">
              <a:avLst/>
            </a:prstGeom>
            <a:noFill/>
          </p:spPr>
          <p:txBody>
            <a:bodyPr wrap="square" rtlCol="0">
              <a:spAutoFit/>
            </a:bodyPr>
            <a:lstStyle/>
            <a:p>
              <a:pPr algn="ctr"/>
              <a:r>
                <a:rPr lang="en-US" sz="1200" dirty="0"/>
                <a:t>Plant community structure</a:t>
              </a:r>
              <a:endParaRPr lang="de-CH" sz="1200" dirty="0"/>
            </a:p>
          </p:txBody>
        </p:sp>
        <p:cxnSp>
          <p:nvCxnSpPr>
            <p:cNvPr id="38" name="Straight Arrow Connector 37">
              <a:extLst>
                <a:ext uri="{FF2B5EF4-FFF2-40B4-BE49-F238E27FC236}">
                  <a16:creationId xmlns:a16="http://schemas.microsoft.com/office/drawing/2014/main" id="{626BABB2-C1DC-41EB-9D0B-41C79F0CDA54}"/>
                </a:ext>
              </a:extLst>
            </p:cNvPr>
            <p:cNvCxnSpPr>
              <a:cxnSpLocks/>
            </p:cNvCxnSpPr>
            <p:nvPr/>
          </p:nvCxnSpPr>
          <p:spPr>
            <a:xfrm>
              <a:off x="1263013" y="2129180"/>
              <a:ext cx="1846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28D6BC39-FC02-4D25-A6DA-D2A3EE265996}"/>
                </a:ext>
              </a:extLst>
            </p:cNvPr>
            <p:cNvCxnSpPr>
              <a:cxnSpLocks/>
            </p:cNvCxnSpPr>
            <p:nvPr/>
          </p:nvCxnSpPr>
          <p:spPr>
            <a:xfrm flipH="1" flipV="1">
              <a:off x="1266931" y="741336"/>
              <a:ext cx="0" cy="13878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ABBA7D98-2779-46A9-AEE4-33F2E6168824}"/>
                </a:ext>
              </a:extLst>
            </p:cNvPr>
            <p:cNvSpPr txBox="1"/>
            <p:nvPr/>
          </p:nvSpPr>
          <p:spPr>
            <a:xfrm rot="16200000">
              <a:off x="723964" y="1296759"/>
              <a:ext cx="801099" cy="276999"/>
            </a:xfrm>
            <a:prstGeom prst="rect">
              <a:avLst/>
            </a:prstGeom>
            <a:noFill/>
          </p:spPr>
          <p:txBody>
            <a:bodyPr wrap="square" rtlCol="0">
              <a:spAutoFit/>
            </a:bodyPr>
            <a:lstStyle/>
            <a:p>
              <a:pPr algn="ctr"/>
              <a:r>
                <a:rPr lang="en-US" sz="1200" dirty="0"/>
                <a:t>Herbivory</a:t>
              </a:r>
              <a:endParaRPr lang="de-CH" sz="1200" dirty="0"/>
            </a:p>
          </p:txBody>
        </p:sp>
      </p:grpSp>
      <p:sp>
        <p:nvSpPr>
          <p:cNvPr id="41" name="Rectangle 40">
            <a:extLst>
              <a:ext uri="{FF2B5EF4-FFF2-40B4-BE49-F238E27FC236}">
                <a16:creationId xmlns:a16="http://schemas.microsoft.com/office/drawing/2014/main" id="{E264D286-8526-4691-8922-2620D95D7EC1}"/>
              </a:ext>
            </a:extLst>
          </p:cNvPr>
          <p:cNvSpPr/>
          <p:nvPr/>
        </p:nvSpPr>
        <p:spPr>
          <a:xfrm rot="5400000">
            <a:off x="1379999" y="2724417"/>
            <a:ext cx="7200" cy="1764000"/>
          </a:xfrm>
          <a:prstGeom prst="rect">
            <a:avLst/>
          </a:prstGeom>
          <a:gradFill>
            <a:gsLst>
              <a:gs pos="0">
                <a:srgbClr val="FF0000"/>
              </a:gs>
              <a:gs pos="38000">
                <a:srgbClr val="FFC000"/>
              </a:gs>
              <a:gs pos="70000">
                <a:srgbClr val="92D050"/>
              </a:gs>
              <a:gs pos="100000">
                <a:srgbClr val="0070C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43" name="Straight Connector 42">
            <a:extLst>
              <a:ext uri="{FF2B5EF4-FFF2-40B4-BE49-F238E27FC236}">
                <a16:creationId xmlns:a16="http://schemas.microsoft.com/office/drawing/2014/main" id="{C3A5AB16-83ED-4FF4-B804-FE95AD0B377D}"/>
              </a:ext>
            </a:extLst>
          </p:cNvPr>
          <p:cNvCxnSpPr/>
          <p:nvPr/>
        </p:nvCxnSpPr>
        <p:spPr>
          <a:xfrm flipV="1">
            <a:off x="767166" y="2507048"/>
            <a:ext cx="1232115" cy="801099"/>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06D0536-E193-48C8-A9A0-007D70844EBD}"/>
              </a:ext>
            </a:extLst>
          </p:cNvPr>
          <p:cNvSpPr txBox="1"/>
          <p:nvPr/>
        </p:nvSpPr>
        <p:spPr>
          <a:xfrm>
            <a:off x="245651" y="1821282"/>
            <a:ext cx="6527107" cy="461665"/>
          </a:xfrm>
          <a:prstGeom prst="rect">
            <a:avLst/>
          </a:prstGeom>
          <a:noFill/>
        </p:spPr>
        <p:txBody>
          <a:bodyPr wrap="square" rtlCol="0">
            <a:spAutoFit/>
          </a:bodyPr>
          <a:lstStyle/>
          <a:p>
            <a:r>
              <a:rPr lang="en-US" sz="1200" b="1" dirty="0" err="1">
                <a:solidFill>
                  <a:schemeClr val="bg1">
                    <a:lumMod val="75000"/>
                  </a:schemeClr>
                </a:solidFill>
              </a:rPr>
              <a:t>Termal</a:t>
            </a:r>
            <a:r>
              <a:rPr lang="en-US" sz="1200" b="1" dirty="0">
                <a:solidFill>
                  <a:schemeClr val="bg1">
                    <a:lumMod val="75000"/>
                  </a:schemeClr>
                </a:solidFill>
              </a:rPr>
              <a:t> tolerance</a:t>
            </a:r>
            <a:r>
              <a:rPr lang="en-US" sz="1200" b="1" dirty="0"/>
              <a:t>			</a:t>
            </a:r>
            <a:r>
              <a:rPr lang="en-US" sz="1200" b="1" dirty="0">
                <a:solidFill>
                  <a:schemeClr val="bg1">
                    <a:lumMod val="50000"/>
                  </a:schemeClr>
                </a:solidFill>
              </a:rPr>
              <a:t>Ecological filtering</a:t>
            </a:r>
            <a:r>
              <a:rPr lang="en-US" sz="1200" b="1" dirty="0"/>
              <a:t>			</a:t>
            </a:r>
            <a:r>
              <a:rPr lang="en-US" sz="1200" b="1" dirty="0">
                <a:solidFill>
                  <a:schemeClr val="tx1">
                    <a:lumMod val="75000"/>
                    <a:lumOff val="25000"/>
                  </a:schemeClr>
                </a:solidFill>
              </a:rPr>
              <a:t>Thermal mismatch </a:t>
            </a:r>
            <a:r>
              <a:rPr lang="en-US" sz="1200" b="1" dirty="0" err="1">
                <a:solidFill>
                  <a:schemeClr val="tx1">
                    <a:lumMod val="75000"/>
                    <a:lumOff val="25000"/>
                  </a:schemeClr>
                </a:solidFill>
              </a:rPr>
              <a:t>etc</a:t>
            </a:r>
            <a:r>
              <a:rPr lang="en-US" sz="1200" b="1" dirty="0"/>
              <a:t>									</a:t>
            </a:r>
            <a:endParaRPr lang="de-CH" sz="1200" b="1" dirty="0"/>
          </a:p>
        </p:txBody>
      </p:sp>
      <p:sp>
        <p:nvSpPr>
          <p:cNvPr id="57" name="Rectangle 56">
            <a:extLst>
              <a:ext uri="{FF2B5EF4-FFF2-40B4-BE49-F238E27FC236}">
                <a16:creationId xmlns:a16="http://schemas.microsoft.com/office/drawing/2014/main" id="{A6B0B3AF-2FDF-4090-B83E-36F72051DF2B}"/>
              </a:ext>
            </a:extLst>
          </p:cNvPr>
          <p:cNvSpPr/>
          <p:nvPr/>
        </p:nvSpPr>
        <p:spPr>
          <a:xfrm rot="14373181">
            <a:off x="3519492" y="2259066"/>
            <a:ext cx="7200" cy="1620000"/>
          </a:xfrm>
          <a:prstGeom prst="rect">
            <a:avLst/>
          </a:prstGeom>
          <a:gradFill>
            <a:gsLst>
              <a:gs pos="0">
                <a:srgbClr val="FF0000"/>
              </a:gs>
              <a:gs pos="38000">
                <a:srgbClr val="FFC000"/>
              </a:gs>
              <a:gs pos="70000">
                <a:srgbClr val="92D050"/>
              </a:gs>
              <a:gs pos="100000">
                <a:srgbClr val="0070C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59" name="Straight Connector 58">
            <a:extLst>
              <a:ext uri="{FF2B5EF4-FFF2-40B4-BE49-F238E27FC236}">
                <a16:creationId xmlns:a16="http://schemas.microsoft.com/office/drawing/2014/main" id="{98DB5A5A-88BD-4549-A5B4-34B593622C8A}"/>
              </a:ext>
            </a:extLst>
          </p:cNvPr>
          <p:cNvCxnSpPr>
            <a:cxnSpLocks/>
          </p:cNvCxnSpPr>
          <p:nvPr/>
        </p:nvCxnSpPr>
        <p:spPr>
          <a:xfrm flipV="1">
            <a:off x="5074975" y="2414763"/>
            <a:ext cx="1212205" cy="9310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BB740CE-013D-425A-A416-77FAE93AB55C}"/>
              </a:ext>
            </a:extLst>
          </p:cNvPr>
          <p:cNvCxnSpPr>
            <a:cxnSpLocks/>
          </p:cNvCxnSpPr>
          <p:nvPr/>
        </p:nvCxnSpPr>
        <p:spPr>
          <a:xfrm flipV="1">
            <a:off x="5071056" y="2764255"/>
            <a:ext cx="1216124" cy="25029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25582DC-50B1-4511-A5DF-734276F6857E}"/>
              </a:ext>
            </a:extLst>
          </p:cNvPr>
          <p:cNvCxnSpPr>
            <a:cxnSpLocks/>
          </p:cNvCxnSpPr>
          <p:nvPr/>
        </p:nvCxnSpPr>
        <p:spPr>
          <a:xfrm>
            <a:off x="5067137" y="2655502"/>
            <a:ext cx="1220043" cy="4433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B1714B8-796B-4ECB-AF4D-E257F4461805}"/>
              </a:ext>
            </a:extLst>
          </p:cNvPr>
          <p:cNvCxnSpPr>
            <a:cxnSpLocks/>
          </p:cNvCxnSpPr>
          <p:nvPr/>
        </p:nvCxnSpPr>
        <p:spPr>
          <a:xfrm flipH="1" flipV="1">
            <a:off x="5129529" y="2414763"/>
            <a:ext cx="1157651" cy="93106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732CB6E8-CE33-46E3-B08E-B0E3D2B10A5F}"/>
              </a:ext>
            </a:extLst>
          </p:cNvPr>
          <p:cNvSpPr txBox="1"/>
          <p:nvPr/>
        </p:nvSpPr>
        <p:spPr>
          <a:xfrm>
            <a:off x="2190242" y="2732985"/>
            <a:ext cx="3266418" cy="276999"/>
          </a:xfrm>
          <a:prstGeom prst="rect">
            <a:avLst/>
          </a:prstGeom>
          <a:noFill/>
        </p:spPr>
        <p:txBody>
          <a:bodyPr wrap="square" rtlCol="0">
            <a:spAutoFit/>
          </a:bodyPr>
          <a:lstStyle/>
          <a:p>
            <a:r>
              <a:rPr lang="en-US" sz="1200" b="1" dirty="0"/>
              <a:t>+				          +	</a:t>
            </a:r>
            <a:endParaRPr lang="de-CH" sz="1200" b="1" dirty="0"/>
          </a:p>
        </p:txBody>
      </p:sp>
    </p:spTree>
    <p:extLst>
      <p:ext uri="{BB962C8B-B14F-4D97-AF65-F5344CB8AC3E}">
        <p14:creationId xmlns:p14="http://schemas.microsoft.com/office/powerpoint/2010/main" val="767429988"/>
      </p:ext>
    </p:extLst>
  </p:cSld>
  <p:clrMapOvr>
    <a:masterClrMapping/>
  </p:clrMapOvr>
</p:sld>
</file>

<file path=ppt/theme/theme1.xml><?xml version="1.0" encoding="utf-8"?>
<a:theme xmlns:a="http://schemas.openxmlformats.org/drawingml/2006/main" name="Office Theme">
  <a:themeElements>
    <a:clrScheme name="Custom 7">
      <a:dk1>
        <a:sysClr val="windowText" lastClr="000000"/>
      </a:dk1>
      <a:lt1>
        <a:sysClr val="window" lastClr="FFFFFF"/>
      </a:lt1>
      <a:dk2>
        <a:srgbClr val="44546A"/>
      </a:dk2>
      <a:lt2>
        <a:srgbClr val="E7E6E6"/>
      </a:lt2>
      <a:accent1>
        <a:srgbClr val="B87200"/>
      </a:accent1>
      <a:accent2>
        <a:srgbClr val="ED7D31"/>
      </a:accent2>
      <a:accent3>
        <a:srgbClr val="FFC000"/>
      </a:accent3>
      <a:accent4>
        <a:srgbClr val="CC3300"/>
      </a:accent4>
      <a:accent5>
        <a:srgbClr val="663300"/>
      </a:accent5>
      <a:accent6>
        <a:srgbClr val="008000"/>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TotalTime>
  <Words>312</Words>
  <Application>Microsoft Macintosh PowerPoint</Application>
  <PresentationFormat>Letter Paper (8.5x11 in)</PresentationFormat>
  <Paragraphs>61</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Fletcher</dc:creator>
  <cp:lastModifiedBy>Fletcher</cp:lastModifiedBy>
  <cp:revision>86</cp:revision>
  <dcterms:created xsi:type="dcterms:W3CDTF">2020-11-25T10:09:03Z</dcterms:created>
  <dcterms:modified xsi:type="dcterms:W3CDTF">2022-04-15T14:09:27Z</dcterms:modified>
</cp:coreProperties>
</file>