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58" r:id="rId4"/>
    <p:sldId id="260" r:id="rId5"/>
    <p:sldId id="273" r:id="rId6"/>
    <p:sldId id="261" r:id="rId7"/>
    <p:sldId id="278" r:id="rId8"/>
    <p:sldId id="270" r:id="rId9"/>
    <p:sldId id="262" r:id="rId10"/>
    <p:sldId id="265" r:id="rId11"/>
    <p:sldId id="263" r:id="rId12"/>
    <p:sldId id="264" r:id="rId13"/>
    <p:sldId id="275" r:id="rId14"/>
    <p:sldId id="276" r:id="rId15"/>
    <p:sldId id="279" r:id="rId16"/>
    <p:sldId id="269" r:id="rId17"/>
    <p:sldId id="274" r:id="rId18"/>
    <p:sldId id="268" r:id="rId19"/>
    <p:sldId id="272" r:id="rId20"/>
    <p:sldId id="271" r:id="rId21"/>
    <p:sldId id="280" r:id="rId22"/>
    <p:sldId id="266" r:id="rId23"/>
    <p:sldId id="267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D979D-CB48-4EFF-8859-A72141A54A9B}" v="16" dt="2017-08-08T13:44:56.337"/>
    <p1510:client id="{299F09DE-BDC2-4E37-A5BC-D01ECB40C1FE}" v="88" dt="2017-08-08T07:54:47.160"/>
    <p1510:client id="{E27DB89F-8806-4188-8C64-BCDDD0830B0D}" v="18" dt="2017-08-07T21:38:38.693"/>
    <p1510:client id="{4C686FD9-C67C-4452-AC5E-7B4DB6FC69EC}" v="260" dt="2017-08-08T10:09:37.964"/>
    <p1510:client id="{DEB43A64-5FE5-4FB4-865F-E7FB15082A19}" v="22" dt="2017-08-08T10:16:04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wouter_van_gansbeke_ext_nokia_com/Documents/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wouter_van_gansbeke_ext_nokia_com/Documents/Boo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wouter_van_gansbeke_ext_nokia_com/Documents/Boo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VHDL Verification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'https://nokia-my.sharepoint.com/personal/stijn_geysen_ext_nokia_com/Documents/[VerificationTime.xlsx]Sheet1'!$A$2</c:f>
              <c:strCache>
                <c:ptCount val="1"/>
                <c:pt idx="0">
                  <c:v>compilation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'https://nokia-my.sharepoint.com/personal/stijn_geysen_ext_nokia_com/Documents/[VerificationTime.xlsx]Sheet1'!$B$1:$D$1</c:f>
              <c:strCache>
                <c:ptCount val="3"/>
                <c:pt idx="0">
                  <c:v>VivHLS</c:v>
                </c:pt>
                <c:pt idx="1">
                  <c:v>Catapult *</c:v>
                </c:pt>
                <c:pt idx="2">
                  <c:v>VHDL vsim (original)</c:v>
                </c:pt>
              </c:strCache>
            </c:strRef>
          </c:cat>
          <c:val>
            <c:numRef>
              <c:f>'https://nokia-my.sharepoint.com/personal/stijn_geysen_ext_nokia_com/Documents/[VerificationTime.xlsx]Sheet1'!$B$2:$D$2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D8-440E-9EA6-4CF816F9E8B3}"/>
            </c:ext>
          </c:extLst>
        </c:ser>
        <c:ser>
          <c:idx val="1"/>
          <c:order val="1"/>
          <c:tx>
            <c:strRef>
              <c:f>'https://nokia-my.sharepoint.com/personal/stijn_geysen_ext_nokia_com/Documents/[VerificationTime.xlsx]Sheet1'!$A$3</c:f>
              <c:strCache>
                <c:ptCount val="1"/>
                <c:pt idx="0">
                  <c:v>C simulation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'https://nokia-my.sharepoint.com/personal/stijn_geysen_ext_nokia_com/Documents/[VerificationTime.xlsx]Sheet1'!$B$1:$D$1</c:f>
              <c:strCache>
                <c:ptCount val="3"/>
                <c:pt idx="0">
                  <c:v>VivHLS</c:v>
                </c:pt>
                <c:pt idx="1">
                  <c:v>Catapult *</c:v>
                </c:pt>
                <c:pt idx="2">
                  <c:v>VHDL vsim (original)</c:v>
                </c:pt>
              </c:strCache>
            </c:strRef>
          </c:cat>
          <c:val>
            <c:numRef>
              <c:f>'https://nokia-my.sharepoint.com/personal/stijn_geysen_ext_nokia_com/Documents/[VerificationTime.xlsx]Sheet1'!$B$3:$D$3</c:f>
              <c:numCache>
                <c:formatCode>General</c:formatCode>
                <c:ptCount val="3"/>
                <c:pt idx="0">
                  <c:v>17</c:v>
                </c:pt>
                <c:pt idx="1">
                  <c:v>47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D8-440E-9EA6-4CF816F9E8B3}"/>
            </c:ext>
          </c:extLst>
        </c:ser>
        <c:ser>
          <c:idx val="2"/>
          <c:order val="2"/>
          <c:tx>
            <c:strRef>
              <c:f>'https://nokia-my.sharepoint.com/personal/stijn_geysen_ext_nokia_com/Documents/[VerificationTime.xlsx]Sheet1'!$A$4</c:f>
              <c:strCache>
                <c:ptCount val="1"/>
                <c:pt idx="0">
                  <c:v>C synthesis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'https://nokia-my.sharepoint.com/personal/stijn_geysen_ext_nokia_com/Documents/[VerificationTime.xlsx]Sheet1'!$B$1:$D$1</c:f>
              <c:strCache>
                <c:ptCount val="3"/>
                <c:pt idx="0">
                  <c:v>VivHLS</c:v>
                </c:pt>
                <c:pt idx="1">
                  <c:v>Catapult *</c:v>
                </c:pt>
                <c:pt idx="2">
                  <c:v>VHDL vsim (original)</c:v>
                </c:pt>
              </c:strCache>
            </c:strRef>
          </c:cat>
          <c:val>
            <c:numRef>
              <c:f>'https://nokia-my.sharepoint.com/personal/stijn_geysen_ext_nokia_com/Documents/[VerificationTime.xlsx]Sheet1'!$B$4:$D$4</c:f>
              <c:numCache>
                <c:formatCode>General</c:formatCode>
                <c:ptCount val="3"/>
                <c:pt idx="0">
                  <c:v>104</c:v>
                </c:pt>
                <c:pt idx="1">
                  <c:v>200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D8-440E-9EA6-4CF816F9E8B3}"/>
            </c:ext>
          </c:extLst>
        </c:ser>
        <c:ser>
          <c:idx val="3"/>
          <c:order val="3"/>
          <c:tx>
            <c:strRef>
              <c:f>'https://nokia-my.sharepoint.com/personal/stijn_geysen_ext_nokia_com/Documents/[VerificationTime.xlsx]Sheet1'!$A$5</c:f>
              <c:strCache>
                <c:ptCount val="1"/>
                <c:pt idx="0">
                  <c:v>VHDL verification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'https://nokia-my.sharepoint.com/personal/stijn_geysen_ext_nokia_com/Documents/[VerificationTime.xlsx]Sheet1'!$B$1:$D$1</c:f>
              <c:strCache>
                <c:ptCount val="3"/>
                <c:pt idx="0">
                  <c:v>VivHLS</c:v>
                </c:pt>
                <c:pt idx="1">
                  <c:v>Catapult *</c:v>
                </c:pt>
                <c:pt idx="2">
                  <c:v>VHDL vsim (original)</c:v>
                </c:pt>
              </c:strCache>
            </c:strRef>
          </c:cat>
          <c:val>
            <c:numRef>
              <c:f>'https://nokia-my.sharepoint.com/personal/stijn_geysen_ext_nokia_com/Documents/[VerificationTime.xlsx]Sheet1'!$B$5:$D$5</c:f>
              <c:numCache>
                <c:formatCode>General</c:formatCode>
                <c:ptCount val="3"/>
                <c:pt idx="0">
                  <c:v>157</c:v>
                </c:pt>
                <c:pt idx="1">
                  <c:v>440</c:v>
                </c:pt>
                <c:pt idx="2">
                  <c:v>888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D8-440E-9EA6-4CF816F9E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0470184"/>
        <c:axId val="420463128"/>
      </c:barChart>
      <c:catAx>
        <c:axId val="420470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20463128"/>
        <c:crosses val="autoZero"/>
        <c:auto val="1"/>
        <c:lblAlgn val="ctr"/>
        <c:lblOffset val="100"/>
        <c:noMultiLvlLbl val="0"/>
      </c:catAx>
      <c:valAx>
        <c:axId val="42046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[sec]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20470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Code length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[1]Sheet1!$B$9:$B$10</c:f>
              <c:strCache>
                <c:ptCount val="1"/>
                <c:pt idx="0">
                  <c:v>VHDL VivHLS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[1]Sheet1!$A$11</c:f>
              <c:strCache>
                <c:ptCount val="1"/>
                <c:pt idx="0">
                  <c:v>LINES</c:v>
                </c:pt>
              </c:strCache>
            </c:strRef>
          </c:cat>
          <c:val>
            <c:numRef>
              <c:f>[1]Sheet1!$B$11</c:f>
              <c:numCache>
                <c:formatCode>General</c:formatCode>
                <c:ptCount val="1"/>
                <c:pt idx="0">
                  <c:v>3708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8C-42BF-9F7F-B29E4388644C}"/>
            </c:ext>
          </c:extLst>
        </c:ser>
        <c:ser>
          <c:idx val="1"/>
          <c:order val="1"/>
          <c:tx>
            <c:strRef>
              <c:f>[1]Sheet1!$C$9:$C$10</c:f>
              <c:strCache>
                <c:ptCount val="1"/>
                <c:pt idx="0">
                  <c:v>VHDL Catapult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[1]Sheet1!$A$11</c:f>
              <c:strCache>
                <c:ptCount val="1"/>
                <c:pt idx="0">
                  <c:v>LINES</c:v>
                </c:pt>
              </c:strCache>
            </c:strRef>
          </c:cat>
          <c:val>
            <c:numRef>
              <c:f>[1]Sheet1!$C$11</c:f>
              <c:numCache>
                <c:formatCode>General</c:formatCode>
                <c:ptCount val="1"/>
                <c:pt idx="0">
                  <c:v>7303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F8C-42BF-9F7F-B29E4388644C}"/>
            </c:ext>
          </c:extLst>
        </c:ser>
        <c:ser>
          <c:idx val="2"/>
          <c:order val="2"/>
          <c:tx>
            <c:strRef>
              <c:f>[1]Sheet1!$D$9:$D$10</c:f>
              <c:strCache>
                <c:ptCount val="1"/>
                <c:pt idx="0">
                  <c:v>VHDL original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[1]Sheet1!$A$11</c:f>
              <c:strCache>
                <c:ptCount val="1"/>
                <c:pt idx="0">
                  <c:v>LINES</c:v>
                </c:pt>
              </c:strCache>
            </c:strRef>
          </c:cat>
          <c:val>
            <c:numRef>
              <c:f>[1]Sheet1!$D$11</c:f>
              <c:numCache>
                <c:formatCode>General</c:formatCode>
                <c:ptCount val="1"/>
                <c:pt idx="0">
                  <c:v>1198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F8C-42BF-9F7F-B29E4388644C}"/>
            </c:ext>
          </c:extLst>
        </c:ser>
        <c:ser>
          <c:idx val="3"/>
          <c:order val="3"/>
          <c:tx>
            <c:strRef>
              <c:f>[1]Sheet1!$E$9:$E$10</c:f>
              <c:strCache>
                <c:ptCount val="1"/>
                <c:pt idx="0">
                  <c:v>C Code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[1]Sheet1!$A$11</c:f>
              <c:strCache>
                <c:ptCount val="1"/>
                <c:pt idx="0">
                  <c:v>LINES</c:v>
                </c:pt>
              </c:strCache>
            </c:strRef>
          </c:cat>
          <c:val>
            <c:numRef>
              <c:f>[1]Sheet1!$E$11</c:f>
              <c:numCache>
                <c:formatCode>General</c:formatCode>
                <c:ptCount val="1"/>
                <c:pt idx="0">
                  <c:v>314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F8C-42BF-9F7F-B29E438864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0464304"/>
        <c:axId val="420463520"/>
      </c:barChart>
      <c:catAx>
        <c:axId val="42046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20463520"/>
        <c:crosses val="autoZero"/>
        <c:auto val="1"/>
        <c:lblAlgn val="ctr"/>
        <c:lblOffset val="100"/>
        <c:noMultiLvlLbl val="0"/>
      </c:catAx>
      <c:valAx>
        <c:axId val="42046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Lines of code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2046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nl-B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Implementation results for single_line entity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Blad1!$B$3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Blad1!$A$4:$A$21</c:f>
              <c:strCache>
                <c:ptCount val="18"/>
                <c:pt idx="0">
                  <c:v>Latency</c:v>
                </c:pt>
                <c:pt idx="2">
                  <c:v>WNS [ns]</c:v>
                </c:pt>
                <c:pt idx="3">
                  <c:v>WHS [ns]</c:v>
                </c:pt>
                <c:pt idx="5">
                  <c:v>Power [W]</c:v>
                </c:pt>
                <c:pt idx="6">
                  <c:v>Temperature [C]</c:v>
                </c:pt>
                <c:pt idx="8">
                  <c:v>CLB LUT</c:v>
                </c:pt>
                <c:pt idx="9">
                  <c:v>CLB Reg</c:v>
                </c:pt>
                <c:pt idx="10">
                  <c:v>Carry 8</c:v>
                </c:pt>
                <c:pt idx="11">
                  <c:v>F7 MUX</c:v>
                </c:pt>
                <c:pt idx="12">
                  <c:v>CLB</c:v>
                </c:pt>
                <c:pt idx="13">
                  <c:v>LUT as logic</c:v>
                </c:pt>
                <c:pt idx="14">
                  <c:v>LUT as Mem</c:v>
                </c:pt>
                <c:pt idx="15">
                  <c:v>LUT FF</c:v>
                </c:pt>
                <c:pt idx="16">
                  <c:v>Block RAM</c:v>
                </c:pt>
                <c:pt idx="17">
                  <c:v>DSP</c:v>
                </c:pt>
              </c:strCache>
            </c:strRef>
          </c:cat>
          <c:val>
            <c:numRef>
              <c:f>Blad1!$C$4:$C$21</c:f>
              <c:numCache>
                <c:formatCode>General</c:formatCode>
                <c:ptCount val="18"/>
                <c:pt idx="0">
                  <c:v>100</c:v>
                </c:pt>
                <c:pt idx="2">
                  <c:v>100</c:v>
                </c:pt>
                <c:pt idx="3">
                  <c:v>100</c:v>
                </c:pt>
                <c:pt idx="5">
                  <c:v>100</c:v>
                </c:pt>
                <c:pt idx="6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72F-4A66-B999-C239D172CE57}"/>
            </c:ext>
          </c:extLst>
        </c:ser>
        <c:ser>
          <c:idx val="1"/>
          <c:order val="1"/>
          <c:tx>
            <c:strRef>
              <c:f>Blad1!$K$3</c:f>
              <c:strCache>
                <c:ptCount val="1"/>
                <c:pt idx="0">
                  <c:v>Vivado HLS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Blad1!$A$4:$A$21</c:f>
              <c:strCache>
                <c:ptCount val="18"/>
                <c:pt idx="0">
                  <c:v>Latency</c:v>
                </c:pt>
                <c:pt idx="2">
                  <c:v>WNS [ns]</c:v>
                </c:pt>
                <c:pt idx="3">
                  <c:v>WHS [ns]</c:v>
                </c:pt>
                <c:pt idx="5">
                  <c:v>Power [W]</c:v>
                </c:pt>
                <c:pt idx="6">
                  <c:v>Temperature [C]</c:v>
                </c:pt>
                <c:pt idx="8">
                  <c:v>CLB LUT</c:v>
                </c:pt>
                <c:pt idx="9">
                  <c:v>CLB Reg</c:v>
                </c:pt>
                <c:pt idx="10">
                  <c:v>Carry 8</c:v>
                </c:pt>
                <c:pt idx="11">
                  <c:v>F7 MUX</c:v>
                </c:pt>
                <c:pt idx="12">
                  <c:v>CLB</c:v>
                </c:pt>
                <c:pt idx="13">
                  <c:v>LUT as logic</c:v>
                </c:pt>
                <c:pt idx="14">
                  <c:v>LUT as Mem</c:v>
                </c:pt>
                <c:pt idx="15">
                  <c:v>LUT FF</c:v>
                </c:pt>
                <c:pt idx="16">
                  <c:v>Block RAM</c:v>
                </c:pt>
                <c:pt idx="17">
                  <c:v>DSP</c:v>
                </c:pt>
              </c:strCache>
            </c:strRef>
          </c:cat>
          <c:val>
            <c:numRef>
              <c:f>Blad1!$L$4:$L$21</c:f>
              <c:numCache>
                <c:formatCode>General</c:formatCode>
                <c:ptCount val="18"/>
                <c:pt idx="0" formatCode="0.00">
                  <c:v>92.857142857142861</c:v>
                </c:pt>
                <c:pt idx="2" formatCode="0.00">
                  <c:v>89.523809523809533</c:v>
                </c:pt>
                <c:pt idx="3" formatCode="0.00">
                  <c:v>86.538461538461533</c:v>
                </c:pt>
                <c:pt idx="5" formatCode="0.00">
                  <c:v>104.0271966527197</c:v>
                </c:pt>
                <c:pt idx="6" formatCode="0.00">
                  <c:v>100.3610108303249</c:v>
                </c:pt>
                <c:pt idx="8" formatCode="0.00">
                  <c:v>102.02135774218149</c:v>
                </c:pt>
                <c:pt idx="9" formatCode="0.00">
                  <c:v>106.672620566471</c:v>
                </c:pt>
                <c:pt idx="10" formatCode="0.00">
                  <c:v>245</c:v>
                </c:pt>
                <c:pt idx="11" formatCode="0.00">
                  <c:v>100</c:v>
                </c:pt>
                <c:pt idx="12" formatCode="0.00">
                  <c:v>100.2544529262087</c:v>
                </c:pt>
                <c:pt idx="13" formatCode="0.00">
                  <c:v>100.9969015222956</c:v>
                </c:pt>
                <c:pt idx="14" formatCode="0.00">
                  <c:v>119.1873589164786</c:v>
                </c:pt>
                <c:pt idx="15" formatCode="0.00">
                  <c:v>117.0185040396143</c:v>
                </c:pt>
                <c:pt idx="16" formatCode="0.00">
                  <c:v>100</c:v>
                </c:pt>
                <c:pt idx="17" formatCode="0.00">
                  <c:v>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72F-4A66-B999-C239D172CE57}"/>
            </c:ext>
          </c:extLst>
        </c:ser>
        <c:ser>
          <c:idx val="2"/>
          <c:order val="2"/>
          <c:tx>
            <c:strRef>
              <c:f>Blad1!$M$3</c:f>
              <c:strCache>
                <c:ptCount val="1"/>
                <c:pt idx="0">
                  <c:v>Catapult C (Timing Violation)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Blad1!$A$4:$A$21</c:f>
              <c:strCache>
                <c:ptCount val="18"/>
                <c:pt idx="0">
                  <c:v>Latency</c:v>
                </c:pt>
                <c:pt idx="2">
                  <c:v>WNS [ns]</c:v>
                </c:pt>
                <c:pt idx="3">
                  <c:v>WHS [ns]</c:v>
                </c:pt>
                <c:pt idx="5">
                  <c:v>Power [W]</c:v>
                </c:pt>
                <c:pt idx="6">
                  <c:v>Temperature [C]</c:v>
                </c:pt>
                <c:pt idx="8">
                  <c:v>CLB LUT</c:v>
                </c:pt>
                <c:pt idx="9">
                  <c:v>CLB Reg</c:v>
                </c:pt>
                <c:pt idx="10">
                  <c:v>Carry 8</c:v>
                </c:pt>
                <c:pt idx="11">
                  <c:v>F7 MUX</c:v>
                </c:pt>
                <c:pt idx="12">
                  <c:v>CLB</c:v>
                </c:pt>
                <c:pt idx="13">
                  <c:v>LUT as logic</c:v>
                </c:pt>
                <c:pt idx="14">
                  <c:v>LUT as Mem</c:v>
                </c:pt>
                <c:pt idx="15">
                  <c:v>LUT FF</c:v>
                </c:pt>
                <c:pt idx="16">
                  <c:v>Block RAM</c:v>
                </c:pt>
                <c:pt idx="17">
                  <c:v>DSP</c:v>
                </c:pt>
              </c:strCache>
            </c:strRef>
          </c:cat>
          <c:val>
            <c:numRef>
              <c:f>Blad1!$N$4:$N$21</c:f>
              <c:numCache>
                <c:formatCode>General</c:formatCode>
                <c:ptCount val="18"/>
                <c:pt idx="0" formatCode="0.00">
                  <c:v>85.714285714285722</c:v>
                </c:pt>
                <c:pt idx="2" formatCode="0.00">
                  <c:v>-73.333333333333343</c:v>
                </c:pt>
                <c:pt idx="3" formatCode="0.00">
                  <c:v>98.07692307692308</c:v>
                </c:pt>
                <c:pt idx="5" formatCode="0.00">
                  <c:v>100.78451882845189</c:v>
                </c:pt>
                <c:pt idx="6" formatCode="0.00">
                  <c:v>100</c:v>
                </c:pt>
                <c:pt idx="8" formatCode="0.00">
                  <c:v>112.649377065853</c:v>
                </c:pt>
                <c:pt idx="9" formatCode="0.00">
                  <c:v>88.185761673896408</c:v>
                </c:pt>
                <c:pt idx="10" formatCode="0.00">
                  <c:v>352.5</c:v>
                </c:pt>
                <c:pt idx="11" formatCode="0.00">
                  <c:v>100</c:v>
                </c:pt>
                <c:pt idx="12" formatCode="0.00">
                  <c:v>114.440203562341</c:v>
                </c:pt>
                <c:pt idx="13" formatCode="0.00">
                  <c:v>112.5420988818537</c:v>
                </c:pt>
                <c:pt idx="14" formatCode="0.00">
                  <c:v>114.44695259593681</c:v>
                </c:pt>
                <c:pt idx="15" formatCode="0.00">
                  <c:v>101.51159760229351</c:v>
                </c:pt>
                <c:pt idx="16" formatCode="0.00">
                  <c:v>100</c:v>
                </c:pt>
                <c:pt idx="17" formatCode="0.00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72F-4A66-B999-C239D172C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466264"/>
        <c:axId val="420467048"/>
      </c:barChart>
      <c:catAx>
        <c:axId val="42046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20467048"/>
        <c:crosses val="autoZero"/>
        <c:auto val="1"/>
        <c:lblAlgn val="ctr"/>
        <c:lblOffset val="100"/>
        <c:noMultiLvlLbl val="0"/>
      </c:catAx>
      <c:valAx>
        <c:axId val="420467048"/>
        <c:scaling>
          <c:logBase val="10"/>
          <c:orientation val="minMax"/>
          <c:max val="50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Original code = 100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2046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CCCB3-A915-9846-98AD-CB82FEDB4149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10911-23CC-C044-A907-DBB657CC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BFDD1-63AB-426E-9D90-932043E6174B}" type="datetimeFigureOut">
              <a:rPr lang="nl-NL"/>
              <a:t>27-1-2019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3718E-DF69-46A6-A9C3-614EA7687B20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Wouter</a:t>
            </a:r>
          </a:p>
          <a:p>
            <a:r>
              <a:rPr lang="en-US"/>
              <a:t>TODO in </a:t>
            </a:r>
            <a:r>
              <a:rPr lang="en-US" err="1"/>
              <a:t>een</a:t>
            </a:r>
            <a:r>
              <a:rPr lang="en-US"/>
              <a:t> PPT offline </a:t>
            </a:r>
            <a:r>
              <a:rPr lang="en-US" err="1"/>
              <a:t>versie</a:t>
            </a:r>
            <a:r>
              <a:rPr lang="en-US"/>
              <a:t>:</a:t>
            </a:r>
            <a:endParaRPr/>
          </a:p>
          <a:p>
            <a:r>
              <a:rPr lang="en-US"/>
              <a:t>- </a:t>
            </a:r>
            <a:r>
              <a:rPr lang="en-US" err="1"/>
              <a:t>slidenummers</a:t>
            </a:r>
          </a:p>
          <a:p>
            <a:r>
              <a:rPr lang="en-US"/>
              <a:t>- </a:t>
            </a:r>
            <a:r>
              <a:rPr lang="en-US" err="1"/>
              <a:t>grafieken</a:t>
            </a:r>
            <a:r>
              <a:rPr lang="en-US"/>
              <a:t> </a:t>
            </a:r>
            <a:r>
              <a:rPr lang="en-US" err="1"/>
              <a:t>invoegen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08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Stijn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8284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Stijn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6342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4217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7177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9229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3628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Stijn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876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Stijn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2917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Stijn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001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98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2648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4485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Stijn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109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Stijn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065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Stijn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424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Stijn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16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Stijn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15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Stijn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870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4769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18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5417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Stijn</a:t>
            </a:r>
          </a:p>
          <a:p>
            <a:endParaRPr lang="en-US"/>
          </a:p>
          <a:p>
            <a:r>
              <a:rPr lang="en-US"/>
              <a:t>File name limited to 30 characters  ==&gt; weird naming of output files and functions, change in solution settings, </a:t>
            </a:r>
            <a:r>
              <a:rPr lang="en-US" err="1"/>
              <a:t>config_compile</a:t>
            </a:r>
            <a:r>
              <a:rPr lang="en-US"/>
              <a:t>, </a:t>
            </a:r>
            <a:r>
              <a:rPr lang="en-US" err="1"/>
              <a:t>name_max_length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718E-DF69-46A6-A9C3-614EA7687B20}" type="slidenum">
              <a:rPr lang="nl-NL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562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71A7-6B9E-4B49-9876-21A24E61D817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9B4A-3644-C14F-A934-0230368061E2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11B7-4B98-214C-8806-B3B21A656143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A550-EA18-5646-A7C7-2C4F74182665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9FBF-9B68-504A-A9FD-DB93641F821A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054D-EF84-CB4C-BBB6-222913DE29D9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A1FC-152D-AE49-AF2A-D878ECA23646}" type="datetime1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6073-A772-E34D-AC4A-8B711EAD1E0E}" type="datetime1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27DA-CA86-0941-A9C0-90C3D465FE10}" type="datetime1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79B5-7C33-CD4E-A781-ABF1FAE33C9C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4167-9145-E947-BE9A-DF1D35859E51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0BE24-A61F-6A4B-B26B-5C25DB4E5237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894741664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Internship:</a:t>
            </a: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dirty="0"/>
              <a:t>High Level Synthesis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10471139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Wouter Van </a:t>
            </a:r>
            <a:r>
              <a:rPr lang="en-US" dirty="0" smtClean="0"/>
              <a:t>Gansbeke</a:t>
            </a:r>
            <a:endParaRPr lang="en-US" dirty="0"/>
          </a:p>
          <a:p>
            <a:r>
              <a:rPr lang="en-US" dirty="0"/>
              <a:t>Supervisors: </a:t>
            </a:r>
            <a:r>
              <a:rPr lang="en-US" dirty="0" err="1"/>
              <a:t>Wim</a:t>
            </a:r>
            <a:r>
              <a:rPr lang="en-US" dirty="0"/>
              <a:t> </a:t>
            </a:r>
            <a:r>
              <a:rPr lang="en-US" dirty="0" err="1"/>
              <a:t>Meeus</a:t>
            </a:r>
            <a:r>
              <a:rPr lang="en-US" dirty="0"/>
              <a:t> &amp; Bertrand </a:t>
            </a:r>
            <a:r>
              <a:rPr lang="en-US" dirty="0" err="1"/>
              <a:t>Dujardin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7834906"/>
              </p:ext>
            </p:ext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HLS Software: Mentor Graphics Catapult </a:t>
            </a:r>
            <a:endParaRPr lang="en-US" b="1" u="sng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extLst>
              <p:ext uri="{D42A27DB-BD31-4B8C-83A1-F6EECF244321}">
                <p14:modId xmlns:p14="http://schemas.microsoft.com/office/powerpoint/2010/main" val="2110675634"/>
              </p:ext>
            </p:extLst>
          </p:nvPr>
        </p:nvSpPr>
        <p:spPr>
          <a:xfrm>
            <a:off x="838200" y="1825625"/>
            <a:ext cx="5181600" cy="463356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Positive</a:t>
            </a:r>
          </a:p>
          <a:p>
            <a:r>
              <a:rPr lang="en-US"/>
              <a:t>Not limited to Xilinx FPGA's</a:t>
            </a:r>
          </a:p>
          <a:p>
            <a:r>
              <a:rPr lang="en-US"/>
              <a:t>Good overview of the synthesis steps</a:t>
            </a:r>
          </a:p>
          <a:p>
            <a:r>
              <a:rPr lang="en-US"/>
              <a:t>Good manuals</a:t>
            </a:r>
          </a:p>
          <a:p>
            <a:r>
              <a:rPr lang="en-US" err="1"/>
              <a:t>Cosimulation</a:t>
            </a:r>
            <a:r>
              <a:rPr lang="en-US"/>
              <a:t>: Compares top level I/O of C and RTL code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Negative</a:t>
            </a:r>
          </a:p>
          <a:p>
            <a:r>
              <a:rPr lang="en-US"/>
              <a:t>Limited amount of shortcuts</a:t>
            </a:r>
          </a:p>
          <a:p>
            <a:r>
              <a:rPr lang="en-US"/>
              <a:t>Not easy to tweak the result</a:t>
            </a:r>
          </a:p>
          <a:p>
            <a:r>
              <a:rPr lang="en-US"/>
              <a:t>Too optimistic about critical path</a:t>
            </a:r>
          </a:p>
          <a:p>
            <a:r>
              <a:rPr lang="en-US"/>
              <a:t>Limited amount of online information</a:t>
            </a:r>
          </a:p>
        </p:txBody>
      </p:sp>
      <p:pic>
        <p:nvPicPr>
          <p:cNvPr id="6" name="Picture 6" descr="catapultGUI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6978" y="1691569"/>
            <a:ext cx="5925057" cy="45099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421206395"/>
              </p:ext>
            </p:extLst>
          </p:nvPr>
        </p:nvSpPr>
        <p:spPr/>
        <p:txBody>
          <a:bodyPr/>
          <a:lstStyle/>
          <a:p>
            <a:r>
              <a:rPr lang="en-US"/>
              <a:t>Arbitrary precision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extLst>
              <p:ext uri="{D42A27DB-BD31-4B8C-83A1-F6EECF244321}">
                <p14:modId xmlns:p14="http://schemas.microsoft.com/office/powerpoint/2010/main" val="494747130"/>
              </p:ext>
            </p:extLst>
          </p:nvPr>
        </p:nvSpPr>
        <p:spPr>
          <a:xfrm>
            <a:off x="838200" y="1825625"/>
            <a:ext cx="106143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Avoid unnecessary resource utilization</a:t>
            </a:r>
          </a:p>
          <a:p>
            <a:r>
              <a:rPr lang="en-US"/>
              <a:t>Each vendor different version:</a:t>
            </a:r>
          </a:p>
          <a:p>
            <a:pPr lvl="1"/>
            <a:r>
              <a:rPr lang="en-US" err="1"/>
              <a:t>Vivado</a:t>
            </a:r>
            <a:r>
              <a:rPr lang="en-US"/>
              <a:t> HLS : AP (</a:t>
            </a:r>
            <a:r>
              <a:rPr lang="en-US" err="1"/>
              <a:t>AutoPilot</a:t>
            </a:r>
            <a:r>
              <a:rPr lang="en-US"/>
              <a:t>)</a:t>
            </a:r>
            <a:endParaRPr/>
          </a:p>
          <a:p>
            <a:pPr lvl="1"/>
            <a:r>
              <a:rPr lang="en-US"/>
              <a:t>Catapult HLS: AC (Algorithmic C)</a:t>
            </a:r>
          </a:p>
          <a:p>
            <a:r>
              <a:rPr lang="en-US"/>
              <a:t>Similarly but different:</a:t>
            </a:r>
          </a:p>
          <a:p>
            <a:pPr lvl="1"/>
            <a:r>
              <a:rPr lang="en-US"/>
              <a:t>Bit padding: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7" descr="acvs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4724400"/>
            <a:ext cx="8740951" cy="17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4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82343825"/>
              </p:ext>
            </p:extLst>
          </p:nvPr>
        </p:nvSpPr>
        <p:spPr/>
        <p:txBody>
          <a:bodyPr/>
          <a:lstStyle/>
          <a:p>
            <a:r>
              <a:rPr lang="nl-NL" err="1"/>
              <a:t>Optimizations</a:t>
            </a:r>
            <a:r>
              <a:rPr lang="nl-NL"/>
              <a:t> workflow (I)</a:t>
            </a:r>
            <a:endParaRPr lang="nl-NL" err="1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24613968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Directives</a:t>
            </a:r>
            <a:r>
              <a:rPr lang="nl-NL"/>
              <a:t>/ </a:t>
            </a:r>
            <a:r>
              <a:rPr lang="nl-NL" err="1"/>
              <a:t>pragma's</a:t>
            </a:r>
            <a:r>
              <a:rPr lang="nl-NL"/>
              <a:t> &amp; </a:t>
            </a:r>
            <a:r>
              <a:rPr lang="nl-NL" err="1"/>
              <a:t>config</a:t>
            </a:r>
            <a:r>
              <a:rPr lang="nl-NL"/>
              <a:t> </a:t>
            </a:r>
            <a:r>
              <a:rPr lang="nl-NL" err="1"/>
              <a:t>used</a:t>
            </a:r>
          </a:p>
          <a:p>
            <a:r>
              <a:rPr lang="nl-NL" err="1"/>
              <a:t>Strategy</a:t>
            </a:r>
          </a:p>
          <a:p>
            <a:pPr lvl="1"/>
            <a:r>
              <a:rPr lang="nl-NL"/>
              <a:t>Throughput: </a:t>
            </a:r>
            <a:r>
              <a:rPr lang="nl-NL" err="1">
                <a:solidFill>
                  <a:srgbClr val="000000"/>
                </a:solidFill>
              </a:rPr>
              <a:t>decrease</a:t>
            </a:r>
            <a:r>
              <a:rPr lang="nl-NL">
                <a:solidFill>
                  <a:srgbClr val="000000"/>
                </a:solidFill>
              </a:rPr>
              <a:t> </a:t>
            </a:r>
            <a:r>
              <a:rPr lang="nl-NL" err="1">
                <a:solidFill>
                  <a:srgbClr val="000000"/>
                </a:solidFill>
              </a:rPr>
              <a:t>initiation</a:t>
            </a:r>
            <a:r>
              <a:rPr lang="nl-NL"/>
              <a:t> interval</a:t>
            </a:r>
            <a:endParaRPr lang="en-US"/>
          </a:p>
          <a:p>
            <a:pPr lvl="1"/>
            <a:r>
              <a:rPr lang="nl-NL" err="1"/>
              <a:t>Latency</a:t>
            </a:r>
          </a:p>
          <a:p>
            <a:pPr lvl="1"/>
            <a:r>
              <a:rPr lang="nl-NL"/>
              <a:t>Area</a:t>
            </a:r>
          </a:p>
          <a:p>
            <a:pPr lvl="1"/>
            <a:endParaRPr lang="nl-NL"/>
          </a:p>
          <a:p>
            <a:pPr lvl="1"/>
            <a:endParaRPr lang="nl-NL"/>
          </a:p>
          <a:p>
            <a:pPr lvl="1"/>
            <a:endParaRPr lang="nl-NL"/>
          </a:p>
          <a:p>
            <a:endParaRPr lang="nl-NL"/>
          </a:p>
          <a:p>
            <a:endParaRPr lang="nl-NL"/>
          </a:p>
          <a:p>
            <a:pPr lvl="1"/>
            <a:endParaRPr lang="nl-NL"/>
          </a:p>
          <a:p>
            <a:pPr lvl="2"/>
            <a:endParaRPr lang="nl-NL"/>
          </a:p>
          <a:p>
            <a:pPr marL="457200" lvl="1" indent="0">
              <a:buNone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4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47625"/>
            <a:ext cx="4221515" cy="66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6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94589975"/>
              </p:ext>
            </p:extLst>
          </p:nvPr>
        </p:nvSpPr>
        <p:spPr/>
        <p:txBody>
          <a:bodyPr/>
          <a:lstStyle/>
          <a:p>
            <a:r>
              <a:rPr lang="nl-NL" err="1"/>
              <a:t>Optimizations</a:t>
            </a:r>
            <a:r>
              <a:rPr lang="nl-NL"/>
              <a:t> workflow (II)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091428190"/>
              </p:ext>
            </p:extLst>
          </p:nvPr>
        </p:nvSpPr>
        <p:spPr>
          <a:xfrm>
            <a:off x="809625" y="1543050"/>
            <a:ext cx="10515600" cy="492557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nl-NL"/>
              <a:t>1. </a:t>
            </a:r>
            <a:r>
              <a:rPr lang="nl-NL" err="1"/>
              <a:t>Initial</a:t>
            </a:r>
            <a:r>
              <a:rPr lang="nl-NL"/>
              <a:t> changes </a:t>
            </a:r>
            <a:r>
              <a:rPr lang="nl-NL" err="1"/>
              <a:t>using</a:t>
            </a:r>
            <a:r>
              <a:rPr lang="nl-NL"/>
              <a:t>:</a:t>
            </a:r>
          </a:p>
          <a:p>
            <a:pPr lvl="1"/>
            <a:r>
              <a:rPr lang="nl-NL"/>
              <a:t>Interface</a:t>
            </a:r>
            <a:endParaRPr lang="en-US"/>
          </a:p>
          <a:p>
            <a:pPr lvl="2"/>
            <a:r>
              <a:rPr lang="nl-NL" err="1"/>
              <a:t>ap_none</a:t>
            </a:r>
            <a:r>
              <a:rPr lang="nl-NL"/>
              <a:t>, </a:t>
            </a:r>
            <a:r>
              <a:rPr lang="nl-NL" err="1"/>
              <a:t>ap_memory</a:t>
            </a:r>
            <a:r>
              <a:rPr lang="nl-NL"/>
              <a:t>, </a:t>
            </a:r>
            <a:r>
              <a:rPr lang="nl-NL" err="1"/>
              <a:t>ap_vld</a:t>
            </a:r>
            <a:r>
              <a:rPr lang="nl-NL"/>
              <a:t>, </a:t>
            </a:r>
            <a:r>
              <a:rPr lang="nl-NL" err="1"/>
              <a:t>ap_ovld</a:t>
            </a:r>
          </a:p>
          <a:p>
            <a:pPr lvl="1"/>
            <a:r>
              <a:rPr lang="nl-NL"/>
              <a:t>Datapack</a:t>
            </a:r>
          </a:p>
          <a:p>
            <a:pPr lvl="1"/>
            <a:r>
              <a:rPr lang="nl-NL"/>
              <a:t>Loop trip </a:t>
            </a:r>
            <a:r>
              <a:rPr lang="nl-NL" err="1"/>
              <a:t>count</a:t>
            </a:r>
          </a:p>
          <a:p>
            <a:pPr lvl="1"/>
            <a:r>
              <a:rPr lang="nl-NL"/>
              <a:t>Re-reading</a:t>
            </a:r>
          </a:p>
          <a:p>
            <a:pPr marL="0" indent="0">
              <a:buNone/>
            </a:pPr>
            <a:r>
              <a:rPr lang="nl-NL"/>
              <a:t>2. </a:t>
            </a:r>
            <a:r>
              <a:rPr lang="nl-NL" err="1"/>
              <a:t>Increase</a:t>
            </a:r>
            <a:r>
              <a:rPr lang="nl-NL"/>
              <a:t> </a:t>
            </a:r>
            <a:r>
              <a:rPr lang="nl-NL" err="1"/>
              <a:t>concurrency</a:t>
            </a:r>
          </a:p>
          <a:p>
            <a:pPr lvl="1"/>
            <a:r>
              <a:rPr lang="nl-NL" err="1"/>
              <a:t>Dependencies</a:t>
            </a:r>
            <a:r>
              <a:rPr lang="nl-NL"/>
              <a:t>:</a:t>
            </a:r>
          </a:p>
          <a:p>
            <a:pPr lvl="2"/>
            <a:r>
              <a:rPr lang="nl-NL"/>
              <a:t>Dataflow = Read/</a:t>
            </a:r>
            <a:r>
              <a:rPr lang="nl-NL" err="1"/>
              <a:t>write</a:t>
            </a:r>
          </a:p>
          <a:p>
            <a:pPr lvl="2"/>
            <a:r>
              <a:rPr lang="nl-NL"/>
              <a:t>Anti-</a:t>
            </a:r>
            <a:r>
              <a:rPr lang="nl-NL" err="1"/>
              <a:t>dependence</a:t>
            </a:r>
            <a:r>
              <a:rPr lang="nl-NL"/>
              <a:t> = </a:t>
            </a:r>
            <a:r>
              <a:rPr lang="nl-NL" err="1"/>
              <a:t>write</a:t>
            </a:r>
            <a:r>
              <a:rPr lang="nl-NL"/>
              <a:t>/</a:t>
            </a:r>
            <a:r>
              <a:rPr lang="nl-NL" err="1"/>
              <a:t>read</a:t>
            </a:r>
          </a:p>
          <a:p>
            <a:pPr lvl="2"/>
            <a:r>
              <a:rPr lang="nl-NL"/>
              <a:t>Output </a:t>
            </a:r>
            <a:r>
              <a:rPr lang="nl-NL" err="1"/>
              <a:t>dependence</a:t>
            </a:r>
            <a:r>
              <a:rPr lang="nl-NL"/>
              <a:t> = </a:t>
            </a:r>
            <a:r>
              <a:rPr lang="nl-NL" err="1"/>
              <a:t>write</a:t>
            </a:r>
            <a:r>
              <a:rPr lang="nl-NL"/>
              <a:t> </a:t>
            </a:r>
          </a:p>
          <a:p>
            <a:pPr lvl="1"/>
            <a:r>
              <a:rPr lang="nl-NL"/>
              <a:t>Pipeline </a:t>
            </a:r>
            <a:r>
              <a:rPr lang="nl-NL" err="1"/>
              <a:t>by</a:t>
            </a:r>
            <a:r>
              <a:rPr lang="nl-NL"/>
              <a:t> </a:t>
            </a:r>
            <a:r>
              <a:rPr lang="nl-NL" err="1"/>
              <a:t>decreasing</a:t>
            </a:r>
            <a:r>
              <a:rPr lang="nl-NL"/>
              <a:t> interval (loops)</a:t>
            </a:r>
          </a:p>
          <a:p>
            <a:pPr lvl="2"/>
            <a:r>
              <a:rPr lang="nl-NL" err="1"/>
              <a:t>Caution</a:t>
            </a:r>
            <a:r>
              <a:rPr lang="nl-NL"/>
              <a:t>: memory </a:t>
            </a:r>
            <a:r>
              <a:rPr lang="nl-NL" err="1"/>
              <a:t>accesses</a:t>
            </a:r>
            <a:r>
              <a:rPr lang="nl-NL"/>
              <a:t> </a:t>
            </a:r>
            <a:r>
              <a:rPr lang="nl-NL" err="1"/>
              <a:t>when</a:t>
            </a:r>
            <a:r>
              <a:rPr lang="nl-NL"/>
              <a:t> </a:t>
            </a:r>
            <a:r>
              <a:rPr lang="nl-NL" err="1"/>
              <a:t>using</a:t>
            </a:r>
            <a:r>
              <a:rPr lang="nl-NL"/>
              <a:t> arrays </a:t>
            </a:r>
          </a:p>
          <a:p>
            <a:pPr lvl="2"/>
            <a:r>
              <a:rPr lang="nl-NL"/>
              <a:t>Block RAM has </a:t>
            </a:r>
            <a:r>
              <a:rPr lang="nl-NL" err="1"/>
              <a:t>limited</a:t>
            </a:r>
            <a:r>
              <a:rPr lang="nl-NL"/>
              <a:t> </a:t>
            </a:r>
            <a:r>
              <a:rPr lang="nl-NL" err="1"/>
              <a:t>ports</a:t>
            </a:r>
            <a:r>
              <a:rPr lang="nl-NL"/>
              <a:t> (2)</a:t>
            </a:r>
          </a:p>
          <a:p>
            <a:pPr lvl="2"/>
            <a:r>
              <a:rPr lang="nl-NL" i="1"/>
              <a:t>Array</a:t>
            </a:r>
            <a:r>
              <a:rPr lang="nl-NL"/>
              <a:t> </a:t>
            </a:r>
            <a:r>
              <a:rPr lang="nl-NL" i="1" err="1"/>
              <a:t>partition</a:t>
            </a:r>
            <a:r>
              <a:rPr lang="nl-NL"/>
              <a:t> /</a:t>
            </a:r>
            <a:r>
              <a:rPr lang="nl-NL" i="1"/>
              <a:t>array </a:t>
            </a:r>
            <a:r>
              <a:rPr lang="nl-NL" i="1" err="1"/>
              <a:t>reshape</a:t>
            </a:r>
            <a:r>
              <a:rPr lang="nl-NL"/>
              <a:t> </a:t>
            </a:r>
            <a:r>
              <a:rPr lang="nl-NL" err="1"/>
              <a:t>pragma</a:t>
            </a:r>
          </a:p>
          <a:p>
            <a:pPr lvl="2"/>
            <a:r>
              <a:rPr lang="nl-NL"/>
              <a:t>Flush pipeline</a:t>
            </a:r>
          </a:p>
          <a:p>
            <a:pPr lvl="1"/>
            <a:r>
              <a:rPr lang="nl-NL"/>
              <a:t>Dataflow (</a:t>
            </a:r>
            <a:r>
              <a:rPr lang="nl-NL" err="1"/>
              <a:t>functions</a:t>
            </a:r>
            <a:r>
              <a:rPr lang="nl-NL"/>
              <a:t>)</a:t>
            </a:r>
          </a:p>
          <a:p>
            <a:pPr lvl="1"/>
            <a:endParaRPr lang="nl-NL"/>
          </a:p>
          <a:p>
            <a:pPr lvl="1"/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73109364"/>
              </p:ext>
            </p:extLst>
          </p:nvPr>
        </p:nvSpPr>
        <p:spPr/>
        <p:txBody>
          <a:bodyPr/>
          <a:lstStyle/>
          <a:p>
            <a:r>
              <a:rPr lang="nl-NL" err="1"/>
              <a:t>Optimizations</a:t>
            </a:r>
            <a:r>
              <a:rPr lang="nl-NL"/>
              <a:t> workflow (III)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743869209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/>
              <a:t>3. </a:t>
            </a:r>
            <a:r>
              <a:rPr lang="nl-NL" err="1"/>
              <a:t>Latency</a:t>
            </a:r>
          </a:p>
          <a:p>
            <a:pPr lvl="1"/>
            <a:r>
              <a:rPr lang="nl-NL" err="1"/>
              <a:t>Inline</a:t>
            </a:r>
            <a:r>
              <a:rPr lang="nl-NL"/>
              <a:t> </a:t>
            </a:r>
            <a:r>
              <a:rPr lang="nl-NL" err="1"/>
              <a:t>recursively</a:t>
            </a:r>
            <a:r>
              <a:rPr lang="nl-NL"/>
              <a:t>: </a:t>
            </a:r>
            <a:r>
              <a:rPr lang="nl-NL" err="1"/>
              <a:t>reduce</a:t>
            </a:r>
            <a:r>
              <a:rPr lang="nl-NL"/>
              <a:t> </a:t>
            </a:r>
            <a:r>
              <a:rPr lang="nl-NL" err="1"/>
              <a:t>function</a:t>
            </a:r>
            <a:r>
              <a:rPr lang="nl-NL"/>
              <a:t> call overhead</a:t>
            </a:r>
          </a:p>
          <a:p>
            <a:pPr lvl="1"/>
            <a:r>
              <a:rPr lang="nl-NL" err="1"/>
              <a:t>Latency</a:t>
            </a:r>
            <a:r>
              <a:rPr lang="nl-NL"/>
              <a:t> </a:t>
            </a:r>
            <a:r>
              <a:rPr lang="nl-NL" err="1"/>
              <a:t>directive</a:t>
            </a:r>
            <a:r>
              <a:rPr lang="nl-NL"/>
              <a:t>: </a:t>
            </a:r>
            <a:r>
              <a:rPr lang="nl-NL" err="1"/>
              <a:t>watch</a:t>
            </a:r>
            <a:r>
              <a:rPr lang="nl-NL"/>
              <a:t> </a:t>
            </a:r>
            <a:r>
              <a:rPr lang="nl-NL" err="1"/>
              <a:t>critical</a:t>
            </a:r>
            <a:r>
              <a:rPr lang="nl-NL"/>
              <a:t> </a:t>
            </a:r>
            <a:r>
              <a:rPr lang="nl-NL" err="1"/>
              <a:t>path</a:t>
            </a:r>
            <a:r>
              <a:rPr lang="nl-NL"/>
              <a:t> </a:t>
            </a:r>
          </a:p>
          <a:p>
            <a:pPr lvl="1"/>
            <a:r>
              <a:rPr lang="nl-NL"/>
              <a:t>For loop </a:t>
            </a:r>
            <a:r>
              <a:rPr lang="nl-NL" err="1"/>
              <a:t>incrementation</a:t>
            </a:r>
          </a:p>
          <a:p>
            <a:pPr lvl="1"/>
            <a:r>
              <a:rPr lang="nl-NL"/>
              <a:t>Question mark in </a:t>
            </a:r>
            <a:r>
              <a:rPr lang="nl-NL" err="1"/>
              <a:t>latency</a:t>
            </a:r>
            <a:r>
              <a:rPr lang="nl-NL"/>
              <a:t> report</a:t>
            </a:r>
          </a:p>
          <a:p>
            <a:pPr marL="0" indent="0">
              <a:buNone/>
            </a:pPr>
            <a:r>
              <a:rPr lang="nl-NL"/>
              <a:t>4. Area</a:t>
            </a:r>
          </a:p>
          <a:p>
            <a:pPr lvl="1"/>
            <a:r>
              <a:rPr lang="nl-NL" err="1"/>
              <a:t>Inline</a:t>
            </a:r>
          </a:p>
          <a:p>
            <a:pPr lvl="1"/>
            <a:r>
              <a:rPr lang="nl-NL" err="1"/>
              <a:t>Adapted</a:t>
            </a:r>
            <a:r>
              <a:rPr lang="nl-NL"/>
              <a:t> datatypes</a:t>
            </a:r>
          </a:p>
          <a:p>
            <a:pPr lvl="1"/>
            <a:r>
              <a:rPr lang="nl-NL"/>
              <a:t>Resource </a:t>
            </a:r>
            <a:r>
              <a:rPr lang="nl-NL" err="1"/>
              <a:t>directive</a:t>
            </a:r>
          </a:p>
          <a:p>
            <a:pPr lvl="1"/>
            <a:r>
              <a:rPr lang="nl-NL"/>
              <a:t>Array </a:t>
            </a:r>
            <a:r>
              <a:rPr lang="nl-NL" err="1"/>
              <a:t>mapping</a:t>
            </a:r>
          </a:p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4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826254230"/>
              </p:ext>
            </p:extLst>
          </p:nvPr>
        </p:nvSpPr>
        <p:spPr/>
        <p:txBody>
          <a:bodyPr/>
          <a:lstStyle/>
          <a:p>
            <a:r>
              <a:rPr lang="nl-NL"/>
              <a:t>Report</a:t>
            </a:r>
          </a:p>
        </p:txBody>
      </p:sp>
      <p:pic>
        <p:nvPicPr>
          <p:cNvPr id="11" name="Afbeelding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0650" y="2257425"/>
            <a:ext cx="8701506" cy="31044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15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114943002"/>
              </p:ext>
            </p:extLst>
          </p:nvPr>
        </p:nvSpPr>
        <p:spPr/>
        <p:txBody>
          <a:bodyPr/>
          <a:lstStyle/>
          <a:p>
            <a:r>
              <a:rPr lang="en-US"/>
              <a:t>Comparison: Design verification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extLst>
              <p:ext uri="{D42A27DB-BD31-4B8C-83A1-F6EECF244321}">
                <p14:modId xmlns:p14="http://schemas.microsoft.com/office/powerpoint/2010/main" val="2671586138"/>
              </p:ext>
            </p:extLst>
          </p:nvPr>
        </p:nvSpPr>
        <p:spPr>
          <a:xfrm>
            <a:off x="546100" y="1536700"/>
            <a:ext cx="6094588" cy="46402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Original RTL design:</a:t>
            </a:r>
          </a:p>
          <a:p>
            <a:pPr lvl="1"/>
            <a:r>
              <a:rPr lang="en-US"/>
              <a:t>Compilation: 52 sec</a:t>
            </a:r>
          </a:p>
          <a:p>
            <a:pPr lvl="1"/>
            <a:r>
              <a:rPr lang="en-US"/>
              <a:t>Running test: 14 min 58 sec</a:t>
            </a:r>
          </a:p>
          <a:p>
            <a:pPr lvl="1"/>
            <a:r>
              <a:rPr lang="en-US"/>
              <a:t>Total: 15 min 50 sec</a:t>
            </a:r>
          </a:p>
          <a:p>
            <a:r>
              <a:rPr lang="en-US" err="1"/>
              <a:t>Vivado</a:t>
            </a:r>
            <a:r>
              <a:rPr lang="en-US"/>
              <a:t> HLS:</a:t>
            </a:r>
          </a:p>
          <a:p>
            <a:pPr lvl="1"/>
            <a:r>
              <a:rPr lang="en-US"/>
              <a:t>C simulation: </a:t>
            </a:r>
            <a:r>
              <a:rPr lang="en-US">
                <a:solidFill>
                  <a:srgbClr val="FF0000"/>
                </a:solidFill>
              </a:rPr>
              <a:t>17 sec</a:t>
            </a:r>
          </a:p>
          <a:p>
            <a:pPr lvl="1"/>
            <a:r>
              <a:rPr lang="en-US"/>
              <a:t>C synthesis: 1 min 44 sec</a:t>
            </a:r>
          </a:p>
          <a:p>
            <a:pPr lvl="1"/>
            <a:r>
              <a:rPr lang="en-US"/>
              <a:t>C / RTL </a:t>
            </a:r>
            <a:r>
              <a:rPr lang="en-US" err="1"/>
              <a:t>cosimulation</a:t>
            </a:r>
            <a:r>
              <a:rPr lang="en-US"/>
              <a:t>: 2 min 56 sec</a:t>
            </a:r>
          </a:p>
          <a:p>
            <a:pPr lvl="1"/>
            <a:r>
              <a:rPr lang="en-US"/>
              <a:t>Total: 4 min 57 sec</a:t>
            </a:r>
          </a:p>
          <a:p>
            <a:r>
              <a:rPr lang="en-US"/>
              <a:t>Catapult C*:</a:t>
            </a:r>
          </a:p>
          <a:p>
            <a:pPr lvl="1"/>
            <a:r>
              <a:rPr lang="en-US"/>
              <a:t>C simulation: 47 sec</a:t>
            </a:r>
          </a:p>
          <a:p>
            <a:pPr lvl="1"/>
            <a:r>
              <a:rPr lang="en-US"/>
              <a:t>C synthesis: 3 min 20 sec</a:t>
            </a:r>
          </a:p>
          <a:p>
            <a:pPr lvl="1"/>
            <a:r>
              <a:rPr lang="en-US" err="1"/>
              <a:t>ModelSim</a:t>
            </a:r>
            <a:r>
              <a:rPr lang="en-US"/>
              <a:t> simulation: 7 min 20 sec</a:t>
            </a:r>
          </a:p>
          <a:p>
            <a:pPr lvl="1"/>
            <a:r>
              <a:rPr lang="en-US"/>
              <a:t>Total: 11 min 27 sec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* Catapult running on “beantsu0212” server instead of “</a:t>
            </a:r>
            <a:r>
              <a:rPr lang="en-US" sz="2000" err="1"/>
              <a:t>devasic</a:t>
            </a:r>
            <a:r>
              <a:rPr lang="en-US" sz="2000"/>
              <a:t>”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xmlns="" id="{D0E3DAE4-F40B-442E-AF9E-74006262F7E7}"/>
              </a:ext>
              <a:ext uri="{147F2762-F138-4A5C-976F-8EAC2B608ADB}">
                <a16:predDERef xmlns:a16="http://schemas.microsoft.com/office/drawing/2014/main" xmlns="" pred="{E4F15C98-F9D1-48FE-9113-1409AC1366B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308963"/>
              </p:ext>
            </p:extLst>
          </p:nvPr>
        </p:nvGraphicFramePr>
        <p:xfrm>
          <a:off x="5435600" y="1536700"/>
          <a:ext cx="6057900" cy="477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0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/>
              <a:t>Comparison: Code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extLst/>
          </p:nvPr>
        </p:nvSpPr>
        <p:spPr>
          <a:xfrm>
            <a:off x="838200" y="1825625"/>
            <a:ext cx="580248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Original RTL design:</a:t>
            </a:r>
          </a:p>
          <a:p>
            <a:pPr lvl="1"/>
            <a:r>
              <a:rPr lang="en-US"/>
              <a:t>1198 lines in 10 files </a:t>
            </a:r>
          </a:p>
          <a:p>
            <a:pPr lvl="1"/>
            <a:r>
              <a:rPr lang="en-US"/>
              <a:t>+ common files</a:t>
            </a:r>
          </a:p>
          <a:p>
            <a:r>
              <a:rPr lang="en-US" err="1"/>
              <a:t>Vivado</a:t>
            </a:r>
            <a:r>
              <a:rPr lang="en-US"/>
              <a:t> HLS generated VHDL:</a:t>
            </a:r>
          </a:p>
          <a:p>
            <a:pPr lvl="1"/>
            <a:r>
              <a:rPr lang="en-US"/>
              <a:t>3708 lines total in 4 files</a:t>
            </a:r>
          </a:p>
          <a:p>
            <a:r>
              <a:rPr lang="en-US"/>
              <a:t>Catapult HLS generated VHDL:</a:t>
            </a:r>
          </a:p>
          <a:p>
            <a:pPr lvl="1"/>
            <a:r>
              <a:rPr lang="en-US"/>
              <a:t>7303 lines in 1 file</a:t>
            </a:r>
          </a:p>
          <a:p>
            <a:r>
              <a:rPr lang="en-US"/>
              <a:t>C code:</a:t>
            </a:r>
          </a:p>
          <a:p>
            <a:pPr lvl="1"/>
            <a:r>
              <a:rPr lang="en-US"/>
              <a:t>314 lines main logic</a:t>
            </a:r>
          </a:p>
          <a:p>
            <a:pPr lvl="1"/>
            <a:r>
              <a:rPr lang="en-US"/>
              <a:t>+ common files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8432520F-DF5D-4EF0-91A0-40CD584531CE}"/>
              </a:ext>
              <a:ext uri="{147F2762-F138-4A5C-976F-8EAC2B608ADB}">
                <a16:predDERef xmlns:a16="http://schemas.microsoft.com/office/drawing/2014/main" xmlns="" pred="{D0E3DAE4-F40B-442E-AF9E-74006262F7E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2150102"/>
              </p:ext>
            </p:extLst>
          </p:nvPr>
        </p:nvGraphicFramePr>
        <p:xfrm>
          <a:off x="5854700" y="1384300"/>
          <a:ext cx="5499100" cy="506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4858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42163996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en-US"/>
              <a:t>Implementation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996389"/>
              </p:ext>
            </p:extLst>
          </p:nvPr>
        </p:nvGraphicFramePr>
        <p:xfrm>
          <a:off x="558800" y="1447800"/>
          <a:ext cx="11315700" cy="527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387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454261771"/>
              </p:ext>
            </p:extLst>
          </p:nvPr>
        </p:nvSpPr>
        <p:spPr>
          <a:xfrm>
            <a:off x="838200" y="361950"/>
            <a:ext cx="10515600" cy="1325563"/>
          </a:xfrm>
        </p:spPr>
        <p:txBody>
          <a:bodyPr/>
          <a:lstStyle/>
          <a:p>
            <a:r>
              <a:rPr lang="nl-NL" err="1"/>
              <a:t>Problems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057465894"/>
              </p:ext>
            </p:extLst>
          </p:nvPr>
        </p:nvSpPr>
        <p:spPr>
          <a:xfrm>
            <a:off x="838200" y="1590675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nl-NL"/>
              <a:t>No timing </a:t>
            </a:r>
            <a:r>
              <a:rPr lang="nl-NL" err="1"/>
              <a:t>closure</a:t>
            </a:r>
            <a:endParaRPr lang="en-US" err="1"/>
          </a:p>
          <a:p>
            <a:pPr lvl="1"/>
            <a:r>
              <a:rPr lang="nl-NL" err="1"/>
              <a:t>Location</a:t>
            </a:r>
            <a:r>
              <a:rPr lang="nl-NL"/>
              <a:t>:</a:t>
            </a:r>
          </a:p>
          <a:p>
            <a:pPr lvl="2"/>
            <a:r>
              <a:rPr lang="nl-NL" err="1"/>
              <a:t>Prevent</a:t>
            </a:r>
            <a:r>
              <a:rPr lang="nl-NL"/>
              <a:t> crossing IO gap</a:t>
            </a:r>
          </a:p>
          <a:p>
            <a:pPr marL="914400" lvl="2" indent="0">
              <a:buNone/>
            </a:pPr>
            <a:r>
              <a:rPr lang="nl-NL"/>
              <a:t>    multiple </a:t>
            </a:r>
            <a:r>
              <a:rPr lang="nl-NL" err="1"/>
              <a:t>times</a:t>
            </a:r>
          </a:p>
          <a:p>
            <a:pPr lvl="1"/>
            <a:r>
              <a:rPr lang="nl-NL" err="1"/>
              <a:t>Fanout</a:t>
            </a:r>
            <a:r>
              <a:rPr lang="nl-NL"/>
              <a:t>:</a:t>
            </a:r>
          </a:p>
          <a:p>
            <a:pPr lvl="2"/>
            <a:r>
              <a:rPr lang="nl-NL" err="1"/>
              <a:t>Signbit</a:t>
            </a:r>
            <a:r>
              <a:rPr lang="nl-NL"/>
              <a:t> drives 52 </a:t>
            </a:r>
            <a:r>
              <a:rPr lang="nl-NL" err="1"/>
              <a:t>ports</a:t>
            </a:r>
            <a:r>
              <a:rPr lang="nl-NL"/>
              <a:t> </a:t>
            </a:r>
          </a:p>
          <a:p>
            <a:pPr marL="914400" lvl="2" indent="0">
              <a:buNone/>
            </a:pPr>
            <a:r>
              <a:rPr lang="nl-NL"/>
              <a:t> = 2*(48-22)</a:t>
            </a:r>
          </a:p>
          <a:p>
            <a:r>
              <a:rPr lang="nl-NL" err="1"/>
              <a:t>Paths</a:t>
            </a:r>
            <a:r>
              <a:rPr lang="nl-NL"/>
              <a:t> </a:t>
            </a:r>
          </a:p>
          <a:p>
            <a:r>
              <a:rPr lang="nl-NL"/>
              <a:t>Stages in </a:t>
            </a:r>
            <a:r>
              <a:rPr lang="nl-NL" err="1"/>
              <a:t>mapping</a:t>
            </a:r>
            <a:r>
              <a:rPr lang="nl-NL"/>
              <a:t> on FPGA</a:t>
            </a:r>
          </a:p>
          <a:p>
            <a:pPr lvl="1"/>
            <a:r>
              <a:rPr lang="nl-NL" err="1"/>
              <a:t>Synthesize</a:t>
            </a:r>
          </a:p>
          <a:p>
            <a:pPr lvl="1"/>
            <a:r>
              <a:rPr lang="nl-NL" err="1"/>
              <a:t>Place</a:t>
            </a:r>
          </a:p>
          <a:p>
            <a:pPr lvl="1"/>
            <a:r>
              <a:rPr lang="nl-NL" err="1"/>
              <a:t>Phys</a:t>
            </a:r>
            <a:r>
              <a:rPr lang="nl-NL"/>
              <a:t> </a:t>
            </a:r>
            <a:r>
              <a:rPr lang="nl-NL" err="1"/>
              <a:t>opt</a:t>
            </a:r>
          </a:p>
          <a:p>
            <a:pPr lvl="1"/>
            <a:r>
              <a:rPr lang="nl-NL"/>
              <a:t>Route</a:t>
            </a:r>
          </a:p>
          <a:p>
            <a:pPr lvl="1"/>
            <a:r>
              <a:rPr lang="nl-NL"/>
              <a:t>Post </a:t>
            </a:r>
            <a:r>
              <a:rPr lang="nl-NL" err="1"/>
              <a:t>phys</a:t>
            </a:r>
            <a:r>
              <a:rPr lang="nl-NL"/>
              <a:t> </a:t>
            </a:r>
            <a:r>
              <a:rPr lang="nl-NL" err="1"/>
              <a:t>opt</a:t>
            </a:r>
          </a:p>
        </p:txBody>
      </p:sp>
      <p:pic>
        <p:nvPicPr>
          <p:cNvPr id="6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400" y="498475"/>
            <a:ext cx="7065188" cy="54093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7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630538789"/>
              </p:ext>
            </p:extLst>
          </p:nvPr>
        </p:nvSpPr>
        <p:spPr/>
        <p:txBody>
          <a:bodyPr/>
          <a:lstStyle/>
          <a:p>
            <a:r>
              <a:rPr lang="en-US"/>
              <a:t>High Level Synthesis: Introduction</a:t>
            </a:r>
          </a:p>
        </p:txBody>
      </p:sp>
      <p:pic>
        <p:nvPicPr>
          <p:cNvPr id="8" name="Afbeelding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0675" y="1238250"/>
            <a:ext cx="6935982" cy="4874390"/>
          </a:xfrm>
          <a:prstGeom prst="rect">
            <a:avLst/>
          </a:prstGeom>
        </p:spPr>
      </p:pic>
      <p:pic>
        <p:nvPicPr>
          <p:cNvPr id="4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0" y="1428750"/>
            <a:ext cx="6660310" cy="30672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865400511"/>
              </p:ext>
            </p:extLst>
          </p:nvPr>
        </p:nvSpPr>
        <p:spPr/>
        <p:txBody>
          <a:bodyPr/>
          <a:lstStyle/>
          <a:p>
            <a:r>
              <a:rPr lang="nl-NL"/>
              <a:t>Solutions: </a:t>
            </a:r>
            <a:r>
              <a:rPr lang="nl-NL" err="1"/>
              <a:t>Optimize</a:t>
            </a:r>
            <a:r>
              <a:rPr lang="nl-NL"/>
              <a:t> routing </a:t>
            </a:r>
            <a:r>
              <a:rPr lang="nl-NL" err="1"/>
              <a:t>methodology</a:t>
            </a:r>
          </a:p>
        </p:txBody>
      </p:sp>
      <p:pic>
        <p:nvPicPr>
          <p:cNvPr id="4" name="Afbeelding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67700" y="1409700"/>
            <a:ext cx="3028345" cy="466178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1198220893"/>
              </p:ext>
            </p:extLst>
          </p:nvPr>
        </p:nvSpPr>
        <p:spPr>
          <a:xfrm>
            <a:off x="838200" y="17716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Solve fanout with register replication</a:t>
            </a:r>
          </a:p>
          <a:p>
            <a:pPr lvl="1"/>
            <a:r>
              <a:rPr lang="en-US"/>
              <a:t>Load is halved, </a:t>
            </a:r>
            <a:r>
              <a:rPr lang="en-US" err="1"/>
              <a:t>aggressiveFanout</a:t>
            </a:r>
            <a:r>
              <a:rPr lang="en-US"/>
              <a:t> directive</a:t>
            </a:r>
          </a:p>
          <a:p>
            <a:r>
              <a:rPr lang="en-US"/>
              <a:t>Solve location</a:t>
            </a:r>
          </a:p>
          <a:p>
            <a:pPr lvl="1"/>
            <a:r>
              <a:rPr lang="en-US"/>
              <a:t> </a:t>
            </a:r>
            <a:r>
              <a:rPr lang="en-US" err="1"/>
              <a:t>Pblock</a:t>
            </a:r>
            <a:r>
              <a:rPr lang="en-US"/>
              <a:t> creation</a:t>
            </a:r>
          </a:p>
          <a:p>
            <a:pPr lvl="1"/>
            <a:r>
              <a:rPr lang="en-US"/>
              <a:t>Ignore DSP in column next to IO block</a:t>
            </a:r>
          </a:p>
          <a:p>
            <a:pPr lvl="2"/>
            <a:r>
              <a:rPr lang="en-US"/>
              <a:t>DSP48E2_X8Y, DSP48E2_X17Y</a:t>
            </a:r>
          </a:p>
          <a:p>
            <a:r>
              <a:rPr lang="en-US"/>
              <a:t>Shorten critical path with </a:t>
            </a:r>
          </a:p>
          <a:p>
            <a:pPr lvl="1"/>
            <a:r>
              <a:rPr lang="en-US"/>
              <a:t>Latency directive</a:t>
            </a:r>
          </a:p>
          <a:p>
            <a:pPr lvl="1"/>
            <a:r>
              <a:rPr lang="en-US"/>
              <a:t>Resource directive</a:t>
            </a:r>
          </a:p>
          <a:p>
            <a:pPr lvl="1"/>
            <a:r>
              <a:rPr lang="en-US" err="1"/>
              <a:t>Max_fanout</a:t>
            </a:r>
            <a:r>
              <a:rPr lang="en-US"/>
              <a:t> directive (only in Catapult)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kstvak 5"/>
          <p:cNvSpPr txBox="1"/>
          <p:nvPr>
            <p:extLst>
              <p:ext uri="{D42A27DB-BD31-4B8C-83A1-F6EECF244321}">
                <p14:modId xmlns:p14="http://schemas.microsoft.com/office/powerpoint/2010/main" val="4090961052"/>
              </p:ext>
            </p:extLst>
          </p:nvPr>
        </p:nvSpPr>
        <p:spPr>
          <a:xfrm>
            <a:off x="1238250" y="2181225"/>
            <a:ext cx="685835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Results for complete Bini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WNS : -0.084 ns</a:t>
            </a:r>
          </a:p>
          <a:p>
            <a:r>
              <a:rPr lang="en-US"/>
              <a:t>TNS : -0.354 ns</a:t>
            </a:r>
          </a:p>
          <a:p>
            <a:r>
              <a:rPr lang="en-US"/>
              <a:t>12 Failing endpoints</a:t>
            </a:r>
          </a:p>
          <a:p>
            <a:r>
              <a:rPr lang="en-US"/>
              <a:t>WHS : 0.016 ns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Critical path in </a:t>
            </a:r>
            <a:r>
              <a:rPr lang="en-US" err="1"/>
              <a:t>bini</a:t>
            </a:r>
            <a:r>
              <a:rPr lang="en-US"/>
              <a:t> Ethernet subsystem (single_1g).</a:t>
            </a:r>
          </a:p>
          <a:p>
            <a:pPr marL="0" indent="0">
              <a:buNone/>
            </a:pPr>
            <a:r>
              <a:rPr lang="en-US"/>
              <a:t>No failing endpoints in or connected to the HLS design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901236296"/>
              </p:ext>
            </p:extLst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895270844"/>
              </p:ext>
            </p:extLst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HLS can accelerate RTL design of arithmetic parts a lot</a:t>
            </a:r>
          </a:p>
          <a:p>
            <a:r>
              <a:rPr lang="en-US"/>
              <a:t>3x faster verification</a:t>
            </a:r>
          </a:p>
          <a:p>
            <a:r>
              <a:rPr lang="en-US"/>
              <a:t>Reuse of C </a:t>
            </a:r>
            <a:r>
              <a:rPr lang="en-US" err="1"/>
              <a:t>testbench</a:t>
            </a:r>
          </a:p>
          <a:p>
            <a:r>
              <a:rPr lang="en-US"/>
              <a:t>4x smaller code to maintain</a:t>
            </a:r>
          </a:p>
          <a:p>
            <a:r>
              <a:rPr lang="en-US"/>
              <a:t>Easy design changes (i.e. less area, different clock, pipelining ...)</a:t>
            </a:r>
            <a:endParaRPr/>
          </a:p>
          <a:p>
            <a:r>
              <a:rPr lang="en-US"/>
              <a:t>Easy to compare different solutions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Critical path estimates of HLS tools not reliable</a:t>
            </a:r>
          </a:p>
          <a:p>
            <a:r>
              <a:rPr lang="en-US"/>
              <a:t>Timing critical parts and connecting HLS blocks still needs to be done in RTL</a:t>
            </a:r>
            <a:endParaRPr/>
          </a:p>
          <a:p>
            <a:r>
              <a:rPr lang="en-US"/>
              <a:t>Tools will become better:</a:t>
            </a:r>
          </a:p>
          <a:p>
            <a:pPr lvl="1"/>
            <a:r>
              <a:rPr lang="en-US"/>
              <a:t>More accurate simulation libraries</a:t>
            </a:r>
          </a:p>
          <a:p>
            <a:pPr lvl="1"/>
            <a:r>
              <a:rPr lang="en-US"/>
              <a:t>More C code possibilities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99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82145476"/>
              </p:ext>
            </p:extLst>
          </p:nvPr>
        </p:nvSpPr>
        <p:spPr/>
        <p:txBody>
          <a:bodyPr/>
          <a:lstStyle/>
          <a:p>
            <a:r>
              <a:rPr lang="en-US"/>
              <a:t>Where to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121137487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Getting started:</a:t>
            </a:r>
          </a:p>
          <a:p>
            <a:r>
              <a:rPr lang="en-US"/>
              <a:t>This presentation</a:t>
            </a:r>
            <a:endParaRPr lang="nl-NL"/>
          </a:p>
          <a:p>
            <a:pPr lvl="1"/>
            <a:r>
              <a:rPr lang="en-US" err="1"/>
              <a:t>Vivado</a:t>
            </a:r>
            <a:r>
              <a:rPr lang="en-US"/>
              <a:t> HLS tutorial: chapter 1 &amp; 2</a:t>
            </a:r>
            <a:endParaRPr lang="nl-NL"/>
          </a:p>
          <a:p>
            <a:pPr lvl="1"/>
            <a:r>
              <a:rPr lang="en-US"/>
              <a:t>Mentor HLS Bluebook: chapter 4 – Fundamentals of HLS</a:t>
            </a:r>
          </a:p>
          <a:p>
            <a:r>
              <a:rPr lang="en-US"/>
              <a:t>Basic reference:</a:t>
            </a:r>
          </a:p>
          <a:p>
            <a:pPr lvl="1"/>
            <a:r>
              <a:rPr lang="en-US" err="1"/>
              <a:t>Vivado</a:t>
            </a:r>
            <a:r>
              <a:rPr lang="en-US"/>
              <a:t> HLS reference guide ug902: chapter 3</a:t>
            </a:r>
          </a:p>
          <a:p>
            <a:pPr lvl="1"/>
            <a:r>
              <a:rPr lang="en-US"/>
              <a:t>Catapult user and reference manual: chapter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3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Questions?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18175333"/>
              </p:ext>
            </p:extLst>
          </p:nvPr>
        </p:nvSpPr>
        <p:spPr/>
        <p:txBody>
          <a:bodyPr/>
          <a:lstStyle/>
          <a:p>
            <a:r>
              <a:rPr lang="en-US"/>
              <a:t>High Level Synthesis: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18072662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Main steps:</a:t>
            </a:r>
          </a:p>
          <a:p>
            <a:r>
              <a:rPr lang="en-US"/>
              <a:t>Write C / C++ code and test bench</a:t>
            </a:r>
          </a:p>
          <a:p>
            <a:r>
              <a:rPr lang="en-US"/>
              <a:t>Verify functional behavior of the C / C++ code</a:t>
            </a:r>
          </a:p>
          <a:p>
            <a:r>
              <a:rPr lang="en-US"/>
              <a:t>Specify top level function, platform, </a:t>
            </a:r>
            <a:r>
              <a:rPr lang="en-US">
                <a:latin typeface="+mn-ea"/>
                <a:cs typeface="+mn-ea"/>
              </a:rPr>
              <a:t/>
            </a:r>
            <a:br>
              <a:rPr lang="en-US">
                <a:latin typeface="+mn-ea"/>
                <a:cs typeface="+mn-ea"/>
              </a:rPr>
            </a:br>
            <a:r>
              <a:rPr lang="en-US"/>
              <a:t>clock, constraints and directives</a:t>
            </a:r>
          </a:p>
          <a:p>
            <a:r>
              <a:rPr lang="en-US"/>
              <a:t>Synthesize C / C++ to RTL</a:t>
            </a:r>
          </a:p>
          <a:p>
            <a:r>
              <a:rPr lang="en-US"/>
              <a:t>Verify RTL using the C test bench</a:t>
            </a:r>
          </a:p>
        </p:txBody>
      </p:sp>
      <p:pic>
        <p:nvPicPr>
          <p:cNvPr id="4" name="Afbeelding 4" descr="H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12" y="619831"/>
            <a:ext cx="8056726" cy="60175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030167035"/>
              </p:ext>
            </p:extLst>
          </p:nvPr>
        </p:nvSpPr>
        <p:spPr/>
        <p:txBody>
          <a:bodyPr/>
          <a:lstStyle/>
          <a:p>
            <a:r>
              <a:rPr lang="en-US"/>
              <a:t>High Level Synthesis: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63505073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Benefits:</a:t>
            </a:r>
          </a:p>
          <a:p>
            <a:r>
              <a:rPr lang="en-US"/>
              <a:t>Accelerate design time</a:t>
            </a:r>
            <a:endParaRPr/>
          </a:p>
          <a:p>
            <a:r>
              <a:rPr lang="en-US"/>
              <a:t>Reduce verification / simulation effort and time</a:t>
            </a:r>
          </a:p>
          <a:p>
            <a:r>
              <a:rPr lang="en-US"/>
              <a:t>Easy adaptation to other design requirements (reuse)</a:t>
            </a:r>
          </a:p>
          <a:p>
            <a:r>
              <a:rPr lang="en-US"/>
              <a:t>Closer to algorithm, less code and by extend less errors</a:t>
            </a:r>
          </a:p>
          <a:p>
            <a:r>
              <a:rPr lang="en-US"/>
              <a:t>Detect errors early in the design process</a:t>
            </a:r>
          </a:p>
          <a:p>
            <a:r>
              <a:rPr lang="en-US"/>
              <a:t>Locate bottlenecks fast</a:t>
            </a:r>
          </a:p>
          <a:p>
            <a:r>
              <a:rPr lang="en-US"/>
              <a:t>=&gt; Productivity increase and time to market decrease!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3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/>
              <a:t>High Level Synthesis: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14245250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Pitfalls:</a:t>
            </a:r>
          </a:p>
          <a:p>
            <a:r>
              <a:rPr lang="en-US"/>
              <a:t>No clock accurate designs possible</a:t>
            </a:r>
          </a:p>
          <a:p>
            <a:r>
              <a:rPr lang="en-US"/>
              <a:t>Some software difficult / impossible to convert to hardware</a:t>
            </a:r>
          </a:p>
          <a:p>
            <a:r>
              <a:rPr lang="en-US"/>
              <a:t>It is not possible to use existing RTL code as an input for HLS software</a:t>
            </a:r>
          </a:p>
          <a:p>
            <a:r>
              <a:rPr lang="en-US"/>
              <a:t>Hard to read generated RTL code</a:t>
            </a:r>
          </a:p>
          <a:p>
            <a:r>
              <a:rPr lang="en-US"/>
              <a:t>Cause of errors not always clear</a:t>
            </a:r>
          </a:p>
          <a:p>
            <a:r>
              <a:rPr lang="en-US"/>
              <a:t>Maturity of the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917338734"/>
              </p:ext>
            </p:extLst>
          </p:nvPr>
        </p:nvSpPr>
        <p:spPr/>
        <p:txBody>
          <a:bodyPr/>
          <a:lstStyle/>
          <a:p>
            <a:r>
              <a:rPr lang="en-US"/>
              <a:t>From C model to synthesizable C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078258044"/>
              </p:ext>
            </p:extLst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Code changes:</a:t>
            </a:r>
          </a:p>
          <a:p>
            <a:r>
              <a:rPr lang="en-US"/>
              <a:t>Top level function cannot be a class member function</a:t>
            </a:r>
            <a:endParaRPr/>
          </a:p>
          <a:p>
            <a:r>
              <a:rPr lang="en-US"/>
              <a:t>C constructs must be of bounded size</a:t>
            </a:r>
          </a:p>
          <a:p>
            <a:pPr lvl="1"/>
            <a:r>
              <a:rPr lang="en-US"/>
              <a:t>'unsupported memory access on variable'</a:t>
            </a:r>
          </a:p>
          <a:p>
            <a:r>
              <a:rPr lang="en-US"/>
              <a:t>Pointer to pointer in top level not possible:</a:t>
            </a:r>
          </a:p>
          <a:p>
            <a:pPr lvl="1"/>
            <a:r>
              <a:rPr lang="en-US"/>
              <a:t>Matrices</a:t>
            </a:r>
          </a:p>
          <a:p>
            <a:pPr lvl="1"/>
            <a:r>
              <a:rPr lang="en-US"/>
              <a:t>Pointer from within a class to other object</a:t>
            </a:r>
          </a:p>
          <a:p>
            <a:r>
              <a:rPr lang="en-US"/>
              <a:t>Pointer casting</a:t>
            </a:r>
            <a:endParaRPr/>
          </a:p>
          <a:p>
            <a:r>
              <a:rPr lang="en-US"/>
              <a:t>No recursive functions (tail recursion)</a:t>
            </a:r>
          </a:p>
          <a:p>
            <a:r>
              <a:rPr lang="en-US"/>
              <a:t>Arbitrary Precision data types to optimize word length</a:t>
            </a:r>
            <a:endParaRPr lang="nl-NL"/>
          </a:p>
          <a:p>
            <a:r>
              <a:rPr lang="en-US"/>
              <a:t>No dynamic memory allocation</a:t>
            </a:r>
          </a:p>
          <a:p>
            <a:r>
              <a:rPr lang="en-US"/>
              <a:t>No </a:t>
            </a:r>
            <a:r>
              <a:rPr lang="en-US" err="1"/>
              <a:t>memset</a:t>
            </a:r>
            <a:r>
              <a:rPr lang="en-US"/>
              <a:t>, </a:t>
            </a:r>
            <a:r>
              <a:rPr lang="en-US" err="1"/>
              <a:t>memcopy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402169841"/>
              </p:ext>
            </p:extLst>
          </p:nvPr>
        </p:nvSpPr>
        <p:spPr/>
        <p:txBody>
          <a:bodyPr/>
          <a:lstStyle/>
          <a:p>
            <a:r>
              <a:rPr lang="nl-NL" err="1"/>
              <a:t>From</a:t>
            </a:r>
            <a:r>
              <a:rPr lang="nl-NL"/>
              <a:t> C model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synthesizable</a:t>
            </a:r>
            <a:r>
              <a:rPr lang="nl-NL"/>
              <a:t> C (II)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35940025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Encoutered</a:t>
            </a:r>
            <a:r>
              <a:rPr lang="nl-NL"/>
              <a:t> </a:t>
            </a:r>
            <a:r>
              <a:rPr lang="nl-NL" err="1"/>
              <a:t>cosimulation</a:t>
            </a:r>
            <a:r>
              <a:rPr lang="nl-NL"/>
              <a:t> </a:t>
            </a:r>
            <a:r>
              <a:rPr lang="nl-NL" err="1"/>
              <a:t>problems</a:t>
            </a:r>
            <a:r>
              <a:rPr lang="nl-NL"/>
              <a:t>:</a:t>
            </a:r>
          </a:p>
          <a:p>
            <a:pPr lvl="1"/>
            <a:r>
              <a:rPr lang="nl-NL"/>
              <a:t>'</a:t>
            </a:r>
            <a:r>
              <a:rPr lang="nl-NL" err="1"/>
              <a:t>Stuck</a:t>
            </a:r>
            <a:r>
              <a:rPr lang="nl-NL"/>
              <a:t> at TB </a:t>
            </a:r>
            <a:r>
              <a:rPr lang="nl-NL" err="1"/>
              <a:t>testing</a:t>
            </a:r>
            <a:r>
              <a:rPr lang="nl-NL"/>
              <a:t>' or '</a:t>
            </a:r>
            <a:r>
              <a:rPr lang="nl-NL" err="1"/>
              <a:t>Segmentation</a:t>
            </a:r>
            <a:r>
              <a:rPr lang="nl-NL"/>
              <a:t> </a:t>
            </a:r>
            <a:r>
              <a:rPr lang="nl-NL" err="1"/>
              <a:t>Fault</a:t>
            </a:r>
            <a:r>
              <a:rPr lang="nl-NL"/>
              <a:t> Error' </a:t>
            </a:r>
            <a:r>
              <a:rPr lang="nl-NL" err="1"/>
              <a:t>caused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: </a:t>
            </a:r>
          </a:p>
          <a:p>
            <a:pPr lvl="2"/>
            <a:r>
              <a:rPr lang="nl-NL"/>
              <a:t>Large </a:t>
            </a:r>
            <a:r>
              <a:rPr lang="nl-NL" err="1"/>
              <a:t>chunks</a:t>
            </a:r>
            <a:r>
              <a:rPr lang="nl-NL"/>
              <a:t> of data</a:t>
            </a:r>
          </a:p>
          <a:p>
            <a:pPr lvl="2"/>
            <a:r>
              <a:rPr lang="nl-NL" err="1"/>
              <a:t>Calling</a:t>
            </a:r>
            <a:r>
              <a:rPr lang="nl-NL"/>
              <a:t> top level </a:t>
            </a:r>
            <a:r>
              <a:rPr lang="nl-NL" err="1"/>
              <a:t>functions</a:t>
            </a:r>
            <a:r>
              <a:rPr lang="nl-NL"/>
              <a:t> </a:t>
            </a:r>
            <a:r>
              <a:rPr lang="nl-NL" err="1"/>
              <a:t>too</a:t>
            </a:r>
            <a:r>
              <a:rPr lang="nl-NL"/>
              <a:t> </a:t>
            </a:r>
            <a:r>
              <a:rPr lang="nl-NL" err="1"/>
              <a:t>much</a:t>
            </a:r>
          </a:p>
          <a:p>
            <a:pPr lvl="2"/>
            <a:r>
              <a:rPr lang="nl-NL" err="1"/>
              <a:t>Not</a:t>
            </a:r>
            <a:r>
              <a:rPr lang="nl-NL"/>
              <a:t> </a:t>
            </a:r>
            <a:r>
              <a:rPr lang="nl-NL" err="1"/>
              <a:t>using</a:t>
            </a:r>
            <a:r>
              <a:rPr lang="nl-NL"/>
              <a:t> </a:t>
            </a:r>
            <a:r>
              <a:rPr lang="nl-NL" err="1"/>
              <a:t>volatile</a:t>
            </a:r>
            <a:r>
              <a:rPr lang="nl-NL"/>
              <a:t> pointers </a:t>
            </a:r>
            <a:r>
              <a:rPr lang="nl-NL" err="1"/>
              <a:t>when</a:t>
            </a:r>
            <a:r>
              <a:rPr lang="nl-NL"/>
              <a:t> </a:t>
            </a:r>
            <a:r>
              <a:rPr lang="nl-NL" err="1"/>
              <a:t>reused</a:t>
            </a:r>
          </a:p>
          <a:p>
            <a:pPr lvl="3"/>
            <a:r>
              <a:rPr lang="nl-NL" err="1"/>
              <a:t>Amount</a:t>
            </a:r>
            <a:r>
              <a:rPr lang="nl-NL"/>
              <a:t> of </a:t>
            </a:r>
            <a:r>
              <a:rPr lang="nl-NL" err="1"/>
              <a:t>rereads</a:t>
            </a:r>
            <a:r>
              <a:rPr lang="nl-NL"/>
              <a:t>/</a:t>
            </a:r>
            <a:r>
              <a:rPr lang="nl-NL" err="1"/>
              <a:t>rewrites</a:t>
            </a:r>
            <a:r>
              <a:rPr lang="nl-NL"/>
              <a:t> </a:t>
            </a:r>
            <a:r>
              <a:rPr lang="nl-NL" err="1"/>
              <a:t>need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be</a:t>
            </a:r>
            <a:r>
              <a:rPr lang="nl-NL"/>
              <a:t> </a:t>
            </a:r>
            <a:r>
              <a:rPr lang="nl-NL" err="1"/>
              <a:t>specified</a:t>
            </a:r>
            <a:r>
              <a:rPr lang="nl-NL"/>
              <a:t> </a:t>
            </a:r>
            <a:r>
              <a:rPr lang="nl-NL" err="1"/>
              <a:t>using</a:t>
            </a:r>
            <a:r>
              <a:rPr lang="nl-NL"/>
              <a:t> INTERFACE </a:t>
            </a:r>
            <a:r>
              <a:rPr lang="nl-NL" err="1"/>
              <a:t>directive</a:t>
            </a:r>
          </a:p>
          <a:p>
            <a:r>
              <a:rPr lang="nl-NL"/>
              <a:t>Solution:</a:t>
            </a:r>
          </a:p>
          <a:p>
            <a:pPr lvl="1"/>
            <a:r>
              <a:rPr lang="nl-NL"/>
              <a:t>Array </a:t>
            </a:r>
            <a:r>
              <a:rPr lang="nl-NL" err="1"/>
              <a:t>sizing</a:t>
            </a:r>
          </a:p>
          <a:p>
            <a:pPr lvl="1"/>
            <a:r>
              <a:rPr lang="nl-NL"/>
              <a:t>Call top-level </a:t>
            </a:r>
            <a:r>
              <a:rPr lang="nl-NL" err="1"/>
              <a:t>function</a:t>
            </a:r>
            <a:r>
              <a:rPr lang="nl-NL"/>
              <a:t> a small </a:t>
            </a:r>
            <a:r>
              <a:rPr lang="nl-NL" err="1"/>
              <a:t>number</a:t>
            </a:r>
            <a:r>
              <a:rPr lang="nl-NL"/>
              <a:t> of </a:t>
            </a:r>
            <a:r>
              <a:rPr lang="nl-NL" err="1"/>
              <a:t>times</a:t>
            </a:r>
          </a:p>
          <a:p>
            <a:pPr lvl="1"/>
            <a:r>
              <a:rPr lang="nl-NL" err="1"/>
              <a:t>Use</a:t>
            </a:r>
            <a:r>
              <a:rPr lang="nl-NL"/>
              <a:t> </a:t>
            </a:r>
            <a:r>
              <a:rPr lang="nl-NL" i="1"/>
              <a:t>Limit </a:t>
            </a:r>
            <a:r>
              <a:rPr lang="nl-NL" i="1" err="1"/>
              <a:t>diskspace</a:t>
            </a:r>
            <a:r>
              <a:rPr lang="nl-NL" i="1"/>
              <a:t> </a:t>
            </a:r>
            <a:r>
              <a:rPr lang="nl-NL" err="1"/>
              <a:t>configuration</a:t>
            </a:r>
            <a:endParaRPr lang="nl-NL" i="1" err="1"/>
          </a:p>
          <a:p>
            <a:pPr lvl="1"/>
            <a:endParaRPr lang="nl-NL"/>
          </a:p>
          <a:p>
            <a:pPr marL="457200" lvl="1" indent="0">
              <a:buNone/>
            </a:pPr>
            <a:endParaRPr lang="nl-NL" sz="2000"/>
          </a:p>
          <a:p>
            <a:pPr lvl="1"/>
            <a:endParaRPr lang="nl-NL"/>
          </a:p>
          <a:p>
            <a:pPr marL="457200" lvl="1" indent="0">
              <a:buNone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71497226"/>
              </p:ext>
            </p:extLst>
          </p:nvPr>
        </p:nvSpPr>
        <p:spPr/>
        <p:txBody>
          <a:bodyPr/>
          <a:lstStyle/>
          <a:p>
            <a:r>
              <a:rPr lang="nl-NL" err="1"/>
              <a:t>Mapping</a:t>
            </a:r>
            <a:r>
              <a:rPr lang="nl-NL"/>
              <a:t> on FPGA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50791652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Pointers: </a:t>
            </a:r>
          </a:p>
          <a:p>
            <a:pPr lvl="1"/>
            <a:r>
              <a:rPr lang="nl-NL" err="1"/>
              <a:t>Can</a:t>
            </a:r>
            <a:r>
              <a:rPr lang="nl-NL"/>
              <a:t> </a:t>
            </a:r>
            <a:r>
              <a:rPr lang="nl-NL" err="1"/>
              <a:t>conceal</a:t>
            </a:r>
            <a:r>
              <a:rPr lang="nl-NL"/>
              <a:t> relations</a:t>
            </a:r>
            <a:endParaRPr/>
          </a:p>
          <a:p>
            <a:pPr lvl="1"/>
            <a:r>
              <a:rPr lang="nl-NL"/>
              <a:t>Limit </a:t>
            </a:r>
            <a:r>
              <a:rPr lang="nl-NL" err="1"/>
              <a:t>optimizations</a:t>
            </a:r>
            <a:endParaRPr err="1"/>
          </a:p>
          <a:p>
            <a:pPr lvl="1"/>
            <a:r>
              <a:rPr lang="nl-NL" err="1"/>
              <a:t>Monolithic</a:t>
            </a:r>
            <a:r>
              <a:rPr lang="nl-NL"/>
              <a:t> </a:t>
            </a:r>
            <a:r>
              <a:rPr lang="nl-NL" err="1"/>
              <a:t>vs</a:t>
            </a:r>
            <a:r>
              <a:rPr lang="nl-NL"/>
              <a:t> Distributed memory on FPGA</a:t>
            </a:r>
            <a:endParaRPr/>
          </a:p>
          <a:p>
            <a:pPr lvl="1"/>
            <a:r>
              <a:rPr lang="nl-NL" err="1"/>
              <a:t>Dynamic</a:t>
            </a:r>
            <a:r>
              <a:rPr lang="nl-NL"/>
              <a:t> memory </a:t>
            </a:r>
            <a:r>
              <a:rPr lang="nl-NL" err="1"/>
              <a:t>allocation</a:t>
            </a:r>
            <a:r>
              <a:rPr lang="nl-NL"/>
              <a:t>: stack, </a:t>
            </a:r>
            <a:r>
              <a:rPr lang="nl-NL" err="1"/>
              <a:t>heap</a:t>
            </a:r>
            <a:endParaRPr err="1"/>
          </a:p>
          <a:p>
            <a:r>
              <a:rPr lang="nl-NL"/>
              <a:t>Variables in registers</a:t>
            </a:r>
            <a:endParaRPr/>
          </a:p>
          <a:p>
            <a:r>
              <a:rPr lang="nl-NL"/>
              <a:t>Arrays in block ram</a:t>
            </a:r>
          </a:p>
          <a:p>
            <a:r>
              <a:rPr lang="nl-NL"/>
              <a:t>No shared memory but hardware </a:t>
            </a:r>
            <a:r>
              <a:rPr lang="nl-NL" err="1"/>
              <a:t>constructs</a:t>
            </a:r>
            <a:r>
              <a:rPr lang="nl-NL"/>
              <a:t> </a:t>
            </a:r>
            <a:r>
              <a:rPr lang="nl-NL" err="1"/>
              <a:t>exist</a:t>
            </a:r>
          </a:p>
          <a:p>
            <a:r>
              <a:rPr lang="nl-NL"/>
              <a:t>Memory </a:t>
            </a:r>
            <a:r>
              <a:rPr lang="nl-NL" err="1"/>
              <a:t>based</a:t>
            </a:r>
            <a:r>
              <a:rPr lang="nl-NL"/>
              <a:t> =&gt; stream </a:t>
            </a:r>
            <a:r>
              <a:rPr lang="nl-NL" err="1"/>
              <a:t>based</a:t>
            </a:r>
            <a:r>
              <a:rPr lang="nl-NL"/>
              <a:t> on FPGA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474601635"/>
              </p:ext>
            </p:extLst>
          </p:nvPr>
        </p:nvSpPr>
        <p:spPr/>
        <p:txBody>
          <a:bodyPr/>
          <a:lstStyle/>
          <a:p>
            <a:r>
              <a:rPr lang="en-US"/>
              <a:t>HLS Software: Xilinx </a:t>
            </a:r>
            <a:r>
              <a:rPr lang="en-US" err="1"/>
              <a:t>Vivado</a:t>
            </a:r>
            <a:r>
              <a:rPr lang="en-US"/>
              <a:t> HLS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extLst>
              <p:ext uri="{D42A27DB-BD31-4B8C-83A1-F6EECF244321}">
                <p14:modId xmlns:p14="http://schemas.microsoft.com/office/powerpoint/2010/main" val="920401606"/>
              </p:ext>
            </p:extLst>
          </p:nvPr>
        </p:nvSpPr>
        <p:spPr>
          <a:xfrm>
            <a:off x="723900" y="1600200"/>
            <a:ext cx="5181600" cy="46335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Positive</a:t>
            </a:r>
          </a:p>
          <a:p>
            <a:r>
              <a:rPr lang="en-US"/>
              <a:t>Easy &amp; nice Eclipse based GUI</a:t>
            </a:r>
            <a:endParaRPr lang="nl-NL"/>
          </a:p>
          <a:p>
            <a:r>
              <a:rPr lang="en-US"/>
              <a:t>Good tutorial and manual</a:t>
            </a:r>
          </a:p>
          <a:p>
            <a:r>
              <a:rPr lang="en-US"/>
              <a:t>Online forum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Negative</a:t>
            </a:r>
          </a:p>
          <a:p>
            <a:r>
              <a:rPr lang="en-US"/>
              <a:t>Bad estimates</a:t>
            </a:r>
          </a:p>
          <a:p>
            <a:r>
              <a:rPr lang="en-US"/>
              <a:t>File name length limited by default</a:t>
            </a:r>
          </a:p>
          <a:p>
            <a:r>
              <a:rPr lang="en-US"/>
              <a:t>User responsible for correct </a:t>
            </a:r>
            <a:r>
              <a:rPr lang="en-US" err="1"/>
              <a:t>cosimulation</a:t>
            </a:r>
            <a:r>
              <a:rPr lang="en-US"/>
              <a:t> result</a:t>
            </a:r>
          </a:p>
        </p:txBody>
      </p:sp>
      <p:pic>
        <p:nvPicPr>
          <p:cNvPr id="6" name="Picture 6" descr="vivhlsGUI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1675" y="1600200"/>
            <a:ext cx="6256440" cy="45099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2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Widescreen</PresentationFormat>
  <Paragraphs>302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Internship: High Level Synthesis</vt:lpstr>
      <vt:lpstr>High Level Synthesis: Introduction</vt:lpstr>
      <vt:lpstr>High Level Synthesis: Workflow</vt:lpstr>
      <vt:lpstr>High Level Synthesis: Benefits</vt:lpstr>
      <vt:lpstr>High Level Synthesis: Pitfalls</vt:lpstr>
      <vt:lpstr>From C model to synthesizable C (I)</vt:lpstr>
      <vt:lpstr>From C model to synthesizable C (II)</vt:lpstr>
      <vt:lpstr>Mapping on FPGA</vt:lpstr>
      <vt:lpstr>HLS Software: Xilinx Vivado HLS</vt:lpstr>
      <vt:lpstr>HLS Software: Mentor Graphics Catapult </vt:lpstr>
      <vt:lpstr>Arbitrary precision data types</vt:lpstr>
      <vt:lpstr>Optimizations workflow (I)</vt:lpstr>
      <vt:lpstr>Optimizations workflow (II)</vt:lpstr>
      <vt:lpstr>Optimizations workflow (III)</vt:lpstr>
      <vt:lpstr>Report</vt:lpstr>
      <vt:lpstr>Comparison: Design verification time</vt:lpstr>
      <vt:lpstr>Comparison: Code length</vt:lpstr>
      <vt:lpstr>Implementation results</vt:lpstr>
      <vt:lpstr>Problems</vt:lpstr>
      <vt:lpstr>Solutions: Optimize routing methodology</vt:lpstr>
      <vt:lpstr>Timing Results for complete Bini</vt:lpstr>
      <vt:lpstr>Conclusions</vt:lpstr>
      <vt:lpstr>Where to start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Internship: High Level Synthesis</dc:title>
  <cp:lastModifiedBy>Wouter Van Gansbeke</cp:lastModifiedBy>
  <cp:revision>2</cp:revision>
  <dcterms:modified xsi:type="dcterms:W3CDTF">2019-01-27T11:23:33Z</dcterms:modified>
</cp:coreProperties>
</file>