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tFyakI1JR3FPHlleobSv1mz5n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dc197786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2dc197786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dc197786_1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2dc197786_1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dc197786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dc197786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dc197786_1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2dc197786_1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242366cf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242366cf9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311a2922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311a2922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2dc197786_1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2dc197786_1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dc197786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2dc197786_1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635d755f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Yoyo!</a:t>
            </a:r>
            <a:endParaRPr/>
          </a:p>
        </p:txBody>
      </p:sp>
      <p:sp>
        <p:nvSpPr>
          <p:cNvPr id="81" name="Google Shape;81;g18635d755f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70407e89b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1870407e8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311a2922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311a29226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311a2922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311a29226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dc19778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dc197786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dc19778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2dc197786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tx">
  <p:cSld name="TITLE_AND_BODY">
    <p:spTree>
      <p:nvGrpSpPr>
        <p:cNvPr id="11" name="Shape 11"/>
        <p:cNvGrpSpPr/>
        <p:nvPr/>
      </p:nvGrpSpPr>
      <p:grpSpPr>
        <a:xfrm>
          <a:off x="0" y="0"/>
          <a:ext cx="0" cy="0"/>
          <a:chOff x="0" y="0"/>
          <a:chExt cx="0" cy="0"/>
        </a:xfrm>
      </p:grpSpPr>
      <p:sp>
        <p:nvSpPr>
          <p:cNvPr id="12" name="Google Shape;12;p9"/>
          <p:cNvSpPr txBox="1"/>
          <p:nvPr>
            <p:ph type="title"/>
          </p:nvPr>
        </p:nvSpPr>
        <p:spPr>
          <a:xfrm>
            <a:off x="502902" y="2766522"/>
            <a:ext cx="7734222" cy="111449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3" name="Google Shape;13;p9"/>
          <p:cNvSpPr txBox="1"/>
          <p:nvPr>
            <p:ph idx="1" type="body"/>
          </p:nvPr>
        </p:nvSpPr>
        <p:spPr>
          <a:xfrm>
            <a:off x="530694" y="4709821"/>
            <a:ext cx="7734222" cy="277656"/>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600"/>
              </a:spcBef>
              <a:spcAft>
                <a:spcPts val="0"/>
              </a:spcAft>
              <a:buClr>
                <a:srgbClr val="A6A6A6"/>
              </a:buClr>
              <a:buSzPts val="1800"/>
              <a:buNone/>
              <a:defRPr/>
            </a:lvl1pPr>
            <a:lvl2pPr indent="-342900" lvl="1" marL="914400" algn="l">
              <a:lnSpc>
                <a:spcPct val="100000"/>
              </a:lnSpc>
              <a:spcBef>
                <a:spcPts val="600"/>
              </a:spcBef>
              <a:spcAft>
                <a:spcPts val="0"/>
              </a:spcAft>
              <a:buClr>
                <a:srgbClr val="A6A6A6"/>
              </a:buClr>
              <a:buSzPts val="1800"/>
              <a:buChar char="•"/>
              <a:defRPr/>
            </a:lvl2pPr>
            <a:lvl3pPr indent="-342900" lvl="2" marL="1371600" algn="l">
              <a:lnSpc>
                <a:spcPct val="100000"/>
              </a:lnSpc>
              <a:spcBef>
                <a:spcPts val="600"/>
              </a:spcBef>
              <a:spcAft>
                <a:spcPts val="0"/>
              </a:spcAft>
              <a:buClr>
                <a:srgbClr val="A6A6A6"/>
              </a:buClr>
              <a:buSzPts val="1800"/>
              <a:buChar char="•"/>
              <a:defRPr/>
            </a:lvl3pPr>
            <a:lvl4pPr indent="-342900" lvl="3" marL="1828800" algn="l">
              <a:lnSpc>
                <a:spcPct val="100000"/>
              </a:lnSpc>
              <a:spcBef>
                <a:spcPts val="600"/>
              </a:spcBef>
              <a:spcAft>
                <a:spcPts val="0"/>
              </a:spcAft>
              <a:buClr>
                <a:srgbClr val="A6A6A6"/>
              </a:buClr>
              <a:buSzPts val="1800"/>
              <a:buChar char="–"/>
              <a:defRPr/>
            </a:lvl4pPr>
            <a:lvl5pPr indent="-342900" lvl="4" marL="2286000" algn="l">
              <a:lnSpc>
                <a:spcPct val="100000"/>
              </a:lnSpc>
              <a:spcBef>
                <a:spcPts val="600"/>
              </a:spcBef>
              <a:spcAft>
                <a:spcPts val="0"/>
              </a:spcAft>
              <a:buClr>
                <a:srgbClr val="A6A6A6"/>
              </a:buClr>
              <a:buSzPts val="1800"/>
              <a:buChar char="»"/>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14" name="Google Shape;14;p9"/>
          <p:cNvSpPr txBox="1"/>
          <p:nvPr>
            <p:ph idx="2" type="body"/>
          </p:nvPr>
        </p:nvSpPr>
        <p:spPr>
          <a:xfrm>
            <a:off x="530694" y="2443858"/>
            <a:ext cx="7734221" cy="252411"/>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300"/>
              </a:spcBef>
              <a:spcAft>
                <a:spcPts val="0"/>
              </a:spcAft>
              <a:buClr>
                <a:srgbClr val="A6A6A6"/>
              </a:buClr>
              <a:buSzPts val="1100"/>
              <a:buFont typeface="Arial"/>
              <a:buNone/>
              <a:defRPr b="0"/>
            </a:lvl1pPr>
            <a:lvl2pPr indent="-342900" lvl="1" marL="914400" algn="l">
              <a:lnSpc>
                <a:spcPct val="100000"/>
              </a:lnSpc>
              <a:spcBef>
                <a:spcPts val="600"/>
              </a:spcBef>
              <a:spcAft>
                <a:spcPts val="0"/>
              </a:spcAft>
              <a:buClr>
                <a:srgbClr val="A6A6A6"/>
              </a:buClr>
              <a:buSzPts val="1800"/>
              <a:buChar char="•"/>
              <a:defRPr/>
            </a:lvl2pPr>
            <a:lvl3pPr indent="-342900" lvl="2" marL="1371600" algn="l">
              <a:lnSpc>
                <a:spcPct val="100000"/>
              </a:lnSpc>
              <a:spcBef>
                <a:spcPts val="600"/>
              </a:spcBef>
              <a:spcAft>
                <a:spcPts val="0"/>
              </a:spcAft>
              <a:buClr>
                <a:srgbClr val="A6A6A6"/>
              </a:buClr>
              <a:buSzPts val="1800"/>
              <a:buChar char="•"/>
              <a:defRPr/>
            </a:lvl3pPr>
            <a:lvl4pPr indent="-342900" lvl="3" marL="1828800" algn="l">
              <a:lnSpc>
                <a:spcPct val="100000"/>
              </a:lnSpc>
              <a:spcBef>
                <a:spcPts val="600"/>
              </a:spcBef>
              <a:spcAft>
                <a:spcPts val="0"/>
              </a:spcAft>
              <a:buClr>
                <a:srgbClr val="A6A6A6"/>
              </a:buClr>
              <a:buSzPts val="1800"/>
              <a:buChar char="–"/>
              <a:defRPr/>
            </a:lvl4pPr>
            <a:lvl5pPr indent="-342900" lvl="4" marL="2286000" algn="l">
              <a:lnSpc>
                <a:spcPct val="100000"/>
              </a:lnSpc>
              <a:spcBef>
                <a:spcPts val="600"/>
              </a:spcBef>
              <a:spcAft>
                <a:spcPts val="0"/>
              </a:spcAft>
              <a:buClr>
                <a:srgbClr val="A6A6A6"/>
              </a:buClr>
              <a:buSzPts val="1800"/>
              <a:buChar char="»"/>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15" name="Google Shape;15;p9"/>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white" showMasterSp="0">
  <p:cSld name="Content only: white">
    <p:spTree>
      <p:nvGrpSpPr>
        <p:cNvPr id="16" name="Shape 16"/>
        <p:cNvGrpSpPr/>
        <p:nvPr/>
      </p:nvGrpSpPr>
      <p:grpSpPr>
        <a:xfrm>
          <a:off x="0" y="0"/>
          <a:ext cx="0" cy="0"/>
          <a:chOff x="0" y="0"/>
          <a:chExt cx="0" cy="0"/>
        </a:xfrm>
      </p:grpSpPr>
      <p:sp>
        <p:nvSpPr>
          <p:cNvPr id="17" name="Google Shape;17;p10"/>
          <p:cNvSpPr txBox="1"/>
          <p:nvPr>
            <p:ph type="title"/>
          </p:nvPr>
        </p:nvSpPr>
        <p:spPr>
          <a:xfrm>
            <a:off x="529827" y="618695"/>
            <a:ext cx="8004393" cy="481236"/>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404041"/>
              </a:buClr>
              <a:buSzPts val="2400"/>
              <a:buFont typeface="Arial"/>
              <a:buNone/>
              <a:defRPr sz="2400">
                <a:solidFill>
                  <a:srgbClr val="404041"/>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8" name="Google Shape;18;p10"/>
          <p:cNvSpPr/>
          <p:nvPr/>
        </p:nvSpPr>
        <p:spPr>
          <a:xfrm>
            <a:off x="-1" y="957832"/>
            <a:ext cx="82666" cy="387199"/>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10"/>
          <p:cNvSpPr txBox="1"/>
          <p:nvPr>
            <p:ph idx="1" type="body"/>
          </p:nvPr>
        </p:nvSpPr>
        <p:spPr>
          <a:xfrm>
            <a:off x="3740665" y="284946"/>
            <a:ext cx="4793754" cy="252414"/>
          </a:xfrm>
          <a:prstGeom prst="rect">
            <a:avLst/>
          </a:prstGeom>
          <a:noFill/>
          <a:ln>
            <a:noFill/>
          </a:ln>
        </p:spPr>
        <p:txBody>
          <a:bodyPr anchorCtr="0" anchor="t" bIns="45700" lIns="45700" spcFirstLastPara="1" rIns="45700" wrap="square" tIns="45700">
            <a:noAutofit/>
          </a:bodyPr>
          <a:lstStyle>
            <a:lvl1pPr indent="-228600" lvl="0" marL="457200" algn="r">
              <a:lnSpc>
                <a:spcPct val="100000"/>
              </a:lnSpc>
              <a:spcBef>
                <a:spcPts val="0"/>
              </a:spcBef>
              <a:spcAft>
                <a:spcPts val="0"/>
              </a:spcAft>
              <a:buClr>
                <a:srgbClr val="000000"/>
              </a:buClr>
              <a:buSzPts val="1000"/>
              <a:buFont typeface="Arial"/>
              <a:buNone/>
              <a:defRPr sz="1200">
                <a:solidFill>
                  <a:srgbClr val="000000"/>
                </a:solidFill>
              </a:defRPr>
            </a:lvl1pPr>
            <a:lvl2pPr indent="-317500" lvl="1" marL="914400" algn="r">
              <a:lnSpc>
                <a:spcPct val="100000"/>
              </a:lnSpc>
              <a:spcBef>
                <a:spcPts val="600"/>
              </a:spcBef>
              <a:spcAft>
                <a:spcPts val="0"/>
              </a:spcAft>
              <a:buClr>
                <a:srgbClr val="000000"/>
              </a:buClr>
              <a:buSzPts val="1400"/>
              <a:buFont typeface="Arial"/>
              <a:buChar char="•"/>
              <a:defRPr sz="1400">
                <a:solidFill>
                  <a:srgbClr val="000000"/>
                </a:solidFill>
              </a:defRPr>
            </a:lvl2pPr>
            <a:lvl3pPr indent="-317500" lvl="2" marL="1371600" algn="r">
              <a:lnSpc>
                <a:spcPct val="100000"/>
              </a:lnSpc>
              <a:spcBef>
                <a:spcPts val="600"/>
              </a:spcBef>
              <a:spcAft>
                <a:spcPts val="0"/>
              </a:spcAft>
              <a:buClr>
                <a:srgbClr val="000000"/>
              </a:buClr>
              <a:buSzPts val="1400"/>
              <a:buFont typeface="Arial"/>
              <a:buChar char="•"/>
              <a:defRPr sz="1400">
                <a:solidFill>
                  <a:srgbClr val="000000"/>
                </a:solidFill>
              </a:defRPr>
            </a:lvl3pPr>
            <a:lvl4pPr indent="-317500" lvl="3" marL="1828800" algn="r">
              <a:lnSpc>
                <a:spcPct val="100000"/>
              </a:lnSpc>
              <a:spcBef>
                <a:spcPts val="600"/>
              </a:spcBef>
              <a:spcAft>
                <a:spcPts val="0"/>
              </a:spcAft>
              <a:buClr>
                <a:srgbClr val="000000"/>
              </a:buClr>
              <a:buSzPts val="1400"/>
              <a:buFont typeface="Arial"/>
              <a:buChar char="–"/>
              <a:defRPr sz="1400">
                <a:solidFill>
                  <a:srgbClr val="000000"/>
                </a:solidFill>
              </a:defRPr>
            </a:lvl4pPr>
            <a:lvl5pPr indent="-317500" lvl="4" marL="2286000" algn="r">
              <a:lnSpc>
                <a:spcPct val="100000"/>
              </a:lnSpc>
              <a:spcBef>
                <a:spcPts val="600"/>
              </a:spcBef>
              <a:spcAft>
                <a:spcPts val="0"/>
              </a:spcAft>
              <a:buClr>
                <a:srgbClr val="000000"/>
              </a:buClr>
              <a:buSzPts val="1400"/>
              <a:buFont typeface="Arial"/>
              <a:buChar char="»"/>
              <a:defRPr sz="1400">
                <a:solidFill>
                  <a:srgbClr val="000000"/>
                </a:solidFill>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grpSp>
        <p:nvGrpSpPr>
          <p:cNvPr id="20" name="Google Shape;20;p10"/>
          <p:cNvGrpSpPr/>
          <p:nvPr/>
        </p:nvGrpSpPr>
        <p:grpSpPr>
          <a:xfrm>
            <a:off x="-30788" y="4661515"/>
            <a:ext cx="9228670" cy="528967"/>
            <a:chOff x="0" y="-1"/>
            <a:chExt cx="9228668" cy="528966"/>
          </a:xfrm>
        </p:grpSpPr>
        <p:sp>
          <p:nvSpPr>
            <p:cNvPr id="21" name="Google Shape;21;p10"/>
            <p:cNvSpPr/>
            <p:nvPr/>
          </p:nvSpPr>
          <p:spPr>
            <a:xfrm>
              <a:off x="0" y="73289"/>
              <a:ext cx="9228668" cy="455676"/>
            </a:xfrm>
            <a:prstGeom prst="rect">
              <a:avLst/>
            </a:prstGeom>
            <a:solidFill>
              <a:srgbClr val="69030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10"/>
            <p:cNvSpPr/>
            <p:nvPr/>
          </p:nvSpPr>
          <p:spPr>
            <a:xfrm>
              <a:off x="666090" y="-1"/>
              <a:ext cx="387199" cy="528966"/>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10"/>
            <p:cNvSpPr txBox="1"/>
            <p:nvPr/>
          </p:nvSpPr>
          <p:spPr>
            <a:xfrm>
              <a:off x="1107479" y="170285"/>
              <a:ext cx="3522162" cy="2147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INDIANA UNIVERSITY</a:t>
              </a:r>
              <a:endParaRPr b="0" i="0" sz="1400" u="none" cap="none" strike="noStrike">
                <a:solidFill>
                  <a:srgbClr val="000000"/>
                </a:solidFill>
                <a:latin typeface="Arial"/>
                <a:ea typeface="Arial"/>
                <a:cs typeface="Arial"/>
                <a:sym typeface="Arial"/>
              </a:endParaRPr>
            </a:p>
          </p:txBody>
        </p:sp>
      </p:grpSp>
      <p:pic>
        <p:nvPicPr>
          <p:cNvPr descr="Picture 17" id="24" name="Google Shape;24;p10"/>
          <p:cNvPicPr preferRelativeResize="0"/>
          <p:nvPr/>
        </p:nvPicPr>
        <p:blipFill rotWithShape="1">
          <a:blip r:embed="rId2">
            <a:alphaModFix/>
          </a:blip>
          <a:srcRect b="0" l="0" r="0" t="0"/>
          <a:stretch/>
        </p:blipFill>
        <p:spPr>
          <a:xfrm>
            <a:off x="483819" y="4514843"/>
            <a:ext cx="684581" cy="751839"/>
          </a:xfrm>
          <a:prstGeom prst="rect">
            <a:avLst/>
          </a:prstGeom>
          <a:noFill/>
          <a:ln>
            <a:noFill/>
          </a:ln>
        </p:spPr>
      </p:pic>
      <p:sp>
        <p:nvSpPr>
          <p:cNvPr id="25" name="Google Shape;25;p10"/>
          <p:cNvSpPr txBox="1"/>
          <p:nvPr>
            <p:ph idx="12" type="sldNum"/>
          </p:nvPr>
        </p:nvSpPr>
        <p:spPr>
          <a:xfrm>
            <a:off x="8241697" y="4772455"/>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1"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0"/>
          <p:cNvSpPr txBox="1"/>
          <p:nvPr>
            <p:ph idx="2" type="body"/>
          </p:nvPr>
        </p:nvSpPr>
        <p:spPr>
          <a:xfrm>
            <a:off x="525303" y="1196927"/>
            <a:ext cx="8055480" cy="3224840"/>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0"/>
              </a:spcBef>
              <a:spcAft>
                <a:spcPts val="0"/>
              </a:spcAft>
              <a:buClr>
                <a:srgbClr val="808080"/>
              </a:buClr>
              <a:buSzPts val="1800"/>
              <a:buFont typeface="Arial"/>
              <a:buChar char="▪"/>
              <a:defRPr b="0" sz="1800">
                <a:solidFill>
                  <a:srgbClr val="404041"/>
                </a:solidFill>
              </a:defRPr>
            </a:lvl1pPr>
            <a:lvl2pPr indent="-330200" lvl="1" marL="914400" algn="l">
              <a:lnSpc>
                <a:spcPct val="100000"/>
              </a:lnSpc>
              <a:spcBef>
                <a:spcPts val="0"/>
              </a:spcBef>
              <a:spcAft>
                <a:spcPts val="0"/>
              </a:spcAft>
              <a:buClr>
                <a:srgbClr val="808080"/>
              </a:buClr>
              <a:buSzPts val="1600"/>
              <a:buFont typeface="Arial"/>
              <a:buChar char="•"/>
              <a:defRPr b="0" sz="1600">
                <a:solidFill>
                  <a:srgbClr val="404041"/>
                </a:solidFill>
              </a:defRPr>
            </a:lvl2pPr>
            <a:lvl3pPr indent="-317500" lvl="2" marL="1371600" algn="l">
              <a:lnSpc>
                <a:spcPct val="100000"/>
              </a:lnSpc>
              <a:spcBef>
                <a:spcPts val="0"/>
              </a:spcBef>
              <a:spcAft>
                <a:spcPts val="0"/>
              </a:spcAft>
              <a:buClr>
                <a:srgbClr val="808080"/>
              </a:buClr>
              <a:buSzPts val="1400"/>
              <a:buFont typeface="Arial"/>
              <a:buChar char="•"/>
              <a:defRPr b="0" sz="1400">
                <a:solidFill>
                  <a:srgbClr val="404041"/>
                </a:solidFill>
              </a:defRPr>
            </a:lvl3pPr>
            <a:lvl4pPr indent="-317500" lvl="3" marL="1828800" algn="l">
              <a:lnSpc>
                <a:spcPct val="100000"/>
              </a:lnSpc>
              <a:spcBef>
                <a:spcPts val="0"/>
              </a:spcBef>
              <a:spcAft>
                <a:spcPts val="0"/>
              </a:spcAft>
              <a:buClr>
                <a:srgbClr val="808080"/>
              </a:buClr>
              <a:buSzPts val="1400"/>
              <a:buFont typeface="Arial"/>
              <a:buChar char="•"/>
              <a:defRPr b="0" sz="1400">
                <a:solidFill>
                  <a:srgbClr val="404041"/>
                </a:solidFill>
              </a:defRPr>
            </a:lvl4pPr>
            <a:lvl5pPr indent="-317500" lvl="4" marL="2286000" algn="l">
              <a:lnSpc>
                <a:spcPct val="100000"/>
              </a:lnSpc>
              <a:spcBef>
                <a:spcPts val="0"/>
              </a:spcBef>
              <a:spcAft>
                <a:spcPts val="0"/>
              </a:spcAft>
              <a:buClr>
                <a:srgbClr val="808080"/>
              </a:buClr>
              <a:buSzPts val="1400"/>
              <a:buFont typeface="Arial"/>
              <a:buChar char="•"/>
              <a:defRPr b="0" sz="1400">
                <a:solidFill>
                  <a:srgbClr val="404041"/>
                </a:solidFill>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660B13"/>
        </a:solidFill>
      </p:bgPr>
    </p:bg>
    <p:spTree>
      <p:nvGrpSpPr>
        <p:cNvPr id="27" name="Shape 27"/>
        <p:cNvGrpSpPr/>
        <p:nvPr/>
      </p:nvGrpSpPr>
      <p:grpSpPr>
        <a:xfrm>
          <a:off x="0" y="0"/>
          <a:ext cx="0" cy="0"/>
          <a:chOff x="0" y="0"/>
          <a:chExt cx="0" cy="0"/>
        </a:xfrm>
      </p:grpSpPr>
      <p:sp>
        <p:nvSpPr>
          <p:cNvPr id="28" name="Google Shape;28;p11"/>
          <p:cNvSpPr txBox="1"/>
          <p:nvPr>
            <p:ph type="title"/>
          </p:nvPr>
        </p:nvSpPr>
        <p:spPr>
          <a:xfrm>
            <a:off x="506694" y="2274522"/>
            <a:ext cx="6802482" cy="656912"/>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9" name="Google Shape;29;p11"/>
          <p:cNvSpPr txBox="1"/>
          <p:nvPr>
            <p:ph idx="1" type="body"/>
          </p:nvPr>
        </p:nvSpPr>
        <p:spPr>
          <a:xfrm>
            <a:off x="526131" y="2032785"/>
            <a:ext cx="3700463" cy="252414"/>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600"/>
              </a:spcBef>
              <a:spcAft>
                <a:spcPts val="0"/>
              </a:spcAft>
              <a:buClr>
                <a:srgbClr val="A6A6A6"/>
              </a:buClr>
              <a:buSzPts val="1400"/>
              <a:buFont typeface="Arial"/>
              <a:buNone/>
              <a:defRPr sz="1400"/>
            </a:lvl1pPr>
            <a:lvl2pPr indent="-317500" lvl="1" marL="914400" algn="l">
              <a:lnSpc>
                <a:spcPct val="100000"/>
              </a:lnSpc>
              <a:spcBef>
                <a:spcPts val="600"/>
              </a:spcBef>
              <a:spcAft>
                <a:spcPts val="0"/>
              </a:spcAft>
              <a:buClr>
                <a:srgbClr val="A6A6A6"/>
              </a:buClr>
              <a:buSzPts val="1400"/>
              <a:buFont typeface="Arial"/>
              <a:buChar char="•"/>
              <a:defRPr sz="1400"/>
            </a:lvl2pPr>
            <a:lvl3pPr indent="-317500" lvl="2" marL="1371600" algn="l">
              <a:lnSpc>
                <a:spcPct val="100000"/>
              </a:lnSpc>
              <a:spcBef>
                <a:spcPts val="600"/>
              </a:spcBef>
              <a:spcAft>
                <a:spcPts val="0"/>
              </a:spcAft>
              <a:buClr>
                <a:srgbClr val="A6A6A6"/>
              </a:buClr>
              <a:buSzPts val="1400"/>
              <a:buFont typeface="Arial"/>
              <a:buChar char="•"/>
              <a:defRPr sz="1400"/>
            </a:lvl3pPr>
            <a:lvl4pPr indent="-317500" lvl="3" marL="1828800" algn="l">
              <a:lnSpc>
                <a:spcPct val="100000"/>
              </a:lnSpc>
              <a:spcBef>
                <a:spcPts val="600"/>
              </a:spcBef>
              <a:spcAft>
                <a:spcPts val="0"/>
              </a:spcAft>
              <a:buClr>
                <a:srgbClr val="A6A6A6"/>
              </a:buClr>
              <a:buSzPts val="1400"/>
              <a:buFont typeface="Arial"/>
              <a:buChar char="–"/>
              <a:defRPr sz="1400"/>
            </a:lvl4pPr>
            <a:lvl5pPr indent="-317500" lvl="4" marL="2286000" algn="l">
              <a:lnSpc>
                <a:spcPct val="100000"/>
              </a:lnSpc>
              <a:spcBef>
                <a:spcPts val="600"/>
              </a:spcBef>
              <a:spcAft>
                <a:spcPts val="0"/>
              </a:spcAft>
              <a:buClr>
                <a:srgbClr val="A6A6A6"/>
              </a:buClr>
              <a:buSzPts val="1400"/>
              <a:buFont typeface="Arial"/>
              <a:buChar char="»"/>
              <a:defRPr sz="1400"/>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30" name="Google Shape;30;p11"/>
          <p:cNvSpPr/>
          <p:nvPr/>
        </p:nvSpPr>
        <p:spPr>
          <a:xfrm>
            <a:off x="-14944" y="2032000"/>
            <a:ext cx="148618" cy="836707"/>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11"/>
          <p:cNvSpPr txBox="1"/>
          <p:nvPr>
            <p:ph idx="12" type="sldNum"/>
          </p:nvPr>
        </p:nvSpPr>
        <p:spPr>
          <a:xfrm>
            <a:off x="8241697" y="4732699"/>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white" showMasterSp="0">
  <p:cSld name="Content and photo: white">
    <p:spTree>
      <p:nvGrpSpPr>
        <p:cNvPr id="32" name="Shape 32"/>
        <p:cNvGrpSpPr/>
        <p:nvPr/>
      </p:nvGrpSpPr>
      <p:grpSpPr>
        <a:xfrm>
          <a:off x="0" y="0"/>
          <a:ext cx="0" cy="0"/>
          <a:chOff x="0" y="0"/>
          <a:chExt cx="0" cy="0"/>
        </a:xfrm>
      </p:grpSpPr>
      <p:sp>
        <p:nvSpPr>
          <p:cNvPr id="33" name="Google Shape;33;p12"/>
          <p:cNvSpPr txBox="1"/>
          <p:nvPr>
            <p:ph type="title"/>
          </p:nvPr>
        </p:nvSpPr>
        <p:spPr>
          <a:xfrm>
            <a:off x="525303" y="464384"/>
            <a:ext cx="4560581" cy="77932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404041"/>
              </a:buClr>
              <a:buSzPts val="3000"/>
              <a:buFont typeface="Arial"/>
              <a:buNone/>
              <a:defRPr sz="3000">
                <a:solidFill>
                  <a:srgbClr val="404041"/>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34" name="Google Shape;34;p12"/>
          <p:cNvSpPr txBox="1"/>
          <p:nvPr>
            <p:ph idx="1" type="body"/>
          </p:nvPr>
        </p:nvSpPr>
        <p:spPr>
          <a:xfrm>
            <a:off x="525303" y="1629405"/>
            <a:ext cx="4560581" cy="2792362"/>
          </a:xfrm>
          <a:prstGeom prst="rect">
            <a:avLst/>
          </a:prstGeom>
          <a:noFill/>
          <a:ln>
            <a:noFill/>
          </a:ln>
        </p:spPr>
        <p:txBody>
          <a:bodyPr anchorCtr="0" anchor="t" bIns="45700" lIns="45700" spcFirstLastPara="1" rIns="45700" wrap="square" tIns="45700">
            <a:normAutofit/>
          </a:bodyPr>
          <a:lstStyle>
            <a:lvl1pPr indent="-304800" lvl="0" marL="457200" algn="l">
              <a:lnSpc>
                <a:spcPct val="100000"/>
              </a:lnSpc>
              <a:spcBef>
                <a:spcPts val="600"/>
              </a:spcBef>
              <a:spcAft>
                <a:spcPts val="0"/>
              </a:spcAft>
              <a:buClr>
                <a:srgbClr val="808080"/>
              </a:buClr>
              <a:buSzPts val="1200"/>
              <a:buFont typeface="Arial"/>
              <a:buChar char="▪"/>
              <a:defRPr b="0" sz="1200">
                <a:solidFill>
                  <a:srgbClr val="404041"/>
                </a:solidFill>
              </a:defRPr>
            </a:lvl1pPr>
            <a:lvl2pPr indent="-304800" lvl="1" marL="914400" algn="l">
              <a:lnSpc>
                <a:spcPct val="100000"/>
              </a:lnSpc>
              <a:spcBef>
                <a:spcPts val="600"/>
              </a:spcBef>
              <a:spcAft>
                <a:spcPts val="0"/>
              </a:spcAft>
              <a:buClr>
                <a:srgbClr val="808080"/>
              </a:buClr>
              <a:buSzPts val="1200"/>
              <a:buFont typeface="Arial"/>
              <a:buChar char="•"/>
              <a:defRPr b="0" sz="1200">
                <a:solidFill>
                  <a:srgbClr val="404041"/>
                </a:solidFill>
              </a:defRPr>
            </a:lvl2pPr>
            <a:lvl3pPr indent="-304800" lvl="2" marL="1371600" algn="l">
              <a:lnSpc>
                <a:spcPct val="100000"/>
              </a:lnSpc>
              <a:spcBef>
                <a:spcPts val="600"/>
              </a:spcBef>
              <a:spcAft>
                <a:spcPts val="0"/>
              </a:spcAft>
              <a:buClr>
                <a:srgbClr val="808080"/>
              </a:buClr>
              <a:buSzPts val="1200"/>
              <a:buFont typeface="Arial"/>
              <a:buChar char="•"/>
              <a:defRPr b="0" sz="1200">
                <a:solidFill>
                  <a:srgbClr val="404041"/>
                </a:solidFill>
              </a:defRPr>
            </a:lvl3pPr>
            <a:lvl4pPr indent="-304800" lvl="3" marL="1828800" algn="l">
              <a:lnSpc>
                <a:spcPct val="100000"/>
              </a:lnSpc>
              <a:spcBef>
                <a:spcPts val="600"/>
              </a:spcBef>
              <a:spcAft>
                <a:spcPts val="0"/>
              </a:spcAft>
              <a:buClr>
                <a:srgbClr val="808080"/>
              </a:buClr>
              <a:buSzPts val="1200"/>
              <a:buFont typeface="Arial"/>
              <a:buChar char="•"/>
              <a:defRPr b="0" sz="1200">
                <a:solidFill>
                  <a:srgbClr val="404041"/>
                </a:solidFill>
              </a:defRPr>
            </a:lvl4pPr>
            <a:lvl5pPr indent="-304800" lvl="4" marL="2286000" algn="l">
              <a:lnSpc>
                <a:spcPct val="100000"/>
              </a:lnSpc>
              <a:spcBef>
                <a:spcPts val="600"/>
              </a:spcBef>
              <a:spcAft>
                <a:spcPts val="0"/>
              </a:spcAft>
              <a:buClr>
                <a:srgbClr val="808080"/>
              </a:buClr>
              <a:buSzPts val="1200"/>
              <a:buFont typeface="Arial"/>
              <a:buChar char="•"/>
              <a:defRPr b="0" sz="1200">
                <a:solidFill>
                  <a:srgbClr val="404041"/>
                </a:solidFill>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35" name="Google Shape;35;p12"/>
          <p:cNvSpPr/>
          <p:nvPr>
            <p:ph idx="2" type="pic"/>
          </p:nvPr>
        </p:nvSpPr>
        <p:spPr>
          <a:xfrm>
            <a:off x="5573057" y="0"/>
            <a:ext cx="3570943" cy="5143500"/>
          </a:xfrm>
          <a:prstGeom prst="rect">
            <a:avLst/>
          </a:prstGeom>
          <a:noFill/>
          <a:ln>
            <a:noFill/>
          </a:ln>
        </p:spPr>
      </p:sp>
      <p:sp>
        <p:nvSpPr>
          <p:cNvPr id="36" name="Google Shape;36;p12"/>
          <p:cNvSpPr/>
          <p:nvPr/>
        </p:nvSpPr>
        <p:spPr>
          <a:xfrm>
            <a:off x="-1" y="486799"/>
            <a:ext cx="82666" cy="387199"/>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12"/>
          <p:cNvSpPr/>
          <p:nvPr/>
        </p:nvSpPr>
        <p:spPr>
          <a:xfrm>
            <a:off x="635302" y="4661517"/>
            <a:ext cx="387199" cy="528965"/>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2" id="38" name="Google Shape;38;p12"/>
          <p:cNvPicPr preferRelativeResize="0"/>
          <p:nvPr/>
        </p:nvPicPr>
        <p:blipFill rotWithShape="1">
          <a:blip r:embed="rId2">
            <a:alphaModFix/>
          </a:blip>
          <a:srcRect b="0" l="0" r="0" t="0"/>
          <a:stretch/>
        </p:blipFill>
        <p:spPr>
          <a:xfrm>
            <a:off x="483819" y="4514843"/>
            <a:ext cx="684581" cy="751839"/>
          </a:xfrm>
          <a:prstGeom prst="rect">
            <a:avLst/>
          </a:prstGeom>
          <a:noFill/>
          <a:ln>
            <a:noFill/>
          </a:ln>
        </p:spPr>
      </p:pic>
      <p:sp>
        <p:nvSpPr>
          <p:cNvPr id="39" name="Google Shape;39;p12"/>
          <p:cNvSpPr txBox="1"/>
          <p:nvPr>
            <p:ph idx="12" type="sldNum"/>
          </p:nvPr>
        </p:nvSpPr>
        <p:spPr>
          <a:xfrm>
            <a:off x="8241697" y="4772455"/>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black" showMasterSp="0">
  <p:cSld name="Content only: black">
    <p:bg>
      <p:bgPr>
        <a:solidFill>
          <a:srgbClr val="262626"/>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523346" y="759068"/>
            <a:ext cx="8004412" cy="699067"/>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3000"/>
              <a:buFont typeface="Arial"/>
              <a:buNone/>
              <a:defRPr sz="3000"/>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42" name="Google Shape;42;p13"/>
          <p:cNvSpPr txBox="1"/>
          <p:nvPr>
            <p:ph idx="1" type="body"/>
          </p:nvPr>
        </p:nvSpPr>
        <p:spPr>
          <a:xfrm>
            <a:off x="523346" y="1630403"/>
            <a:ext cx="8011072" cy="2818771"/>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600"/>
              </a:spcBef>
              <a:spcAft>
                <a:spcPts val="0"/>
              </a:spcAft>
              <a:buClr>
                <a:srgbClr val="808080"/>
              </a:buClr>
              <a:buSzPts val="1800"/>
              <a:buFont typeface="Arial"/>
              <a:buAutoNum type="arabicPeriod"/>
              <a:defRPr b="0" sz="1800">
                <a:solidFill>
                  <a:srgbClr val="FFFFFF"/>
                </a:solidFill>
              </a:defRPr>
            </a:lvl1pPr>
            <a:lvl2pPr indent="-228600" lvl="1" marL="914400" algn="l">
              <a:lnSpc>
                <a:spcPct val="100000"/>
              </a:lnSpc>
              <a:spcBef>
                <a:spcPts val="600"/>
              </a:spcBef>
              <a:spcAft>
                <a:spcPts val="0"/>
              </a:spcAft>
              <a:buClr>
                <a:srgbClr val="808080"/>
              </a:buClr>
              <a:buSzPts val="1800"/>
              <a:buFont typeface="Arial"/>
              <a:buNone/>
              <a:defRPr b="0" sz="1800">
                <a:solidFill>
                  <a:srgbClr val="FFFFFF"/>
                </a:solidFill>
              </a:defRPr>
            </a:lvl2pPr>
            <a:lvl3pPr indent="-228600" lvl="2" marL="1371600" algn="l">
              <a:lnSpc>
                <a:spcPct val="100000"/>
              </a:lnSpc>
              <a:spcBef>
                <a:spcPts val="600"/>
              </a:spcBef>
              <a:spcAft>
                <a:spcPts val="0"/>
              </a:spcAft>
              <a:buClr>
                <a:srgbClr val="808080"/>
              </a:buClr>
              <a:buSzPts val="1800"/>
              <a:buFont typeface="Arial"/>
              <a:buNone/>
              <a:defRPr b="0" sz="1800">
                <a:solidFill>
                  <a:srgbClr val="FFFFFF"/>
                </a:solidFill>
              </a:defRPr>
            </a:lvl3pPr>
            <a:lvl4pPr indent="-228600" lvl="3" marL="1828800" algn="l">
              <a:lnSpc>
                <a:spcPct val="100000"/>
              </a:lnSpc>
              <a:spcBef>
                <a:spcPts val="600"/>
              </a:spcBef>
              <a:spcAft>
                <a:spcPts val="0"/>
              </a:spcAft>
              <a:buClr>
                <a:srgbClr val="808080"/>
              </a:buClr>
              <a:buSzPts val="1800"/>
              <a:buFont typeface="Arial"/>
              <a:buNone/>
              <a:defRPr b="0" sz="1800">
                <a:solidFill>
                  <a:srgbClr val="FFFFFF"/>
                </a:solidFill>
              </a:defRPr>
            </a:lvl4pPr>
            <a:lvl5pPr indent="-228600" lvl="4" marL="2286000" algn="l">
              <a:lnSpc>
                <a:spcPct val="100000"/>
              </a:lnSpc>
              <a:spcBef>
                <a:spcPts val="600"/>
              </a:spcBef>
              <a:spcAft>
                <a:spcPts val="0"/>
              </a:spcAft>
              <a:buClr>
                <a:srgbClr val="808080"/>
              </a:buClr>
              <a:buSzPts val="1800"/>
              <a:buFont typeface="Arial"/>
              <a:buNone/>
              <a:defRPr b="0" sz="1800">
                <a:solidFill>
                  <a:srgbClr val="FFFFFF"/>
                </a:solidFill>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43" name="Google Shape;43;p13"/>
          <p:cNvSpPr txBox="1"/>
          <p:nvPr>
            <p:ph idx="2" type="body"/>
          </p:nvPr>
        </p:nvSpPr>
        <p:spPr>
          <a:xfrm>
            <a:off x="4833956" y="284946"/>
            <a:ext cx="3700464" cy="252412"/>
          </a:xfrm>
          <a:prstGeom prst="rect">
            <a:avLst/>
          </a:prstGeom>
          <a:noFill/>
          <a:ln>
            <a:noFill/>
          </a:ln>
        </p:spPr>
        <p:txBody>
          <a:bodyPr anchorCtr="0" anchor="t" bIns="45700" lIns="45700" spcFirstLastPara="1" rIns="45700" wrap="square" tIns="45700">
            <a:normAutofit/>
          </a:bodyPr>
          <a:lstStyle>
            <a:lvl1pPr indent="-228600" lvl="0" marL="457200" algn="r">
              <a:lnSpc>
                <a:spcPct val="100000"/>
              </a:lnSpc>
              <a:spcBef>
                <a:spcPts val="600"/>
              </a:spcBef>
              <a:spcAft>
                <a:spcPts val="0"/>
              </a:spcAft>
              <a:buClr>
                <a:srgbClr val="A6A6A6"/>
              </a:buClr>
              <a:buSzPts val="1100"/>
              <a:buFont typeface="Arial"/>
              <a:buNone/>
              <a:defRPr b="0"/>
            </a:lvl1pPr>
            <a:lvl2pPr indent="-342900" lvl="1" marL="914400" algn="l">
              <a:lnSpc>
                <a:spcPct val="100000"/>
              </a:lnSpc>
              <a:spcBef>
                <a:spcPts val="600"/>
              </a:spcBef>
              <a:spcAft>
                <a:spcPts val="0"/>
              </a:spcAft>
              <a:buClr>
                <a:srgbClr val="A6A6A6"/>
              </a:buClr>
              <a:buSzPts val="1800"/>
              <a:buChar char="•"/>
              <a:defRPr/>
            </a:lvl2pPr>
            <a:lvl3pPr indent="-342900" lvl="2" marL="1371600" algn="l">
              <a:lnSpc>
                <a:spcPct val="100000"/>
              </a:lnSpc>
              <a:spcBef>
                <a:spcPts val="600"/>
              </a:spcBef>
              <a:spcAft>
                <a:spcPts val="0"/>
              </a:spcAft>
              <a:buClr>
                <a:srgbClr val="A6A6A6"/>
              </a:buClr>
              <a:buSzPts val="1800"/>
              <a:buChar char="•"/>
              <a:defRPr/>
            </a:lvl3pPr>
            <a:lvl4pPr indent="-342900" lvl="3" marL="1828800" algn="l">
              <a:lnSpc>
                <a:spcPct val="100000"/>
              </a:lnSpc>
              <a:spcBef>
                <a:spcPts val="600"/>
              </a:spcBef>
              <a:spcAft>
                <a:spcPts val="0"/>
              </a:spcAft>
              <a:buClr>
                <a:srgbClr val="A6A6A6"/>
              </a:buClr>
              <a:buSzPts val="1800"/>
              <a:buChar char="–"/>
              <a:defRPr/>
            </a:lvl4pPr>
            <a:lvl5pPr indent="-342900" lvl="4" marL="2286000" algn="l">
              <a:lnSpc>
                <a:spcPct val="100000"/>
              </a:lnSpc>
              <a:spcBef>
                <a:spcPts val="600"/>
              </a:spcBef>
              <a:spcAft>
                <a:spcPts val="0"/>
              </a:spcAft>
              <a:buClr>
                <a:srgbClr val="A6A6A6"/>
              </a:buClr>
              <a:buSzPts val="1800"/>
              <a:buChar char="»"/>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44" name="Google Shape;44;p13"/>
          <p:cNvSpPr/>
          <p:nvPr/>
        </p:nvSpPr>
        <p:spPr>
          <a:xfrm>
            <a:off x="-1" y="957832"/>
            <a:ext cx="82666" cy="387199"/>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5" name="Google Shape;45;p13"/>
          <p:cNvGrpSpPr/>
          <p:nvPr/>
        </p:nvGrpSpPr>
        <p:grpSpPr>
          <a:xfrm>
            <a:off x="-30788" y="4661515"/>
            <a:ext cx="9228670" cy="528967"/>
            <a:chOff x="0" y="-1"/>
            <a:chExt cx="9228668" cy="528966"/>
          </a:xfrm>
        </p:grpSpPr>
        <p:sp>
          <p:nvSpPr>
            <p:cNvPr id="46" name="Google Shape;46;p13"/>
            <p:cNvSpPr/>
            <p:nvPr/>
          </p:nvSpPr>
          <p:spPr>
            <a:xfrm>
              <a:off x="0" y="73289"/>
              <a:ext cx="9228668" cy="455676"/>
            </a:xfrm>
            <a:prstGeom prst="rect">
              <a:avLst/>
            </a:prstGeom>
            <a:solidFill>
              <a:srgbClr val="69030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13"/>
            <p:cNvSpPr/>
            <p:nvPr/>
          </p:nvSpPr>
          <p:spPr>
            <a:xfrm>
              <a:off x="666090" y="-1"/>
              <a:ext cx="387199" cy="528966"/>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13"/>
            <p:cNvSpPr txBox="1"/>
            <p:nvPr/>
          </p:nvSpPr>
          <p:spPr>
            <a:xfrm>
              <a:off x="1107479" y="170285"/>
              <a:ext cx="3522162" cy="2147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INDIANA UNIVERSITY</a:t>
              </a:r>
              <a:endParaRPr b="0" i="0" sz="1400" u="none" cap="none" strike="noStrike">
                <a:solidFill>
                  <a:srgbClr val="000000"/>
                </a:solidFill>
                <a:latin typeface="Arial"/>
                <a:ea typeface="Arial"/>
                <a:cs typeface="Arial"/>
                <a:sym typeface="Arial"/>
              </a:endParaRPr>
            </a:p>
          </p:txBody>
        </p:sp>
      </p:grpSp>
      <p:pic>
        <p:nvPicPr>
          <p:cNvPr descr="Picture 16" id="49" name="Google Shape;49;p13"/>
          <p:cNvPicPr preferRelativeResize="0"/>
          <p:nvPr/>
        </p:nvPicPr>
        <p:blipFill rotWithShape="1">
          <a:blip r:embed="rId2">
            <a:alphaModFix/>
          </a:blip>
          <a:srcRect b="0" l="0" r="0" t="0"/>
          <a:stretch/>
        </p:blipFill>
        <p:spPr>
          <a:xfrm>
            <a:off x="483819" y="4514843"/>
            <a:ext cx="684581" cy="751839"/>
          </a:xfrm>
          <a:prstGeom prst="rect">
            <a:avLst/>
          </a:prstGeom>
          <a:noFill/>
          <a:ln>
            <a:noFill/>
          </a:ln>
        </p:spPr>
      </p:pic>
      <p:sp>
        <p:nvSpPr>
          <p:cNvPr id="50" name="Google Shape;50;p13"/>
          <p:cNvSpPr txBox="1"/>
          <p:nvPr>
            <p:ph idx="12" type="sldNum"/>
          </p:nvPr>
        </p:nvSpPr>
        <p:spPr>
          <a:xfrm>
            <a:off x="8241697" y="4772455"/>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black" showMasterSp="0">
  <p:cSld name="Content and photo: black">
    <p:bg>
      <p:bgPr>
        <a:solidFill>
          <a:srgbClr val="252626"/>
        </a:solidFill>
      </p:bgPr>
    </p:bg>
    <p:spTree>
      <p:nvGrpSpPr>
        <p:cNvPr id="51" name="Shape 51"/>
        <p:cNvGrpSpPr/>
        <p:nvPr/>
      </p:nvGrpSpPr>
      <p:grpSpPr>
        <a:xfrm>
          <a:off x="0" y="0"/>
          <a:ext cx="0" cy="0"/>
          <a:chOff x="0" y="0"/>
          <a:chExt cx="0" cy="0"/>
        </a:xfrm>
      </p:grpSpPr>
      <p:sp>
        <p:nvSpPr>
          <p:cNvPr id="52" name="Google Shape;52;p14"/>
          <p:cNvSpPr txBox="1"/>
          <p:nvPr>
            <p:ph type="title"/>
          </p:nvPr>
        </p:nvSpPr>
        <p:spPr>
          <a:xfrm>
            <a:off x="530123" y="464384"/>
            <a:ext cx="4560581" cy="779320"/>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3000"/>
              <a:buFont typeface="Arial"/>
              <a:buNone/>
              <a:defRPr sz="3000"/>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53" name="Google Shape;53;p14"/>
          <p:cNvSpPr txBox="1"/>
          <p:nvPr>
            <p:ph idx="1" type="body"/>
          </p:nvPr>
        </p:nvSpPr>
        <p:spPr>
          <a:xfrm>
            <a:off x="530123" y="1629404"/>
            <a:ext cx="4560581" cy="2801499"/>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600"/>
              </a:spcBef>
              <a:spcAft>
                <a:spcPts val="0"/>
              </a:spcAft>
              <a:buClr>
                <a:srgbClr val="808080"/>
              </a:buClr>
              <a:buSzPts val="1800"/>
              <a:buFont typeface="Arial"/>
              <a:buChar char="•"/>
              <a:defRPr b="0" sz="1800">
                <a:solidFill>
                  <a:srgbClr val="FFFFFF"/>
                </a:solidFill>
              </a:defRPr>
            </a:lvl1pPr>
            <a:lvl2pPr indent="-342900" lvl="1" marL="914400" algn="l">
              <a:lnSpc>
                <a:spcPct val="100000"/>
              </a:lnSpc>
              <a:spcBef>
                <a:spcPts val="600"/>
              </a:spcBef>
              <a:spcAft>
                <a:spcPts val="0"/>
              </a:spcAft>
              <a:buClr>
                <a:srgbClr val="808080"/>
              </a:buClr>
              <a:buSzPts val="1800"/>
              <a:buFont typeface="Arial"/>
              <a:buChar char="•"/>
              <a:defRPr b="0" sz="1800">
                <a:solidFill>
                  <a:srgbClr val="FFFFFF"/>
                </a:solidFill>
              </a:defRPr>
            </a:lvl2pPr>
            <a:lvl3pPr indent="-342900" lvl="2" marL="1371600" algn="l">
              <a:lnSpc>
                <a:spcPct val="100000"/>
              </a:lnSpc>
              <a:spcBef>
                <a:spcPts val="600"/>
              </a:spcBef>
              <a:spcAft>
                <a:spcPts val="0"/>
              </a:spcAft>
              <a:buClr>
                <a:srgbClr val="808080"/>
              </a:buClr>
              <a:buSzPts val="1800"/>
              <a:buFont typeface="Arial"/>
              <a:buChar char="•"/>
              <a:defRPr b="0" sz="1800">
                <a:solidFill>
                  <a:srgbClr val="FFFFFF"/>
                </a:solidFill>
              </a:defRPr>
            </a:lvl3pPr>
            <a:lvl4pPr indent="-342900" lvl="3" marL="1828800" algn="l">
              <a:lnSpc>
                <a:spcPct val="100000"/>
              </a:lnSpc>
              <a:spcBef>
                <a:spcPts val="600"/>
              </a:spcBef>
              <a:spcAft>
                <a:spcPts val="0"/>
              </a:spcAft>
              <a:buClr>
                <a:srgbClr val="808080"/>
              </a:buClr>
              <a:buSzPts val="1800"/>
              <a:buFont typeface="Arial"/>
              <a:buChar char="•"/>
              <a:defRPr b="0" sz="1800">
                <a:solidFill>
                  <a:srgbClr val="FFFFFF"/>
                </a:solidFill>
              </a:defRPr>
            </a:lvl4pPr>
            <a:lvl5pPr indent="-342900" lvl="4" marL="2286000" algn="l">
              <a:lnSpc>
                <a:spcPct val="100000"/>
              </a:lnSpc>
              <a:spcBef>
                <a:spcPts val="600"/>
              </a:spcBef>
              <a:spcAft>
                <a:spcPts val="0"/>
              </a:spcAft>
              <a:buClr>
                <a:srgbClr val="808080"/>
              </a:buClr>
              <a:buSzPts val="1800"/>
              <a:buFont typeface="Arial"/>
              <a:buChar char="•"/>
              <a:defRPr b="0" sz="1800">
                <a:solidFill>
                  <a:srgbClr val="FFFFFF"/>
                </a:solidFill>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54" name="Google Shape;54;p14"/>
          <p:cNvSpPr/>
          <p:nvPr>
            <p:ph idx="2" type="pic"/>
          </p:nvPr>
        </p:nvSpPr>
        <p:spPr>
          <a:xfrm>
            <a:off x="5564909" y="0"/>
            <a:ext cx="3570943" cy="5143500"/>
          </a:xfrm>
          <a:prstGeom prst="rect">
            <a:avLst/>
          </a:prstGeom>
          <a:noFill/>
          <a:ln>
            <a:noFill/>
          </a:ln>
        </p:spPr>
      </p:sp>
      <p:sp>
        <p:nvSpPr>
          <p:cNvPr id="55" name="Google Shape;55;p14"/>
          <p:cNvSpPr/>
          <p:nvPr/>
        </p:nvSpPr>
        <p:spPr>
          <a:xfrm>
            <a:off x="-15847" y="486799"/>
            <a:ext cx="82666" cy="387199"/>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14"/>
          <p:cNvSpPr/>
          <p:nvPr/>
        </p:nvSpPr>
        <p:spPr>
          <a:xfrm>
            <a:off x="635302" y="4661517"/>
            <a:ext cx="387199" cy="528965"/>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10" id="57" name="Google Shape;57;p14"/>
          <p:cNvPicPr preferRelativeResize="0"/>
          <p:nvPr/>
        </p:nvPicPr>
        <p:blipFill rotWithShape="1">
          <a:blip r:embed="rId2">
            <a:alphaModFix/>
          </a:blip>
          <a:srcRect b="0" l="0" r="0" t="0"/>
          <a:stretch/>
        </p:blipFill>
        <p:spPr>
          <a:xfrm>
            <a:off x="483819" y="4514843"/>
            <a:ext cx="684581" cy="751839"/>
          </a:xfrm>
          <a:prstGeom prst="rect">
            <a:avLst/>
          </a:prstGeom>
          <a:noFill/>
          <a:ln>
            <a:noFill/>
          </a:ln>
        </p:spPr>
      </p:pic>
      <p:sp>
        <p:nvSpPr>
          <p:cNvPr id="58" name="Google Shape;58;p14"/>
          <p:cNvSpPr txBox="1"/>
          <p:nvPr>
            <p:ph idx="12" type="sldNum"/>
          </p:nvPr>
        </p:nvSpPr>
        <p:spPr>
          <a:xfrm>
            <a:off x="8241697" y="4772455"/>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black" showMasterSp="0">
  <p:cSld name="Blank with footer: black">
    <p:bg>
      <p:bgPr>
        <a:solidFill>
          <a:srgbClr val="252626"/>
        </a:solidFill>
      </p:bgPr>
    </p:bg>
    <p:spTree>
      <p:nvGrpSpPr>
        <p:cNvPr id="59" name="Shape 59"/>
        <p:cNvGrpSpPr/>
        <p:nvPr/>
      </p:nvGrpSpPr>
      <p:grpSpPr>
        <a:xfrm>
          <a:off x="0" y="0"/>
          <a:ext cx="0" cy="0"/>
          <a:chOff x="0" y="0"/>
          <a:chExt cx="0" cy="0"/>
        </a:xfrm>
      </p:grpSpPr>
      <p:grpSp>
        <p:nvGrpSpPr>
          <p:cNvPr id="60" name="Google Shape;60;p15"/>
          <p:cNvGrpSpPr/>
          <p:nvPr/>
        </p:nvGrpSpPr>
        <p:grpSpPr>
          <a:xfrm>
            <a:off x="-30788" y="4661515"/>
            <a:ext cx="9228670" cy="528967"/>
            <a:chOff x="0" y="-1"/>
            <a:chExt cx="9228668" cy="528966"/>
          </a:xfrm>
        </p:grpSpPr>
        <p:sp>
          <p:nvSpPr>
            <p:cNvPr id="61" name="Google Shape;61;p15"/>
            <p:cNvSpPr/>
            <p:nvPr/>
          </p:nvSpPr>
          <p:spPr>
            <a:xfrm>
              <a:off x="0" y="73289"/>
              <a:ext cx="9228668" cy="455676"/>
            </a:xfrm>
            <a:prstGeom prst="rect">
              <a:avLst/>
            </a:prstGeom>
            <a:solidFill>
              <a:srgbClr val="69030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5"/>
            <p:cNvSpPr/>
            <p:nvPr/>
          </p:nvSpPr>
          <p:spPr>
            <a:xfrm>
              <a:off x="666090" y="-1"/>
              <a:ext cx="387199" cy="528966"/>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15"/>
            <p:cNvSpPr txBox="1"/>
            <p:nvPr/>
          </p:nvSpPr>
          <p:spPr>
            <a:xfrm>
              <a:off x="1107479" y="170285"/>
              <a:ext cx="3522162" cy="214700"/>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INDIANA UNIVERSITY</a:t>
              </a:r>
              <a:endParaRPr b="0" i="0" sz="1400" u="none" cap="none" strike="noStrike">
                <a:solidFill>
                  <a:srgbClr val="000000"/>
                </a:solidFill>
                <a:latin typeface="Arial"/>
                <a:ea typeface="Arial"/>
                <a:cs typeface="Arial"/>
                <a:sym typeface="Arial"/>
              </a:endParaRPr>
            </a:p>
          </p:txBody>
        </p:sp>
      </p:grpSp>
      <p:pic>
        <p:nvPicPr>
          <p:cNvPr descr="Picture 6" id="64" name="Google Shape;64;p15"/>
          <p:cNvPicPr preferRelativeResize="0"/>
          <p:nvPr/>
        </p:nvPicPr>
        <p:blipFill rotWithShape="1">
          <a:blip r:embed="rId2">
            <a:alphaModFix/>
          </a:blip>
          <a:srcRect b="0" l="0" r="0" t="0"/>
          <a:stretch/>
        </p:blipFill>
        <p:spPr>
          <a:xfrm>
            <a:off x="483819" y="4514843"/>
            <a:ext cx="684581" cy="751839"/>
          </a:xfrm>
          <a:prstGeom prst="rect">
            <a:avLst/>
          </a:prstGeom>
          <a:noFill/>
          <a:ln>
            <a:noFill/>
          </a:ln>
        </p:spPr>
      </p:pic>
      <p:sp>
        <p:nvSpPr>
          <p:cNvPr id="65" name="Google Shape;65;p15"/>
          <p:cNvSpPr txBox="1"/>
          <p:nvPr>
            <p:ph idx="12" type="sldNum"/>
          </p:nvPr>
        </p:nvSpPr>
        <p:spPr>
          <a:xfrm>
            <a:off x="8241697" y="4772455"/>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with IUPUI lockup" showMasterSp="0">
  <p:cSld name="Closing slide with IUPUI lockup">
    <p:bg>
      <p:bgPr>
        <a:solidFill>
          <a:srgbClr val="690304"/>
        </a:solidFill>
      </p:bgPr>
    </p:bg>
    <p:spTree>
      <p:nvGrpSpPr>
        <p:cNvPr id="66" name="Shape 66"/>
        <p:cNvGrpSpPr/>
        <p:nvPr/>
      </p:nvGrpSpPr>
      <p:grpSpPr>
        <a:xfrm>
          <a:off x="0" y="0"/>
          <a:ext cx="0" cy="0"/>
          <a:chOff x="0" y="0"/>
          <a:chExt cx="0" cy="0"/>
        </a:xfrm>
      </p:grpSpPr>
      <p:sp>
        <p:nvSpPr>
          <p:cNvPr id="67" name="Google Shape;67;p16"/>
          <p:cNvSpPr txBox="1"/>
          <p:nvPr>
            <p:ph idx="1" type="body"/>
          </p:nvPr>
        </p:nvSpPr>
        <p:spPr>
          <a:xfrm>
            <a:off x="536601" y="680396"/>
            <a:ext cx="7859187" cy="2721668"/>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FFFFFF"/>
              </a:buClr>
              <a:buSzPts val="1800"/>
              <a:buFont typeface="Arial"/>
              <a:buNone/>
              <a:defRPr b="0" sz="1800">
                <a:solidFill>
                  <a:srgbClr val="FFFFFF"/>
                </a:solidFill>
              </a:defRPr>
            </a:lvl1pPr>
            <a:lvl2pPr indent="-228600" lvl="1" marL="914400" algn="l">
              <a:lnSpc>
                <a:spcPct val="100000"/>
              </a:lnSpc>
              <a:spcBef>
                <a:spcPts val="600"/>
              </a:spcBef>
              <a:spcAft>
                <a:spcPts val="0"/>
              </a:spcAft>
              <a:buClr>
                <a:srgbClr val="FFFFFF"/>
              </a:buClr>
              <a:buSzPts val="1800"/>
              <a:buFont typeface="Arial"/>
              <a:buNone/>
              <a:defRPr b="0" sz="1800">
                <a:solidFill>
                  <a:srgbClr val="FFFFFF"/>
                </a:solidFill>
              </a:defRPr>
            </a:lvl2pPr>
            <a:lvl3pPr indent="-228600" lvl="2" marL="1371600" algn="l">
              <a:lnSpc>
                <a:spcPct val="100000"/>
              </a:lnSpc>
              <a:spcBef>
                <a:spcPts val="600"/>
              </a:spcBef>
              <a:spcAft>
                <a:spcPts val="0"/>
              </a:spcAft>
              <a:buClr>
                <a:srgbClr val="FFFFFF"/>
              </a:buClr>
              <a:buSzPts val="1800"/>
              <a:buFont typeface="Arial"/>
              <a:buNone/>
              <a:defRPr b="0" sz="1800">
                <a:solidFill>
                  <a:srgbClr val="FFFFFF"/>
                </a:solidFill>
              </a:defRPr>
            </a:lvl3pPr>
            <a:lvl4pPr indent="-228600" lvl="3" marL="1828800" algn="l">
              <a:lnSpc>
                <a:spcPct val="100000"/>
              </a:lnSpc>
              <a:spcBef>
                <a:spcPts val="600"/>
              </a:spcBef>
              <a:spcAft>
                <a:spcPts val="0"/>
              </a:spcAft>
              <a:buClr>
                <a:srgbClr val="FFFFFF"/>
              </a:buClr>
              <a:buSzPts val="1800"/>
              <a:buFont typeface="Arial"/>
              <a:buNone/>
              <a:defRPr b="0" sz="1800">
                <a:solidFill>
                  <a:srgbClr val="FFFFFF"/>
                </a:solidFill>
              </a:defRPr>
            </a:lvl4pPr>
            <a:lvl5pPr indent="-342900" lvl="4" marL="2286000" algn="l">
              <a:lnSpc>
                <a:spcPct val="100000"/>
              </a:lnSpc>
              <a:spcBef>
                <a:spcPts val="600"/>
              </a:spcBef>
              <a:spcAft>
                <a:spcPts val="0"/>
              </a:spcAft>
              <a:buClr>
                <a:srgbClr val="FFFFFF"/>
              </a:buClr>
              <a:buSzPts val="1800"/>
              <a:buFont typeface="Arial"/>
              <a:buChar char="»"/>
              <a:defRPr b="0" sz="1800">
                <a:solidFill>
                  <a:srgbClr val="FFFFFF"/>
                </a:solidFill>
              </a:defRPr>
            </a:lvl5pPr>
            <a:lvl6pPr indent="-342900" lvl="5" marL="2743200" algn="l">
              <a:lnSpc>
                <a:spcPct val="100000"/>
              </a:lnSpc>
              <a:spcBef>
                <a:spcPts val="600"/>
              </a:spcBef>
              <a:spcAft>
                <a:spcPts val="0"/>
              </a:spcAft>
              <a:buClr>
                <a:srgbClr val="A6A6A6"/>
              </a:buClr>
              <a:buSzPts val="1800"/>
              <a:buChar char="•"/>
              <a:defRPr/>
            </a:lvl6pPr>
            <a:lvl7pPr indent="-342900" lvl="6" marL="3200400" algn="l">
              <a:lnSpc>
                <a:spcPct val="100000"/>
              </a:lnSpc>
              <a:spcBef>
                <a:spcPts val="600"/>
              </a:spcBef>
              <a:spcAft>
                <a:spcPts val="0"/>
              </a:spcAft>
              <a:buClr>
                <a:srgbClr val="A6A6A6"/>
              </a:buClr>
              <a:buSzPts val="1800"/>
              <a:buChar char="•"/>
              <a:defRPr/>
            </a:lvl7pPr>
            <a:lvl8pPr indent="-342900" lvl="7" marL="3657600" algn="l">
              <a:lnSpc>
                <a:spcPct val="100000"/>
              </a:lnSpc>
              <a:spcBef>
                <a:spcPts val="600"/>
              </a:spcBef>
              <a:spcAft>
                <a:spcPts val="0"/>
              </a:spcAft>
              <a:buClr>
                <a:srgbClr val="A6A6A6"/>
              </a:buClr>
              <a:buSzPts val="1800"/>
              <a:buChar char="•"/>
              <a:defRPr/>
            </a:lvl8pPr>
            <a:lvl9pPr indent="-342900" lvl="8" marL="4114800" algn="l">
              <a:lnSpc>
                <a:spcPct val="100000"/>
              </a:lnSpc>
              <a:spcBef>
                <a:spcPts val="600"/>
              </a:spcBef>
              <a:spcAft>
                <a:spcPts val="0"/>
              </a:spcAft>
              <a:buClr>
                <a:srgbClr val="A6A6A6"/>
              </a:buClr>
              <a:buSzPts val="1800"/>
              <a:buChar char="•"/>
              <a:defRPr/>
            </a:lvl9pPr>
          </a:lstStyle>
          <a:p/>
        </p:txBody>
      </p:sp>
      <p:sp>
        <p:nvSpPr>
          <p:cNvPr id="68" name="Google Shape;68;p16"/>
          <p:cNvSpPr/>
          <p:nvPr/>
        </p:nvSpPr>
        <p:spPr>
          <a:xfrm>
            <a:off x="-15847" y="680396"/>
            <a:ext cx="82666" cy="387199"/>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6"/>
          <p:cNvSpPr/>
          <p:nvPr/>
        </p:nvSpPr>
        <p:spPr>
          <a:xfrm>
            <a:off x="631042" y="4856355"/>
            <a:ext cx="528685" cy="287146"/>
          </a:xfrm>
          <a:prstGeom prst="rect">
            <a:avLst/>
          </a:prstGeom>
          <a:solidFill>
            <a:srgbClr val="990000"/>
          </a:solidFill>
          <a:ln>
            <a:noFill/>
          </a:ln>
          <a:effectLst>
            <a:outerShdw blurRad="38100" rotWithShape="0" dir="5400000" dist="23000">
              <a:srgbClr val="000000">
                <a:alpha val="33333"/>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Picture 6" id="70" name="Google Shape;70;p16"/>
          <p:cNvPicPr preferRelativeResize="0"/>
          <p:nvPr/>
        </p:nvPicPr>
        <p:blipFill rotWithShape="1">
          <a:blip r:embed="rId2">
            <a:alphaModFix/>
          </a:blip>
          <a:srcRect b="0" l="0" r="0" t="0"/>
          <a:stretch/>
        </p:blipFill>
        <p:spPr>
          <a:xfrm>
            <a:off x="631042" y="4235584"/>
            <a:ext cx="3211261" cy="620773"/>
          </a:xfrm>
          <a:prstGeom prst="rect">
            <a:avLst/>
          </a:prstGeom>
          <a:noFill/>
          <a:ln>
            <a:noFill/>
          </a:ln>
        </p:spPr>
      </p:pic>
      <p:sp>
        <p:nvSpPr>
          <p:cNvPr id="71" name="Google Shape;71;p16"/>
          <p:cNvSpPr txBox="1"/>
          <p:nvPr>
            <p:ph idx="12" type="sldNum"/>
          </p:nvPr>
        </p:nvSpPr>
        <p:spPr>
          <a:xfrm>
            <a:off x="8241697" y="4772455"/>
            <a:ext cx="273654" cy="26425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8"/>
          <p:cNvSpPr/>
          <p:nvPr/>
        </p:nvSpPr>
        <p:spPr>
          <a:xfrm>
            <a:off x="633302" y="-648376"/>
            <a:ext cx="733468" cy="2367522"/>
          </a:xfrm>
          <a:prstGeom prst="rect">
            <a:avLst/>
          </a:prstGeom>
          <a:solidFill>
            <a:srgbClr val="99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 name="Google Shape;7;p8"/>
          <p:cNvSpPr txBox="1"/>
          <p:nvPr>
            <p:ph type="title"/>
          </p:nvPr>
        </p:nvSpPr>
        <p:spPr>
          <a:xfrm>
            <a:off x="502902" y="2766522"/>
            <a:ext cx="7734222" cy="1114495"/>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2pPr>
            <a:lvl3pPr lvl="2"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3pPr>
            <a:lvl4pPr lvl="3"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4pPr>
            <a:lvl5pPr lvl="4"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5pPr>
            <a:lvl6pPr lvl="5"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6pPr>
            <a:lvl7pPr lvl="6"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7pPr>
            <a:lvl8pPr lvl="7"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8pPr>
            <a:lvl9pPr lvl="8" marR="0" rtl="0" algn="l">
              <a:lnSpc>
                <a:spcPct val="9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9pPr>
          </a:lstStyle>
          <a:p/>
        </p:txBody>
      </p:sp>
      <p:sp>
        <p:nvSpPr>
          <p:cNvPr id="8" name="Google Shape;8;p8"/>
          <p:cNvSpPr txBox="1"/>
          <p:nvPr>
            <p:ph idx="1" type="body"/>
          </p:nvPr>
        </p:nvSpPr>
        <p:spPr>
          <a:xfrm>
            <a:off x="530694" y="4709821"/>
            <a:ext cx="7734222" cy="277656"/>
          </a:xfrm>
          <a:prstGeom prst="rect">
            <a:avLst/>
          </a:prstGeom>
          <a:noFill/>
          <a:ln>
            <a:noFill/>
          </a:ln>
        </p:spPr>
        <p:txBody>
          <a:bodyPr anchorCtr="0" anchor="ctr" bIns="45700" lIns="45700" spcFirstLastPara="1" rIns="45700" wrap="square" tIns="45700">
            <a:normAutofit/>
          </a:bodyPr>
          <a:lstStyle>
            <a:lvl1pPr indent="-228600" lvl="0" marL="457200" marR="0" rtl="0" algn="l">
              <a:lnSpc>
                <a:spcPct val="100000"/>
              </a:lnSpc>
              <a:spcBef>
                <a:spcPts val="600"/>
              </a:spcBef>
              <a:spcAft>
                <a:spcPts val="0"/>
              </a:spcAft>
              <a:buClr>
                <a:srgbClr val="A6A6A6"/>
              </a:buClr>
              <a:buSzPts val="1100"/>
              <a:buFont typeface="Arial"/>
              <a:buNone/>
              <a:defRPr b="1" i="0" sz="1100" u="none" cap="none" strike="noStrike">
                <a:solidFill>
                  <a:srgbClr val="A6A6A6"/>
                </a:solidFill>
                <a:latin typeface="Arial"/>
                <a:ea typeface="Arial"/>
                <a:cs typeface="Arial"/>
                <a:sym typeface="Arial"/>
              </a:defRPr>
            </a:lvl1pPr>
            <a:lvl2pPr indent="-298450" lvl="1" marL="9144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2pPr>
            <a:lvl3pPr indent="-298450" lvl="2" marL="13716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3pPr>
            <a:lvl4pPr indent="-298450" lvl="3" marL="18288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4pPr>
            <a:lvl5pPr indent="-298450" lvl="4" marL="22860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5pPr>
            <a:lvl6pPr indent="-298450" lvl="5" marL="27432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6pPr>
            <a:lvl7pPr indent="-298450" lvl="6" marL="32004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7pPr>
            <a:lvl8pPr indent="-298450" lvl="7" marL="36576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8pPr>
            <a:lvl9pPr indent="-298450" lvl="8" marL="4114800" marR="0" rtl="0" algn="l">
              <a:lnSpc>
                <a:spcPct val="100000"/>
              </a:lnSpc>
              <a:spcBef>
                <a:spcPts val="600"/>
              </a:spcBef>
              <a:spcAft>
                <a:spcPts val="0"/>
              </a:spcAft>
              <a:buClr>
                <a:srgbClr val="A6A6A6"/>
              </a:buClr>
              <a:buSzPts val="1100"/>
              <a:buFont typeface="Arial"/>
              <a:buChar char="•"/>
              <a:defRPr b="1" i="0" sz="1100" u="none" cap="none" strike="noStrike">
                <a:solidFill>
                  <a:srgbClr val="A6A6A6"/>
                </a:solidFill>
                <a:latin typeface="Arial"/>
                <a:ea typeface="Arial"/>
                <a:cs typeface="Arial"/>
                <a:sym typeface="Arial"/>
              </a:defRPr>
            </a:lvl9pPr>
          </a:lstStyle>
          <a:p/>
        </p:txBody>
      </p:sp>
      <p:pic>
        <p:nvPicPr>
          <p:cNvPr descr="Picture 9" id="9" name="Google Shape;9;p8"/>
          <p:cNvPicPr preferRelativeResize="0"/>
          <p:nvPr/>
        </p:nvPicPr>
        <p:blipFill rotWithShape="1">
          <a:blip r:embed="rId1">
            <a:alphaModFix/>
          </a:blip>
          <a:srcRect b="0" l="0" r="0" t="0"/>
          <a:stretch/>
        </p:blipFill>
        <p:spPr>
          <a:xfrm>
            <a:off x="352425" y="581277"/>
            <a:ext cx="1289147" cy="1415798"/>
          </a:xfrm>
          <a:prstGeom prst="rect">
            <a:avLst/>
          </a:prstGeom>
          <a:noFill/>
          <a:ln>
            <a:noFill/>
          </a:ln>
        </p:spPr>
      </p:pic>
      <p:sp>
        <p:nvSpPr>
          <p:cNvPr id="10" name="Google Shape;10;p8"/>
          <p:cNvSpPr txBox="1"/>
          <p:nvPr>
            <p:ph idx="12" type="sldNum"/>
          </p:nvPr>
        </p:nvSpPr>
        <p:spPr>
          <a:xfrm>
            <a:off x="6279546" y="4635136"/>
            <a:ext cx="273654" cy="264253"/>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idx="1" type="body"/>
          </p:nvPr>
        </p:nvSpPr>
        <p:spPr>
          <a:xfrm>
            <a:off x="530694" y="4709821"/>
            <a:ext cx="7734221" cy="277656"/>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A6A6A6"/>
              </a:buClr>
              <a:buSzPts val="1100"/>
              <a:buFont typeface="Arial"/>
              <a:buNone/>
            </a:pPr>
            <a:r>
              <a:rPr b="1" i="0" lang="en-US" sz="1100" u="none" cap="none" strike="noStrike">
                <a:solidFill>
                  <a:srgbClr val="A6A6A6"/>
                </a:solidFill>
                <a:latin typeface="Arial"/>
                <a:ea typeface="Arial"/>
                <a:cs typeface="Arial"/>
                <a:sym typeface="Arial"/>
              </a:rPr>
              <a:t>INDIANA UNIVERSITY</a:t>
            </a:r>
            <a:endParaRPr/>
          </a:p>
        </p:txBody>
      </p:sp>
      <p:sp>
        <p:nvSpPr>
          <p:cNvPr id="77" name="Google Shape;77;p1"/>
          <p:cNvSpPr txBox="1"/>
          <p:nvPr>
            <p:ph idx="2" type="body"/>
          </p:nvPr>
        </p:nvSpPr>
        <p:spPr>
          <a:xfrm>
            <a:off x="530692" y="3155268"/>
            <a:ext cx="7734221" cy="1168376"/>
          </a:xfrm>
          <a:prstGeom prst="rect">
            <a:avLst/>
          </a:prstGeom>
          <a:noFill/>
          <a:ln>
            <a:noFill/>
          </a:ln>
        </p:spPr>
        <p:txBody>
          <a:bodyPr anchorCtr="0" anchor="ctr"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1400"/>
              <a:buFont typeface="Arial"/>
              <a:buNone/>
            </a:pPr>
            <a:br>
              <a:rPr lang="en-US">
                <a:solidFill>
                  <a:schemeClr val="dk1"/>
                </a:solidFill>
              </a:rPr>
            </a:br>
            <a:br>
              <a:rPr lang="en-US">
                <a:solidFill>
                  <a:schemeClr val="dk1"/>
                </a:solidFill>
              </a:rPr>
            </a:br>
            <a:r>
              <a:rPr b="1" lang="en-US">
                <a:solidFill>
                  <a:schemeClr val="dk1"/>
                </a:solidFill>
              </a:rPr>
              <a:t>Team</a:t>
            </a:r>
            <a:r>
              <a:rPr lang="en-US">
                <a:solidFill>
                  <a:schemeClr val="dk1"/>
                </a:solidFill>
              </a:rPr>
              <a:t>: Abhigna Devarasetty, Krishna Teja Jillelamudi, Fhariya Aseem Fathima </a:t>
            </a:r>
            <a:endParaRPr>
              <a:solidFill>
                <a:schemeClr val="dk1"/>
              </a:solidFill>
            </a:endParaRPr>
          </a:p>
          <a:p>
            <a:pPr indent="0" lvl="0" marL="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rtl="0" algn="l">
              <a:lnSpc>
                <a:spcPct val="100000"/>
              </a:lnSpc>
              <a:spcBef>
                <a:spcPts val="0"/>
              </a:spcBef>
              <a:spcAft>
                <a:spcPts val="0"/>
              </a:spcAft>
              <a:buClr>
                <a:srgbClr val="000000"/>
              </a:buClr>
              <a:buSzPts val="1400"/>
              <a:buFont typeface="Arial"/>
              <a:buNone/>
            </a:pPr>
            <a:r>
              <a:rPr b="1" lang="en-US">
                <a:solidFill>
                  <a:schemeClr val="dk1"/>
                </a:solidFill>
              </a:rPr>
              <a:t>Course</a:t>
            </a:r>
            <a:r>
              <a:rPr lang="en-US">
                <a:solidFill>
                  <a:schemeClr val="dk1"/>
                </a:solidFill>
              </a:rPr>
              <a:t>: Data Visualization (INFO – I 590) – Fall 2023</a:t>
            </a:r>
            <a:br>
              <a:rPr lang="en-US"/>
            </a:br>
            <a:br>
              <a:rPr lang="en-US"/>
            </a:br>
            <a:endParaRPr/>
          </a:p>
        </p:txBody>
      </p:sp>
      <p:sp>
        <p:nvSpPr>
          <p:cNvPr id="78" name="Google Shape;78;p1"/>
          <p:cNvSpPr txBox="1"/>
          <p:nvPr>
            <p:ph type="title"/>
          </p:nvPr>
        </p:nvSpPr>
        <p:spPr>
          <a:xfrm>
            <a:off x="606856" y="1869407"/>
            <a:ext cx="7734300" cy="89970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Visualizing Civic Engagement - City of Bloomington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62dc197786_0_28"/>
          <p:cNvSpPr txBox="1"/>
          <p:nvPr>
            <p:ph type="title"/>
          </p:nvPr>
        </p:nvSpPr>
        <p:spPr>
          <a:xfrm>
            <a:off x="525302" y="365920"/>
            <a:ext cx="8004300" cy="8310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Distribution of Requests for Top 20 Most Reported Service Types Over Months</a:t>
            </a:r>
            <a:endParaRPr/>
          </a:p>
        </p:txBody>
      </p:sp>
      <p:pic>
        <p:nvPicPr>
          <p:cNvPr id="139" name="Google Shape;139;g262dc197786_0_28"/>
          <p:cNvPicPr preferRelativeResize="0"/>
          <p:nvPr/>
        </p:nvPicPr>
        <p:blipFill>
          <a:blip r:embed="rId3">
            <a:alphaModFix/>
          </a:blip>
          <a:stretch>
            <a:fillRect/>
          </a:stretch>
        </p:blipFill>
        <p:spPr>
          <a:xfrm>
            <a:off x="525300" y="1273438"/>
            <a:ext cx="4959725" cy="3210225"/>
          </a:xfrm>
          <a:prstGeom prst="rect">
            <a:avLst/>
          </a:prstGeom>
          <a:noFill/>
          <a:ln>
            <a:noFill/>
          </a:ln>
        </p:spPr>
      </p:pic>
      <p:sp>
        <p:nvSpPr>
          <p:cNvPr id="140" name="Google Shape;140;g262dc197786_0_28"/>
          <p:cNvSpPr txBox="1"/>
          <p:nvPr/>
        </p:nvSpPr>
        <p:spPr>
          <a:xfrm>
            <a:off x="5621750" y="1100900"/>
            <a:ext cx="3257700" cy="355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100">
                <a:solidFill>
                  <a:schemeClr val="dk1"/>
                </a:solidFill>
              </a:rPr>
              <a:t>We utilized a </a:t>
            </a:r>
            <a:r>
              <a:rPr b="1" lang="en-US" sz="1100">
                <a:solidFill>
                  <a:schemeClr val="dk1"/>
                </a:solidFill>
              </a:rPr>
              <a:t>color-coded scatter plot</a:t>
            </a:r>
            <a:r>
              <a:rPr lang="en-US" sz="1100">
                <a:solidFill>
                  <a:schemeClr val="dk1"/>
                </a:solidFill>
              </a:rPr>
              <a:t> to represent the monthly distribution of service requests across various service types which gave clear visualization of </a:t>
            </a:r>
            <a:r>
              <a:rPr b="1" lang="en-US" sz="1100">
                <a:solidFill>
                  <a:schemeClr val="dk1"/>
                </a:solidFill>
              </a:rPr>
              <a:t>seasonal trends</a:t>
            </a:r>
            <a:r>
              <a:rPr lang="en-US" sz="1100">
                <a:solidFill>
                  <a:schemeClr val="dk1"/>
                </a:solidFill>
              </a:rPr>
              <a:t> and </a:t>
            </a:r>
            <a:r>
              <a:rPr b="1" lang="en-US" sz="1100">
                <a:solidFill>
                  <a:schemeClr val="dk1"/>
                </a:solidFill>
              </a:rPr>
              <a:t>peak service demands</a:t>
            </a:r>
            <a:r>
              <a:rPr lang="en-US" sz="1100">
                <a:solidFill>
                  <a:schemeClr val="dk1"/>
                </a:solidFill>
              </a:rPr>
              <a:t>.</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b="1" lang="en-US" sz="1100">
                <a:solidFill>
                  <a:schemeClr val="dk1"/>
                </a:solidFill>
              </a:rPr>
              <a:t>Insights from the graph:</a:t>
            </a:r>
            <a:endParaRPr b="1" sz="1100">
              <a:solidFill>
                <a:schemeClr val="dk1"/>
              </a:solidFill>
            </a:endParaRPr>
          </a:p>
          <a:p>
            <a:pPr indent="0" lvl="0" marL="0" rtl="0" algn="just">
              <a:spcBef>
                <a:spcPts val="0"/>
              </a:spcBef>
              <a:spcAft>
                <a:spcPts val="0"/>
              </a:spcAft>
              <a:buNone/>
            </a:pPr>
            <a:r>
              <a:t/>
            </a:r>
            <a:endParaRPr b="1" sz="1100">
              <a:solidFill>
                <a:schemeClr val="dk1"/>
              </a:solidFill>
            </a:endParaRPr>
          </a:p>
          <a:p>
            <a:pPr indent="-298450" lvl="0" marL="457200" rtl="0" algn="just">
              <a:spcBef>
                <a:spcPts val="0"/>
              </a:spcBef>
              <a:spcAft>
                <a:spcPts val="0"/>
              </a:spcAft>
              <a:buClr>
                <a:schemeClr val="dk1"/>
              </a:buClr>
              <a:buSzPts val="1100"/>
              <a:buAutoNum type="arabicPeriod"/>
            </a:pPr>
            <a:r>
              <a:rPr b="1" lang="en-US" sz="1100">
                <a:solidFill>
                  <a:schemeClr val="dk1"/>
                </a:solidFill>
              </a:rPr>
              <a:t>Seasonal Patterns:</a:t>
            </a:r>
            <a:r>
              <a:rPr lang="en-US" sz="1100">
                <a:solidFill>
                  <a:schemeClr val="dk1"/>
                </a:solidFill>
              </a:rPr>
              <a:t> Services such as "Yard Waste" and "Snow Removal", show clear seasonal patterns, with peaks that likely correspond to specific seasons, fall for yard waste and winter for snow removal.</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b="1" lang="en-US" sz="1100">
                <a:solidFill>
                  <a:schemeClr val="dk1"/>
                </a:solidFill>
              </a:rPr>
              <a:t>High-Demand Services:</a:t>
            </a:r>
            <a:r>
              <a:rPr lang="en-US" sz="1100">
                <a:solidFill>
                  <a:schemeClr val="dk1"/>
                </a:solidFill>
              </a:rPr>
              <a:t> "Potholes" and "Trash" appear to be consistently in demand throughout the year, with "Potholes" is in peak during specific months, which could be associated with post-winter damage.</a:t>
            </a:r>
            <a:endParaRPr sz="1100">
              <a:solidFill>
                <a:schemeClr val="dk1"/>
              </a:solidFill>
            </a:endParaRPr>
          </a:p>
          <a:p>
            <a:pPr indent="0" lvl="0" marL="0" rtl="0" algn="just">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62dc197786_1_21"/>
          <p:cNvSpPr txBox="1"/>
          <p:nvPr>
            <p:ph type="title"/>
          </p:nvPr>
        </p:nvSpPr>
        <p:spPr>
          <a:xfrm>
            <a:off x="529827" y="6186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Locations of the requests made</a:t>
            </a:r>
            <a:endParaRPr/>
          </a:p>
        </p:txBody>
      </p:sp>
      <p:sp>
        <p:nvSpPr>
          <p:cNvPr id="146" name="Google Shape;146;g262dc197786_1_21"/>
          <p:cNvSpPr txBox="1"/>
          <p:nvPr>
            <p:ph idx="1" type="body"/>
          </p:nvPr>
        </p:nvSpPr>
        <p:spPr>
          <a:xfrm>
            <a:off x="3740665" y="284946"/>
            <a:ext cx="4793700" cy="2523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r>
              <a:rPr lang="en-US"/>
              <a:t>Maps</a:t>
            </a:r>
            <a:endParaRPr/>
          </a:p>
        </p:txBody>
      </p:sp>
      <p:pic>
        <p:nvPicPr>
          <p:cNvPr id="147" name="Google Shape;147;g262dc197786_1_21"/>
          <p:cNvPicPr preferRelativeResize="0"/>
          <p:nvPr/>
        </p:nvPicPr>
        <p:blipFill rotWithShape="1">
          <a:blip r:embed="rId3">
            <a:alphaModFix/>
          </a:blip>
          <a:srcRect b="0" l="21140" r="26454" t="2162"/>
          <a:stretch/>
        </p:blipFill>
        <p:spPr>
          <a:xfrm>
            <a:off x="601100" y="1238150"/>
            <a:ext cx="3869801" cy="3285900"/>
          </a:xfrm>
          <a:prstGeom prst="rect">
            <a:avLst/>
          </a:prstGeom>
          <a:noFill/>
          <a:ln>
            <a:noFill/>
          </a:ln>
        </p:spPr>
      </p:pic>
      <p:sp>
        <p:nvSpPr>
          <p:cNvPr id="148" name="Google Shape;148;g262dc197786_1_21"/>
          <p:cNvSpPr txBox="1"/>
          <p:nvPr/>
        </p:nvSpPr>
        <p:spPr>
          <a:xfrm>
            <a:off x="8786925" y="4228450"/>
            <a:ext cx="91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A6A6A6"/>
              </a:solidFill>
            </a:endParaRPr>
          </a:p>
        </p:txBody>
      </p:sp>
      <p:sp>
        <p:nvSpPr>
          <p:cNvPr id="149" name="Google Shape;149;g262dc197786_1_21"/>
          <p:cNvSpPr txBox="1"/>
          <p:nvPr/>
        </p:nvSpPr>
        <p:spPr>
          <a:xfrm>
            <a:off x="4974850" y="1497750"/>
            <a:ext cx="39582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solidFill>
                  <a:schemeClr val="dk1"/>
                </a:solidFill>
              </a:rPr>
              <a:t>Utilizing the </a:t>
            </a:r>
            <a:r>
              <a:rPr b="1" lang="en-US" sz="1200">
                <a:solidFill>
                  <a:schemeClr val="dk1"/>
                </a:solidFill>
              </a:rPr>
              <a:t>OpenCage Geocoding API</a:t>
            </a:r>
            <a:r>
              <a:rPr lang="en-US" sz="1200">
                <a:solidFill>
                  <a:schemeClr val="dk1"/>
                </a:solidFill>
              </a:rPr>
              <a:t> and the Python package </a:t>
            </a:r>
            <a:r>
              <a:rPr b="1" lang="en-US" sz="1200">
                <a:solidFill>
                  <a:schemeClr val="dk1"/>
                </a:solidFill>
              </a:rPr>
              <a:t>Folium</a:t>
            </a:r>
            <a:r>
              <a:rPr lang="en-US" sz="1200">
                <a:solidFill>
                  <a:schemeClr val="dk1"/>
                </a:solidFill>
              </a:rPr>
              <a:t>, latitude and longitude columns from Open 311 data are transformed into interactive maps. </a:t>
            </a:r>
            <a:endParaRPr sz="1200">
              <a:solidFill>
                <a:schemeClr val="dk1"/>
              </a:solidFill>
            </a:endParaRPr>
          </a:p>
        </p:txBody>
      </p:sp>
      <p:sp>
        <p:nvSpPr>
          <p:cNvPr id="150" name="Google Shape;150;g262dc197786_1_21"/>
          <p:cNvSpPr txBox="1"/>
          <p:nvPr/>
        </p:nvSpPr>
        <p:spPr>
          <a:xfrm>
            <a:off x="4974850" y="2565350"/>
            <a:ext cx="37320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rPr>
              <a:t>Insights from the graph:</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US" sz="1200">
                <a:solidFill>
                  <a:schemeClr val="dk1"/>
                </a:solidFill>
              </a:rPr>
              <a:t>Plotting the locations gave us an understanding on how important is it to use other methods of aggregation, but upon close inspections it was evident for us to notice few patterns on how a </a:t>
            </a:r>
            <a:r>
              <a:rPr b="1" lang="en-US" sz="1200">
                <a:solidFill>
                  <a:schemeClr val="dk1"/>
                </a:solidFill>
              </a:rPr>
              <a:t>specific service</a:t>
            </a:r>
            <a:r>
              <a:rPr lang="en-US" sz="1200">
                <a:solidFill>
                  <a:schemeClr val="dk1"/>
                </a:solidFill>
              </a:rPr>
              <a:t> is more occurring in a specific </a:t>
            </a:r>
            <a:r>
              <a:rPr b="1" lang="en-US" sz="1200">
                <a:solidFill>
                  <a:schemeClr val="dk1"/>
                </a:solidFill>
              </a:rPr>
              <a:t>type of locations</a:t>
            </a:r>
            <a:r>
              <a:rPr lang="en-US" sz="1200">
                <a:solidFill>
                  <a:schemeClr val="dk1"/>
                </a:solidFill>
              </a:rPr>
              <a:t>.</a:t>
            </a:r>
            <a:endParaRPr sz="1200">
              <a:solidFill>
                <a:schemeClr val="dk1"/>
              </a:solidFill>
            </a:endParaRPr>
          </a:p>
          <a:p>
            <a:pPr indent="0" lvl="0" marL="0" rtl="0" algn="l">
              <a:spcBef>
                <a:spcPts val="0"/>
              </a:spcBef>
              <a:spcAft>
                <a:spcPts val="0"/>
              </a:spcAft>
              <a:buNone/>
            </a:pPr>
            <a:r>
              <a:t/>
            </a:r>
            <a:endParaRPr sz="1100">
              <a:solidFill>
                <a:srgbClr val="A6A6A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2dc197786_0_4"/>
          <p:cNvSpPr txBox="1"/>
          <p:nvPr>
            <p:ph type="title"/>
          </p:nvPr>
        </p:nvSpPr>
        <p:spPr>
          <a:xfrm>
            <a:off x="529827" y="6186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Cluster wise density of the requests</a:t>
            </a:r>
            <a:endParaRPr/>
          </a:p>
        </p:txBody>
      </p:sp>
      <p:sp>
        <p:nvSpPr>
          <p:cNvPr id="156" name="Google Shape;156;g262dc197786_0_4"/>
          <p:cNvSpPr txBox="1"/>
          <p:nvPr>
            <p:ph idx="1" type="body"/>
          </p:nvPr>
        </p:nvSpPr>
        <p:spPr>
          <a:xfrm>
            <a:off x="3740665" y="284946"/>
            <a:ext cx="4793700" cy="2523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r>
              <a:rPr lang="en-US"/>
              <a:t>Maps</a:t>
            </a:r>
            <a:endParaRPr/>
          </a:p>
        </p:txBody>
      </p:sp>
      <p:pic>
        <p:nvPicPr>
          <p:cNvPr id="157" name="Google Shape;157;g262dc197786_0_4"/>
          <p:cNvPicPr preferRelativeResize="0"/>
          <p:nvPr/>
        </p:nvPicPr>
        <p:blipFill rotWithShape="1">
          <a:blip r:embed="rId3">
            <a:alphaModFix/>
          </a:blip>
          <a:srcRect b="0" l="18890" r="16506" t="0"/>
          <a:stretch/>
        </p:blipFill>
        <p:spPr>
          <a:xfrm>
            <a:off x="625475" y="1270575"/>
            <a:ext cx="4251075" cy="3197575"/>
          </a:xfrm>
          <a:prstGeom prst="rect">
            <a:avLst/>
          </a:prstGeom>
          <a:noFill/>
          <a:ln>
            <a:noFill/>
          </a:ln>
        </p:spPr>
      </p:pic>
      <p:sp>
        <p:nvSpPr>
          <p:cNvPr id="158" name="Google Shape;158;g262dc197786_0_4"/>
          <p:cNvSpPr txBox="1"/>
          <p:nvPr/>
        </p:nvSpPr>
        <p:spPr>
          <a:xfrm>
            <a:off x="4974850" y="1443938"/>
            <a:ext cx="39582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solidFill>
                  <a:schemeClr val="dk1"/>
                </a:solidFill>
              </a:rPr>
              <a:t>In Folium, the </a:t>
            </a:r>
            <a:r>
              <a:rPr b="1" lang="en-US" sz="1200">
                <a:solidFill>
                  <a:schemeClr val="dk1"/>
                </a:solidFill>
              </a:rPr>
              <a:t>MarkerCluster()</a:t>
            </a:r>
            <a:r>
              <a:rPr lang="en-US" sz="1200">
                <a:solidFill>
                  <a:schemeClr val="dk1"/>
                </a:solidFill>
              </a:rPr>
              <a:t> object is utilized to efficiently manage and display markers on a map. This is particularly useful when working with latitude and longitude columns from Open 311 data, allowing the creation of visually clean and interactive maps with clustered markers based on geographic coordinates.</a:t>
            </a:r>
            <a:endParaRPr sz="1200">
              <a:solidFill>
                <a:schemeClr val="dk1"/>
              </a:solidFill>
            </a:endParaRPr>
          </a:p>
        </p:txBody>
      </p:sp>
      <p:sp>
        <p:nvSpPr>
          <p:cNvPr id="159" name="Google Shape;159;g262dc197786_0_4"/>
          <p:cNvSpPr txBox="1"/>
          <p:nvPr/>
        </p:nvSpPr>
        <p:spPr>
          <a:xfrm>
            <a:off x="4974850" y="2889875"/>
            <a:ext cx="395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200">
                <a:solidFill>
                  <a:schemeClr val="dk1"/>
                </a:solidFill>
              </a:rPr>
              <a:t>Insights from the graph:</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US" sz="1200">
                <a:solidFill>
                  <a:schemeClr val="dk1"/>
                </a:solidFill>
              </a:rPr>
              <a:t>Clustering was able to give us a sense of where most issues are situated at, zooming in and out provided us with an understanding on what areas in general contribute to most requests.</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2dc197786_1_30"/>
          <p:cNvSpPr txBox="1"/>
          <p:nvPr>
            <p:ph type="title"/>
          </p:nvPr>
        </p:nvSpPr>
        <p:spPr>
          <a:xfrm>
            <a:off x="529827" y="6186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Open Issues dashboard</a:t>
            </a:r>
            <a:endParaRPr/>
          </a:p>
        </p:txBody>
      </p:sp>
      <p:sp>
        <p:nvSpPr>
          <p:cNvPr id="165" name="Google Shape;165;g262dc197786_1_30"/>
          <p:cNvSpPr txBox="1"/>
          <p:nvPr>
            <p:ph idx="1" type="body"/>
          </p:nvPr>
        </p:nvSpPr>
        <p:spPr>
          <a:xfrm>
            <a:off x="3740665" y="284946"/>
            <a:ext cx="4793700" cy="2523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r>
              <a:rPr lang="en-US"/>
              <a:t>Maps</a:t>
            </a:r>
            <a:endParaRPr/>
          </a:p>
        </p:txBody>
      </p:sp>
      <p:pic>
        <p:nvPicPr>
          <p:cNvPr id="166" name="Google Shape;166;g262dc197786_1_30"/>
          <p:cNvPicPr preferRelativeResize="0"/>
          <p:nvPr/>
        </p:nvPicPr>
        <p:blipFill>
          <a:blip r:embed="rId3">
            <a:alphaModFix/>
          </a:blip>
          <a:stretch>
            <a:fillRect/>
          </a:stretch>
        </p:blipFill>
        <p:spPr>
          <a:xfrm>
            <a:off x="621150" y="1341525"/>
            <a:ext cx="4539352" cy="3188425"/>
          </a:xfrm>
          <a:prstGeom prst="rect">
            <a:avLst/>
          </a:prstGeom>
          <a:noFill/>
          <a:ln>
            <a:noFill/>
          </a:ln>
        </p:spPr>
      </p:pic>
      <p:sp>
        <p:nvSpPr>
          <p:cNvPr id="167" name="Google Shape;167;g262dc197786_1_30"/>
          <p:cNvSpPr txBox="1"/>
          <p:nvPr/>
        </p:nvSpPr>
        <p:spPr>
          <a:xfrm>
            <a:off x="5364275" y="1390175"/>
            <a:ext cx="3585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solidFill>
                  <a:schemeClr val="dk1"/>
                </a:solidFill>
              </a:rPr>
              <a:t>Dash, a Python package, is employed to create dynamic and interactive web-based visualizations using data from Open 311. The focus is on the "lat," "long," and "agency_responsible" columns, specifically filtering data where the "status_description" is set to 'open'. </a:t>
            </a:r>
            <a:endParaRPr sz="1200">
              <a:solidFill>
                <a:schemeClr val="dk1"/>
              </a:solidFill>
            </a:endParaRPr>
          </a:p>
        </p:txBody>
      </p:sp>
      <p:sp>
        <p:nvSpPr>
          <p:cNvPr id="168" name="Google Shape;168;g262dc197786_1_30"/>
          <p:cNvSpPr txBox="1"/>
          <p:nvPr/>
        </p:nvSpPr>
        <p:spPr>
          <a:xfrm>
            <a:off x="5364275" y="2814750"/>
            <a:ext cx="3732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200">
                <a:solidFill>
                  <a:schemeClr val="dk1"/>
                </a:solidFill>
              </a:rPr>
              <a:t>Insights from the graph:</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US" sz="1200">
                <a:solidFill>
                  <a:schemeClr val="dk1"/>
                </a:solidFill>
              </a:rPr>
              <a:t>Visualization</a:t>
            </a:r>
            <a:r>
              <a:rPr lang="en-US" sz="1200">
                <a:solidFill>
                  <a:schemeClr val="dk1"/>
                </a:solidFill>
              </a:rPr>
              <a:t> of open issues of individual agencies along with their count gave us further understanding that was lacking in the location mapping plot. This dashboard can allows citizens to know the nearby requests and is a good foundation to further developments.</a:t>
            </a:r>
            <a:endParaRPr sz="1100">
              <a:solidFill>
                <a:srgbClr val="A6A6A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242366cf9_0_1"/>
          <p:cNvSpPr txBox="1"/>
          <p:nvPr>
            <p:ph type="title"/>
          </p:nvPr>
        </p:nvSpPr>
        <p:spPr>
          <a:xfrm>
            <a:off x="529827" y="6186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Distribution of Requests by ZIP Code</a:t>
            </a:r>
            <a:endParaRPr/>
          </a:p>
        </p:txBody>
      </p:sp>
      <p:sp>
        <p:nvSpPr>
          <p:cNvPr id="174" name="Google Shape;174;g2a242366cf9_0_1"/>
          <p:cNvSpPr txBox="1"/>
          <p:nvPr>
            <p:ph idx="1" type="body"/>
          </p:nvPr>
        </p:nvSpPr>
        <p:spPr>
          <a:xfrm>
            <a:off x="3740665" y="284946"/>
            <a:ext cx="4793700" cy="2523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r>
              <a:rPr lang="en-US"/>
              <a:t>Maps</a:t>
            </a:r>
            <a:endParaRPr/>
          </a:p>
        </p:txBody>
      </p:sp>
      <p:pic>
        <p:nvPicPr>
          <p:cNvPr id="175" name="Google Shape;175;g2a242366cf9_0_1"/>
          <p:cNvPicPr preferRelativeResize="0"/>
          <p:nvPr/>
        </p:nvPicPr>
        <p:blipFill rotWithShape="1">
          <a:blip r:embed="rId3">
            <a:alphaModFix/>
          </a:blip>
          <a:srcRect b="0" l="0" r="0" t="0"/>
          <a:stretch/>
        </p:blipFill>
        <p:spPr>
          <a:xfrm>
            <a:off x="529825" y="1536925"/>
            <a:ext cx="5022875" cy="2740200"/>
          </a:xfrm>
          <a:prstGeom prst="rect">
            <a:avLst/>
          </a:prstGeom>
          <a:noFill/>
          <a:ln>
            <a:noFill/>
          </a:ln>
        </p:spPr>
      </p:pic>
      <p:sp>
        <p:nvSpPr>
          <p:cNvPr id="176" name="Google Shape;176;g2a242366cf9_0_1"/>
          <p:cNvSpPr/>
          <p:nvPr/>
        </p:nvSpPr>
        <p:spPr>
          <a:xfrm>
            <a:off x="2491400" y="1397075"/>
            <a:ext cx="1971300" cy="32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highlight>
                <a:srgbClr val="FFFFFF"/>
              </a:highlight>
            </a:endParaRPr>
          </a:p>
        </p:txBody>
      </p:sp>
      <p:sp>
        <p:nvSpPr>
          <p:cNvPr id="177" name="Google Shape;177;g2a242366cf9_0_1"/>
          <p:cNvSpPr txBox="1"/>
          <p:nvPr/>
        </p:nvSpPr>
        <p:spPr>
          <a:xfrm>
            <a:off x="5704125" y="1627575"/>
            <a:ext cx="32289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solidFill>
                  <a:schemeClr val="dk1"/>
                </a:solidFill>
              </a:rPr>
              <a:t>The Plotly </a:t>
            </a:r>
            <a:r>
              <a:rPr b="1" lang="en-US" sz="1200">
                <a:solidFill>
                  <a:schemeClr val="dk1"/>
                </a:solidFill>
              </a:rPr>
              <a:t>Choropleth</a:t>
            </a:r>
            <a:r>
              <a:rPr lang="en-US" sz="1200">
                <a:solidFill>
                  <a:schemeClr val="dk1"/>
                </a:solidFill>
              </a:rPr>
              <a:t> Python package is utilized to visualize geographic data, focusing on </a:t>
            </a:r>
            <a:r>
              <a:rPr lang="en-US" sz="1200">
                <a:solidFill>
                  <a:schemeClr val="dk1"/>
                </a:solidFill>
              </a:rPr>
              <a:t>Open311</a:t>
            </a:r>
            <a:r>
              <a:rPr lang="en-US" sz="1200">
                <a:solidFill>
                  <a:schemeClr val="dk1"/>
                </a:solidFill>
              </a:rPr>
              <a:t> data's "zip" columns.</a:t>
            </a:r>
            <a:endParaRPr sz="1200">
              <a:solidFill>
                <a:schemeClr val="dk1"/>
              </a:solidFill>
            </a:endParaRPr>
          </a:p>
        </p:txBody>
      </p:sp>
      <p:sp>
        <p:nvSpPr>
          <p:cNvPr id="178" name="Google Shape;178;g2a242366cf9_0_1"/>
          <p:cNvSpPr txBox="1"/>
          <p:nvPr/>
        </p:nvSpPr>
        <p:spPr>
          <a:xfrm>
            <a:off x="5704125" y="2614825"/>
            <a:ext cx="3228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200">
                <a:solidFill>
                  <a:schemeClr val="dk1"/>
                </a:solidFill>
              </a:rPr>
              <a:t>Insights from the graph:</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US" sz="1200">
                <a:solidFill>
                  <a:schemeClr val="dk1"/>
                </a:solidFill>
              </a:rPr>
              <a:t>Distributing the requests by zipcode with the help of choropleth showed us </a:t>
            </a:r>
            <a:r>
              <a:rPr lang="en-US" sz="1200">
                <a:solidFill>
                  <a:schemeClr val="dk1"/>
                </a:solidFill>
              </a:rPr>
              <a:t>how majority of the issues are from certain zones which explains given the population density of those areas.</a:t>
            </a:r>
            <a:endParaRPr sz="1200">
              <a:solidFill>
                <a:schemeClr val="dk1"/>
              </a:solidFill>
            </a:endParaRPr>
          </a:p>
          <a:p>
            <a:pPr indent="0" lvl="0" marL="0" rtl="0" algn="l">
              <a:spcBef>
                <a:spcPts val="0"/>
              </a:spcBef>
              <a:spcAft>
                <a:spcPts val="0"/>
              </a:spcAft>
              <a:buNone/>
            </a:pPr>
            <a:r>
              <a:t/>
            </a:r>
            <a:endParaRPr sz="1200">
              <a:solidFill>
                <a:srgbClr val="A6A6A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6311a29226_0_0"/>
          <p:cNvSpPr txBox="1"/>
          <p:nvPr>
            <p:ph type="title"/>
          </p:nvPr>
        </p:nvSpPr>
        <p:spPr>
          <a:xfrm>
            <a:off x="529827" y="6186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Data improvization suggestions</a:t>
            </a:r>
            <a:endParaRPr/>
          </a:p>
        </p:txBody>
      </p:sp>
      <p:sp>
        <p:nvSpPr>
          <p:cNvPr id="184" name="Google Shape;184;g26311a29226_0_0"/>
          <p:cNvSpPr txBox="1"/>
          <p:nvPr>
            <p:ph idx="2" type="body"/>
          </p:nvPr>
        </p:nvSpPr>
        <p:spPr>
          <a:xfrm>
            <a:off x="544200" y="1182100"/>
            <a:ext cx="8055600" cy="3302700"/>
          </a:xfrm>
          <a:prstGeom prst="rect">
            <a:avLst/>
          </a:prstGeom>
        </p:spPr>
        <p:txBody>
          <a:bodyPr anchorCtr="0" anchor="t" bIns="45700" lIns="45700" spcFirstLastPara="1" rIns="45700" wrap="square" tIns="45700">
            <a:normAutofit fontScale="55000" lnSpcReduction="10000"/>
          </a:bodyPr>
          <a:lstStyle/>
          <a:p>
            <a:pPr indent="0" lvl="0" marL="457200" rtl="0" algn="l">
              <a:spcBef>
                <a:spcPts val="0"/>
              </a:spcBef>
              <a:spcAft>
                <a:spcPts val="0"/>
              </a:spcAft>
              <a:buNone/>
            </a:pPr>
            <a:r>
              <a:t/>
            </a:r>
            <a:endParaRPr/>
          </a:p>
          <a:p>
            <a:pPr indent="-291465" lvl="0" marL="457200" rtl="0" algn="just">
              <a:lnSpc>
                <a:spcPct val="115000"/>
              </a:lnSpc>
              <a:spcBef>
                <a:spcPts val="0"/>
              </a:spcBef>
              <a:spcAft>
                <a:spcPts val="0"/>
              </a:spcAft>
              <a:buClr>
                <a:schemeClr val="dk1"/>
              </a:buClr>
              <a:buSzPct val="100000"/>
              <a:buChar char="●"/>
            </a:pPr>
            <a:r>
              <a:rPr b="1" lang="en-US">
                <a:solidFill>
                  <a:schemeClr val="dk1"/>
                </a:solidFill>
              </a:rPr>
              <a:t>Mapping of Agencies to Service Names:</a:t>
            </a:r>
            <a:endParaRPr b="1">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b="1" lang="en-US">
                <a:solidFill>
                  <a:schemeClr val="dk1"/>
                </a:solidFill>
              </a:rPr>
              <a:t>Challenge:</a:t>
            </a:r>
            <a:r>
              <a:rPr lang="en-US">
                <a:solidFill>
                  <a:schemeClr val="dk1"/>
                </a:solidFill>
              </a:rPr>
              <a:t> Faced difficulties in accurately mapping agencies to service names due to incomplete or missing data.</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b="1" lang="en-US">
                <a:solidFill>
                  <a:schemeClr val="dk1"/>
                </a:solidFill>
              </a:rPr>
              <a:t>Approach:</a:t>
            </a:r>
            <a:r>
              <a:rPr lang="en-US">
                <a:solidFill>
                  <a:schemeClr val="dk1"/>
                </a:solidFill>
              </a:rPr>
              <a:t> Employed statistical methods, like mode replacement, but acknowledged the potential for minor inaccuracies in agency-service correlations.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1465" lvl="0" marL="457200" rtl="0" algn="just">
              <a:lnSpc>
                <a:spcPct val="115000"/>
              </a:lnSpc>
              <a:spcBef>
                <a:spcPts val="0"/>
              </a:spcBef>
              <a:spcAft>
                <a:spcPts val="0"/>
              </a:spcAft>
              <a:buClr>
                <a:schemeClr val="dk1"/>
              </a:buClr>
              <a:buSzPct val="100000"/>
              <a:buChar char="●"/>
            </a:pPr>
            <a:r>
              <a:rPr b="1" lang="en-US">
                <a:solidFill>
                  <a:schemeClr val="dk1"/>
                </a:solidFill>
              </a:rPr>
              <a:t>Inconsistencies in Location Data:</a:t>
            </a:r>
            <a:endParaRPr b="1">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b="1" lang="en-US">
                <a:solidFill>
                  <a:schemeClr val="dk1"/>
                </a:solidFill>
              </a:rPr>
              <a:t>Challenge:</a:t>
            </a:r>
            <a:r>
              <a:rPr lang="en-US">
                <a:solidFill>
                  <a:schemeClr val="dk1"/>
                </a:solidFill>
              </a:rPr>
              <a:t> Encountered inconsistencies and inaccuracies in the geographical data, impacting the precision of spatial analyses.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b="1" lang="en-US">
                <a:solidFill>
                  <a:schemeClr val="dk1"/>
                </a:solidFill>
              </a:rPr>
              <a:t>Mitigation:</a:t>
            </a:r>
            <a:r>
              <a:rPr lang="en-US">
                <a:solidFill>
                  <a:schemeClr val="dk1"/>
                </a:solidFill>
              </a:rPr>
              <a:t> Utilized data cleaning and transformation techniques, though some geographical insights may still have limitations.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1465" lvl="0" marL="457200" rtl="0" algn="just">
              <a:lnSpc>
                <a:spcPct val="115000"/>
              </a:lnSpc>
              <a:spcBef>
                <a:spcPts val="0"/>
              </a:spcBef>
              <a:spcAft>
                <a:spcPts val="0"/>
              </a:spcAft>
              <a:buClr>
                <a:schemeClr val="dk1"/>
              </a:buClr>
              <a:buSzPct val="100000"/>
              <a:buChar char="●"/>
            </a:pPr>
            <a:r>
              <a:rPr b="1" lang="en-US">
                <a:solidFill>
                  <a:schemeClr val="dk1"/>
                </a:solidFill>
              </a:rPr>
              <a:t>Data Quality and Completeness:</a:t>
            </a:r>
            <a:endParaRPr b="1">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b="1" lang="en-US">
                <a:solidFill>
                  <a:schemeClr val="dk1"/>
                </a:solidFill>
              </a:rPr>
              <a:t>Limitation:</a:t>
            </a:r>
            <a:r>
              <a:rPr lang="en-US">
                <a:solidFill>
                  <a:schemeClr val="dk1"/>
                </a:solidFill>
              </a:rPr>
              <a:t> Varied quality and completeness of historical data, especially for earlier years.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0" lvl="0" marL="457200" rtl="0" algn="just">
              <a:lnSpc>
                <a:spcPct val="115000"/>
              </a:lnSpc>
              <a:spcBef>
                <a:spcPts val="0"/>
              </a:spcBef>
              <a:spcAft>
                <a:spcPts val="0"/>
              </a:spcAft>
              <a:buNone/>
            </a:pPr>
            <a:r>
              <a:rPr b="1" lang="en-US">
                <a:solidFill>
                  <a:schemeClr val="dk1"/>
                </a:solidFill>
              </a:rPr>
              <a:t>Decision: </a:t>
            </a:r>
            <a:r>
              <a:rPr lang="en-US">
                <a:solidFill>
                  <a:schemeClr val="dk1"/>
                </a:solidFill>
              </a:rPr>
              <a:t>Chose to focus on more recent data (from 2014) for a more reliable analysis, accepting the trade-off of excluding older data.</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62dc197786_1_54"/>
          <p:cNvSpPr txBox="1"/>
          <p:nvPr>
            <p:ph type="title"/>
          </p:nvPr>
        </p:nvSpPr>
        <p:spPr>
          <a:xfrm>
            <a:off x="529827" y="6186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Future Scope</a:t>
            </a:r>
            <a:endParaRPr/>
          </a:p>
        </p:txBody>
      </p:sp>
      <p:sp>
        <p:nvSpPr>
          <p:cNvPr id="190" name="Google Shape;190;g262dc197786_1_54"/>
          <p:cNvSpPr txBox="1"/>
          <p:nvPr>
            <p:ph idx="2" type="body"/>
          </p:nvPr>
        </p:nvSpPr>
        <p:spPr>
          <a:xfrm>
            <a:off x="525303" y="1196927"/>
            <a:ext cx="8055600" cy="3224700"/>
          </a:xfrm>
          <a:prstGeom prst="rect">
            <a:avLst/>
          </a:prstGeom>
        </p:spPr>
        <p:txBody>
          <a:bodyPr anchorCtr="0" anchor="t" bIns="45700" lIns="45700" spcFirstLastPara="1" rIns="45700" wrap="square" tIns="45700">
            <a:normAutofit lnSpcReduction="20000"/>
          </a:bodyPr>
          <a:lstStyle/>
          <a:p>
            <a:pPr indent="0" lvl="0" marL="457200" rtl="0" algn="just">
              <a:spcBef>
                <a:spcPts val="0"/>
              </a:spcBef>
              <a:spcAft>
                <a:spcPts val="0"/>
              </a:spcAft>
              <a:buNone/>
            </a:pPr>
            <a:r>
              <a:t/>
            </a:r>
            <a:endParaRPr sz="1400"/>
          </a:p>
          <a:p>
            <a:pPr indent="-317500" lvl="0" marL="457200" rtl="0" algn="just">
              <a:lnSpc>
                <a:spcPct val="115000"/>
              </a:lnSpc>
              <a:spcBef>
                <a:spcPts val="0"/>
              </a:spcBef>
              <a:spcAft>
                <a:spcPts val="0"/>
              </a:spcAft>
              <a:buClr>
                <a:srgbClr val="0E101A"/>
              </a:buClr>
              <a:buSzPts val="1400"/>
              <a:buChar char="●"/>
            </a:pPr>
            <a:r>
              <a:rPr b="1" lang="en-US" sz="1400">
                <a:solidFill>
                  <a:srgbClr val="0E101A"/>
                </a:solidFill>
              </a:rPr>
              <a:t>Real-Time Visualizations</a:t>
            </a:r>
            <a:r>
              <a:rPr lang="en-US" sz="1400">
                <a:solidFill>
                  <a:srgbClr val="0E101A"/>
                </a:solidFill>
              </a:rPr>
              <a:t>: Implement live data feeds for immediate insights into civic issues, enabling prompt responses from city officials and the community.</a:t>
            </a:r>
            <a:endParaRPr sz="1400">
              <a:solidFill>
                <a:srgbClr val="0E101A"/>
              </a:solidFill>
            </a:endParaRPr>
          </a:p>
          <a:p>
            <a:pPr indent="0" lvl="0" marL="457200" rtl="0" algn="just">
              <a:lnSpc>
                <a:spcPct val="115000"/>
              </a:lnSpc>
              <a:spcBef>
                <a:spcPts val="0"/>
              </a:spcBef>
              <a:spcAft>
                <a:spcPts val="0"/>
              </a:spcAft>
              <a:buNone/>
            </a:pPr>
            <a:r>
              <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b="1" lang="en-US" sz="1400">
                <a:solidFill>
                  <a:srgbClr val="0E101A"/>
                </a:solidFill>
              </a:rPr>
              <a:t>Integration with External Datasets</a:t>
            </a:r>
            <a:r>
              <a:rPr lang="en-US" sz="1400">
                <a:solidFill>
                  <a:srgbClr val="0E101A"/>
                </a:solidFill>
              </a:rPr>
              <a:t>: Enrich the analysis by merging Open311 data with external sources like demographic and traffic data to understand civic dynamics comprehensively.</a:t>
            </a:r>
            <a:endParaRPr sz="1400">
              <a:solidFill>
                <a:srgbClr val="0E101A"/>
              </a:solidFill>
            </a:endParaRPr>
          </a:p>
          <a:p>
            <a:pPr indent="0" lvl="0" marL="457200" rtl="0" algn="just">
              <a:lnSpc>
                <a:spcPct val="115000"/>
              </a:lnSpc>
              <a:spcBef>
                <a:spcPts val="0"/>
              </a:spcBef>
              <a:spcAft>
                <a:spcPts val="0"/>
              </a:spcAft>
              <a:buNone/>
            </a:pPr>
            <a:r>
              <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b="1" lang="en-US" sz="1400">
                <a:solidFill>
                  <a:srgbClr val="0E101A"/>
                </a:solidFill>
              </a:rPr>
              <a:t>Customizable Dashboards</a:t>
            </a:r>
            <a:r>
              <a:rPr lang="en-US" sz="1400">
                <a:solidFill>
                  <a:srgbClr val="0E101A"/>
                </a:solidFill>
              </a:rPr>
              <a:t>: Develop interactive dashboards that allow stakeholders to personalize data exploration, enhancing user engagement and accessibility.</a:t>
            </a:r>
            <a:endParaRPr sz="1400">
              <a:solidFill>
                <a:srgbClr val="0E101A"/>
              </a:solidFill>
            </a:endParaRPr>
          </a:p>
          <a:p>
            <a:pPr indent="0" lvl="0" marL="457200" rtl="0" algn="just">
              <a:lnSpc>
                <a:spcPct val="115000"/>
              </a:lnSpc>
              <a:spcBef>
                <a:spcPts val="0"/>
              </a:spcBef>
              <a:spcAft>
                <a:spcPts val="0"/>
              </a:spcAft>
              <a:buNone/>
            </a:pPr>
            <a:r>
              <a:t/>
            </a:r>
            <a:endParaRPr sz="1400">
              <a:solidFill>
                <a:srgbClr val="0E101A"/>
              </a:solidFill>
            </a:endParaRPr>
          </a:p>
          <a:p>
            <a:pPr indent="-317500" lvl="0" marL="457200" rtl="0" algn="just">
              <a:lnSpc>
                <a:spcPct val="115000"/>
              </a:lnSpc>
              <a:spcBef>
                <a:spcPts val="0"/>
              </a:spcBef>
              <a:spcAft>
                <a:spcPts val="0"/>
              </a:spcAft>
              <a:buClr>
                <a:srgbClr val="0E101A"/>
              </a:buClr>
              <a:buSzPts val="1400"/>
              <a:buChar char="●"/>
            </a:pPr>
            <a:r>
              <a:rPr b="1" lang="en-US" sz="1400">
                <a:solidFill>
                  <a:srgbClr val="0E101A"/>
                </a:solidFill>
              </a:rPr>
              <a:t>Integration</a:t>
            </a:r>
            <a:r>
              <a:rPr b="1" lang="en-US" sz="1400">
                <a:solidFill>
                  <a:srgbClr val="0E101A"/>
                </a:solidFill>
              </a:rPr>
              <a:t> with news articles and social media posts:</a:t>
            </a:r>
            <a:r>
              <a:rPr lang="en-US" sz="1400">
                <a:solidFill>
                  <a:srgbClr val="0E101A"/>
                </a:solidFill>
              </a:rPr>
              <a:t> We can use the content from </a:t>
            </a:r>
            <a:r>
              <a:rPr lang="en-US" sz="1400">
                <a:solidFill>
                  <a:srgbClr val="0E101A"/>
                </a:solidFill>
              </a:rPr>
              <a:t>news articles and posts on social media understand more about the complaints and take into account the issues are overlooked.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62dc197786_1_44"/>
          <p:cNvSpPr txBox="1"/>
          <p:nvPr>
            <p:ph idx="1" type="body"/>
          </p:nvPr>
        </p:nvSpPr>
        <p:spPr>
          <a:xfrm>
            <a:off x="609225" y="1762149"/>
            <a:ext cx="6658800" cy="2118600"/>
          </a:xfrm>
          <a:prstGeom prst="rect">
            <a:avLst/>
          </a:prstGeom>
        </p:spPr>
        <p:txBody>
          <a:bodyPr anchorCtr="0" anchor="t" bIns="45700" lIns="45700" spcFirstLastPara="1" rIns="45700" wrap="square" tIns="45700">
            <a:normAutofit/>
          </a:bodyPr>
          <a:lstStyle/>
          <a:p>
            <a:pPr indent="0" lvl="0" marL="0" rtl="0" algn="l">
              <a:spcBef>
                <a:spcPts val="600"/>
              </a:spcBef>
              <a:spcAft>
                <a:spcPts val="0"/>
              </a:spcAft>
              <a:buNone/>
            </a:pPr>
            <a:r>
              <a:rPr b="1" lang="en-US" sz="3000"/>
              <a:t>Questions?</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8635d755f5_0_0"/>
          <p:cNvSpPr txBox="1"/>
          <p:nvPr>
            <p:ph type="title"/>
          </p:nvPr>
        </p:nvSpPr>
        <p:spPr>
          <a:xfrm>
            <a:off x="529827" y="618695"/>
            <a:ext cx="8004300" cy="4812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404041"/>
              </a:buClr>
              <a:buSzPts val="2400"/>
              <a:buFont typeface="Arial"/>
              <a:buNone/>
            </a:pPr>
            <a:r>
              <a:rPr lang="en-US"/>
              <a:t>Content</a:t>
            </a:r>
            <a:endParaRPr/>
          </a:p>
        </p:txBody>
      </p:sp>
      <p:sp>
        <p:nvSpPr>
          <p:cNvPr id="84" name="Google Shape;84;g18635d755f5_0_0"/>
          <p:cNvSpPr txBox="1"/>
          <p:nvPr>
            <p:ph idx="2" type="body"/>
          </p:nvPr>
        </p:nvSpPr>
        <p:spPr>
          <a:xfrm>
            <a:off x="525302" y="1196928"/>
            <a:ext cx="6010669" cy="2786676"/>
          </a:xfrm>
          <a:prstGeom prst="rect">
            <a:avLst/>
          </a:prstGeom>
          <a:noFill/>
          <a:ln>
            <a:noFill/>
          </a:ln>
        </p:spPr>
        <p:txBody>
          <a:bodyPr anchorCtr="0" anchor="t" bIns="45700" lIns="45700" spcFirstLastPara="1" rIns="45700" wrap="square" tIns="45700">
            <a:normAutofit fontScale="77500" lnSpcReduction="20000"/>
          </a:bodyPr>
          <a:lstStyle/>
          <a:p>
            <a:pPr indent="-324364" lvl="0" marL="457200" rtl="0" algn="l">
              <a:lnSpc>
                <a:spcPct val="100000"/>
              </a:lnSpc>
              <a:spcBef>
                <a:spcPts val="0"/>
              </a:spcBef>
              <a:spcAft>
                <a:spcPts val="0"/>
              </a:spcAft>
              <a:buClr>
                <a:schemeClr val="dk1"/>
              </a:buClr>
              <a:buSzPct val="108107"/>
              <a:buFont typeface="Arial"/>
              <a:buChar char="▪"/>
            </a:pPr>
            <a:r>
              <a:rPr lang="en-US">
                <a:solidFill>
                  <a:schemeClr val="dk1"/>
                </a:solidFill>
              </a:rPr>
              <a:t>Understanding Civic Engagement</a:t>
            </a:r>
            <a:endParaRPr>
              <a:solidFill>
                <a:schemeClr val="dk1"/>
              </a:solidFill>
            </a:endParaRPr>
          </a:p>
          <a:p>
            <a:pPr indent="-228600" lvl="0" marL="457200" rtl="0" algn="l">
              <a:lnSpc>
                <a:spcPct val="100000"/>
              </a:lnSpc>
              <a:spcBef>
                <a:spcPts val="0"/>
              </a:spcBef>
              <a:spcAft>
                <a:spcPts val="0"/>
              </a:spcAft>
              <a:buClr>
                <a:srgbClr val="808080"/>
              </a:buClr>
              <a:buSzPct val="108107"/>
              <a:buFont typeface="Arial"/>
              <a:buNone/>
            </a:pPr>
            <a:r>
              <a:t/>
            </a:r>
            <a:endParaRPr>
              <a:solidFill>
                <a:schemeClr val="dk1"/>
              </a:solidFill>
            </a:endParaRPr>
          </a:p>
          <a:p>
            <a:pPr indent="-324364" lvl="0" marL="457200" rtl="0" algn="l">
              <a:lnSpc>
                <a:spcPct val="100000"/>
              </a:lnSpc>
              <a:spcBef>
                <a:spcPts val="0"/>
              </a:spcBef>
              <a:spcAft>
                <a:spcPts val="0"/>
              </a:spcAft>
              <a:buClr>
                <a:schemeClr val="dk1"/>
              </a:buClr>
              <a:buSzPct val="108107"/>
              <a:buFont typeface="Arial"/>
              <a:buChar char="▪"/>
            </a:pPr>
            <a:r>
              <a:rPr lang="en-US">
                <a:solidFill>
                  <a:schemeClr val="dk1"/>
                </a:solidFill>
              </a:rPr>
              <a:t>Aims of the Analysis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24364" lvl="0" marL="457200" rtl="0" algn="l">
              <a:lnSpc>
                <a:spcPct val="100000"/>
              </a:lnSpc>
              <a:spcBef>
                <a:spcPts val="0"/>
              </a:spcBef>
              <a:spcAft>
                <a:spcPts val="0"/>
              </a:spcAft>
              <a:buClr>
                <a:schemeClr val="dk1"/>
              </a:buClr>
              <a:buSzPct val="108107"/>
              <a:buChar char="▪"/>
            </a:pPr>
            <a:r>
              <a:rPr lang="en-US">
                <a:solidFill>
                  <a:schemeClr val="dk1"/>
                </a:solidFill>
              </a:rPr>
              <a:t>Data Description</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17182" lvl="0" marL="457200" rtl="0" algn="l">
              <a:lnSpc>
                <a:spcPct val="100000"/>
              </a:lnSpc>
              <a:spcBef>
                <a:spcPts val="0"/>
              </a:spcBef>
              <a:spcAft>
                <a:spcPts val="0"/>
              </a:spcAft>
              <a:buClr>
                <a:schemeClr val="dk1"/>
              </a:buClr>
              <a:buSzPct val="100000"/>
              <a:buChar char="▪"/>
            </a:pPr>
            <a:r>
              <a:rPr lang="en-US">
                <a:solidFill>
                  <a:schemeClr val="dk1"/>
                </a:solidFill>
              </a:rPr>
              <a:t>Navigating through Data</a:t>
            </a:r>
            <a:endParaRPr>
              <a:solidFill>
                <a:schemeClr val="dk1"/>
              </a:solidFill>
            </a:endParaRPr>
          </a:p>
          <a:p>
            <a:pPr indent="-228600" lvl="0" marL="457200" rtl="0" algn="l">
              <a:lnSpc>
                <a:spcPct val="100000"/>
              </a:lnSpc>
              <a:spcBef>
                <a:spcPts val="0"/>
              </a:spcBef>
              <a:spcAft>
                <a:spcPts val="0"/>
              </a:spcAft>
              <a:buSzPct val="108107"/>
              <a:buNone/>
            </a:pPr>
            <a:r>
              <a:t/>
            </a:r>
            <a:endParaRPr>
              <a:solidFill>
                <a:schemeClr val="dk1"/>
              </a:solidFill>
            </a:endParaRPr>
          </a:p>
          <a:p>
            <a:pPr indent="-324364" lvl="0" marL="457200" rtl="0" algn="l">
              <a:lnSpc>
                <a:spcPct val="100000"/>
              </a:lnSpc>
              <a:spcBef>
                <a:spcPts val="0"/>
              </a:spcBef>
              <a:spcAft>
                <a:spcPts val="0"/>
              </a:spcAft>
              <a:buClr>
                <a:schemeClr val="dk1"/>
              </a:buClr>
              <a:buSzPct val="108107"/>
              <a:buChar char="▪"/>
            </a:pPr>
            <a:r>
              <a:rPr lang="en-US">
                <a:solidFill>
                  <a:schemeClr val="dk1"/>
                </a:solidFill>
              </a:rPr>
              <a:t>Visualization of data and Insights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17182" lvl="0" marL="457200" rtl="0" algn="l">
              <a:lnSpc>
                <a:spcPct val="100000"/>
              </a:lnSpc>
              <a:spcBef>
                <a:spcPts val="0"/>
              </a:spcBef>
              <a:spcAft>
                <a:spcPts val="0"/>
              </a:spcAft>
              <a:buClr>
                <a:schemeClr val="dk1"/>
              </a:buClr>
              <a:buSzPct val="100000"/>
              <a:buChar char="▪"/>
            </a:pPr>
            <a:r>
              <a:rPr lang="en-US">
                <a:solidFill>
                  <a:schemeClr val="dk1"/>
                </a:solidFill>
              </a:rPr>
              <a:t>Data Improvization Suggestions</a:t>
            </a:r>
            <a:endParaRPr>
              <a:solidFill>
                <a:schemeClr val="dk1"/>
              </a:solidFill>
            </a:endParaRPr>
          </a:p>
          <a:p>
            <a:pPr indent="0" lvl="0" marL="114300" rtl="0" algn="l">
              <a:lnSpc>
                <a:spcPct val="100000"/>
              </a:lnSpc>
              <a:spcBef>
                <a:spcPts val="0"/>
              </a:spcBef>
              <a:spcAft>
                <a:spcPts val="0"/>
              </a:spcAft>
              <a:buSzPct val="108107"/>
              <a:buNone/>
            </a:pPr>
            <a:r>
              <a:t/>
            </a:r>
            <a:endParaRPr>
              <a:solidFill>
                <a:schemeClr val="dk1"/>
              </a:solidFill>
            </a:endParaRPr>
          </a:p>
          <a:p>
            <a:pPr indent="-324364" lvl="0" marL="457200" rtl="0" algn="l">
              <a:lnSpc>
                <a:spcPct val="100000"/>
              </a:lnSpc>
              <a:spcBef>
                <a:spcPts val="0"/>
              </a:spcBef>
              <a:spcAft>
                <a:spcPts val="0"/>
              </a:spcAft>
              <a:buClr>
                <a:schemeClr val="dk1"/>
              </a:buClr>
              <a:buSzPct val="108107"/>
              <a:buChar char="▪"/>
            </a:pPr>
            <a:r>
              <a:rPr lang="en-US">
                <a:solidFill>
                  <a:schemeClr val="dk1"/>
                </a:solidFill>
              </a:rPr>
              <a:t>Future Scope</a:t>
            </a:r>
            <a:endParaRPr>
              <a:solidFill>
                <a:schemeClr val="dk1"/>
              </a:solidFill>
            </a:endParaRPr>
          </a:p>
          <a:p>
            <a:pPr indent="-228600" lvl="0" marL="457200" rtl="0" algn="l">
              <a:lnSpc>
                <a:spcPct val="100000"/>
              </a:lnSpc>
              <a:spcBef>
                <a:spcPts val="0"/>
              </a:spcBef>
              <a:spcAft>
                <a:spcPts val="0"/>
              </a:spcAft>
              <a:buSzPct val="108107"/>
              <a:buNone/>
            </a:pPr>
            <a:r>
              <a:t/>
            </a:r>
            <a:endParaRPr>
              <a:solidFill>
                <a:schemeClr val="dk1"/>
              </a:solidFill>
            </a:endParaRPr>
          </a:p>
          <a:p>
            <a:pPr indent="-324364" lvl="0" marL="457200" rtl="0" algn="l">
              <a:lnSpc>
                <a:spcPct val="100000"/>
              </a:lnSpc>
              <a:spcBef>
                <a:spcPts val="0"/>
              </a:spcBef>
              <a:spcAft>
                <a:spcPts val="0"/>
              </a:spcAft>
              <a:buClr>
                <a:schemeClr val="dk1"/>
              </a:buClr>
              <a:buSzPct val="108107"/>
              <a:buChar char="▪"/>
            </a:pPr>
            <a:r>
              <a:rPr lang="en-US">
                <a:solidFill>
                  <a:schemeClr val="dk1"/>
                </a:solidFill>
              </a:rPr>
              <a:t>Q </a:t>
            </a:r>
            <a:r>
              <a:rPr lang="en-US">
                <a:solidFill>
                  <a:schemeClr val="dk1"/>
                </a:solidFill>
              </a:rPr>
              <a:t>&amp; 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529827" y="202562"/>
            <a:ext cx="8004393" cy="481236"/>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404041"/>
              </a:buClr>
              <a:buSzPts val="2400"/>
              <a:buFont typeface="Arial"/>
              <a:buNone/>
            </a:pPr>
            <a:r>
              <a:rPr lang="en-US">
                <a:solidFill>
                  <a:schemeClr val="dk1"/>
                </a:solidFill>
              </a:rPr>
              <a:t>Understanding Civic Engagement</a:t>
            </a:r>
            <a:endParaRPr>
              <a:solidFill>
                <a:schemeClr val="dk1"/>
              </a:solidFill>
            </a:endParaRPr>
          </a:p>
        </p:txBody>
      </p:sp>
      <p:sp>
        <p:nvSpPr>
          <p:cNvPr id="90" name="Google Shape;90;p2"/>
          <p:cNvSpPr txBox="1"/>
          <p:nvPr/>
        </p:nvSpPr>
        <p:spPr>
          <a:xfrm>
            <a:off x="529825" y="1098950"/>
            <a:ext cx="7882800" cy="3755700"/>
          </a:xfrm>
          <a:prstGeom prst="rect">
            <a:avLst/>
          </a:prstGeom>
          <a:noFill/>
          <a:ln>
            <a:noFill/>
          </a:ln>
        </p:spPr>
        <p:txBody>
          <a:bodyPr anchorCtr="0" anchor="t" bIns="45700" lIns="91425" spcFirstLastPara="1" rIns="91425" wrap="square" tIns="45700">
            <a:spAutoFit/>
          </a:bodyPr>
          <a:lstStyle/>
          <a:p>
            <a:pPr indent="-317500" lvl="0" marL="457200" rtl="0" algn="just">
              <a:spcBef>
                <a:spcPts val="0"/>
              </a:spcBef>
              <a:spcAft>
                <a:spcPts val="0"/>
              </a:spcAft>
              <a:buClr>
                <a:schemeClr val="dk1"/>
              </a:buClr>
              <a:buSzPts val="1400"/>
              <a:buChar char="▪"/>
            </a:pPr>
            <a:r>
              <a:rPr b="1" lang="en-US">
                <a:solidFill>
                  <a:schemeClr val="dk1"/>
                </a:solidFill>
              </a:rPr>
              <a:t>Context</a:t>
            </a:r>
            <a:r>
              <a:rPr lang="en-US">
                <a:solidFill>
                  <a:schemeClr val="dk1"/>
                </a:solidFill>
              </a:rPr>
              <a:t>: In this project, we delve into the heart of Bloomington to uncover the patterns and intensity of civic engagement.</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b="1" lang="en-US">
                <a:solidFill>
                  <a:schemeClr val="dk1"/>
                </a:solidFill>
              </a:rPr>
              <a:t>Significance: </a:t>
            </a:r>
            <a:r>
              <a:rPr lang="en-US">
                <a:solidFill>
                  <a:schemeClr val="dk1"/>
                </a:solidFill>
              </a:rPr>
              <a:t>Civic engagement is a vital indicator of community health and responsiveness. By analyzing service requests from the Open311 system, we gain insights into how residents interact with local government and city services</a:t>
            </a:r>
            <a:endParaRPr>
              <a:solidFill>
                <a:schemeClr val="dk1"/>
              </a:solidFill>
            </a:endParaRPr>
          </a:p>
          <a:p>
            <a:pPr indent="0" lvl="0" marL="45720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b="1" lang="en-US">
                <a:solidFill>
                  <a:schemeClr val="dk1"/>
                </a:solidFill>
              </a:rPr>
              <a:t>Scope:</a:t>
            </a:r>
            <a:r>
              <a:rPr lang="en-US">
                <a:solidFill>
                  <a:schemeClr val="dk1"/>
                </a:solidFill>
              </a:rPr>
              <a:t> Our analysis spans a significant time frame from 2014 to 2023, providing a comprehensive look at the evolution of civic needs and responses in Bloomington.</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b="1" lang="en-US">
                <a:solidFill>
                  <a:schemeClr val="dk1"/>
                </a:solidFill>
              </a:rPr>
              <a:t>Goal:</a:t>
            </a:r>
            <a:r>
              <a:rPr lang="en-US">
                <a:solidFill>
                  <a:schemeClr val="dk1"/>
                </a:solidFill>
              </a:rPr>
              <a:t> The goal is to translate raw data into meaningful narratives that can inform city planners, policymakers, and the public, fostering a more responsive and engaged community.</a:t>
            </a:r>
            <a:endParaRPr>
              <a:solidFill>
                <a:schemeClr val="dk1"/>
              </a:solidFill>
            </a:endParaRPr>
          </a:p>
          <a:p>
            <a:pPr indent="0" lvl="0" marL="457200" marR="0" rtl="0" algn="just">
              <a:lnSpc>
                <a:spcPct val="100000"/>
              </a:lnSpc>
              <a:spcBef>
                <a:spcPts val="0"/>
              </a:spcBef>
              <a:spcAft>
                <a:spcPts val="0"/>
              </a:spcAft>
              <a:buNone/>
            </a:pPr>
            <a:r>
              <a:t/>
            </a:r>
            <a:endParaRPr>
              <a:solidFill>
                <a:srgbClr val="2D3B45"/>
              </a:solidFill>
            </a:endParaRPr>
          </a:p>
          <a:p>
            <a:pPr indent="0" lvl="0" marL="0" marR="0" rtl="0" algn="just">
              <a:lnSpc>
                <a:spcPct val="100000"/>
              </a:lnSpc>
              <a:spcBef>
                <a:spcPts val="0"/>
              </a:spcBef>
              <a:spcAft>
                <a:spcPts val="0"/>
              </a:spcAft>
              <a:buClr>
                <a:srgbClr val="000000"/>
              </a:buClr>
              <a:buSzPts val="1400"/>
              <a:buFont typeface="Arial"/>
              <a:buNone/>
            </a:pPr>
            <a:r>
              <a:t/>
            </a:r>
            <a:endParaRPr i="0" u="none" cap="none" strike="noStrike">
              <a:solidFill>
                <a:srgbClr val="000000"/>
              </a:solidFill>
            </a:endParaRPr>
          </a:p>
          <a:p>
            <a:pPr indent="0" lvl="0" marL="114300" marR="0" rtl="0" algn="just">
              <a:lnSpc>
                <a:spcPct val="100000"/>
              </a:lnSpc>
              <a:spcBef>
                <a:spcPts val="0"/>
              </a:spcBef>
              <a:spcAft>
                <a:spcPts val="0"/>
              </a:spcAft>
              <a:buClr>
                <a:srgbClr val="000000"/>
              </a:buClr>
              <a:buSzPts val="1400"/>
              <a:buFont typeface="Arial"/>
              <a:buNone/>
            </a:pPr>
            <a:r>
              <a:t/>
            </a:r>
            <a:endParaRPr i="0" u="none" cap="none" strike="noStrike">
              <a:solidFill>
                <a:srgbClr val="2D3B45"/>
              </a:solidFill>
            </a:endParaRPr>
          </a:p>
          <a:p>
            <a:pPr indent="0" lvl="0" marL="0" marR="0" rtl="0" algn="just">
              <a:lnSpc>
                <a:spcPct val="100000"/>
              </a:lnSpc>
              <a:spcBef>
                <a:spcPts val="0"/>
              </a:spcBef>
              <a:spcAft>
                <a:spcPts val="0"/>
              </a:spcAft>
              <a:buClr>
                <a:srgbClr val="000000"/>
              </a:buClr>
              <a:buSzPts val="1400"/>
              <a:buFont typeface="Arial"/>
              <a:buNone/>
            </a:pPr>
            <a:r>
              <a:t/>
            </a:r>
            <a:endParaRPr i="0" u="none" cap="none" strike="noStrike">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870407e89b_0_0"/>
          <p:cNvSpPr txBox="1"/>
          <p:nvPr>
            <p:ph type="title"/>
          </p:nvPr>
        </p:nvSpPr>
        <p:spPr>
          <a:xfrm>
            <a:off x="525303" y="240673"/>
            <a:ext cx="8004300" cy="481200"/>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404041"/>
              </a:buClr>
              <a:buSzPts val="2400"/>
              <a:buFont typeface="Arial"/>
              <a:buNone/>
            </a:pPr>
            <a:r>
              <a:rPr lang="en-US">
                <a:solidFill>
                  <a:schemeClr val="dk1"/>
                </a:solidFill>
              </a:rPr>
              <a:t>Aims of the analysis</a:t>
            </a:r>
            <a:endParaRPr>
              <a:solidFill>
                <a:schemeClr val="dk1"/>
              </a:solidFill>
            </a:endParaRPr>
          </a:p>
        </p:txBody>
      </p:sp>
      <p:sp>
        <p:nvSpPr>
          <p:cNvPr id="96" name="Google Shape;96;g1870407e89b_0_0"/>
          <p:cNvSpPr txBox="1"/>
          <p:nvPr>
            <p:ph idx="2" type="body"/>
          </p:nvPr>
        </p:nvSpPr>
        <p:spPr>
          <a:xfrm>
            <a:off x="544200" y="721875"/>
            <a:ext cx="8055600" cy="4061100"/>
          </a:xfrm>
          <a:prstGeom prst="rect">
            <a:avLst/>
          </a:prstGeom>
          <a:noFill/>
          <a:ln>
            <a:noFill/>
          </a:ln>
        </p:spPr>
        <p:txBody>
          <a:bodyPr anchorCtr="0" anchor="t" bIns="45700" lIns="45700" spcFirstLastPara="1" rIns="45700" wrap="square" tIns="45700">
            <a:noAutofit/>
          </a:bodyPr>
          <a:lstStyle/>
          <a:p>
            <a:pPr indent="-228600" lvl="0" marL="457200" rtl="0" algn="l">
              <a:lnSpc>
                <a:spcPct val="100000"/>
              </a:lnSpc>
              <a:spcBef>
                <a:spcPts val="0"/>
              </a:spcBef>
              <a:spcAft>
                <a:spcPts val="0"/>
              </a:spcAft>
              <a:buClr>
                <a:srgbClr val="808080"/>
              </a:buClr>
              <a:buSzPts val="1800"/>
              <a:buFont typeface="Arial"/>
              <a:buNone/>
            </a:pPr>
            <a:r>
              <a:t/>
            </a:r>
            <a:endParaRPr sz="1400">
              <a:solidFill>
                <a:schemeClr val="dk1"/>
              </a:solidFill>
            </a:endParaRPr>
          </a:p>
          <a:p>
            <a:pPr indent="-317500" lvl="0" marL="457200" rtl="0" algn="just">
              <a:lnSpc>
                <a:spcPct val="110000"/>
              </a:lnSpc>
              <a:spcBef>
                <a:spcPts val="0"/>
              </a:spcBef>
              <a:spcAft>
                <a:spcPts val="0"/>
              </a:spcAft>
              <a:buClr>
                <a:schemeClr val="dk1"/>
              </a:buClr>
              <a:buSzPts val="1400"/>
              <a:buChar char="▪"/>
            </a:pPr>
            <a:r>
              <a:rPr lang="en-US" sz="1400">
                <a:solidFill>
                  <a:schemeClr val="dk1"/>
                </a:solidFill>
              </a:rPr>
              <a:t>Our primary objective is to visualize and analyze civic engagement in Bloomington through service requests recorded in the Open311 system.</a:t>
            </a:r>
            <a:endParaRPr sz="1400">
              <a:solidFill>
                <a:schemeClr val="dk1"/>
              </a:solidFill>
            </a:endParaRPr>
          </a:p>
          <a:p>
            <a:pPr indent="0" lvl="0" marL="457200" rtl="0" algn="just">
              <a:lnSpc>
                <a:spcPct val="110000"/>
              </a:lnSpc>
              <a:spcBef>
                <a:spcPts val="0"/>
              </a:spcBef>
              <a:spcAft>
                <a:spcPts val="0"/>
              </a:spcAft>
              <a:buNone/>
            </a:pPr>
            <a:r>
              <a:t/>
            </a:r>
            <a:endParaRPr sz="1400">
              <a:solidFill>
                <a:schemeClr val="dk1"/>
              </a:solidFill>
            </a:endParaRPr>
          </a:p>
          <a:p>
            <a:pPr indent="-317500" lvl="0" marL="457200" rtl="0" algn="just">
              <a:lnSpc>
                <a:spcPct val="110000"/>
              </a:lnSpc>
              <a:spcBef>
                <a:spcPts val="0"/>
              </a:spcBef>
              <a:spcAft>
                <a:spcPts val="0"/>
              </a:spcAft>
              <a:buClr>
                <a:schemeClr val="dk1"/>
              </a:buClr>
              <a:buSzPts val="1400"/>
              <a:buChar char="▪"/>
            </a:pPr>
            <a:r>
              <a:rPr lang="en-US" sz="1400">
                <a:solidFill>
                  <a:schemeClr val="dk1"/>
                </a:solidFill>
              </a:rPr>
              <a:t>Identify key trends in service request types, frequency, and response times over the years.</a:t>
            </a:r>
            <a:endParaRPr sz="1400">
              <a:solidFill>
                <a:schemeClr val="dk1"/>
              </a:solidFill>
            </a:endParaRPr>
          </a:p>
          <a:p>
            <a:pPr indent="0" lvl="0" marL="457200" rtl="0" algn="just">
              <a:lnSpc>
                <a:spcPct val="110000"/>
              </a:lnSpc>
              <a:spcBef>
                <a:spcPts val="0"/>
              </a:spcBef>
              <a:spcAft>
                <a:spcPts val="0"/>
              </a:spcAft>
              <a:buNone/>
            </a:pPr>
            <a:r>
              <a:t/>
            </a:r>
            <a:endParaRPr sz="1400">
              <a:solidFill>
                <a:schemeClr val="dk1"/>
              </a:solidFill>
            </a:endParaRPr>
          </a:p>
          <a:p>
            <a:pPr indent="-317500" lvl="0" marL="457200" rtl="0" algn="just">
              <a:lnSpc>
                <a:spcPct val="110000"/>
              </a:lnSpc>
              <a:spcBef>
                <a:spcPts val="0"/>
              </a:spcBef>
              <a:spcAft>
                <a:spcPts val="0"/>
              </a:spcAft>
              <a:buClr>
                <a:schemeClr val="dk1"/>
              </a:buClr>
              <a:buSzPts val="1400"/>
              <a:buChar char="▪"/>
            </a:pPr>
            <a:r>
              <a:rPr lang="en-US" sz="1400">
                <a:solidFill>
                  <a:schemeClr val="dk1"/>
                </a:solidFill>
              </a:rPr>
              <a:t>Uncover geographical patterns by mapping service requests across different ZIP codes in the city.</a:t>
            </a:r>
            <a:endParaRPr sz="1400">
              <a:solidFill>
                <a:schemeClr val="dk1"/>
              </a:solidFill>
            </a:endParaRPr>
          </a:p>
          <a:p>
            <a:pPr indent="0" lvl="0" marL="457200" rtl="0" algn="just">
              <a:lnSpc>
                <a:spcPct val="110000"/>
              </a:lnSpc>
              <a:spcBef>
                <a:spcPts val="0"/>
              </a:spcBef>
              <a:spcAft>
                <a:spcPts val="0"/>
              </a:spcAft>
              <a:buNone/>
            </a:pPr>
            <a:r>
              <a:t/>
            </a:r>
            <a:endParaRPr sz="1400">
              <a:solidFill>
                <a:schemeClr val="dk1"/>
              </a:solidFill>
            </a:endParaRPr>
          </a:p>
          <a:p>
            <a:pPr indent="-317500" lvl="0" marL="457200" rtl="0" algn="just">
              <a:lnSpc>
                <a:spcPct val="110000"/>
              </a:lnSpc>
              <a:spcBef>
                <a:spcPts val="0"/>
              </a:spcBef>
              <a:spcAft>
                <a:spcPts val="0"/>
              </a:spcAft>
              <a:buClr>
                <a:schemeClr val="dk1"/>
              </a:buClr>
              <a:buSzPts val="1400"/>
              <a:buChar char="▪"/>
            </a:pPr>
            <a:r>
              <a:rPr lang="en-US" sz="1400">
                <a:solidFill>
                  <a:schemeClr val="dk1"/>
                </a:solidFill>
                <a:highlight>
                  <a:srgbClr val="FFFFFF"/>
                </a:highlight>
              </a:rPr>
              <a:t>Evaluate</a:t>
            </a:r>
            <a:r>
              <a:rPr lang="en-US" sz="1400">
                <a:solidFill>
                  <a:schemeClr val="dk1"/>
                </a:solidFill>
              </a:rPr>
              <a:t> the performance and collaboration of different city agencies in addressing civic issues.</a:t>
            </a:r>
            <a:endParaRPr sz="1400">
              <a:solidFill>
                <a:schemeClr val="dk1"/>
              </a:solidFill>
            </a:endParaRPr>
          </a:p>
          <a:p>
            <a:pPr indent="0" lvl="0" marL="457200" rtl="0" algn="just">
              <a:lnSpc>
                <a:spcPct val="110000"/>
              </a:lnSpc>
              <a:spcBef>
                <a:spcPts val="0"/>
              </a:spcBef>
              <a:spcAft>
                <a:spcPts val="0"/>
              </a:spcAft>
              <a:buNone/>
            </a:pPr>
            <a:r>
              <a:t/>
            </a:r>
            <a:endParaRPr sz="1400">
              <a:solidFill>
                <a:schemeClr val="dk1"/>
              </a:solidFill>
            </a:endParaRPr>
          </a:p>
          <a:p>
            <a:pPr indent="-317500" lvl="0" marL="457200" rtl="0" algn="just">
              <a:lnSpc>
                <a:spcPct val="110000"/>
              </a:lnSpc>
              <a:spcBef>
                <a:spcPts val="0"/>
              </a:spcBef>
              <a:spcAft>
                <a:spcPts val="0"/>
              </a:spcAft>
              <a:buClr>
                <a:schemeClr val="dk1"/>
              </a:buClr>
              <a:buSzPts val="1400"/>
              <a:buChar char="▪"/>
            </a:pPr>
            <a:r>
              <a:rPr lang="en-US" sz="1400">
                <a:solidFill>
                  <a:schemeClr val="dk1"/>
                </a:solidFill>
              </a:rPr>
              <a:t>Assess the level and nature of community engagement by analyzing the types and frequency of service requests.</a:t>
            </a:r>
            <a:endParaRPr sz="1400">
              <a:solidFill>
                <a:schemeClr val="dk1"/>
              </a:solidFill>
            </a:endParaRPr>
          </a:p>
          <a:p>
            <a:pPr indent="0" lvl="0" marL="457200" rtl="0" algn="just">
              <a:lnSpc>
                <a:spcPct val="110000"/>
              </a:lnSpc>
              <a:spcBef>
                <a:spcPts val="0"/>
              </a:spcBef>
              <a:spcAft>
                <a:spcPts val="0"/>
              </a:spcAft>
              <a:buNone/>
            </a:pPr>
            <a:r>
              <a:t/>
            </a:r>
            <a:endParaRPr sz="1400">
              <a:solidFill>
                <a:schemeClr val="dk1"/>
              </a:solidFill>
            </a:endParaRPr>
          </a:p>
          <a:p>
            <a:pPr indent="-317500" lvl="0" marL="457200" rtl="0" algn="just">
              <a:lnSpc>
                <a:spcPct val="110000"/>
              </a:lnSpc>
              <a:spcBef>
                <a:spcPts val="0"/>
              </a:spcBef>
              <a:spcAft>
                <a:spcPts val="0"/>
              </a:spcAft>
              <a:buClr>
                <a:schemeClr val="dk1"/>
              </a:buClr>
              <a:buSzPts val="1400"/>
              <a:buChar char="▪"/>
            </a:pPr>
            <a:r>
              <a:rPr lang="en-US" sz="1400">
                <a:solidFill>
                  <a:schemeClr val="dk1"/>
                </a:solidFill>
              </a:rPr>
              <a:t>Provide actionable insights to city officials and stakeholders for data-driven urban planning and community development decision-making.</a:t>
            </a:r>
            <a:endParaRPr sz="1400">
              <a:solidFill>
                <a:schemeClr val="dk1"/>
              </a:solidFill>
            </a:endParaRPr>
          </a:p>
          <a:p>
            <a:pPr indent="0" lvl="0" marL="457200" rtl="0" algn="just">
              <a:lnSpc>
                <a:spcPct val="110000"/>
              </a:lnSpc>
              <a:spcBef>
                <a:spcPts val="0"/>
              </a:spcBef>
              <a:spcAft>
                <a:spcPts val="0"/>
              </a:spcAft>
              <a:buNone/>
            </a:pPr>
            <a:r>
              <a:t/>
            </a:r>
            <a:endParaRPr sz="1400"/>
          </a:p>
          <a:p>
            <a:pPr indent="-228600" lvl="0" marL="457200" rtl="0" algn="l">
              <a:lnSpc>
                <a:spcPct val="100000"/>
              </a:lnSpc>
              <a:spcBef>
                <a:spcPts val="0"/>
              </a:spcBef>
              <a:spcAft>
                <a:spcPts val="0"/>
              </a:spcAft>
              <a:buClr>
                <a:srgbClr val="808080"/>
              </a:buClr>
              <a:buSzPts val="1800"/>
              <a:buFont typeface="Arial"/>
              <a:buNone/>
            </a:pPr>
            <a:r>
              <a:t/>
            </a:r>
            <a:endParaRPr sz="1400"/>
          </a:p>
          <a:p>
            <a:pPr indent="-228600" lvl="0" marL="457200" rtl="0" algn="l">
              <a:lnSpc>
                <a:spcPct val="100000"/>
              </a:lnSpc>
              <a:spcBef>
                <a:spcPts val="0"/>
              </a:spcBef>
              <a:spcAft>
                <a:spcPts val="0"/>
              </a:spcAft>
              <a:buClr>
                <a:srgbClr val="808080"/>
              </a:buClr>
              <a:buSzPts val="1800"/>
              <a:buFont typeface="Arial"/>
              <a:buNone/>
            </a:pPr>
            <a:r>
              <a:t/>
            </a:r>
            <a:endParaRPr sz="1400"/>
          </a:p>
          <a:p>
            <a:pPr indent="0" lvl="0" marL="114300" rtl="0" algn="l">
              <a:lnSpc>
                <a:spcPct val="100000"/>
              </a:lnSpc>
              <a:spcBef>
                <a:spcPts val="0"/>
              </a:spcBef>
              <a:spcAft>
                <a:spcPts val="0"/>
              </a:spcAft>
              <a:buSzPts val="1800"/>
              <a:buNone/>
            </a:pPr>
            <a:r>
              <a:t/>
            </a:r>
            <a:endParaRPr sz="1400"/>
          </a:p>
          <a:p>
            <a:pPr indent="0" lvl="0" marL="114300" rtl="0" algn="l">
              <a:lnSpc>
                <a:spcPct val="100000"/>
              </a:lnSpc>
              <a:spcBef>
                <a:spcPts val="0"/>
              </a:spcBef>
              <a:spcAft>
                <a:spcPts val="0"/>
              </a:spcAft>
              <a:buSzPts val="1800"/>
              <a:buNone/>
            </a:pPr>
            <a:r>
              <a:t/>
            </a:r>
            <a:endParaRPr sz="1400">
              <a:solidFill>
                <a:srgbClr val="2D3B45"/>
              </a:solidFill>
            </a:endParaRPr>
          </a:p>
          <a:p>
            <a:pPr indent="0" lvl="0" marL="114300" rtl="0" algn="l">
              <a:lnSpc>
                <a:spcPct val="100000"/>
              </a:lnSpc>
              <a:spcBef>
                <a:spcPts val="0"/>
              </a:spcBef>
              <a:spcAft>
                <a:spcPts val="0"/>
              </a:spcAft>
              <a:buSzPts val="18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32477" y="667370"/>
            <a:ext cx="8004300" cy="481200"/>
          </a:xfrm>
          <a:prstGeom prst="rect">
            <a:avLst/>
          </a:prstGeom>
          <a:noFill/>
          <a:ln>
            <a:noFill/>
          </a:ln>
        </p:spPr>
        <p:txBody>
          <a:bodyPr anchorCtr="0" anchor="ctr" bIns="45700" lIns="45700" spcFirstLastPara="1" rIns="45700" wrap="square" tIns="45700">
            <a:normAutofit/>
          </a:bodyPr>
          <a:lstStyle/>
          <a:p>
            <a:pPr indent="0" lvl="0" marL="114300" rtl="0" algn="l">
              <a:lnSpc>
                <a:spcPct val="100000"/>
              </a:lnSpc>
              <a:spcBef>
                <a:spcPts val="0"/>
              </a:spcBef>
              <a:spcAft>
                <a:spcPts val="0"/>
              </a:spcAft>
              <a:buSzPts val="1800"/>
              <a:buNone/>
            </a:pPr>
            <a:r>
              <a:rPr lang="en-US">
                <a:solidFill>
                  <a:schemeClr val="dk1"/>
                </a:solidFill>
              </a:rPr>
              <a:t>Data Description</a:t>
            </a:r>
            <a:endParaRPr>
              <a:solidFill>
                <a:schemeClr val="dk1"/>
              </a:solidFill>
            </a:endParaRPr>
          </a:p>
        </p:txBody>
      </p:sp>
      <p:sp>
        <p:nvSpPr>
          <p:cNvPr id="102" name="Google Shape;102;p3"/>
          <p:cNvSpPr txBox="1"/>
          <p:nvPr>
            <p:ph idx="2" type="body"/>
          </p:nvPr>
        </p:nvSpPr>
        <p:spPr>
          <a:xfrm>
            <a:off x="525303" y="1196927"/>
            <a:ext cx="8055600" cy="3224700"/>
          </a:xfrm>
          <a:prstGeom prst="rect">
            <a:avLst/>
          </a:prstGeom>
          <a:noFill/>
          <a:ln>
            <a:noFill/>
          </a:ln>
        </p:spPr>
        <p:txBody>
          <a:bodyPr anchorCtr="0" anchor="t" bIns="45700" lIns="45700" spcFirstLastPara="1" rIns="45700" wrap="square" tIns="45700">
            <a:normAutofit/>
          </a:bodyPr>
          <a:lstStyle/>
          <a:p>
            <a:pPr indent="0" lvl="0" marL="114300" rtl="0" algn="l">
              <a:lnSpc>
                <a:spcPct val="100000"/>
              </a:lnSpc>
              <a:spcBef>
                <a:spcPts val="0"/>
              </a:spcBef>
              <a:spcAft>
                <a:spcPts val="0"/>
              </a:spcAft>
              <a:buClr>
                <a:srgbClr val="808080"/>
              </a:buClr>
              <a:buSzPts val="1800"/>
              <a:buNone/>
            </a:pPr>
            <a:r>
              <a:t/>
            </a:r>
            <a:endParaRPr/>
          </a:p>
          <a:p>
            <a:pPr indent="0" lvl="0" marL="457200" rtl="0" algn="l">
              <a:lnSpc>
                <a:spcPct val="100000"/>
              </a:lnSpc>
              <a:spcBef>
                <a:spcPts val="0"/>
              </a:spcBef>
              <a:spcAft>
                <a:spcPts val="0"/>
              </a:spcAft>
              <a:buSzPts val="1800"/>
              <a:buNone/>
            </a:pPr>
            <a:r>
              <a:t/>
            </a:r>
            <a:endParaRPr/>
          </a:p>
          <a:p>
            <a:pPr indent="0" lvl="0" marL="457200" rtl="0" algn="l">
              <a:lnSpc>
                <a:spcPct val="100000"/>
              </a:lnSpc>
              <a:spcBef>
                <a:spcPts val="0"/>
              </a:spcBef>
              <a:spcAft>
                <a:spcPts val="0"/>
              </a:spcAft>
              <a:buSzPts val="1800"/>
              <a:buNone/>
            </a:pPr>
            <a:r>
              <a:t/>
            </a:r>
            <a:endParaRPr/>
          </a:p>
          <a:p>
            <a:pPr indent="0" lvl="0" marL="457200" rtl="0" algn="l">
              <a:lnSpc>
                <a:spcPct val="100000"/>
              </a:lnSpc>
              <a:spcBef>
                <a:spcPts val="0"/>
              </a:spcBef>
              <a:spcAft>
                <a:spcPts val="0"/>
              </a:spcAft>
              <a:buSzPts val="1800"/>
              <a:buNone/>
            </a:pPr>
            <a:r>
              <a:t/>
            </a:r>
            <a:endParaRPr/>
          </a:p>
          <a:p>
            <a:pPr indent="0" lvl="0" marL="457200" rtl="0" algn="l">
              <a:lnSpc>
                <a:spcPct val="100000"/>
              </a:lnSpc>
              <a:spcBef>
                <a:spcPts val="0"/>
              </a:spcBef>
              <a:spcAft>
                <a:spcPts val="0"/>
              </a:spcAft>
              <a:buSzPts val="1800"/>
              <a:buNone/>
            </a:pPr>
            <a:r>
              <a:t/>
            </a:r>
            <a:endParaRPr/>
          </a:p>
          <a:p>
            <a:pPr indent="0" lvl="0" marL="457200" rtl="0" algn="l">
              <a:lnSpc>
                <a:spcPct val="100000"/>
              </a:lnSpc>
              <a:spcBef>
                <a:spcPts val="0"/>
              </a:spcBef>
              <a:spcAft>
                <a:spcPts val="0"/>
              </a:spcAft>
              <a:buSzPts val="1800"/>
              <a:buNone/>
            </a:pPr>
            <a:r>
              <a:t/>
            </a:r>
            <a:endParaRPr/>
          </a:p>
        </p:txBody>
      </p:sp>
      <p:pic>
        <p:nvPicPr>
          <p:cNvPr id="103" name="Google Shape;103;p3"/>
          <p:cNvPicPr preferRelativeResize="0"/>
          <p:nvPr/>
        </p:nvPicPr>
        <p:blipFill>
          <a:blip r:embed="rId3">
            <a:alphaModFix/>
          </a:blip>
          <a:stretch>
            <a:fillRect/>
          </a:stretch>
        </p:blipFill>
        <p:spPr>
          <a:xfrm>
            <a:off x="713925" y="1464825"/>
            <a:ext cx="5506724" cy="2809326"/>
          </a:xfrm>
          <a:prstGeom prst="rect">
            <a:avLst/>
          </a:prstGeom>
          <a:noFill/>
          <a:ln cap="flat" cmpd="sng" w="9525">
            <a:solidFill>
              <a:schemeClr val="dk1"/>
            </a:solidFill>
            <a:prstDash val="solid"/>
            <a:round/>
            <a:headEnd len="sm" w="sm" type="none"/>
            <a:tailEnd len="sm" w="sm" type="none"/>
          </a:ln>
        </p:spPr>
      </p:pic>
      <p:sp>
        <p:nvSpPr>
          <p:cNvPr id="104" name="Google Shape;104;p3"/>
          <p:cNvSpPr txBox="1"/>
          <p:nvPr/>
        </p:nvSpPr>
        <p:spPr>
          <a:xfrm>
            <a:off x="6661375" y="1424275"/>
            <a:ext cx="2798700" cy="2239200"/>
          </a:xfrm>
          <a:prstGeom prst="rect">
            <a:avLst/>
          </a:prstGeom>
          <a:noFill/>
          <a:ln>
            <a:noFill/>
          </a:ln>
        </p:spPr>
        <p:txBody>
          <a:bodyPr anchorCtr="0" anchor="t" bIns="91425" lIns="91425" spcFirstLastPara="1" rIns="91425" wrap="square" tIns="91425">
            <a:spAutoFit/>
          </a:bodyPr>
          <a:lstStyle/>
          <a:p>
            <a:pPr indent="0" lvl="0" marL="0" marR="431800" rtl="0" algn="l">
              <a:lnSpc>
                <a:spcPct val="115000"/>
              </a:lnSpc>
              <a:spcBef>
                <a:spcPts val="0"/>
              </a:spcBef>
              <a:spcAft>
                <a:spcPts val="0"/>
              </a:spcAft>
              <a:buNone/>
            </a:pPr>
            <a:r>
              <a:rPr b="1" lang="en-US" sz="1500">
                <a:solidFill>
                  <a:schemeClr val="dk1"/>
                </a:solidFill>
                <a:highlight>
                  <a:srgbClr val="FFFFFF"/>
                </a:highlight>
              </a:rPr>
              <a:t>Dataset details:</a:t>
            </a:r>
            <a:endParaRPr b="1" sz="1500">
              <a:solidFill>
                <a:schemeClr val="dk1"/>
              </a:solidFill>
              <a:highlight>
                <a:srgbClr val="FFFFFF"/>
              </a:highlight>
            </a:endParaRPr>
          </a:p>
          <a:p>
            <a:pPr indent="0" lvl="0" marL="0" marR="431800" rtl="0" algn="l">
              <a:lnSpc>
                <a:spcPct val="115000"/>
              </a:lnSpc>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rPr lang="en-US" sz="1150">
                <a:solidFill>
                  <a:schemeClr val="dk1"/>
                </a:solidFill>
                <a:highlight>
                  <a:srgbClr val="FFFFFF"/>
                </a:highlight>
                <a:latin typeface="Roboto"/>
                <a:ea typeface="Roboto"/>
                <a:cs typeface="Roboto"/>
                <a:sym typeface="Roboto"/>
              </a:rPr>
              <a:t>Number of rows: </a:t>
            </a:r>
            <a:r>
              <a:rPr b="1" lang="en-US" sz="1150">
                <a:solidFill>
                  <a:schemeClr val="dk1"/>
                </a:solidFill>
                <a:highlight>
                  <a:srgbClr val="FFFFFF"/>
                </a:highlight>
                <a:latin typeface="Roboto"/>
                <a:ea typeface="Roboto"/>
                <a:cs typeface="Roboto"/>
                <a:sym typeface="Roboto"/>
              </a:rPr>
              <a:t>35,657</a:t>
            </a:r>
            <a:endParaRPr b="1"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rPr lang="en-US" sz="1150">
                <a:solidFill>
                  <a:schemeClr val="dk1"/>
                </a:solidFill>
                <a:highlight>
                  <a:srgbClr val="FFFFFF"/>
                </a:highlight>
                <a:latin typeface="Roboto"/>
                <a:ea typeface="Roboto"/>
                <a:cs typeface="Roboto"/>
                <a:sym typeface="Roboto"/>
              </a:rPr>
              <a:t>Number of columns: </a:t>
            </a:r>
            <a:r>
              <a:rPr b="1" lang="en-US" sz="1150">
                <a:solidFill>
                  <a:schemeClr val="dk1"/>
                </a:solidFill>
                <a:highlight>
                  <a:srgbClr val="FFFFFF"/>
                </a:highlight>
                <a:latin typeface="Roboto"/>
                <a:ea typeface="Roboto"/>
                <a:cs typeface="Roboto"/>
                <a:sym typeface="Roboto"/>
              </a:rPr>
              <a:t>17</a:t>
            </a:r>
            <a:endParaRPr b="1"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rPr lang="en-US" sz="1150">
                <a:solidFill>
                  <a:schemeClr val="dk1"/>
                </a:solidFill>
                <a:highlight>
                  <a:srgbClr val="FFFFFF"/>
                </a:highlight>
                <a:latin typeface="Roboto"/>
                <a:ea typeface="Roboto"/>
                <a:cs typeface="Roboto"/>
                <a:sym typeface="Roboto"/>
              </a:rPr>
              <a:t>Last Updated: </a:t>
            </a:r>
            <a:r>
              <a:rPr b="1" lang="en-US" sz="1150">
                <a:solidFill>
                  <a:schemeClr val="dk1"/>
                </a:solidFill>
                <a:highlight>
                  <a:srgbClr val="FFFFFF"/>
                </a:highlight>
                <a:latin typeface="Roboto"/>
                <a:ea typeface="Roboto"/>
                <a:cs typeface="Roboto"/>
                <a:sym typeface="Roboto"/>
              </a:rPr>
              <a:t>December 6, 2023</a:t>
            </a:r>
            <a:endParaRPr b="1"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rPr lang="en-US" sz="1150">
                <a:solidFill>
                  <a:schemeClr val="dk1"/>
                </a:solidFill>
                <a:highlight>
                  <a:srgbClr val="FFFFFF"/>
                </a:highlight>
                <a:latin typeface="Roboto"/>
                <a:ea typeface="Roboto"/>
                <a:cs typeface="Roboto"/>
                <a:sym typeface="Roboto"/>
              </a:rPr>
              <a:t>Data Provided by: </a:t>
            </a:r>
            <a:endParaRPr sz="1150">
              <a:solidFill>
                <a:schemeClr val="dk1"/>
              </a:solidFill>
              <a:highlight>
                <a:srgbClr val="FFFFFF"/>
              </a:highlight>
              <a:latin typeface="Roboto"/>
              <a:ea typeface="Roboto"/>
              <a:cs typeface="Roboto"/>
              <a:sym typeface="Roboto"/>
            </a:endParaRPr>
          </a:p>
          <a:p>
            <a:pPr indent="0" lvl="0" marL="0" marR="431800" rtl="0" algn="l">
              <a:lnSpc>
                <a:spcPct val="100000"/>
              </a:lnSpc>
              <a:spcBef>
                <a:spcPts val="0"/>
              </a:spcBef>
              <a:spcAft>
                <a:spcPts val="0"/>
              </a:spcAft>
              <a:buNone/>
            </a:pPr>
            <a:r>
              <a:rPr b="1" lang="en-US" sz="1150">
                <a:solidFill>
                  <a:schemeClr val="dk1"/>
                </a:solidFill>
                <a:highlight>
                  <a:srgbClr val="FFFFFF"/>
                </a:highlight>
                <a:latin typeface="Roboto"/>
                <a:ea typeface="Roboto"/>
                <a:cs typeface="Roboto"/>
                <a:sym typeface="Roboto"/>
              </a:rPr>
              <a:t>City of Bloomington, Indiana</a:t>
            </a:r>
            <a:r>
              <a:rPr lang="en-US" sz="1150">
                <a:solidFill>
                  <a:schemeClr val="dk1"/>
                </a:solidFill>
                <a:highlight>
                  <a:srgbClr val="FFFFFF"/>
                </a:highlight>
                <a:latin typeface="Roboto"/>
                <a:ea typeface="Roboto"/>
                <a:cs typeface="Roboto"/>
                <a:sym typeface="Roboto"/>
              </a:rPr>
              <a:t> </a:t>
            </a:r>
            <a:endParaRPr sz="1800">
              <a:solidFill>
                <a:srgbClr val="1C638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rgbClr val="A6A6A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26311a29226_0_10"/>
          <p:cNvPicPr preferRelativeResize="0"/>
          <p:nvPr/>
        </p:nvPicPr>
        <p:blipFill>
          <a:blip r:embed="rId3">
            <a:alphaModFix/>
          </a:blip>
          <a:stretch>
            <a:fillRect/>
          </a:stretch>
        </p:blipFill>
        <p:spPr>
          <a:xfrm>
            <a:off x="487500" y="895575"/>
            <a:ext cx="3869801" cy="3596776"/>
          </a:xfrm>
          <a:prstGeom prst="rect">
            <a:avLst/>
          </a:prstGeom>
          <a:noFill/>
          <a:ln cap="flat" cmpd="sng" w="9525">
            <a:solidFill>
              <a:schemeClr val="dk1"/>
            </a:solidFill>
            <a:prstDash val="solid"/>
            <a:round/>
            <a:headEnd len="sm" w="sm" type="none"/>
            <a:tailEnd len="sm" w="sm" type="none"/>
          </a:ln>
        </p:spPr>
      </p:pic>
      <p:sp>
        <p:nvSpPr>
          <p:cNvPr id="110" name="Google Shape;110;g26311a29226_0_10"/>
          <p:cNvSpPr txBox="1"/>
          <p:nvPr/>
        </p:nvSpPr>
        <p:spPr>
          <a:xfrm>
            <a:off x="4885925" y="1188550"/>
            <a:ext cx="3447000" cy="30108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Clr>
                <a:schemeClr val="dk1"/>
              </a:buClr>
              <a:buSzPts val="539"/>
              <a:buFont typeface="Arial"/>
              <a:buNone/>
            </a:pPr>
            <a:r>
              <a:rPr b="1" lang="en-US" sz="1200">
                <a:solidFill>
                  <a:schemeClr val="dk1"/>
                </a:solidFill>
              </a:rPr>
              <a:t>Handling Null Values in 'Agency' Column:</a:t>
            </a:r>
            <a:endParaRPr b="1" sz="1200">
              <a:solidFill>
                <a:schemeClr val="dk1"/>
              </a:solidFill>
            </a:endParaRPr>
          </a:p>
          <a:p>
            <a:pPr indent="0" lvl="0" marL="0" rtl="0" algn="just">
              <a:lnSpc>
                <a:spcPct val="130000"/>
              </a:lnSpc>
              <a:spcBef>
                <a:spcPts val="0"/>
              </a:spcBef>
              <a:spcAft>
                <a:spcPts val="0"/>
              </a:spcAft>
              <a:buClr>
                <a:schemeClr val="dk1"/>
              </a:buClr>
              <a:buSzPts val="539"/>
              <a:buFont typeface="Arial"/>
              <a:buNone/>
            </a:pPr>
            <a:r>
              <a:t/>
            </a:r>
            <a:endParaRPr sz="1200">
              <a:solidFill>
                <a:schemeClr val="dk1"/>
              </a:solidFill>
            </a:endParaRPr>
          </a:p>
          <a:p>
            <a:pPr indent="0" lvl="0" marL="0" rtl="0" algn="just">
              <a:lnSpc>
                <a:spcPct val="130000"/>
              </a:lnSpc>
              <a:spcBef>
                <a:spcPts val="0"/>
              </a:spcBef>
              <a:spcAft>
                <a:spcPts val="0"/>
              </a:spcAft>
              <a:buClr>
                <a:schemeClr val="dk1"/>
              </a:buClr>
              <a:buSzPts val="539"/>
              <a:buFont typeface="Arial"/>
              <a:buNone/>
            </a:pPr>
            <a:r>
              <a:rPr b="1" lang="en-US" sz="1200">
                <a:solidFill>
                  <a:schemeClr val="dk1"/>
                </a:solidFill>
              </a:rPr>
              <a:t>Challenge</a:t>
            </a:r>
            <a:r>
              <a:rPr lang="en-US" sz="1200">
                <a:solidFill>
                  <a:schemeClr val="dk1"/>
                </a:solidFill>
              </a:rPr>
              <a:t>: Approximately 60% of data in the 'agency_responsible' column were null, a critical aspect of our analysis.</a:t>
            </a:r>
            <a:endParaRPr sz="1200">
              <a:solidFill>
                <a:schemeClr val="dk1"/>
              </a:solidFill>
            </a:endParaRPr>
          </a:p>
          <a:p>
            <a:pPr indent="0" lvl="0" marL="0" rtl="0" algn="just">
              <a:lnSpc>
                <a:spcPct val="130000"/>
              </a:lnSpc>
              <a:spcBef>
                <a:spcPts val="0"/>
              </a:spcBef>
              <a:spcAft>
                <a:spcPts val="0"/>
              </a:spcAft>
              <a:buClr>
                <a:schemeClr val="dk1"/>
              </a:buClr>
              <a:buSzPts val="539"/>
              <a:buFont typeface="Arial"/>
              <a:buNone/>
            </a:pPr>
            <a:r>
              <a:t/>
            </a:r>
            <a:endParaRPr sz="1200">
              <a:solidFill>
                <a:schemeClr val="dk1"/>
              </a:solidFill>
            </a:endParaRPr>
          </a:p>
          <a:p>
            <a:pPr indent="0" lvl="0" marL="0" rtl="0" algn="just">
              <a:lnSpc>
                <a:spcPct val="130000"/>
              </a:lnSpc>
              <a:spcBef>
                <a:spcPts val="0"/>
              </a:spcBef>
              <a:spcAft>
                <a:spcPts val="0"/>
              </a:spcAft>
              <a:buClr>
                <a:schemeClr val="dk1"/>
              </a:buClr>
              <a:buSzPts val="539"/>
              <a:buFont typeface="Arial"/>
              <a:buNone/>
            </a:pPr>
            <a:r>
              <a:rPr b="1" lang="en-US" sz="1200">
                <a:solidFill>
                  <a:schemeClr val="dk1"/>
                </a:solidFill>
              </a:rPr>
              <a:t>Solution</a:t>
            </a:r>
            <a:r>
              <a:rPr lang="en-US" sz="1200">
                <a:solidFill>
                  <a:schemeClr val="dk1"/>
                </a:solidFill>
              </a:rPr>
              <a:t>: Grouped data by 'service_name' and replaced null values in 'agency_responsible' with the mode (most frequent value) of each respective 'service_name' group. This maintained data integrity and provided meaningful insights into agency responsibilities.</a:t>
            </a:r>
            <a:endParaRPr sz="1200">
              <a:solidFill>
                <a:schemeClr val="dk1"/>
              </a:solidFill>
            </a:endParaRPr>
          </a:p>
        </p:txBody>
      </p:sp>
      <p:sp>
        <p:nvSpPr>
          <p:cNvPr id="111" name="Google Shape;111;g26311a29226_0_10"/>
          <p:cNvSpPr txBox="1"/>
          <p:nvPr>
            <p:ph type="title"/>
          </p:nvPr>
        </p:nvSpPr>
        <p:spPr>
          <a:xfrm>
            <a:off x="408152" y="26984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sz="1800">
                <a:solidFill>
                  <a:schemeClr val="dk1"/>
                </a:solidFill>
              </a:rPr>
              <a:t>Navigating through Data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311a29226_1_0"/>
          <p:cNvSpPr txBox="1"/>
          <p:nvPr>
            <p:ph type="title"/>
          </p:nvPr>
        </p:nvSpPr>
        <p:spPr>
          <a:xfrm>
            <a:off x="529827" y="37529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sz="1800"/>
              <a:t>Navigating through Data</a:t>
            </a:r>
            <a:endParaRPr/>
          </a:p>
        </p:txBody>
      </p:sp>
      <p:sp>
        <p:nvSpPr>
          <p:cNvPr id="117" name="Google Shape;117;g26311a29226_1_0"/>
          <p:cNvSpPr txBox="1"/>
          <p:nvPr>
            <p:ph idx="2" type="body"/>
          </p:nvPr>
        </p:nvSpPr>
        <p:spPr>
          <a:xfrm>
            <a:off x="529825" y="929550"/>
            <a:ext cx="8412600" cy="3393000"/>
          </a:xfrm>
          <a:prstGeom prst="rect">
            <a:avLst/>
          </a:prstGeom>
        </p:spPr>
        <p:txBody>
          <a:bodyPr anchorCtr="0" anchor="t" bIns="45700" lIns="45700" spcFirstLastPara="1" rIns="45700" wrap="square" tIns="45700">
            <a:noAutofit/>
          </a:bodyPr>
          <a:lstStyle/>
          <a:p>
            <a:pPr indent="0" lvl="0" marL="0" rtl="0" algn="just">
              <a:lnSpc>
                <a:spcPct val="130000"/>
              </a:lnSpc>
              <a:spcBef>
                <a:spcPts val="0"/>
              </a:spcBef>
              <a:spcAft>
                <a:spcPts val="0"/>
              </a:spcAft>
              <a:buSzPts val="539"/>
              <a:buNone/>
            </a:pPr>
            <a:r>
              <a:t/>
            </a:r>
            <a:endParaRPr sz="812"/>
          </a:p>
          <a:p>
            <a:pPr indent="0" lvl="0" marL="0" rtl="0" algn="just">
              <a:lnSpc>
                <a:spcPct val="130000"/>
              </a:lnSpc>
              <a:spcBef>
                <a:spcPts val="0"/>
              </a:spcBef>
              <a:spcAft>
                <a:spcPts val="0"/>
              </a:spcAft>
              <a:buClr>
                <a:schemeClr val="dk1"/>
              </a:buClr>
              <a:buSzPts val="539"/>
              <a:buFont typeface="Arial"/>
              <a:buNone/>
            </a:pPr>
            <a:r>
              <a:t/>
            </a:r>
            <a:endParaRPr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rPr b="1" lang="en-US" sz="1012">
                <a:solidFill>
                  <a:schemeClr val="dk1"/>
                </a:solidFill>
              </a:rPr>
              <a:t>Transforming ZIP Code Data:</a:t>
            </a:r>
            <a:endParaRPr b="1"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t/>
            </a:r>
            <a:endParaRPr sz="1012">
              <a:solidFill>
                <a:schemeClr val="dk1"/>
              </a:solidFill>
            </a:endParaRPr>
          </a:p>
          <a:p>
            <a:pPr indent="0" lvl="0" marL="0" rtl="0" algn="just">
              <a:lnSpc>
                <a:spcPct val="130000"/>
              </a:lnSpc>
              <a:spcBef>
                <a:spcPts val="0"/>
              </a:spcBef>
              <a:spcAft>
                <a:spcPts val="0"/>
              </a:spcAft>
              <a:buSzPts val="539"/>
              <a:buNone/>
            </a:pPr>
            <a:r>
              <a:rPr b="1" lang="en-US" sz="1012">
                <a:solidFill>
                  <a:schemeClr val="dk1"/>
                </a:solidFill>
              </a:rPr>
              <a:t>Challenge:</a:t>
            </a:r>
            <a:r>
              <a:rPr lang="en-US" sz="1012">
                <a:solidFill>
                  <a:schemeClr val="dk1"/>
                </a:solidFill>
              </a:rPr>
              <a:t> ZIP codes were initially in float format, which was not ideal for categorical analysis.</a:t>
            </a:r>
            <a:endParaRPr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t/>
            </a:r>
            <a:endParaRPr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rPr b="1" lang="en-US" sz="1012">
                <a:solidFill>
                  <a:schemeClr val="dk1"/>
                </a:solidFill>
              </a:rPr>
              <a:t>Solution:</a:t>
            </a:r>
            <a:r>
              <a:rPr lang="en-US" sz="1012">
                <a:solidFill>
                  <a:schemeClr val="dk1"/>
                </a:solidFill>
              </a:rPr>
              <a:t> Converted ZIP codes to a string format, ensuring accurate representation and analysis of geographical data.</a:t>
            </a:r>
            <a:endParaRPr sz="1012">
              <a:solidFill>
                <a:schemeClr val="dk1"/>
              </a:solidFill>
            </a:endParaRPr>
          </a:p>
          <a:p>
            <a:pPr indent="0" lvl="0" marL="0" rtl="0" algn="just">
              <a:lnSpc>
                <a:spcPct val="130000"/>
              </a:lnSpc>
              <a:spcBef>
                <a:spcPts val="0"/>
              </a:spcBef>
              <a:spcAft>
                <a:spcPts val="0"/>
              </a:spcAft>
              <a:buSzPts val="539"/>
              <a:buNone/>
            </a:pPr>
            <a:r>
              <a:t/>
            </a:r>
            <a:endParaRPr sz="1012">
              <a:solidFill>
                <a:schemeClr val="dk1"/>
              </a:solidFill>
            </a:endParaRPr>
          </a:p>
          <a:p>
            <a:pPr indent="0" lvl="0" marL="0" rtl="0" algn="just">
              <a:lnSpc>
                <a:spcPct val="130000"/>
              </a:lnSpc>
              <a:spcBef>
                <a:spcPts val="0"/>
              </a:spcBef>
              <a:spcAft>
                <a:spcPts val="0"/>
              </a:spcAft>
              <a:buSzPts val="539"/>
              <a:buNone/>
            </a:pPr>
            <a:r>
              <a:t/>
            </a:r>
            <a:endParaRPr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rPr b="1" lang="en-US" sz="1012">
                <a:solidFill>
                  <a:schemeClr val="dk1"/>
                </a:solidFill>
              </a:rPr>
              <a:t>Focusing on Recent Data (2014-2023):</a:t>
            </a:r>
            <a:endParaRPr b="1"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t/>
            </a:r>
            <a:endParaRPr sz="1012">
              <a:solidFill>
                <a:schemeClr val="dk1"/>
              </a:solidFill>
            </a:endParaRPr>
          </a:p>
          <a:p>
            <a:pPr indent="0" lvl="0" marL="0" rtl="0" algn="just">
              <a:lnSpc>
                <a:spcPct val="130000"/>
              </a:lnSpc>
              <a:spcBef>
                <a:spcPts val="0"/>
              </a:spcBef>
              <a:spcAft>
                <a:spcPts val="0"/>
              </a:spcAft>
              <a:buSzPts val="539"/>
              <a:buNone/>
            </a:pPr>
            <a:r>
              <a:rPr b="1" lang="en-US" sz="1012">
                <a:solidFill>
                  <a:schemeClr val="dk1"/>
                </a:solidFill>
              </a:rPr>
              <a:t>Observation:</a:t>
            </a:r>
            <a:r>
              <a:rPr lang="en-US" sz="1012">
                <a:solidFill>
                  <a:schemeClr val="dk1"/>
                </a:solidFill>
              </a:rPr>
              <a:t> Data from 1996 to 2013 contained a large number of null values and inconsistencies.</a:t>
            </a:r>
            <a:endParaRPr sz="1012">
              <a:solidFill>
                <a:schemeClr val="dk1"/>
              </a:solidFill>
            </a:endParaRPr>
          </a:p>
          <a:p>
            <a:pPr indent="0" lvl="0" marL="0" rtl="0" algn="just">
              <a:lnSpc>
                <a:spcPct val="130000"/>
              </a:lnSpc>
              <a:spcBef>
                <a:spcPts val="0"/>
              </a:spcBef>
              <a:spcAft>
                <a:spcPts val="0"/>
              </a:spcAft>
              <a:buClr>
                <a:schemeClr val="dk1"/>
              </a:buClr>
              <a:buSzPts val="539"/>
              <a:buFont typeface="Arial"/>
              <a:buNone/>
            </a:pPr>
            <a:r>
              <a:t/>
            </a:r>
            <a:endParaRPr sz="1012">
              <a:solidFill>
                <a:schemeClr val="dk1"/>
              </a:solidFill>
            </a:endParaRPr>
          </a:p>
          <a:p>
            <a:pPr indent="0" lvl="0" marL="0" rtl="0" algn="just">
              <a:lnSpc>
                <a:spcPct val="130000"/>
              </a:lnSpc>
              <a:spcBef>
                <a:spcPts val="0"/>
              </a:spcBef>
              <a:spcAft>
                <a:spcPts val="0"/>
              </a:spcAft>
              <a:buSzPts val="539"/>
              <a:buNone/>
            </a:pPr>
            <a:r>
              <a:rPr b="1" lang="en-US" sz="1012">
                <a:solidFill>
                  <a:schemeClr val="dk1"/>
                </a:solidFill>
              </a:rPr>
              <a:t>Decision:</a:t>
            </a:r>
            <a:r>
              <a:rPr lang="en-US" sz="1012">
                <a:solidFill>
                  <a:schemeClr val="dk1"/>
                </a:solidFill>
              </a:rPr>
              <a:t> Chose to focus the analysis on data from 2014 onwards, where the quality and completeness of data significantly improved. This decision ensured a more reliable and relevant analysis of recent trends in civic engagement.</a:t>
            </a:r>
            <a:endParaRPr sz="1012">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62dc197786_0_10"/>
          <p:cNvSpPr txBox="1"/>
          <p:nvPr>
            <p:ph type="title"/>
          </p:nvPr>
        </p:nvSpPr>
        <p:spPr>
          <a:xfrm>
            <a:off x="550952" y="41994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Top 10 Most Requested Services Each Year</a:t>
            </a:r>
            <a:endParaRPr/>
          </a:p>
        </p:txBody>
      </p:sp>
      <p:sp>
        <p:nvSpPr>
          <p:cNvPr id="123" name="Google Shape;123;g262dc197786_0_10"/>
          <p:cNvSpPr txBox="1"/>
          <p:nvPr>
            <p:ph idx="1" type="body"/>
          </p:nvPr>
        </p:nvSpPr>
        <p:spPr>
          <a:xfrm>
            <a:off x="3740415" y="284946"/>
            <a:ext cx="4793700" cy="2523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r>
              <a:rPr lang="en-US"/>
              <a:t>Tree map</a:t>
            </a:r>
            <a:endParaRPr/>
          </a:p>
          <a:p>
            <a:pPr indent="0" lvl="0" marL="0" rtl="0" algn="r">
              <a:spcBef>
                <a:spcPts val="0"/>
              </a:spcBef>
              <a:spcAft>
                <a:spcPts val="0"/>
              </a:spcAft>
              <a:buNone/>
            </a:pPr>
            <a:r>
              <a:t/>
            </a:r>
            <a:endParaRPr/>
          </a:p>
        </p:txBody>
      </p:sp>
      <p:pic>
        <p:nvPicPr>
          <p:cNvPr id="124" name="Google Shape;124;g262dc197786_0_10"/>
          <p:cNvPicPr preferRelativeResize="0"/>
          <p:nvPr/>
        </p:nvPicPr>
        <p:blipFill>
          <a:blip r:embed="rId3">
            <a:alphaModFix/>
          </a:blip>
          <a:stretch>
            <a:fillRect/>
          </a:stretch>
        </p:blipFill>
        <p:spPr>
          <a:xfrm>
            <a:off x="290675" y="901150"/>
            <a:ext cx="5204749" cy="3755951"/>
          </a:xfrm>
          <a:prstGeom prst="rect">
            <a:avLst/>
          </a:prstGeom>
          <a:noFill/>
          <a:ln>
            <a:noFill/>
          </a:ln>
        </p:spPr>
      </p:pic>
      <p:sp>
        <p:nvSpPr>
          <p:cNvPr id="125" name="Google Shape;125;g262dc197786_0_10"/>
          <p:cNvSpPr txBox="1"/>
          <p:nvPr/>
        </p:nvSpPr>
        <p:spPr>
          <a:xfrm>
            <a:off x="5702975" y="938475"/>
            <a:ext cx="3284700" cy="37185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None/>
            </a:pPr>
            <a:r>
              <a:rPr lang="en-US" sz="1100">
                <a:solidFill>
                  <a:schemeClr val="dk1"/>
                </a:solidFill>
              </a:rPr>
              <a:t>We employed a </a:t>
            </a:r>
            <a:r>
              <a:rPr b="1" lang="en-US" sz="1100">
                <a:solidFill>
                  <a:schemeClr val="dk1"/>
                </a:solidFill>
              </a:rPr>
              <a:t>'viridis'</a:t>
            </a:r>
            <a:r>
              <a:rPr lang="en-US" sz="1100">
                <a:solidFill>
                  <a:schemeClr val="dk1"/>
                </a:solidFill>
              </a:rPr>
              <a:t> color scale on a well-structured </a:t>
            </a:r>
            <a:r>
              <a:rPr b="1" lang="en-US" sz="1100">
                <a:solidFill>
                  <a:schemeClr val="dk1"/>
                </a:solidFill>
              </a:rPr>
              <a:t>treemap</a:t>
            </a:r>
            <a:r>
              <a:rPr lang="en-US" sz="1100">
                <a:solidFill>
                  <a:schemeClr val="dk1"/>
                </a:solidFill>
              </a:rPr>
              <a:t> to clearly delineate annual service request trends for an intuitive and accessible visualization.</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b="1" lang="en-US" sz="1100">
                <a:solidFill>
                  <a:schemeClr val="dk1"/>
                </a:solidFill>
              </a:rPr>
              <a:t>Insights from the graph:</a:t>
            </a:r>
            <a:endParaRPr b="1" sz="1100">
              <a:solidFill>
                <a:schemeClr val="dk1"/>
              </a:solidFill>
            </a:endParaRPr>
          </a:p>
          <a:p>
            <a:pPr indent="0" lvl="0" marL="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US" sz="1100">
                <a:solidFill>
                  <a:schemeClr val="dk1"/>
                </a:solidFill>
              </a:rPr>
              <a:t>"Recycling" and "Trash" are prominent services across multiple years, suggesting they are common and consistent concerns for residents.</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US" sz="1100">
                <a:solidFill>
                  <a:schemeClr val="dk1"/>
                </a:solidFill>
              </a:rPr>
              <a:t>"Yard Waste" is  another frequently requested service, particularly in the earlier years (2014 - 2016).</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US" sz="1100">
                <a:solidFill>
                  <a:schemeClr val="dk1"/>
                </a:solidFill>
              </a:rPr>
              <a:t>The presence of "Excessive Growth" and "Street Lights" in multiple years indicates ongoing issues in these areas.</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rgbClr val="A6A6A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62dc197786_0_20"/>
          <p:cNvSpPr txBox="1"/>
          <p:nvPr>
            <p:ph type="title"/>
          </p:nvPr>
        </p:nvSpPr>
        <p:spPr>
          <a:xfrm>
            <a:off x="550952" y="483345"/>
            <a:ext cx="8004300" cy="4812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Top 5 Most Active Agencies Each Year</a:t>
            </a:r>
            <a:endParaRPr/>
          </a:p>
        </p:txBody>
      </p:sp>
      <p:sp>
        <p:nvSpPr>
          <p:cNvPr id="131" name="Google Shape;131;g262dc197786_0_20"/>
          <p:cNvSpPr txBox="1"/>
          <p:nvPr>
            <p:ph idx="1" type="body"/>
          </p:nvPr>
        </p:nvSpPr>
        <p:spPr>
          <a:xfrm>
            <a:off x="3740665" y="284946"/>
            <a:ext cx="4793700" cy="2523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r>
              <a:rPr lang="en-US"/>
              <a:t>Timeline plot</a:t>
            </a:r>
            <a:endParaRPr/>
          </a:p>
          <a:p>
            <a:pPr indent="0" lvl="0" marL="0" rtl="0" algn="ctr">
              <a:spcBef>
                <a:spcPts val="0"/>
              </a:spcBef>
              <a:spcAft>
                <a:spcPts val="0"/>
              </a:spcAft>
              <a:buNone/>
            </a:pPr>
            <a:r>
              <a:t/>
            </a:r>
            <a:endParaRPr/>
          </a:p>
        </p:txBody>
      </p:sp>
      <p:pic>
        <p:nvPicPr>
          <p:cNvPr id="132" name="Google Shape;132;g262dc197786_0_20"/>
          <p:cNvPicPr preferRelativeResize="0"/>
          <p:nvPr/>
        </p:nvPicPr>
        <p:blipFill>
          <a:blip r:embed="rId3">
            <a:alphaModFix/>
          </a:blip>
          <a:stretch>
            <a:fillRect/>
          </a:stretch>
        </p:blipFill>
        <p:spPr>
          <a:xfrm>
            <a:off x="525300" y="1099900"/>
            <a:ext cx="4970124" cy="3485100"/>
          </a:xfrm>
          <a:prstGeom prst="rect">
            <a:avLst/>
          </a:prstGeom>
          <a:noFill/>
          <a:ln>
            <a:noFill/>
          </a:ln>
        </p:spPr>
      </p:pic>
      <p:sp>
        <p:nvSpPr>
          <p:cNvPr id="133" name="Google Shape;133;g262dc197786_0_20"/>
          <p:cNvSpPr txBox="1"/>
          <p:nvPr/>
        </p:nvSpPr>
        <p:spPr>
          <a:xfrm>
            <a:off x="5666875" y="1091875"/>
            <a:ext cx="3041100" cy="3485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100">
                <a:solidFill>
                  <a:schemeClr val="dk1"/>
                </a:solidFill>
              </a:rPr>
              <a:t>We have used </a:t>
            </a:r>
            <a:r>
              <a:rPr b="1" lang="en-US" sz="1100">
                <a:solidFill>
                  <a:schemeClr val="dk1"/>
                </a:solidFill>
              </a:rPr>
              <a:t>'Set2'</a:t>
            </a:r>
            <a:r>
              <a:rPr lang="en-US" sz="1100">
                <a:solidFill>
                  <a:schemeClr val="dk1"/>
                </a:solidFill>
              </a:rPr>
              <a:t> color palette for clear differentiation of agencies and incorporates an interactive slider, providing a dynamic view of the service request distribution among the top agencies across different years.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100">
                <a:solidFill>
                  <a:schemeClr val="dk1"/>
                </a:solidFill>
              </a:rPr>
              <a:t>Insights from the graph:</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298450" lvl="0" marL="457200" rtl="0" algn="just">
              <a:spcBef>
                <a:spcPts val="0"/>
              </a:spcBef>
              <a:spcAft>
                <a:spcPts val="0"/>
              </a:spcAft>
              <a:buClr>
                <a:schemeClr val="dk1"/>
              </a:buClr>
              <a:buSzPts val="1100"/>
              <a:buAutoNum type="arabicPeriod"/>
            </a:pPr>
            <a:r>
              <a:rPr lang="en-US" sz="1100">
                <a:solidFill>
                  <a:schemeClr val="dk1"/>
                </a:solidFill>
              </a:rPr>
              <a:t>It appears that the Sanitation Department and HAND are frequently among the top agencies over the years, indicating they handle a significant portion of the service requests.</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AutoNum type="arabicPeriod"/>
            </a:pPr>
            <a:r>
              <a:rPr lang="en-US" sz="1100">
                <a:solidFill>
                  <a:schemeClr val="dk1"/>
                </a:solidFill>
              </a:rPr>
              <a:t>The Utilities T &amp; D and Engineering departments also feature prominently, suggesting their critical roles in municipal services.</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in">
  <a:themeElements>
    <a:clrScheme name="Mai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in">
  <a:themeElements>
    <a:clrScheme name="Main">
      <a:dk1>
        <a:srgbClr val="000000"/>
      </a:dk1>
      <a:lt1>
        <a:srgbClr val="660B13"/>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Gaddam</dc:creator>
</cp:coreProperties>
</file>