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'by year2020,2025'!$A$1:$A$26</c:f>
              <c:numCache>
                <c:formatCode>General</c:formatCode>
                <c:ptCount val="26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  <c:pt idx="24">
                  <c:v>2024</c:v>
                </c:pt>
                <c:pt idx="25">
                  <c:v>2025</c:v>
                </c:pt>
              </c:numCache>
            </c:numRef>
          </c:cat>
          <c:val>
            <c:numRef>
              <c:f>'by year2020,2025'!$B$1:$B$26</c:f>
              <c:numCache>
                <c:formatCode>General</c:formatCode>
                <c:ptCount val="26"/>
                <c:pt idx="0">
                  <c:v>582</c:v>
                </c:pt>
                <c:pt idx="1">
                  <c:v>702</c:v>
                </c:pt>
                <c:pt idx="2">
                  <c:v>759</c:v>
                </c:pt>
                <c:pt idx="3">
                  <c:v>822</c:v>
                </c:pt>
                <c:pt idx="4">
                  <c:v>888</c:v>
                </c:pt>
                <c:pt idx="5">
                  <c:v>890</c:v>
                </c:pt>
                <c:pt idx="6">
                  <c:v>1016</c:v>
                </c:pt>
                <c:pt idx="7">
                  <c:v>1109</c:v>
                </c:pt>
                <c:pt idx="8">
                  <c:v>1175</c:v>
                </c:pt>
                <c:pt idx="9">
                  <c:v>1180</c:v>
                </c:pt>
                <c:pt idx="10">
                  <c:v>1296</c:v>
                </c:pt>
                <c:pt idx="11">
                  <c:v>1401</c:v>
                </c:pt>
                <c:pt idx="12">
                  <c:v>1450</c:v>
                </c:pt>
                <c:pt idx="13">
                  <c:v>1591</c:v>
                </c:pt>
                <c:pt idx="14">
                  <c:v>1902</c:v>
                </c:pt>
                <c:pt idx="15">
                  <c:v>2032</c:v>
                </c:pt>
                <c:pt idx="16">
                  <c:v>2543</c:v>
                </c:pt>
                <c:pt idx="17">
                  <c:v>2736</c:v>
                </c:pt>
                <c:pt idx="18">
                  <c:v>2993</c:v>
                </c:pt>
                <c:pt idx="19">
                  <c:v>3402</c:v>
                </c:pt>
                <c:pt idx="20">
                  <c:v>3163</c:v>
                </c:pt>
                <c:pt idx="21">
                  <c:v>3709</c:v>
                </c:pt>
                <c:pt idx="22">
                  <c:v>4466</c:v>
                </c:pt>
                <c:pt idx="23">
                  <c:v>4914</c:v>
                </c:pt>
                <c:pt idx="24">
                  <c:v>5385</c:v>
                </c:pt>
                <c:pt idx="25">
                  <c:v>2634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EC-4063-9CFF-36EE213DF9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2049696"/>
        <c:axId val="1792048448"/>
      </c:lineChart>
      <c:catAx>
        <c:axId val="1792049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BE" sz="1800" dirty="0" err="1"/>
                  <a:t>Year</a:t>
                </a:r>
                <a:r>
                  <a:rPr lang="fr-BE" sz="1800" dirty="0"/>
                  <a:t> of </a:t>
                </a:r>
                <a:r>
                  <a:rPr lang="fr-BE" sz="1800" dirty="0" err="1"/>
                  <a:t>creation</a:t>
                </a:r>
                <a:endParaRPr lang="fr-BE" sz="1800" dirty="0"/>
              </a:p>
            </c:rich>
          </c:tx>
          <c:overlay val="0"/>
          <c:spPr>
            <a:noFill/>
            <a:ln>
              <a:solidFill>
                <a:schemeClr val="accent1">
                  <a:alpha val="89000"/>
                </a:schemeClr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92048448"/>
        <c:crosses val="autoZero"/>
        <c:auto val="1"/>
        <c:lblAlgn val="ctr"/>
        <c:lblOffset val="100"/>
        <c:noMultiLvlLbl val="0"/>
      </c:catAx>
      <c:valAx>
        <c:axId val="179204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BE" sz="2000" dirty="0" err="1"/>
                  <a:t>Number</a:t>
                </a:r>
                <a:r>
                  <a:rPr lang="fr-BE" sz="2000" baseline="0" dirty="0"/>
                  <a:t> of </a:t>
                </a:r>
                <a:r>
                  <a:rPr lang="fr-BE" sz="2000" baseline="0" dirty="0" err="1"/>
                  <a:t>companies</a:t>
                </a:r>
                <a:endParaRPr lang="fr-BE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92049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510466021145495E-2"/>
          <c:y val="1.3787960538792316E-2"/>
          <c:w val="0.92605488245925238"/>
          <c:h val="0.914613340533423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Feuil12!$B$1</c:f>
              <c:strCache>
                <c:ptCount val="1"/>
                <c:pt idx="0">
                  <c:v>nb_entreprises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Feuil12!$A$2:$A$13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Feuil12!$B$2:$B$13</c:f>
              <c:numCache>
                <c:formatCode>General</c:formatCode>
                <c:ptCount val="12"/>
                <c:pt idx="0">
                  <c:v>7356</c:v>
                </c:pt>
                <c:pt idx="1">
                  <c:v>4969</c:v>
                </c:pt>
                <c:pt idx="2">
                  <c:v>5244</c:v>
                </c:pt>
                <c:pt idx="3">
                  <c:v>6799</c:v>
                </c:pt>
                <c:pt idx="4">
                  <c:v>4841</c:v>
                </c:pt>
                <c:pt idx="5">
                  <c:v>4980</c:v>
                </c:pt>
                <c:pt idx="6">
                  <c:v>6268</c:v>
                </c:pt>
                <c:pt idx="7">
                  <c:v>3583</c:v>
                </c:pt>
                <c:pt idx="8">
                  <c:v>4389</c:v>
                </c:pt>
                <c:pt idx="9">
                  <c:v>6562</c:v>
                </c:pt>
                <c:pt idx="10">
                  <c:v>4354</c:v>
                </c:pt>
                <c:pt idx="11">
                  <c:v>5075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72-4D2C-8649-74D6F7FE75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2040352"/>
        <c:axId val="1082039520"/>
      </c:barChart>
      <c:catAx>
        <c:axId val="1082040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BE" dirty="0" err="1"/>
                  <a:t>Month</a:t>
                </a:r>
                <a:endParaRPr lang="fr-BE" dirty="0"/>
              </a:p>
            </c:rich>
          </c:tx>
          <c:layout>
            <c:manualLayout>
              <c:xMode val="edge"/>
              <c:yMode val="edge"/>
              <c:x val="0.47314672503166599"/>
              <c:y val="0.962817968583724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82039520"/>
        <c:crosses val="autoZero"/>
        <c:auto val="1"/>
        <c:lblAlgn val="ctr"/>
        <c:lblOffset val="100"/>
        <c:noMultiLvlLbl val="0"/>
      </c:catAx>
      <c:valAx>
        <c:axId val="108203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BE" dirty="0" err="1"/>
                  <a:t>Number</a:t>
                </a:r>
                <a:r>
                  <a:rPr lang="fr-BE" baseline="0" dirty="0"/>
                  <a:t> of </a:t>
                </a:r>
                <a:r>
                  <a:rPr lang="fr-BE" baseline="0" dirty="0" err="1"/>
                  <a:t>companies</a:t>
                </a:r>
                <a:endParaRPr lang="fr-B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8204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[queries_results.xlsx]Feuil16!Tableau croisé dynamique35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7083266494449765E-2"/>
          <c:y val="2.7186477831246895E-2"/>
          <c:w val="0.83411239182917096"/>
          <c:h val="0.808278895508957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Feuil16!$B$1:$B$2</c:f>
              <c:strCache>
                <c:ptCount val="1"/>
                <c:pt idx="0">
                  <c:v>1990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Feuil16!$A$3:$A$14</c:f>
              <c:strCache>
                <c:ptCount val="11"/>
                <c:pt idx="0">
                  <c:v>Anvers</c:v>
                </c:pt>
                <c:pt idx="1">
                  <c:v>Brabant flamand</c:v>
                </c:pt>
                <c:pt idx="2">
                  <c:v>Brabant wallon</c:v>
                </c:pt>
                <c:pt idx="3">
                  <c:v>Bruxelles-Capitale</c:v>
                </c:pt>
                <c:pt idx="4">
                  <c:v>Flandre-Occidentale</c:v>
                </c:pt>
                <c:pt idx="5">
                  <c:v>Flandre-Orientale</c:v>
                </c:pt>
                <c:pt idx="6">
                  <c:v>Hainaut</c:v>
                </c:pt>
                <c:pt idx="7">
                  <c:v>Liège</c:v>
                </c:pt>
                <c:pt idx="8">
                  <c:v>Limbourg</c:v>
                </c:pt>
                <c:pt idx="9">
                  <c:v>Luxembourg</c:v>
                </c:pt>
                <c:pt idx="10">
                  <c:v>Namur</c:v>
                </c:pt>
              </c:strCache>
            </c:strRef>
          </c:cat>
          <c:val>
            <c:numRef>
              <c:f>Feuil16!$B$3:$B$14</c:f>
              <c:numCache>
                <c:formatCode>General</c:formatCode>
                <c:ptCount val="11"/>
                <c:pt idx="0">
                  <c:v>661</c:v>
                </c:pt>
                <c:pt idx="1">
                  <c:v>321</c:v>
                </c:pt>
                <c:pt idx="2">
                  <c:v>102</c:v>
                </c:pt>
                <c:pt idx="3">
                  <c:v>482</c:v>
                </c:pt>
                <c:pt idx="4">
                  <c:v>493</c:v>
                </c:pt>
                <c:pt idx="5">
                  <c:v>454</c:v>
                </c:pt>
                <c:pt idx="6">
                  <c:v>249</c:v>
                </c:pt>
                <c:pt idx="7">
                  <c:v>298</c:v>
                </c:pt>
                <c:pt idx="8">
                  <c:v>241</c:v>
                </c:pt>
                <c:pt idx="9">
                  <c:v>144</c:v>
                </c:pt>
                <c:pt idx="10">
                  <c:v>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AF-481D-9D53-06ECF51EB164}"/>
            </c:ext>
          </c:extLst>
        </c:ser>
        <c:ser>
          <c:idx val="1"/>
          <c:order val="1"/>
          <c:tx>
            <c:strRef>
              <c:f>Feuil16!$C$1:$C$2</c:f>
              <c:strCache>
                <c:ptCount val="1"/>
                <c:pt idx="0">
                  <c:v>2000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Feuil16!$A$3:$A$14</c:f>
              <c:strCache>
                <c:ptCount val="11"/>
                <c:pt idx="0">
                  <c:v>Anvers</c:v>
                </c:pt>
                <c:pt idx="1">
                  <c:v>Brabant flamand</c:v>
                </c:pt>
                <c:pt idx="2">
                  <c:v>Brabant wallon</c:v>
                </c:pt>
                <c:pt idx="3">
                  <c:v>Bruxelles-Capitale</c:v>
                </c:pt>
                <c:pt idx="4">
                  <c:v>Flandre-Occidentale</c:v>
                </c:pt>
                <c:pt idx="5">
                  <c:v>Flandre-Orientale</c:v>
                </c:pt>
                <c:pt idx="6">
                  <c:v>Hainaut</c:v>
                </c:pt>
                <c:pt idx="7">
                  <c:v>Liège</c:v>
                </c:pt>
                <c:pt idx="8">
                  <c:v>Limbourg</c:v>
                </c:pt>
                <c:pt idx="9">
                  <c:v>Luxembourg</c:v>
                </c:pt>
                <c:pt idx="10">
                  <c:v>Namur</c:v>
                </c:pt>
              </c:strCache>
            </c:strRef>
          </c:cat>
          <c:val>
            <c:numRef>
              <c:f>Feuil16!$C$3:$C$14</c:f>
              <c:numCache>
                <c:formatCode>General</c:formatCode>
                <c:ptCount val="11"/>
                <c:pt idx="0">
                  <c:v>1087</c:v>
                </c:pt>
                <c:pt idx="1">
                  <c:v>578</c:v>
                </c:pt>
                <c:pt idx="2">
                  <c:v>238</c:v>
                </c:pt>
                <c:pt idx="3">
                  <c:v>976</c:v>
                </c:pt>
                <c:pt idx="4">
                  <c:v>847</c:v>
                </c:pt>
                <c:pt idx="5">
                  <c:v>827</c:v>
                </c:pt>
                <c:pt idx="6">
                  <c:v>460</c:v>
                </c:pt>
                <c:pt idx="7">
                  <c:v>527</c:v>
                </c:pt>
                <c:pt idx="8">
                  <c:v>541</c:v>
                </c:pt>
                <c:pt idx="9">
                  <c:v>181</c:v>
                </c:pt>
                <c:pt idx="10">
                  <c:v>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AF-481D-9D53-06ECF51EB164}"/>
            </c:ext>
          </c:extLst>
        </c:ser>
        <c:ser>
          <c:idx val="2"/>
          <c:order val="2"/>
          <c:tx>
            <c:strRef>
              <c:f>Feuil16!$D$1:$D$2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Feuil16!$A$3:$A$14</c:f>
              <c:strCache>
                <c:ptCount val="11"/>
                <c:pt idx="0">
                  <c:v>Anvers</c:v>
                </c:pt>
                <c:pt idx="1">
                  <c:v>Brabant flamand</c:v>
                </c:pt>
                <c:pt idx="2">
                  <c:v>Brabant wallon</c:v>
                </c:pt>
                <c:pt idx="3">
                  <c:v>Bruxelles-Capitale</c:v>
                </c:pt>
                <c:pt idx="4">
                  <c:v>Flandre-Occidentale</c:v>
                </c:pt>
                <c:pt idx="5">
                  <c:v>Flandre-Orientale</c:v>
                </c:pt>
                <c:pt idx="6">
                  <c:v>Hainaut</c:v>
                </c:pt>
                <c:pt idx="7">
                  <c:v>Liège</c:v>
                </c:pt>
                <c:pt idx="8">
                  <c:v>Limbourg</c:v>
                </c:pt>
                <c:pt idx="9">
                  <c:v>Luxembourg</c:v>
                </c:pt>
                <c:pt idx="10">
                  <c:v>Namur</c:v>
                </c:pt>
              </c:strCache>
            </c:strRef>
          </c:cat>
          <c:val>
            <c:numRef>
              <c:f>Feuil16!$D$3:$D$14</c:f>
              <c:numCache>
                <c:formatCode>General</c:formatCode>
                <c:ptCount val="11"/>
                <c:pt idx="0">
                  <c:v>2621</c:v>
                </c:pt>
                <c:pt idx="1">
                  <c:v>1218</c:v>
                </c:pt>
                <c:pt idx="2">
                  <c:v>496</c:v>
                </c:pt>
                <c:pt idx="3">
                  <c:v>2495</c:v>
                </c:pt>
                <c:pt idx="4">
                  <c:v>1757</c:v>
                </c:pt>
                <c:pt idx="5">
                  <c:v>1751</c:v>
                </c:pt>
                <c:pt idx="6">
                  <c:v>1111</c:v>
                </c:pt>
                <c:pt idx="7">
                  <c:v>1131</c:v>
                </c:pt>
                <c:pt idx="8">
                  <c:v>1027</c:v>
                </c:pt>
                <c:pt idx="9">
                  <c:v>283</c:v>
                </c:pt>
                <c:pt idx="10">
                  <c:v>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AF-481D-9D53-06ECF51EB164}"/>
            </c:ext>
          </c:extLst>
        </c:ser>
        <c:ser>
          <c:idx val="3"/>
          <c:order val="3"/>
          <c:tx>
            <c:strRef>
              <c:f>Feuil16!$E$1:$E$2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Feuil16!$A$3:$A$14</c:f>
              <c:strCache>
                <c:ptCount val="11"/>
                <c:pt idx="0">
                  <c:v>Anvers</c:v>
                </c:pt>
                <c:pt idx="1">
                  <c:v>Brabant flamand</c:v>
                </c:pt>
                <c:pt idx="2">
                  <c:v>Brabant wallon</c:v>
                </c:pt>
                <c:pt idx="3">
                  <c:v>Bruxelles-Capitale</c:v>
                </c:pt>
                <c:pt idx="4">
                  <c:v>Flandre-Occidentale</c:v>
                </c:pt>
                <c:pt idx="5">
                  <c:v>Flandre-Orientale</c:v>
                </c:pt>
                <c:pt idx="6">
                  <c:v>Hainaut</c:v>
                </c:pt>
                <c:pt idx="7">
                  <c:v>Liège</c:v>
                </c:pt>
                <c:pt idx="8">
                  <c:v>Limbourg</c:v>
                </c:pt>
                <c:pt idx="9">
                  <c:v>Luxembourg</c:v>
                </c:pt>
                <c:pt idx="10">
                  <c:v>Namur</c:v>
                </c:pt>
              </c:strCache>
            </c:strRef>
          </c:cat>
          <c:val>
            <c:numRef>
              <c:f>Feuil16!$E$3:$E$14</c:f>
              <c:numCache>
                <c:formatCode>General</c:formatCode>
                <c:ptCount val="11"/>
                <c:pt idx="0">
                  <c:v>2769</c:v>
                </c:pt>
                <c:pt idx="1">
                  <c:v>1759</c:v>
                </c:pt>
                <c:pt idx="2">
                  <c:v>427</c:v>
                </c:pt>
                <c:pt idx="3">
                  <c:v>2252</c:v>
                </c:pt>
                <c:pt idx="4">
                  <c:v>1924</c:v>
                </c:pt>
                <c:pt idx="5">
                  <c:v>1823</c:v>
                </c:pt>
                <c:pt idx="6">
                  <c:v>1167</c:v>
                </c:pt>
                <c:pt idx="7">
                  <c:v>1270</c:v>
                </c:pt>
                <c:pt idx="8">
                  <c:v>1097</c:v>
                </c:pt>
                <c:pt idx="9">
                  <c:v>326</c:v>
                </c:pt>
                <c:pt idx="10">
                  <c:v>522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AF-481D-9D53-06ECF51EB1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7138640"/>
        <c:axId val="987137392"/>
      </c:barChart>
      <c:catAx>
        <c:axId val="987138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BE" dirty="0"/>
                  <a:t>Province</a:t>
                </a:r>
              </a:p>
            </c:rich>
          </c:tx>
          <c:layout>
            <c:manualLayout>
              <c:xMode val="edge"/>
              <c:yMode val="edge"/>
              <c:x val="0.45483965656905861"/>
              <c:y val="0.964564047181662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87137392"/>
        <c:crosses val="autoZero"/>
        <c:auto val="1"/>
        <c:lblAlgn val="ctr"/>
        <c:lblOffset val="100"/>
        <c:noMultiLvlLbl val="0"/>
      </c:catAx>
      <c:valAx>
        <c:axId val="98713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BE" sz="1100" dirty="0" err="1"/>
                  <a:t>Number</a:t>
                </a:r>
                <a:r>
                  <a:rPr lang="fr-BE" sz="1100" baseline="0" dirty="0"/>
                  <a:t> of </a:t>
                </a:r>
                <a:r>
                  <a:rPr lang="fr-BE" sz="1100" baseline="0" dirty="0" err="1"/>
                  <a:t>companies</a:t>
                </a:r>
                <a:endParaRPr lang="fr-BE" sz="11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8713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364539603785759"/>
          <c:y val="7.0771636699915777E-2"/>
          <c:w val="0.12239736043541899"/>
          <c:h val="0.282597696174666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Feuil14!$B$1</c:f>
              <c:strCache>
                <c:ptCount val="1"/>
                <c:pt idx="0">
                  <c:v>nb_entreprises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2E8-4D5F-9DAA-2A7D052DCD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2E8-4D5F-9DAA-2A7D052DCD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2E8-4D5F-9DAA-2A7D052DCD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2E8-4D5F-9DAA-2A7D052DCDC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2E8-4D5F-9DAA-2A7D052DCDC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D2E8-4D5F-9DAA-2A7D052DCDC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D2E8-4D5F-9DAA-2A7D052DCDC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D2E8-4D5F-9DAA-2A7D052DCDC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D2E8-4D5F-9DAA-2A7D052DCDC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D2E8-4D5F-9DAA-2A7D052DCDC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D2E8-4D5F-9DAA-2A7D052DCDC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Feuil14!$A$2:$A$12</c:f>
              <c:strCache>
                <c:ptCount val="11"/>
                <c:pt idx="0">
                  <c:v>Anvers</c:v>
                </c:pt>
                <c:pt idx="1">
                  <c:v>Bruxelles-Capitale</c:v>
                </c:pt>
                <c:pt idx="2">
                  <c:v>Flandre-Occidentale</c:v>
                </c:pt>
                <c:pt idx="3">
                  <c:v>Flandre-Orientale</c:v>
                </c:pt>
                <c:pt idx="4">
                  <c:v>Brabant flamand</c:v>
                </c:pt>
                <c:pt idx="5">
                  <c:v>Liège</c:v>
                </c:pt>
                <c:pt idx="6">
                  <c:v>Hainaut</c:v>
                </c:pt>
                <c:pt idx="7">
                  <c:v>Limbourg</c:v>
                </c:pt>
                <c:pt idx="8">
                  <c:v>Namur</c:v>
                </c:pt>
                <c:pt idx="9">
                  <c:v>Brabant wallon</c:v>
                </c:pt>
                <c:pt idx="10">
                  <c:v>Luxembourg</c:v>
                </c:pt>
              </c:strCache>
            </c:strRef>
          </c:cat>
          <c:val>
            <c:numRef>
              <c:f>Feuil14!$B$2:$B$12</c:f>
              <c:numCache>
                <c:formatCode>General</c:formatCode>
                <c:ptCount val="11"/>
                <c:pt idx="0">
                  <c:v>7792</c:v>
                </c:pt>
                <c:pt idx="1">
                  <c:v>6511</c:v>
                </c:pt>
                <c:pt idx="2">
                  <c:v>5435</c:v>
                </c:pt>
                <c:pt idx="3">
                  <c:v>5256</c:v>
                </c:pt>
                <c:pt idx="4">
                  <c:v>4091</c:v>
                </c:pt>
                <c:pt idx="5">
                  <c:v>3571</c:v>
                </c:pt>
                <c:pt idx="6">
                  <c:v>3220</c:v>
                </c:pt>
                <c:pt idx="7">
                  <c:v>3129</c:v>
                </c:pt>
                <c:pt idx="8">
                  <c:v>1626</c:v>
                </c:pt>
                <c:pt idx="9">
                  <c:v>1352</c:v>
                </c:pt>
                <c:pt idx="10">
                  <c:v>1072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D2E8-4D5F-9DAA-2A7D052DCDC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3283327309121058E-2"/>
          <c:y val="1.4744796025484116E-2"/>
          <c:w val="0.97633737512415442"/>
          <c:h val="0.175975077037689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60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9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8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0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05145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24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43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3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7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0592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5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058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tbf.be/article/accord-de-l-ete-du-gouvernement-federal-les-commerces-pourront-desormais-ouvrir-jusqu-a-21-heures-et-aussi-le-dimanche-11578989" TargetMode="External"/><Relationship Id="rId2" Type="http://schemas.openxmlformats.org/officeDocument/2006/relationships/hyperlink" Target="https://statbel.fgov.be/fr/themes/entreprises/horeca-tourisme-et-hotelleri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tbf.be/article/le-nombre-de-flexi-jobs-continue-d-augmenter-1147835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fhaulot@gmail.co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1D89C-35B2-4CF6-BDB3-2ADD9C2D5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200" y="381000"/>
            <a:ext cx="10318418" cy="5400368"/>
          </a:xfrm>
        </p:spPr>
        <p:txBody>
          <a:bodyPr/>
          <a:lstStyle/>
          <a:p>
            <a:r>
              <a:rPr lang="fr-BE" sz="6600" dirty="0" err="1"/>
              <a:t>WHERe</a:t>
            </a:r>
            <a:r>
              <a:rPr lang="fr-BE" sz="6600" dirty="0"/>
              <a:t> AND WHEN INVEST IN HORECA IN </a:t>
            </a:r>
            <a:r>
              <a:rPr lang="fr-BE" sz="6600" dirty="0" err="1"/>
              <a:t>BELGIUm</a:t>
            </a:r>
            <a:r>
              <a:rPr lang="fr-BE" sz="6600" dirty="0"/>
              <a:t>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397E590-1150-4FD1-B0A5-E76C80FBEC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BE" dirty="0"/>
              <a:t>By Floriane HAULOT</a:t>
            </a:r>
          </a:p>
        </p:txBody>
      </p:sp>
    </p:spTree>
    <p:extLst>
      <p:ext uri="{BB962C8B-B14F-4D97-AF65-F5344CB8AC3E}">
        <p14:creationId xmlns:p14="http://schemas.microsoft.com/office/powerpoint/2010/main" val="313856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53ED0-B0A8-4F1E-8AFC-8D77D70C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400" dirty="0" err="1"/>
              <a:t>tOURISM</a:t>
            </a:r>
            <a:r>
              <a:rPr lang="fr-BE" sz="4400" dirty="0"/>
              <a:t> AND HOSPITALITY IN 2024 In BELGIUM – </a:t>
            </a:r>
            <a:r>
              <a:rPr lang="fr-BE" sz="4400" dirty="0" err="1"/>
              <a:t>Why</a:t>
            </a:r>
            <a:r>
              <a:rPr lang="fr-BE" sz="4400" dirty="0"/>
              <a:t> </a:t>
            </a:r>
            <a:r>
              <a:rPr lang="fr-BE" sz="4400" dirty="0" err="1"/>
              <a:t>investing</a:t>
            </a:r>
            <a:r>
              <a:rPr lang="fr-BE" sz="4400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A8F037-1629-4B94-845D-6E775C448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40767"/>
            <a:ext cx="10178322" cy="3938825"/>
          </a:xfrm>
        </p:spPr>
        <p:txBody>
          <a:bodyPr anchor="ctr"/>
          <a:lstStyle/>
          <a:p>
            <a:pPr>
              <a:lnSpc>
                <a:spcPct val="200000"/>
              </a:lnSpc>
            </a:pPr>
            <a:r>
              <a:rPr lang="fr-BE" sz="2400" dirty="0"/>
              <a:t>2024 Record </a:t>
            </a:r>
            <a:r>
              <a:rPr lang="fr-BE" sz="2400" dirty="0" err="1"/>
              <a:t>year</a:t>
            </a:r>
            <a:r>
              <a:rPr lang="fr-BE" sz="2400" dirty="0"/>
              <a:t> </a:t>
            </a:r>
            <a:r>
              <a:rPr lang="fr-BE" sz="2400" dirty="0" err="1"/>
              <a:t>since</a:t>
            </a:r>
            <a:r>
              <a:rPr lang="fr-BE" sz="2400" dirty="0"/>
              <a:t> 2007 – 24 millions </a:t>
            </a:r>
            <a:r>
              <a:rPr lang="fr-BE" sz="2400" dirty="0" err="1"/>
              <a:t>overnight</a:t>
            </a:r>
            <a:r>
              <a:rPr lang="fr-BE" sz="2400" dirty="0"/>
              <a:t> </a:t>
            </a:r>
            <a:r>
              <a:rPr lang="fr-BE" sz="2400" dirty="0" err="1"/>
              <a:t>stays</a:t>
            </a:r>
            <a:r>
              <a:rPr lang="fr-BE" sz="2400" dirty="0"/>
              <a:t> in </a:t>
            </a:r>
            <a:r>
              <a:rPr lang="fr-BE" sz="2400" dirty="0" err="1"/>
              <a:t>hotels</a:t>
            </a:r>
            <a:r>
              <a:rPr lang="fr-BE" sz="2400" dirty="0"/>
              <a:t> (</a:t>
            </a:r>
            <a:r>
              <a:rPr lang="fr-BE" sz="2400" dirty="0">
                <a:hlinkClick r:id="rId2"/>
              </a:rPr>
              <a:t>StatBel</a:t>
            </a:r>
            <a:r>
              <a:rPr lang="fr-BE" sz="2400" dirty="0"/>
              <a:t>)</a:t>
            </a:r>
          </a:p>
          <a:p>
            <a:pPr>
              <a:lnSpc>
                <a:spcPct val="200000"/>
              </a:lnSpc>
            </a:pPr>
            <a:r>
              <a:rPr lang="fr-BE" sz="2400" dirty="0"/>
              <a:t>47 % of </a:t>
            </a:r>
            <a:r>
              <a:rPr lang="fr-BE" sz="2400" dirty="0" err="1"/>
              <a:t>Non-Residents</a:t>
            </a:r>
            <a:r>
              <a:rPr lang="fr-BE" sz="2400" dirty="0"/>
              <a:t> </a:t>
            </a:r>
            <a:r>
              <a:rPr lang="fr-BE" sz="2400" dirty="0" err="1"/>
              <a:t>from</a:t>
            </a:r>
            <a:r>
              <a:rPr lang="fr-BE" sz="2400" dirty="0"/>
              <a:t> </a:t>
            </a:r>
            <a:r>
              <a:rPr lang="fr-BE" sz="2400" dirty="0" err="1"/>
              <a:t>Belgium</a:t>
            </a:r>
            <a:r>
              <a:rPr lang="fr-BE" sz="2400" dirty="0"/>
              <a:t> (EU and USA) (</a:t>
            </a:r>
            <a:r>
              <a:rPr lang="fr-BE" sz="2400" dirty="0">
                <a:hlinkClick r:id="rId2"/>
              </a:rPr>
              <a:t>StatBel</a:t>
            </a:r>
            <a:r>
              <a:rPr lang="fr-BE" sz="2400" dirty="0"/>
              <a:t>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Tax relief on overtime work (</a:t>
            </a:r>
            <a:r>
              <a:rPr lang="en-US" sz="2400" dirty="0">
                <a:hlinkClick r:id="rId3"/>
              </a:rPr>
              <a:t>RTBF</a:t>
            </a:r>
            <a:r>
              <a:rPr lang="en-US" sz="2400" dirty="0"/>
              <a:t>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Increasing of flexi-job (</a:t>
            </a:r>
            <a:r>
              <a:rPr lang="en-US" sz="2400" dirty="0">
                <a:hlinkClick r:id="rId4"/>
              </a:rPr>
              <a:t>RTBF</a:t>
            </a:r>
            <a:r>
              <a:rPr lang="en-US" sz="2400" dirty="0"/>
              <a:t>)</a:t>
            </a:r>
            <a:endParaRPr lang="fr-BE" sz="2400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3668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67AFF-1181-4C22-B8FE-BE2237FB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Overview: Sources, Reliability &amp; Cautions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572840-FF1A-46F7-AE9E-94B842BB2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00664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fr-BE" sz="2400" dirty="0"/>
              <a:t>Data </a:t>
            </a:r>
            <a:r>
              <a:rPr lang="fr-BE" sz="2400" dirty="0" err="1"/>
              <a:t>from</a:t>
            </a:r>
            <a:r>
              <a:rPr lang="fr-BE" sz="2400" dirty="0"/>
              <a:t> FOD Economie : High </a:t>
            </a:r>
            <a:r>
              <a:rPr lang="fr-BE" sz="2400" dirty="0" err="1"/>
              <a:t>reliability</a:t>
            </a:r>
            <a:r>
              <a:rPr lang="fr-BE" sz="2400" dirty="0"/>
              <a:t> source</a:t>
            </a:r>
          </a:p>
          <a:p>
            <a:pPr>
              <a:lnSpc>
                <a:spcPct val="150000"/>
              </a:lnSpc>
            </a:pPr>
            <a:r>
              <a:rPr lang="fr-BE" sz="2400" dirty="0"/>
              <a:t>Exhaustive </a:t>
            </a:r>
            <a:r>
              <a:rPr lang="fr-BE" sz="2400" dirty="0" err="1"/>
              <a:t>database</a:t>
            </a:r>
            <a:r>
              <a:rPr lang="fr-BE" sz="2400" dirty="0"/>
              <a:t> </a:t>
            </a:r>
            <a:r>
              <a:rPr lang="fr-BE" sz="2400" dirty="0" err="1"/>
              <a:t>compiling</a:t>
            </a:r>
            <a:r>
              <a:rPr lang="fr-BE" sz="2400" dirty="0"/>
              <a:t> all active </a:t>
            </a:r>
            <a:r>
              <a:rPr lang="fr-BE" sz="2400" dirty="0" err="1"/>
              <a:t>enterprises</a:t>
            </a:r>
            <a:endParaRPr lang="fr-BE" sz="2400" dirty="0"/>
          </a:p>
          <a:p>
            <a:pPr>
              <a:lnSpc>
                <a:spcPct val="150000"/>
              </a:lnSpc>
            </a:pPr>
            <a:r>
              <a:rPr lang="fr-BE" sz="2400" dirty="0"/>
              <a:t>No records of no longer active </a:t>
            </a:r>
            <a:r>
              <a:rPr lang="fr-BE" sz="2400" dirty="0" err="1"/>
              <a:t>companies</a:t>
            </a:r>
            <a:endParaRPr lang="fr-BE" sz="2400" dirty="0"/>
          </a:p>
          <a:p>
            <a:pPr>
              <a:lnSpc>
                <a:spcPct val="150000"/>
              </a:lnSpc>
            </a:pPr>
            <a:r>
              <a:rPr lang="fr-BE" sz="2400" dirty="0" err="1"/>
              <a:t>Using</a:t>
            </a:r>
            <a:r>
              <a:rPr lang="fr-BE" sz="2400" dirty="0"/>
              <a:t> NACE (</a:t>
            </a:r>
            <a:r>
              <a:rPr lang="fr-BE" sz="2400" dirty="0" err="1"/>
              <a:t>European</a:t>
            </a:r>
            <a:r>
              <a:rPr lang="fr-BE" sz="2400" dirty="0"/>
              <a:t> classification for </a:t>
            </a:r>
            <a:r>
              <a:rPr lang="fr-BE" sz="2400" dirty="0" err="1"/>
              <a:t>economic</a:t>
            </a:r>
            <a:r>
              <a:rPr lang="fr-BE" sz="2400" dirty="0"/>
              <a:t> </a:t>
            </a:r>
            <a:r>
              <a:rPr lang="fr-BE" sz="2400" dirty="0" err="1"/>
              <a:t>activities</a:t>
            </a:r>
            <a:r>
              <a:rPr lang="fr-BE" sz="2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fr-BE" sz="2400" dirty="0"/>
              <a:t>55 for </a:t>
            </a:r>
            <a:r>
              <a:rPr lang="fr-BE" sz="2400" dirty="0" err="1"/>
              <a:t>Accomodation</a:t>
            </a:r>
            <a:r>
              <a:rPr lang="fr-BE" sz="2400" dirty="0"/>
              <a:t> (Short-</a:t>
            </a:r>
            <a:r>
              <a:rPr lang="fr-BE" sz="2400" dirty="0" err="1"/>
              <a:t>term</a:t>
            </a:r>
            <a:r>
              <a:rPr lang="fr-BE" sz="2400" dirty="0"/>
              <a:t> </a:t>
            </a:r>
            <a:r>
              <a:rPr lang="fr-BE" sz="2400" dirty="0" err="1"/>
              <a:t>lodging</a:t>
            </a:r>
            <a:r>
              <a:rPr lang="fr-BE" sz="2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fr-BE" sz="2400" dirty="0"/>
              <a:t>56 for Food and Beverage Service </a:t>
            </a:r>
            <a:r>
              <a:rPr lang="fr-BE" sz="2400" dirty="0" err="1"/>
              <a:t>Activities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177206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F65B31-FF97-43BA-AD04-E149E628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Creation</a:t>
            </a:r>
            <a:r>
              <a:rPr lang="fr-BE" dirty="0"/>
              <a:t> of HORECA </a:t>
            </a:r>
            <a:r>
              <a:rPr lang="fr-BE" dirty="0" err="1"/>
              <a:t>companies</a:t>
            </a:r>
            <a:r>
              <a:rPr lang="fr-BE" dirty="0"/>
              <a:t> </a:t>
            </a:r>
            <a:r>
              <a:rPr lang="fr-BE" dirty="0" err="1"/>
              <a:t>trough</a:t>
            </a:r>
            <a:r>
              <a:rPr lang="fr-BE" dirty="0"/>
              <a:t> the </a:t>
            </a:r>
            <a:r>
              <a:rPr lang="fr-BE" dirty="0" err="1"/>
              <a:t>years</a:t>
            </a:r>
            <a:br>
              <a:rPr lang="fr-BE" dirty="0"/>
            </a:br>
            <a:endParaRPr lang="fr-BE" dirty="0"/>
          </a:p>
        </p:txBody>
      </p:sp>
      <p:graphicFrame>
        <p:nvGraphicFramePr>
          <p:cNvPr id="31" name="Espace réservé du contenu 30">
            <a:extLst>
              <a:ext uri="{FF2B5EF4-FFF2-40B4-BE49-F238E27FC236}">
                <a16:creationId xmlns:a16="http://schemas.microsoft.com/office/drawing/2014/main" id="{EE635D02-885C-4E75-A5D3-CFF3B534A6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505597"/>
              </p:ext>
            </p:extLst>
          </p:nvPr>
        </p:nvGraphicFramePr>
        <p:xfrm>
          <a:off x="393290" y="936625"/>
          <a:ext cx="7639665" cy="4984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777107-5581-4DE8-9FE6-96CAD9135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549315" cy="4164164"/>
          </a:xfrm>
        </p:spPr>
        <p:txBody>
          <a:bodyPr anchor="ctr"/>
          <a:lstStyle/>
          <a:p>
            <a:pPr marL="285750" indent="-285750" algn="just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fr-BE" sz="2000" dirty="0"/>
              <a:t>Massive drop </a:t>
            </a:r>
            <a:r>
              <a:rPr lang="fr-BE" sz="2000" dirty="0" err="1"/>
              <a:t>since</a:t>
            </a:r>
            <a:r>
              <a:rPr lang="fr-BE" sz="2000" dirty="0"/>
              <a:t> inflation and Covid</a:t>
            </a:r>
          </a:p>
          <a:p>
            <a:pPr marL="285750" indent="-285750" algn="just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fr-BE" sz="2000" dirty="0" err="1"/>
              <a:t>Selection</a:t>
            </a:r>
            <a:r>
              <a:rPr lang="fr-BE" sz="2000" dirty="0"/>
              <a:t> </a:t>
            </a:r>
            <a:r>
              <a:rPr lang="fr-BE" sz="2000" dirty="0" err="1"/>
              <a:t>between</a:t>
            </a:r>
            <a:r>
              <a:rPr lang="fr-BE" sz="2000" dirty="0"/>
              <a:t> 2000 and </a:t>
            </a:r>
            <a:r>
              <a:rPr lang="fr-BE" sz="2000" dirty="0" err="1"/>
              <a:t>now</a:t>
            </a:r>
            <a:r>
              <a:rPr lang="fr-BE" sz="2000" dirty="0"/>
              <a:t> as the </a:t>
            </a:r>
            <a:r>
              <a:rPr lang="fr-BE" sz="2000" dirty="0" err="1"/>
              <a:t>number</a:t>
            </a:r>
            <a:r>
              <a:rPr lang="fr-BE" sz="2000" dirty="0"/>
              <a:t> are </a:t>
            </a:r>
            <a:r>
              <a:rPr lang="fr-BE" sz="2000" dirty="0" err="1"/>
              <a:t>quite</a:t>
            </a:r>
            <a:r>
              <a:rPr lang="fr-BE" sz="2000" dirty="0"/>
              <a:t> </a:t>
            </a:r>
            <a:r>
              <a:rPr lang="fr-BE" sz="2000" dirty="0" err="1"/>
              <a:t>irrelevant</a:t>
            </a:r>
            <a:r>
              <a:rPr lang="fr-BE" sz="2000" dirty="0"/>
              <a:t> </a:t>
            </a:r>
            <a:r>
              <a:rPr lang="fr-BE" sz="2000" dirty="0" err="1"/>
              <a:t>before</a:t>
            </a:r>
            <a:endParaRPr lang="fr-BE" sz="2000" dirty="0"/>
          </a:p>
          <a:p>
            <a:pPr algn="just">
              <a:lnSpc>
                <a:spcPct val="150000"/>
              </a:lnSpc>
            </a:pPr>
            <a:r>
              <a:rPr lang="fr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166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C4BCFA-1987-4F6F-89A8-C7228FF0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MONTHLY CREATION OF ENTERPRISES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EDD588-7FFB-43DD-9D64-6E686C611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FA6503-C439-4624-9596-DF816FBAA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37567" y="1741336"/>
            <a:ext cx="3639802" cy="4164164"/>
          </a:xfrm>
        </p:spPr>
        <p:txBody>
          <a:bodyPr anchor="ctr">
            <a:norm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fr-BE" sz="2000" dirty="0" err="1"/>
              <a:t>Trimestrial</a:t>
            </a:r>
            <a:r>
              <a:rPr lang="fr-BE" sz="2000" dirty="0"/>
              <a:t> </a:t>
            </a:r>
            <a:r>
              <a:rPr lang="fr-BE" sz="2000" dirty="0" err="1"/>
              <a:t>loop</a:t>
            </a:r>
            <a:r>
              <a:rPr lang="fr-BE" sz="2000" dirty="0"/>
              <a:t> </a:t>
            </a:r>
            <a:r>
              <a:rPr lang="fr-BE" sz="2000" dirty="0" err="1"/>
              <a:t>observed</a:t>
            </a:r>
            <a:endParaRPr lang="fr-BE" sz="2000" dirty="0"/>
          </a:p>
          <a:p>
            <a:pPr marL="285750" indent="-285750" algn="just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fr-BE" sz="2000" dirty="0" err="1"/>
              <a:t>Supposing</a:t>
            </a:r>
            <a:r>
              <a:rPr lang="fr-BE" sz="2000" dirty="0"/>
              <a:t> a </a:t>
            </a:r>
            <a:r>
              <a:rPr lang="fr-BE" sz="2000" dirty="0" err="1"/>
              <a:t>correlation</a:t>
            </a:r>
            <a:r>
              <a:rPr lang="fr-BE" sz="2000" dirty="0"/>
              <a:t> </a:t>
            </a:r>
            <a:r>
              <a:rPr lang="fr-BE" sz="2000" dirty="0" err="1"/>
              <a:t>with</a:t>
            </a:r>
            <a:r>
              <a:rPr lang="fr-BE" sz="2000" dirty="0"/>
              <a:t> </a:t>
            </a:r>
            <a:r>
              <a:rPr lang="fr-BE" sz="2000" dirty="0" err="1"/>
              <a:t>trimestrial</a:t>
            </a:r>
            <a:r>
              <a:rPr lang="fr-BE" sz="2000" dirty="0"/>
              <a:t> VAT return</a:t>
            </a:r>
          </a:p>
          <a:p>
            <a:pPr algn="just">
              <a:lnSpc>
                <a:spcPct val="150000"/>
              </a:lnSpc>
              <a:buClr>
                <a:schemeClr val="bg2"/>
              </a:buClr>
            </a:pPr>
            <a:endParaRPr lang="fr-BE" sz="2000" dirty="0"/>
          </a:p>
          <a:p>
            <a:pPr marL="285750" indent="-285750" algn="just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fr-BE" sz="2000" dirty="0"/>
              <a:t>High pic in </a:t>
            </a:r>
            <a:r>
              <a:rPr lang="fr-BE" sz="2000" dirty="0" err="1"/>
              <a:t>january</a:t>
            </a:r>
            <a:endParaRPr lang="fr-BE" sz="2000" dirty="0"/>
          </a:p>
          <a:p>
            <a:pPr marL="285750" indent="-285750" algn="just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fr-BE" sz="2000" dirty="0" err="1"/>
              <a:t>Correlation</a:t>
            </a:r>
            <a:r>
              <a:rPr lang="fr-BE" sz="2000" dirty="0"/>
              <a:t> </a:t>
            </a:r>
            <a:r>
              <a:rPr lang="fr-BE" sz="2000" dirty="0" err="1"/>
              <a:t>with</a:t>
            </a:r>
            <a:r>
              <a:rPr lang="fr-BE" sz="2000" dirty="0"/>
              <a:t> fiscal </a:t>
            </a:r>
            <a:r>
              <a:rPr lang="fr-BE" sz="2000" dirty="0" err="1"/>
              <a:t>year</a:t>
            </a:r>
            <a:endParaRPr lang="fr-BE" sz="2000" dirty="0"/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4C733ED3-F398-4343-BF2F-A34836DB29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9502931"/>
              </p:ext>
            </p:extLst>
          </p:nvPr>
        </p:nvGraphicFramePr>
        <p:xfrm>
          <a:off x="314632" y="599768"/>
          <a:ext cx="7472515" cy="5447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379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44B17-F9A2-48AC-B9D3-6AAF5EB5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EVOLUTION BY PROVINCE BY YEAR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DAB1BCD0-88E9-401C-9FFF-F61AE3FA59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0988"/>
              </p:ext>
            </p:extLst>
          </p:nvPr>
        </p:nvGraphicFramePr>
        <p:xfrm>
          <a:off x="432619" y="766915"/>
          <a:ext cx="7511845" cy="5230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15D393-1860-4D14-A74C-EBC64DF5E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539483" cy="4164164"/>
          </a:xfrm>
        </p:spPr>
        <p:txBody>
          <a:bodyPr anchor="ctr"/>
          <a:lstStyle/>
          <a:p>
            <a:pPr marL="342900" indent="-342900" algn="just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fr-BE" sz="2000" dirty="0"/>
              <a:t>High </a:t>
            </a:r>
            <a:r>
              <a:rPr lang="fr-BE" sz="2000" dirty="0" err="1"/>
              <a:t>difference</a:t>
            </a:r>
            <a:r>
              <a:rPr lang="fr-BE" sz="2000" dirty="0"/>
              <a:t> </a:t>
            </a:r>
            <a:r>
              <a:rPr lang="fr-BE" sz="2000" dirty="0" err="1"/>
              <a:t>between</a:t>
            </a:r>
            <a:r>
              <a:rPr lang="fr-BE" sz="2000" dirty="0"/>
              <a:t> </a:t>
            </a:r>
            <a:r>
              <a:rPr lang="fr-BE" sz="2000" dirty="0" err="1"/>
              <a:t>Flanders</a:t>
            </a:r>
            <a:r>
              <a:rPr lang="fr-BE" sz="2000" dirty="0"/>
              <a:t> and </a:t>
            </a:r>
            <a:r>
              <a:rPr lang="fr-BE" sz="2000" dirty="0" err="1"/>
              <a:t>Wallonia</a:t>
            </a:r>
            <a:r>
              <a:rPr lang="fr-BE" sz="2000" dirty="0"/>
              <a:t> </a:t>
            </a:r>
          </a:p>
          <a:p>
            <a:pPr marL="342900" indent="-342900" algn="just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fr-BE" sz="2000" dirty="0"/>
              <a:t>Massive </a:t>
            </a:r>
            <a:r>
              <a:rPr lang="fr-BE" sz="2000" dirty="0" err="1"/>
              <a:t>increase</a:t>
            </a:r>
            <a:r>
              <a:rPr lang="fr-BE" sz="2000" dirty="0"/>
              <a:t> of new </a:t>
            </a:r>
            <a:r>
              <a:rPr lang="fr-BE" sz="2000" dirty="0" err="1"/>
              <a:t>establishements</a:t>
            </a:r>
            <a:r>
              <a:rPr lang="fr-BE" sz="2000" dirty="0"/>
              <a:t> in 2010</a:t>
            </a:r>
          </a:p>
          <a:p>
            <a:pPr marL="342900" indent="-342900" algn="just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fr-BE" sz="2000" dirty="0" err="1"/>
              <a:t>Stability</a:t>
            </a:r>
            <a:r>
              <a:rPr lang="fr-BE" sz="2000" dirty="0"/>
              <a:t> in 2020</a:t>
            </a:r>
          </a:p>
          <a:p>
            <a:pPr algn="just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6547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E24D2-B245-4430-95B5-43C536887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0" y="382386"/>
            <a:ext cx="10178322" cy="1377589"/>
          </a:xfrm>
        </p:spPr>
        <p:txBody>
          <a:bodyPr/>
          <a:lstStyle/>
          <a:p>
            <a:r>
              <a:rPr lang="fr-BE" dirty="0" err="1"/>
              <a:t>PROVINCEs</a:t>
            </a:r>
            <a:r>
              <a:rPr lang="fr-BE" dirty="0"/>
              <a:t> DISTRIBUTION</a:t>
            </a:r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BD0799C2-2FA4-4072-B4E0-60B828E95C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798114"/>
              </p:ext>
            </p:extLst>
          </p:nvPr>
        </p:nvGraphicFramePr>
        <p:xfrm>
          <a:off x="894736" y="1307689"/>
          <a:ext cx="10535264" cy="516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516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B3EDD-F31F-420D-885F-F0EE80DA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4634" y="260555"/>
            <a:ext cx="3696928" cy="182880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ten municipalities with the most </a:t>
            </a:r>
            <a:r>
              <a:rPr lang="en-US" sz="1800" dirty="0" err="1"/>
              <a:t>horeca</a:t>
            </a:r>
            <a:r>
              <a:rPr lang="en-US" sz="1800" dirty="0"/>
              <a:t> businesses</a:t>
            </a:r>
            <a:endParaRPr lang="fr-BE" sz="1800" dirty="0"/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08AA3521-202E-4A0F-A0A2-338A16E57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179849"/>
              </p:ext>
            </p:extLst>
          </p:nvPr>
        </p:nvGraphicFramePr>
        <p:xfrm>
          <a:off x="560438" y="658760"/>
          <a:ext cx="6666272" cy="5368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136">
                  <a:extLst>
                    <a:ext uri="{9D8B030D-6E8A-4147-A177-3AD203B41FA5}">
                      <a16:colId xmlns:a16="http://schemas.microsoft.com/office/drawing/2014/main" val="222259270"/>
                    </a:ext>
                  </a:extLst>
                </a:gridCol>
                <a:gridCol w="3333136">
                  <a:extLst>
                    <a:ext uri="{9D8B030D-6E8A-4147-A177-3AD203B41FA5}">
                      <a16:colId xmlns:a16="http://schemas.microsoft.com/office/drawing/2014/main" val="4071518162"/>
                    </a:ext>
                  </a:extLst>
                </a:gridCol>
              </a:tblGrid>
              <a:tr h="488038">
                <a:tc>
                  <a:txBody>
                    <a:bodyPr/>
                    <a:lstStyle/>
                    <a:p>
                      <a:pPr algn="l" fontAlgn="b"/>
                      <a:r>
                        <a:rPr lang="fr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Companies</a:t>
                      </a:r>
                      <a:endParaRPr lang="fr-B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3304565"/>
                  </a:ext>
                </a:extLst>
              </a:tr>
              <a:tr h="488038">
                <a:tc>
                  <a:txBody>
                    <a:bodyPr/>
                    <a:lstStyle/>
                    <a:p>
                      <a:pPr algn="l" fontAlgn="b"/>
                      <a:r>
                        <a:rPr lang="fr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Bruxelles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5732708"/>
                  </a:ext>
                </a:extLst>
              </a:tr>
              <a:tr h="488038">
                <a:tc>
                  <a:txBody>
                    <a:bodyPr/>
                    <a:lstStyle/>
                    <a:p>
                      <a:pPr algn="l" fontAlgn="b"/>
                      <a:r>
                        <a:rPr lang="fr-B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7148982"/>
                  </a:ext>
                </a:extLst>
              </a:tr>
              <a:tr h="488038">
                <a:tc>
                  <a:txBody>
                    <a:bodyPr/>
                    <a:lstStyle/>
                    <a:p>
                      <a:pPr algn="l" fontAlgn="b"/>
                      <a:r>
                        <a:rPr lang="fr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Antwerpen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9566509"/>
                  </a:ext>
                </a:extLst>
              </a:tr>
              <a:tr h="488038">
                <a:tc>
                  <a:txBody>
                    <a:bodyPr/>
                    <a:lstStyle/>
                    <a:p>
                      <a:pPr algn="l" fontAlgn="b"/>
                      <a:r>
                        <a:rPr lang="fr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Ixelles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5135295"/>
                  </a:ext>
                </a:extLst>
              </a:tr>
              <a:tr h="488038">
                <a:tc>
                  <a:txBody>
                    <a:bodyPr/>
                    <a:lstStyle/>
                    <a:p>
                      <a:pPr algn="l" fontAlgn="b"/>
                      <a:r>
                        <a:rPr lang="fr-B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Liège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72928511"/>
                  </a:ext>
                </a:extLst>
              </a:tr>
              <a:tr h="488038">
                <a:tc>
                  <a:txBody>
                    <a:bodyPr/>
                    <a:lstStyle/>
                    <a:p>
                      <a:pPr algn="l" fontAlgn="b"/>
                      <a:r>
                        <a:rPr lang="fr-B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Bruges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4901764"/>
                  </a:ext>
                </a:extLst>
              </a:tr>
              <a:tr h="488038">
                <a:tc>
                  <a:txBody>
                    <a:bodyPr/>
                    <a:lstStyle/>
                    <a:p>
                      <a:pPr algn="l" fontAlgn="b"/>
                      <a:r>
                        <a:rPr lang="fr-B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Schaerbeek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8333269"/>
                  </a:ext>
                </a:extLst>
              </a:tr>
              <a:tr h="488038">
                <a:tc>
                  <a:txBody>
                    <a:bodyPr/>
                    <a:lstStyle/>
                    <a:p>
                      <a:pPr algn="l" fontAlgn="b"/>
                      <a:r>
                        <a:rPr lang="fr-B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Anderlecht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748196"/>
                  </a:ext>
                </a:extLst>
              </a:tr>
              <a:tr h="488038">
                <a:tc>
                  <a:txBody>
                    <a:bodyPr/>
                    <a:lstStyle/>
                    <a:p>
                      <a:pPr algn="l" fontAlgn="b"/>
                      <a:r>
                        <a:rPr lang="fr-B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Saint-Gilles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8805092"/>
                  </a:ext>
                </a:extLst>
              </a:tr>
              <a:tr h="488038">
                <a:tc>
                  <a:txBody>
                    <a:bodyPr/>
                    <a:lstStyle/>
                    <a:p>
                      <a:pPr algn="l" fontAlgn="b"/>
                      <a:r>
                        <a:rPr lang="fr-B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Oostende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8033983"/>
                  </a:ext>
                </a:extLst>
              </a:tr>
            </a:tbl>
          </a:graphicData>
        </a:graphic>
      </p:graphicFrame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DCFFE7-046D-4EEB-8CF5-660A08025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4633" y="1741336"/>
            <a:ext cx="3991896" cy="4621364"/>
          </a:xfrm>
        </p:spPr>
        <p:txBody>
          <a:bodyPr anchor="ctr">
            <a:normAutofit/>
          </a:bodyPr>
          <a:lstStyle/>
          <a:p>
            <a:pPr marL="285750" indent="-285750" algn="just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fr-BE" sz="2000" dirty="0"/>
              <a:t>Brussels </a:t>
            </a:r>
            <a:r>
              <a:rPr lang="fr-BE" sz="2000" dirty="0" err="1"/>
              <a:t>Region</a:t>
            </a:r>
            <a:r>
              <a:rPr lang="fr-BE" sz="2000" dirty="0"/>
              <a:t> </a:t>
            </a:r>
            <a:r>
              <a:rPr lang="fr-BE" sz="2000" dirty="0" err="1"/>
              <a:t>is</a:t>
            </a:r>
            <a:r>
              <a:rPr lang="fr-BE" sz="2000" dirty="0"/>
              <a:t> on top </a:t>
            </a:r>
            <a:r>
              <a:rPr lang="fr-BE" sz="2000" dirty="0" err="1"/>
              <a:t>with</a:t>
            </a:r>
            <a:r>
              <a:rPr lang="fr-BE" sz="2000" dirty="0"/>
              <a:t> 4 </a:t>
            </a:r>
            <a:r>
              <a:rPr lang="fr-BE" sz="2000" dirty="0" err="1"/>
              <a:t>municipalities</a:t>
            </a:r>
            <a:endParaRPr lang="fr-BE" sz="2000" dirty="0"/>
          </a:p>
          <a:p>
            <a:pPr marL="285750" indent="-285750" algn="just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fr-BE" sz="2000" dirty="0"/>
              <a:t>Big </a:t>
            </a:r>
            <a:r>
              <a:rPr lang="fr-BE" sz="2000" dirty="0" err="1"/>
              <a:t>cities</a:t>
            </a:r>
            <a:r>
              <a:rPr lang="fr-BE" sz="2000" dirty="0"/>
              <a:t> </a:t>
            </a:r>
            <a:r>
              <a:rPr lang="fr-BE" sz="2000" dirty="0" err="1"/>
              <a:t>from</a:t>
            </a:r>
            <a:r>
              <a:rPr lang="fr-BE" sz="2000" dirty="0"/>
              <a:t> </a:t>
            </a:r>
            <a:r>
              <a:rPr lang="fr-BE" sz="2000" dirty="0" err="1"/>
              <a:t>Flanders</a:t>
            </a:r>
            <a:r>
              <a:rPr lang="fr-BE" sz="2000" dirty="0"/>
              <a:t> at first. </a:t>
            </a:r>
          </a:p>
          <a:p>
            <a:pPr marL="285750" indent="-285750" algn="just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fr-BE" sz="2000" dirty="0"/>
              <a:t>Bruges in top for </a:t>
            </a:r>
            <a:r>
              <a:rPr lang="fr-BE" sz="2000" dirty="0" err="1"/>
              <a:t>touristic</a:t>
            </a:r>
            <a:r>
              <a:rPr lang="fr-BE" sz="2000" dirty="0"/>
              <a:t> </a:t>
            </a:r>
            <a:r>
              <a:rPr lang="fr-BE" sz="2000" dirty="0" err="1"/>
              <a:t>purpose</a:t>
            </a:r>
            <a:endParaRPr lang="fr-BE" sz="2000" dirty="0"/>
          </a:p>
          <a:p>
            <a:pPr marL="285750" indent="-285750" algn="just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fr-BE" sz="2000" dirty="0" err="1"/>
              <a:t>Wallonian</a:t>
            </a:r>
            <a:r>
              <a:rPr lang="fr-BE" sz="2000" dirty="0"/>
              <a:t> </a:t>
            </a:r>
            <a:r>
              <a:rPr lang="fr-BE" sz="2000" dirty="0" err="1"/>
              <a:t>cities</a:t>
            </a:r>
            <a:r>
              <a:rPr lang="fr-BE" sz="2000" dirty="0"/>
              <a:t> far </a:t>
            </a:r>
            <a:r>
              <a:rPr lang="fr-BE" sz="2000" dirty="0" err="1"/>
              <a:t>behind</a:t>
            </a:r>
            <a:endParaRPr lang="fr-BE" sz="2000" dirty="0"/>
          </a:p>
          <a:p>
            <a:pPr marL="285750" indent="-285750" algn="just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fr-BE" sz="2000" dirty="0" err="1"/>
              <a:t>Belgian</a:t>
            </a:r>
            <a:r>
              <a:rPr lang="fr-BE" sz="2000" dirty="0"/>
              <a:t> </a:t>
            </a:r>
            <a:r>
              <a:rPr lang="fr-BE" sz="2000" dirty="0" err="1"/>
              <a:t>Coast</a:t>
            </a:r>
            <a:r>
              <a:rPr lang="fr-BE" sz="2000" dirty="0"/>
              <a:t> </a:t>
            </a:r>
            <a:r>
              <a:rPr lang="fr-BE" sz="2000" dirty="0" err="1"/>
              <a:t>is</a:t>
            </a:r>
            <a:r>
              <a:rPr lang="fr-BE" sz="2000" dirty="0"/>
              <a:t> </a:t>
            </a:r>
            <a:r>
              <a:rPr lang="fr-BE" sz="2000" dirty="0" err="1"/>
              <a:t>promising</a:t>
            </a:r>
            <a:r>
              <a:rPr lang="fr-B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079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72ADA-18F0-4580-B316-14E8DE36F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381001"/>
            <a:ext cx="8187071" cy="621890"/>
          </a:xfrm>
        </p:spPr>
        <p:txBody>
          <a:bodyPr anchor="t">
            <a:normAutofit/>
          </a:bodyPr>
          <a:lstStyle/>
          <a:p>
            <a:r>
              <a:rPr lang="fr-BE" sz="3200" b="1" dirty="0" err="1">
                <a:latin typeface="+mn-lt"/>
              </a:rPr>
              <a:t>CONCLUSIONs</a:t>
            </a:r>
            <a:endParaRPr lang="fr-BE" sz="3200" b="1" dirty="0">
              <a:latin typeface="+mn-lt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7A9EFA-7136-4F10-93D0-00BCB53C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28" y="5343832"/>
            <a:ext cx="7995341" cy="1002890"/>
          </a:xfrm>
        </p:spPr>
        <p:txBody>
          <a:bodyPr>
            <a:normAutofit fontScale="92500" lnSpcReduction="20000"/>
          </a:bodyPr>
          <a:lstStyle/>
          <a:p>
            <a:r>
              <a:rPr lang="fr-BE" cap="none" dirty="0"/>
              <a:t>Contact me :</a:t>
            </a:r>
          </a:p>
          <a:p>
            <a:r>
              <a:rPr lang="fr-BE" cap="non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fhaulot@gmail.com</a:t>
            </a:r>
            <a:endParaRPr lang="fr-BE" cap="none" dirty="0"/>
          </a:p>
          <a:p>
            <a:r>
              <a:rPr lang="fr-BE" cap="none" dirty="0"/>
              <a:t>https://github.com/fhaulot</a:t>
            </a:r>
          </a:p>
          <a:p>
            <a:endParaRPr lang="fr-BE" cap="non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BED213-8504-4C8C-A0C9-AF469D087A8A}"/>
              </a:ext>
            </a:extLst>
          </p:cNvPr>
          <p:cNvSpPr txBox="1"/>
          <p:nvPr/>
        </p:nvSpPr>
        <p:spPr>
          <a:xfrm>
            <a:off x="3242928" y="1233452"/>
            <a:ext cx="8349303" cy="467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BE" sz="2000" dirty="0"/>
              <a:t>HORECA </a:t>
            </a:r>
            <a:r>
              <a:rPr lang="fr-BE" sz="2000" dirty="0" err="1"/>
              <a:t>sector</a:t>
            </a:r>
            <a:r>
              <a:rPr lang="fr-BE" sz="2000" dirty="0"/>
              <a:t> has </a:t>
            </a:r>
            <a:r>
              <a:rPr lang="fr-BE" sz="2000" dirty="0" err="1"/>
              <a:t>suffered</a:t>
            </a:r>
            <a:r>
              <a:rPr lang="fr-BE" sz="2000" dirty="0"/>
              <a:t> </a:t>
            </a:r>
            <a:r>
              <a:rPr lang="fr-BE" sz="2000" dirty="0" err="1"/>
              <a:t>with</a:t>
            </a:r>
            <a:r>
              <a:rPr lang="fr-BE" sz="2000" dirty="0"/>
              <a:t> COVID and </a:t>
            </a:r>
            <a:r>
              <a:rPr lang="fr-BE" sz="2000" dirty="0" err="1"/>
              <a:t>financial</a:t>
            </a:r>
            <a:r>
              <a:rPr lang="fr-BE" sz="2000" dirty="0"/>
              <a:t> crises but </a:t>
            </a:r>
            <a:r>
              <a:rPr lang="fr-BE" sz="2000" dirty="0" err="1"/>
              <a:t>recent</a:t>
            </a:r>
            <a:r>
              <a:rPr lang="fr-BE" sz="2000" dirty="0"/>
              <a:t> </a:t>
            </a:r>
            <a:r>
              <a:rPr lang="fr-BE" sz="2000" dirty="0" err="1"/>
              <a:t>indicators</a:t>
            </a:r>
            <a:r>
              <a:rPr lang="fr-BE" sz="2000" dirty="0"/>
              <a:t> </a:t>
            </a:r>
            <a:r>
              <a:rPr lang="fr-BE" sz="2000" dirty="0" err="1"/>
              <a:t>suggest</a:t>
            </a:r>
            <a:r>
              <a:rPr lang="fr-BE" sz="2000" dirty="0"/>
              <a:t> </a:t>
            </a:r>
            <a:r>
              <a:rPr lang="fr-BE" sz="2000" dirty="0" err="1"/>
              <a:t>potential</a:t>
            </a:r>
            <a:endParaRPr lang="fr-BE" sz="2000" dirty="0"/>
          </a:p>
          <a:p>
            <a:pPr>
              <a:lnSpc>
                <a:spcPct val="120000"/>
              </a:lnSpc>
            </a:pPr>
            <a:r>
              <a:rPr lang="fr-BE" sz="2000" dirty="0"/>
              <a:t>New </a:t>
            </a:r>
            <a:r>
              <a:rPr lang="fr-BE" sz="2000" dirty="0" err="1"/>
              <a:t>governemental</a:t>
            </a:r>
            <a:r>
              <a:rPr lang="fr-BE" sz="2000" dirty="0"/>
              <a:t> </a:t>
            </a:r>
            <a:r>
              <a:rPr lang="fr-BE" sz="2000" dirty="0" err="1"/>
              <a:t>purpose</a:t>
            </a:r>
            <a:r>
              <a:rPr lang="fr-BE" sz="2000" dirty="0"/>
              <a:t> and the </a:t>
            </a:r>
            <a:r>
              <a:rPr lang="fr-BE" sz="2000" dirty="0" err="1"/>
              <a:t>increase</a:t>
            </a:r>
            <a:r>
              <a:rPr lang="fr-BE" sz="2000" dirty="0"/>
              <a:t> of </a:t>
            </a:r>
            <a:r>
              <a:rPr lang="fr-BE" sz="2000" dirty="0" err="1"/>
              <a:t>tourism</a:t>
            </a:r>
            <a:r>
              <a:rPr lang="fr-BE" sz="2000" dirty="0"/>
              <a:t> </a:t>
            </a:r>
            <a:r>
              <a:rPr lang="fr-BE" sz="2000" dirty="0" err="1"/>
              <a:t>observed</a:t>
            </a:r>
            <a:r>
              <a:rPr lang="fr-BE" sz="2000" dirty="0"/>
              <a:t> </a:t>
            </a:r>
            <a:r>
              <a:rPr lang="fr-BE" sz="2000" dirty="0" err="1"/>
              <a:t>those</a:t>
            </a:r>
            <a:r>
              <a:rPr lang="fr-BE" sz="2000" dirty="0"/>
              <a:t> last </a:t>
            </a:r>
            <a:r>
              <a:rPr lang="fr-BE" sz="2000" dirty="0" err="1"/>
              <a:t>years</a:t>
            </a:r>
            <a:endParaRPr lang="fr-BE" sz="2000" dirty="0"/>
          </a:p>
          <a:p>
            <a:pPr>
              <a:lnSpc>
                <a:spcPct val="120000"/>
              </a:lnSpc>
            </a:pPr>
            <a:endParaRPr lang="fr-BE" sz="2000" dirty="0"/>
          </a:p>
          <a:p>
            <a:pPr>
              <a:lnSpc>
                <a:spcPct val="120000"/>
              </a:lnSpc>
            </a:pPr>
            <a:r>
              <a:rPr lang="fr-BE" sz="2000" dirty="0" err="1"/>
              <a:t>Elements</a:t>
            </a:r>
            <a:r>
              <a:rPr lang="fr-BE" sz="2000" dirty="0"/>
              <a:t> to </a:t>
            </a:r>
            <a:r>
              <a:rPr lang="fr-BE" sz="2000" dirty="0" err="1"/>
              <a:t>consider</a:t>
            </a:r>
            <a:r>
              <a:rPr lang="fr-BE" sz="2000" dirty="0"/>
              <a:t>:</a:t>
            </a:r>
          </a:p>
          <a:p>
            <a:pPr>
              <a:lnSpc>
                <a:spcPct val="120000"/>
              </a:lnSpc>
            </a:pPr>
            <a:r>
              <a:rPr lang="fr-BE" sz="2000" dirty="0"/>
              <a:t>	- </a:t>
            </a:r>
            <a:r>
              <a:rPr lang="fr-BE" sz="2000" dirty="0" err="1"/>
              <a:t>Investement</a:t>
            </a:r>
            <a:r>
              <a:rPr lang="fr-BE" sz="2000" dirty="0"/>
              <a:t> in </a:t>
            </a:r>
            <a:r>
              <a:rPr lang="fr-BE" sz="2000" dirty="0" err="1"/>
              <a:t>tourism</a:t>
            </a:r>
            <a:r>
              <a:rPr lang="fr-BE" sz="2000" dirty="0"/>
              <a:t> places in </a:t>
            </a:r>
            <a:r>
              <a:rPr lang="fr-BE" sz="2000" dirty="0" err="1"/>
              <a:t>recommended</a:t>
            </a:r>
            <a:r>
              <a:rPr lang="fr-BE" sz="2000" dirty="0"/>
              <a:t> places by </a:t>
            </a:r>
            <a:r>
              <a:rPr lang="fr-BE" sz="2000" dirty="0" err="1"/>
              <a:t>travel</a:t>
            </a:r>
            <a:r>
              <a:rPr lang="fr-BE" sz="2000" dirty="0"/>
              <a:t> guides</a:t>
            </a:r>
          </a:p>
          <a:p>
            <a:pPr>
              <a:lnSpc>
                <a:spcPct val="120000"/>
              </a:lnSpc>
            </a:pPr>
            <a:r>
              <a:rPr lang="fr-BE" sz="2000" dirty="0"/>
              <a:t>	- </a:t>
            </a:r>
            <a:r>
              <a:rPr lang="fr-BE" sz="2000" dirty="0" err="1"/>
              <a:t>Flanders</a:t>
            </a:r>
            <a:r>
              <a:rPr lang="fr-BE" sz="2000" dirty="0"/>
              <a:t> shows more </a:t>
            </a:r>
            <a:r>
              <a:rPr lang="fr-BE" sz="2000" dirty="0" err="1"/>
              <a:t>opportunities</a:t>
            </a:r>
            <a:endParaRPr lang="fr-BE" sz="2000" dirty="0"/>
          </a:p>
          <a:p>
            <a:pPr>
              <a:lnSpc>
                <a:spcPct val="120000"/>
              </a:lnSpc>
            </a:pPr>
            <a:r>
              <a:rPr lang="fr-BE" sz="2000" dirty="0"/>
              <a:t>	- Brussels has the </a:t>
            </a:r>
            <a:r>
              <a:rPr lang="fr-BE" sz="2000" dirty="0" err="1"/>
              <a:t>highest</a:t>
            </a:r>
            <a:r>
              <a:rPr lang="fr-BE" sz="2000" dirty="0"/>
              <a:t> concentration of </a:t>
            </a:r>
            <a:r>
              <a:rPr lang="fr-BE" sz="2000" dirty="0" err="1"/>
              <a:t>establishements</a:t>
            </a:r>
            <a:r>
              <a:rPr lang="fr-BE" sz="2000" dirty="0"/>
              <a:t>, </a:t>
            </a:r>
            <a:r>
              <a:rPr lang="fr-BE" sz="2000" dirty="0" err="1"/>
              <a:t>reflecting</a:t>
            </a:r>
            <a:r>
              <a:rPr lang="fr-BE" sz="2000" dirty="0"/>
              <a:t> 		  </a:t>
            </a:r>
            <a:r>
              <a:rPr lang="fr-BE" sz="2000" dirty="0" err="1"/>
              <a:t>strong</a:t>
            </a:r>
            <a:r>
              <a:rPr lang="fr-BE" sz="2000" dirty="0"/>
              <a:t> </a:t>
            </a:r>
            <a:r>
              <a:rPr lang="fr-BE" sz="2000" dirty="0" err="1"/>
              <a:t>demands</a:t>
            </a:r>
            <a:endParaRPr lang="fr-BE" sz="2000" dirty="0"/>
          </a:p>
          <a:p>
            <a:pPr>
              <a:lnSpc>
                <a:spcPct val="120000"/>
              </a:lnSpc>
            </a:pPr>
            <a:r>
              <a:rPr lang="fr-BE" dirty="0"/>
              <a:t>	</a:t>
            </a:r>
          </a:p>
          <a:p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179845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Jaune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282</TotalTime>
  <Words>344</Words>
  <Application>Microsoft Office PowerPoint</Application>
  <PresentationFormat>Grand écran</PresentationFormat>
  <Paragraphs>75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Impact</vt:lpstr>
      <vt:lpstr>Badge</vt:lpstr>
      <vt:lpstr>WHERe AND WHEN INVEST IN HORECA IN BELGIUm?</vt:lpstr>
      <vt:lpstr>tOURISM AND HOSPITALITY IN 2024 In BELGIUM – Why investing ?</vt:lpstr>
      <vt:lpstr>Data Overview: Sources, Reliability &amp; Cautions</vt:lpstr>
      <vt:lpstr>Creation of HORECA companies trough the years </vt:lpstr>
      <vt:lpstr>MONTHLY CREATION OF ENTERPRISES</vt:lpstr>
      <vt:lpstr>EVOLUTION BY PROVINCE BY YEAR</vt:lpstr>
      <vt:lpstr>PROVINCEs DISTRIBUTION</vt:lpstr>
      <vt:lpstr>The ten municipalities with the most horeca businesses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HAVE A GOOD TIME IN BELGIUm?</dc:title>
  <dc:creator>Floriane Haulot</dc:creator>
  <cp:lastModifiedBy>Floriane Haulot</cp:lastModifiedBy>
  <cp:revision>20</cp:revision>
  <dcterms:created xsi:type="dcterms:W3CDTF">2025-07-25T08:40:31Z</dcterms:created>
  <dcterms:modified xsi:type="dcterms:W3CDTF">2025-07-25T13:23:17Z</dcterms:modified>
</cp:coreProperties>
</file>