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96" r:id="rId5"/>
    <p:sldId id="305" r:id="rId6"/>
    <p:sldId id="297" r:id="rId7"/>
    <p:sldId id="298" r:id="rId8"/>
    <p:sldId id="270" r:id="rId9"/>
    <p:sldId id="299" r:id="rId10"/>
    <p:sldId id="307" r:id="rId11"/>
    <p:sldId id="300" r:id="rId12"/>
    <p:sldId id="259" r:id="rId13"/>
    <p:sldId id="273" r:id="rId14"/>
    <p:sldId id="274" r:id="rId15"/>
    <p:sldId id="275" r:id="rId16"/>
    <p:sldId id="294" r:id="rId17"/>
    <p:sldId id="276" r:id="rId18"/>
    <p:sldId id="277" r:id="rId19"/>
    <p:sldId id="278" r:id="rId20"/>
    <p:sldId id="280" r:id="rId21"/>
    <p:sldId id="306" r:id="rId22"/>
    <p:sldId id="283" r:id="rId23"/>
    <p:sldId id="284" r:id="rId24"/>
    <p:sldId id="285" r:id="rId25"/>
    <p:sldId id="292" r:id="rId26"/>
    <p:sldId id="293" r:id="rId27"/>
    <p:sldId id="301" r:id="rId28"/>
    <p:sldId id="304" r:id="rId29"/>
    <p:sldId id="302" r:id="rId30"/>
    <p:sldId id="30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B1C4C-23DC-4EE9-B355-1FE87576C129}" v="4" dt="2019-06-09T00:13:30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>
        <p:scale>
          <a:sx n="89" d="100"/>
          <a:sy n="89" d="100"/>
        </p:scale>
        <p:origin x="-12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0F90B-7225-4829-9C78-0FA93EA4A5B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C264E22-528C-4CF2-8A4C-D5E3017E1D77}">
      <dgm:prSet phldrT="[Texto]" custT="1"/>
      <dgm:spPr/>
      <dgm:t>
        <a:bodyPr/>
        <a:lstStyle/>
        <a:p>
          <a:r>
            <a:rPr lang="pt-BR" sz="1500" b="1" dirty="0"/>
            <a:t>A incidência de tumores é menor em crianças</a:t>
          </a:r>
        </a:p>
      </dgm:t>
    </dgm:pt>
    <dgm:pt modelId="{F392FB21-26E8-4381-93DF-230A2F106381}" type="parTrans" cxnId="{498BF500-C64D-4B24-ABEE-E7F97E46E795}">
      <dgm:prSet/>
      <dgm:spPr/>
      <dgm:t>
        <a:bodyPr/>
        <a:lstStyle/>
        <a:p>
          <a:endParaRPr lang="pt-BR"/>
        </a:p>
      </dgm:t>
    </dgm:pt>
    <dgm:pt modelId="{76C26A3A-F294-46C6-9522-A4FF6A4A3F14}" type="sibTrans" cxnId="{498BF500-C64D-4B24-ABEE-E7F97E46E795}">
      <dgm:prSet/>
      <dgm:spPr/>
      <dgm:t>
        <a:bodyPr/>
        <a:lstStyle/>
        <a:p>
          <a:endParaRPr lang="pt-BR"/>
        </a:p>
      </dgm:t>
    </dgm:pt>
    <dgm:pt modelId="{A52E0B1B-B685-4056-8751-E12097117655}">
      <dgm:prSet phldrT="[Texto]" custT="1"/>
      <dgm:spPr/>
      <dgm:t>
        <a:bodyPr/>
        <a:lstStyle/>
        <a:p>
          <a:r>
            <a:rPr lang="pt-BR" sz="1500" b="1" dirty="0"/>
            <a:t>Menor interesse e maior dificuldade nos ensaios</a:t>
          </a:r>
        </a:p>
      </dgm:t>
    </dgm:pt>
    <dgm:pt modelId="{F0F759BF-952F-4F17-B69D-84906F99DB3C}" type="parTrans" cxnId="{F9570889-800F-4881-9AFE-5C01F61A46A5}">
      <dgm:prSet/>
      <dgm:spPr/>
      <dgm:t>
        <a:bodyPr/>
        <a:lstStyle/>
        <a:p>
          <a:endParaRPr lang="pt-BR"/>
        </a:p>
      </dgm:t>
    </dgm:pt>
    <dgm:pt modelId="{A727DBCB-0002-4A72-906E-B1F735EE350B}" type="sibTrans" cxnId="{F9570889-800F-4881-9AFE-5C01F61A46A5}">
      <dgm:prSet/>
      <dgm:spPr/>
      <dgm:t>
        <a:bodyPr/>
        <a:lstStyle/>
        <a:p>
          <a:endParaRPr lang="pt-BR"/>
        </a:p>
      </dgm:t>
    </dgm:pt>
    <dgm:pt modelId="{62C0CEF2-D1F8-4EE0-BC5C-42AC4E3BFA18}" type="pres">
      <dgm:prSet presAssocID="{E490F90B-7225-4829-9C78-0FA93EA4A5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484A947-E3FA-4DB5-A177-75B05A70A02A}" type="pres">
      <dgm:prSet presAssocID="{6C264E22-528C-4CF2-8A4C-D5E3017E1D77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CF1F32-AE03-41EA-B86D-E39F456E81D7}" type="pres">
      <dgm:prSet presAssocID="{A52E0B1B-B685-4056-8751-E12097117655}" presName="arrow" presStyleLbl="node1" presStyleIdx="1" presStyleCnt="2" custRadScaleRad="50662" custRadScaleInc="-231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8BF500-C64D-4B24-ABEE-E7F97E46E795}" srcId="{E490F90B-7225-4829-9C78-0FA93EA4A5B7}" destId="{6C264E22-528C-4CF2-8A4C-D5E3017E1D77}" srcOrd="0" destOrd="0" parTransId="{F392FB21-26E8-4381-93DF-230A2F106381}" sibTransId="{76C26A3A-F294-46C6-9522-A4FF6A4A3F14}"/>
    <dgm:cxn modelId="{C0D41772-DE33-4967-B759-9D1FEC6B6BC7}" type="presOf" srcId="{A52E0B1B-B685-4056-8751-E12097117655}" destId="{3FCF1F32-AE03-41EA-B86D-E39F456E81D7}" srcOrd="0" destOrd="0" presId="urn:microsoft.com/office/officeart/2005/8/layout/arrow5"/>
    <dgm:cxn modelId="{B325D639-A5D9-4F4E-A350-1B11C7C67625}" type="presOf" srcId="{6C264E22-528C-4CF2-8A4C-D5E3017E1D77}" destId="{B484A947-E3FA-4DB5-A177-75B05A70A02A}" srcOrd="0" destOrd="0" presId="urn:microsoft.com/office/officeart/2005/8/layout/arrow5"/>
    <dgm:cxn modelId="{F9570889-800F-4881-9AFE-5C01F61A46A5}" srcId="{E490F90B-7225-4829-9C78-0FA93EA4A5B7}" destId="{A52E0B1B-B685-4056-8751-E12097117655}" srcOrd="1" destOrd="0" parTransId="{F0F759BF-952F-4F17-B69D-84906F99DB3C}" sibTransId="{A727DBCB-0002-4A72-906E-B1F735EE350B}"/>
    <dgm:cxn modelId="{DCA98D27-E7D3-40E7-8C70-E7F8BA238911}" type="presOf" srcId="{E490F90B-7225-4829-9C78-0FA93EA4A5B7}" destId="{62C0CEF2-D1F8-4EE0-BC5C-42AC4E3BFA18}" srcOrd="0" destOrd="0" presId="urn:microsoft.com/office/officeart/2005/8/layout/arrow5"/>
    <dgm:cxn modelId="{95ABEB31-A343-4D77-A01B-67D74781AA31}" type="presParOf" srcId="{62C0CEF2-D1F8-4EE0-BC5C-42AC4E3BFA18}" destId="{B484A947-E3FA-4DB5-A177-75B05A70A02A}" srcOrd="0" destOrd="0" presId="urn:microsoft.com/office/officeart/2005/8/layout/arrow5"/>
    <dgm:cxn modelId="{B6748499-F5C2-4864-9883-7EBF7877954A}" type="presParOf" srcId="{62C0CEF2-D1F8-4EE0-BC5C-42AC4E3BFA18}" destId="{3FCF1F32-AE03-41EA-B86D-E39F456E81D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FC521-58BB-4AFE-9A25-D6218B46545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22141ED-6C0C-4FE6-9361-8445D307A2B4}">
      <dgm:prSet phldrT="[Texto]"/>
      <dgm:spPr/>
      <dgm:t>
        <a:bodyPr/>
        <a:lstStyle/>
        <a:p>
          <a:r>
            <a:rPr lang="pt-BR" dirty="0"/>
            <a:t>Suspeita de tumor cerebral</a:t>
          </a:r>
        </a:p>
      </dgm:t>
    </dgm:pt>
    <dgm:pt modelId="{703C23C7-5102-479B-A864-99813732D974}" type="parTrans" cxnId="{811FD943-4B03-4C17-9223-DFC1BE39E1D2}">
      <dgm:prSet/>
      <dgm:spPr/>
      <dgm:t>
        <a:bodyPr/>
        <a:lstStyle/>
        <a:p>
          <a:endParaRPr lang="pt-BR"/>
        </a:p>
      </dgm:t>
    </dgm:pt>
    <dgm:pt modelId="{ADFFB048-FBAB-42B3-B0A8-AD76308DFDA4}" type="sibTrans" cxnId="{811FD943-4B03-4C17-9223-DFC1BE39E1D2}">
      <dgm:prSet/>
      <dgm:spPr/>
      <dgm:t>
        <a:bodyPr/>
        <a:lstStyle/>
        <a:p>
          <a:endParaRPr lang="pt-BR"/>
        </a:p>
      </dgm:t>
    </dgm:pt>
    <dgm:pt modelId="{8AA42D91-F9B1-44E0-810C-21E5CCAD71A9}">
      <dgm:prSet phldrT="[Texto]"/>
      <dgm:spPr/>
      <dgm:t>
        <a:bodyPr/>
        <a:lstStyle/>
        <a:p>
          <a:r>
            <a:rPr lang="pt-BR" dirty="0"/>
            <a:t>História clínica</a:t>
          </a:r>
        </a:p>
      </dgm:t>
    </dgm:pt>
    <dgm:pt modelId="{7BA4D009-5A13-435E-9D7E-B3EE80901FBA}" type="parTrans" cxnId="{62EEA25B-C5E3-49BF-974E-C7E74B94B15A}">
      <dgm:prSet/>
      <dgm:spPr/>
      <dgm:t>
        <a:bodyPr/>
        <a:lstStyle/>
        <a:p>
          <a:endParaRPr lang="pt-BR"/>
        </a:p>
      </dgm:t>
    </dgm:pt>
    <dgm:pt modelId="{4780EDF5-6E60-49E7-AE77-413DEA342BE2}" type="sibTrans" cxnId="{62EEA25B-C5E3-49BF-974E-C7E74B94B15A}">
      <dgm:prSet/>
      <dgm:spPr/>
      <dgm:t>
        <a:bodyPr/>
        <a:lstStyle/>
        <a:p>
          <a:endParaRPr lang="pt-BR"/>
        </a:p>
      </dgm:t>
    </dgm:pt>
    <dgm:pt modelId="{C748D91D-6C0B-429F-AD67-C049968D4882}">
      <dgm:prSet phldrT="[Texto]"/>
      <dgm:spPr/>
      <dgm:t>
        <a:bodyPr/>
        <a:lstStyle/>
        <a:p>
          <a:r>
            <a:rPr lang="pt-BR" dirty="0"/>
            <a:t>Exame físico</a:t>
          </a:r>
        </a:p>
      </dgm:t>
    </dgm:pt>
    <dgm:pt modelId="{EA6BD821-21A9-4D7F-B909-D41738CBE306}" type="parTrans" cxnId="{FF36AF60-3F88-47A1-8F13-0DCEFC1ADA09}">
      <dgm:prSet/>
      <dgm:spPr/>
      <dgm:t>
        <a:bodyPr/>
        <a:lstStyle/>
        <a:p>
          <a:endParaRPr lang="pt-BR"/>
        </a:p>
      </dgm:t>
    </dgm:pt>
    <dgm:pt modelId="{70E09BB0-16DF-4014-B43E-20FC8B84450C}" type="sibTrans" cxnId="{FF36AF60-3F88-47A1-8F13-0DCEFC1ADA09}">
      <dgm:prSet/>
      <dgm:spPr/>
      <dgm:t>
        <a:bodyPr/>
        <a:lstStyle/>
        <a:p>
          <a:endParaRPr lang="pt-BR"/>
        </a:p>
      </dgm:t>
    </dgm:pt>
    <dgm:pt modelId="{B4646336-9D92-47E1-8116-945730B027F4}">
      <dgm:prSet phldrT="[Texto]"/>
      <dgm:spPr/>
      <dgm:t>
        <a:bodyPr/>
        <a:lstStyle/>
        <a:p>
          <a:r>
            <a:rPr lang="pt-BR" dirty="0"/>
            <a:t>Exames de imagem </a:t>
          </a:r>
        </a:p>
      </dgm:t>
    </dgm:pt>
    <dgm:pt modelId="{1417C19D-C542-432F-B1F7-082525CD7BAB}" type="parTrans" cxnId="{99CAC8FA-CF5E-45EE-918E-CA60B4E800A0}">
      <dgm:prSet/>
      <dgm:spPr/>
      <dgm:t>
        <a:bodyPr/>
        <a:lstStyle/>
        <a:p>
          <a:endParaRPr lang="pt-BR"/>
        </a:p>
      </dgm:t>
    </dgm:pt>
    <dgm:pt modelId="{8A3B093C-C8E5-4242-8DC6-CC600E17C462}" type="sibTrans" cxnId="{99CAC8FA-CF5E-45EE-918E-CA60B4E800A0}">
      <dgm:prSet/>
      <dgm:spPr/>
      <dgm:t>
        <a:bodyPr/>
        <a:lstStyle/>
        <a:p>
          <a:endParaRPr lang="pt-BR"/>
        </a:p>
      </dgm:t>
    </dgm:pt>
    <dgm:pt modelId="{A824AACF-624C-4B87-A6B3-DB9AE5AFA139}">
      <dgm:prSet phldrT="[Texto]"/>
      <dgm:spPr/>
      <dgm:t>
        <a:bodyPr/>
        <a:lstStyle/>
        <a:p>
          <a:r>
            <a:rPr lang="pt-BR" dirty="0"/>
            <a:t>TC</a:t>
          </a:r>
        </a:p>
      </dgm:t>
    </dgm:pt>
    <dgm:pt modelId="{0F4180D1-3FAB-4717-AE5D-098FBEAC861D}" type="parTrans" cxnId="{AB63A148-1B14-4138-AD7C-4FE2B028DB07}">
      <dgm:prSet/>
      <dgm:spPr/>
      <dgm:t>
        <a:bodyPr/>
        <a:lstStyle/>
        <a:p>
          <a:endParaRPr lang="pt-BR"/>
        </a:p>
      </dgm:t>
    </dgm:pt>
    <dgm:pt modelId="{77670E04-3D46-44EF-974B-904DE9797133}" type="sibTrans" cxnId="{AB63A148-1B14-4138-AD7C-4FE2B028DB07}">
      <dgm:prSet/>
      <dgm:spPr/>
      <dgm:t>
        <a:bodyPr/>
        <a:lstStyle/>
        <a:p>
          <a:endParaRPr lang="pt-BR"/>
        </a:p>
      </dgm:t>
    </dgm:pt>
    <dgm:pt modelId="{E7FC89F0-7869-463A-A3AF-B9056DC32FFD}">
      <dgm:prSet phldrT="[Texto]"/>
      <dgm:spPr/>
      <dgm:t>
        <a:bodyPr/>
        <a:lstStyle/>
        <a:p>
          <a:r>
            <a:rPr lang="pt-BR" dirty="0"/>
            <a:t>RMN</a:t>
          </a:r>
        </a:p>
      </dgm:t>
    </dgm:pt>
    <dgm:pt modelId="{E6653681-EA13-4DAB-AFBD-6E7B65FC42DB}" type="parTrans" cxnId="{C95FCF5D-6D87-455E-A732-0564E0CFC099}">
      <dgm:prSet/>
      <dgm:spPr/>
      <dgm:t>
        <a:bodyPr/>
        <a:lstStyle/>
        <a:p>
          <a:endParaRPr lang="pt-BR"/>
        </a:p>
      </dgm:t>
    </dgm:pt>
    <dgm:pt modelId="{3809DB99-68CE-4DF0-8666-222B7C6DA1D8}" type="sibTrans" cxnId="{C95FCF5D-6D87-455E-A732-0564E0CFC099}">
      <dgm:prSet/>
      <dgm:spPr/>
      <dgm:t>
        <a:bodyPr/>
        <a:lstStyle/>
        <a:p>
          <a:endParaRPr lang="pt-BR"/>
        </a:p>
      </dgm:t>
    </dgm:pt>
    <dgm:pt modelId="{64C52DA9-BE76-410C-AD74-345088F918A3}" type="pres">
      <dgm:prSet presAssocID="{4B7FC521-58BB-4AFE-9A25-D6218B46545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D586166-0513-43C6-9DFA-06738529A2D1}" type="pres">
      <dgm:prSet presAssocID="{022141ED-6C0C-4FE6-9361-8445D307A2B4}" presName="horFlow" presStyleCnt="0"/>
      <dgm:spPr/>
    </dgm:pt>
    <dgm:pt modelId="{3E2E10D0-3681-4887-AB89-2F124C00F7FF}" type="pres">
      <dgm:prSet presAssocID="{022141ED-6C0C-4FE6-9361-8445D307A2B4}" presName="bigChev" presStyleLbl="node1" presStyleIdx="0" presStyleCnt="2"/>
      <dgm:spPr/>
      <dgm:t>
        <a:bodyPr/>
        <a:lstStyle/>
        <a:p>
          <a:endParaRPr lang="pt-BR"/>
        </a:p>
      </dgm:t>
    </dgm:pt>
    <dgm:pt modelId="{2A3DA06B-DF03-4E0D-B65B-AD2CE7F1BC1E}" type="pres">
      <dgm:prSet presAssocID="{7BA4D009-5A13-435E-9D7E-B3EE80901FBA}" presName="parTrans" presStyleCnt="0"/>
      <dgm:spPr/>
    </dgm:pt>
    <dgm:pt modelId="{C100A118-6947-4758-B0AA-A0D72A80053A}" type="pres">
      <dgm:prSet presAssocID="{8AA42D91-F9B1-44E0-810C-21E5CCAD71A9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21418A-4AB5-4EC2-9586-A5B3576EDF41}" type="pres">
      <dgm:prSet presAssocID="{4780EDF5-6E60-49E7-AE77-413DEA342BE2}" presName="sibTrans" presStyleCnt="0"/>
      <dgm:spPr/>
    </dgm:pt>
    <dgm:pt modelId="{5630BD65-4950-4467-B847-47E9E6C743C3}" type="pres">
      <dgm:prSet presAssocID="{C748D91D-6C0B-429F-AD67-C049968D4882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D85B8D-C366-4F4C-88E0-C13DECF98B65}" type="pres">
      <dgm:prSet presAssocID="{022141ED-6C0C-4FE6-9361-8445D307A2B4}" presName="vSp" presStyleCnt="0"/>
      <dgm:spPr/>
    </dgm:pt>
    <dgm:pt modelId="{92BA6971-6B78-4064-BB8E-00862F119577}" type="pres">
      <dgm:prSet presAssocID="{B4646336-9D92-47E1-8116-945730B027F4}" presName="horFlow" presStyleCnt="0"/>
      <dgm:spPr/>
    </dgm:pt>
    <dgm:pt modelId="{60C73C3C-96EC-474E-9FEC-0CEAAB8E2360}" type="pres">
      <dgm:prSet presAssocID="{B4646336-9D92-47E1-8116-945730B027F4}" presName="bigChev" presStyleLbl="node1" presStyleIdx="1" presStyleCnt="2"/>
      <dgm:spPr/>
      <dgm:t>
        <a:bodyPr/>
        <a:lstStyle/>
        <a:p>
          <a:endParaRPr lang="pt-BR"/>
        </a:p>
      </dgm:t>
    </dgm:pt>
    <dgm:pt modelId="{67C225E9-82CC-427B-B34C-370F93186B3B}" type="pres">
      <dgm:prSet presAssocID="{0F4180D1-3FAB-4717-AE5D-098FBEAC861D}" presName="parTrans" presStyleCnt="0"/>
      <dgm:spPr/>
    </dgm:pt>
    <dgm:pt modelId="{8658D0E4-B2C1-4B5A-8F67-729AF3C3A633}" type="pres">
      <dgm:prSet presAssocID="{A824AACF-624C-4B87-A6B3-DB9AE5AFA139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267476-2C5F-4464-B464-8A681BA90F5A}" type="pres">
      <dgm:prSet presAssocID="{77670E04-3D46-44EF-974B-904DE9797133}" presName="sibTrans" presStyleCnt="0"/>
      <dgm:spPr/>
    </dgm:pt>
    <dgm:pt modelId="{6E90EE91-4B21-44B1-8C4A-F3ADFB4BB020}" type="pres">
      <dgm:prSet presAssocID="{E7FC89F0-7869-463A-A3AF-B9056DC32FFD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10DD482-7652-4AEA-A9BF-71FFB8577051}" type="presOf" srcId="{B4646336-9D92-47E1-8116-945730B027F4}" destId="{60C73C3C-96EC-474E-9FEC-0CEAAB8E2360}" srcOrd="0" destOrd="0" presId="urn:microsoft.com/office/officeart/2005/8/layout/lProcess3"/>
    <dgm:cxn modelId="{CE3B8916-B8D6-4B61-B21C-EA965C0382DB}" type="presOf" srcId="{4B7FC521-58BB-4AFE-9A25-D6218B465452}" destId="{64C52DA9-BE76-410C-AD74-345088F918A3}" srcOrd="0" destOrd="0" presId="urn:microsoft.com/office/officeart/2005/8/layout/lProcess3"/>
    <dgm:cxn modelId="{043586E8-B488-46A8-99CF-5CA233990332}" type="presOf" srcId="{A824AACF-624C-4B87-A6B3-DB9AE5AFA139}" destId="{8658D0E4-B2C1-4B5A-8F67-729AF3C3A633}" srcOrd="0" destOrd="0" presId="urn:microsoft.com/office/officeart/2005/8/layout/lProcess3"/>
    <dgm:cxn modelId="{811FD943-4B03-4C17-9223-DFC1BE39E1D2}" srcId="{4B7FC521-58BB-4AFE-9A25-D6218B465452}" destId="{022141ED-6C0C-4FE6-9361-8445D307A2B4}" srcOrd="0" destOrd="0" parTransId="{703C23C7-5102-479B-A864-99813732D974}" sibTransId="{ADFFB048-FBAB-42B3-B0A8-AD76308DFDA4}"/>
    <dgm:cxn modelId="{6BDE1978-A88A-46C6-B37D-AC4C0AEF67AC}" type="presOf" srcId="{E7FC89F0-7869-463A-A3AF-B9056DC32FFD}" destId="{6E90EE91-4B21-44B1-8C4A-F3ADFB4BB020}" srcOrd="0" destOrd="0" presId="urn:microsoft.com/office/officeart/2005/8/layout/lProcess3"/>
    <dgm:cxn modelId="{78EC368D-AD74-4B0F-AA8E-BD44E767AB91}" type="presOf" srcId="{8AA42D91-F9B1-44E0-810C-21E5CCAD71A9}" destId="{C100A118-6947-4758-B0AA-A0D72A80053A}" srcOrd="0" destOrd="0" presId="urn:microsoft.com/office/officeart/2005/8/layout/lProcess3"/>
    <dgm:cxn modelId="{62EEA25B-C5E3-49BF-974E-C7E74B94B15A}" srcId="{022141ED-6C0C-4FE6-9361-8445D307A2B4}" destId="{8AA42D91-F9B1-44E0-810C-21E5CCAD71A9}" srcOrd="0" destOrd="0" parTransId="{7BA4D009-5A13-435E-9D7E-B3EE80901FBA}" sibTransId="{4780EDF5-6E60-49E7-AE77-413DEA342BE2}"/>
    <dgm:cxn modelId="{AB63A148-1B14-4138-AD7C-4FE2B028DB07}" srcId="{B4646336-9D92-47E1-8116-945730B027F4}" destId="{A824AACF-624C-4B87-A6B3-DB9AE5AFA139}" srcOrd="0" destOrd="0" parTransId="{0F4180D1-3FAB-4717-AE5D-098FBEAC861D}" sibTransId="{77670E04-3D46-44EF-974B-904DE9797133}"/>
    <dgm:cxn modelId="{FF36AF60-3F88-47A1-8F13-0DCEFC1ADA09}" srcId="{022141ED-6C0C-4FE6-9361-8445D307A2B4}" destId="{C748D91D-6C0B-429F-AD67-C049968D4882}" srcOrd="1" destOrd="0" parTransId="{EA6BD821-21A9-4D7F-B909-D41738CBE306}" sibTransId="{70E09BB0-16DF-4014-B43E-20FC8B84450C}"/>
    <dgm:cxn modelId="{AC0DDEA4-5271-452B-A43B-FD68A511710B}" type="presOf" srcId="{C748D91D-6C0B-429F-AD67-C049968D4882}" destId="{5630BD65-4950-4467-B847-47E9E6C743C3}" srcOrd="0" destOrd="0" presId="urn:microsoft.com/office/officeart/2005/8/layout/lProcess3"/>
    <dgm:cxn modelId="{46836FA1-C254-4022-BBC2-E80182E2E65D}" type="presOf" srcId="{022141ED-6C0C-4FE6-9361-8445D307A2B4}" destId="{3E2E10D0-3681-4887-AB89-2F124C00F7FF}" srcOrd="0" destOrd="0" presId="urn:microsoft.com/office/officeart/2005/8/layout/lProcess3"/>
    <dgm:cxn modelId="{99CAC8FA-CF5E-45EE-918E-CA60B4E800A0}" srcId="{4B7FC521-58BB-4AFE-9A25-D6218B465452}" destId="{B4646336-9D92-47E1-8116-945730B027F4}" srcOrd="1" destOrd="0" parTransId="{1417C19D-C542-432F-B1F7-082525CD7BAB}" sibTransId="{8A3B093C-C8E5-4242-8DC6-CC600E17C462}"/>
    <dgm:cxn modelId="{C95FCF5D-6D87-455E-A732-0564E0CFC099}" srcId="{B4646336-9D92-47E1-8116-945730B027F4}" destId="{E7FC89F0-7869-463A-A3AF-B9056DC32FFD}" srcOrd="1" destOrd="0" parTransId="{E6653681-EA13-4DAB-AFBD-6E7B65FC42DB}" sibTransId="{3809DB99-68CE-4DF0-8666-222B7C6DA1D8}"/>
    <dgm:cxn modelId="{542CCC08-4EFB-4487-B125-84B77348C726}" type="presParOf" srcId="{64C52DA9-BE76-410C-AD74-345088F918A3}" destId="{1D586166-0513-43C6-9DFA-06738529A2D1}" srcOrd="0" destOrd="0" presId="urn:microsoft.com/office/officeart/2005/8/layout/lProcess3"/>
    <dgm:cxn modelId="{C9A499C9-FCA0-4A24-8A03-5B1FA5746C5F}" type="presParOf" srcId="{1D586166-0513-43C6-9DFA-06738529A2D1}" destId="{3E2E10D0-3681-4887-AB89-2F124C00F7FF}" srcOrd="0" destOrd="0" presId="urn:microsoft.com/office/officeart/2005/8/layout/lProcess3"/>
    <dgm:cxn modelId="{A3031292-96B7-44F0-ADDE-43D67FEC691B}" type="presParOf" srcId="{1D586166-0513-43C6-9DFA-06738529A2D1}" destId="{2A3DA06B-DF03-4E0D-B65B-AD2CE7F1BC1E}" srcOrd="1" destOrd="0" presId="urn:microsoft.com/office/officeart/2005/8/layout/lProcess3"/>
    <dgm:cxn modelId="{4212C7A7-EEFC-4FE1-8AFF-663606CA0762}" type="presParOf" srcId="{1D586166-0513-43C6-9DFA-06738529A2D1}" destId="{C100A118-6947-4758-B0AA-A0D72A80053A}" srcOrd="2" destOrd="0" presId="urn:microsoft.com/office/officeart/2005/8/layout/lProcess3"/>
    <dgm:cxn modelId="{90F91915-D1AD-4128-80A4-356C0DCFE558}" type="presParOf" srcId="{1D586166-0513-43C6-9DFA-06738529A2D1}" destId="{4721418A-4AB5-4EC2-9586-A5B3576EDF41}" srcOrd="3" destOrd="0" presId="urn:microsoft.com/office/officeart/2005/8/layout/lProcess3"/>
    <dgm:cxn modelId="{9C97B275-5EA0-4FA4-BCE5-EF7015ECF466}" type="presParOf" srcId="{1D586166-0513-43C6-9DFA-06738529A2D1}" destId="{5630BD65-4950-4467-B847-47E9E6C743C3}" srcOrd="4" destOrd="0" presId="urn:microsoft.com/office/officeart/2005/8/layout/lProcess3"/>
    <dgm:cxn modelId="{C35FA21B-FE57-4C11-A6A3-CE634794AECC}" type="presParOf" srcId="{64C52DA9-BE76-410C-AD74-345088F918A3}" destId="{12D85B8D-C366-4F4C-88E0-C13DECF98B65}" srcOrd="1" destOrd="0" presId="urn:microsoft.com/office/officeart/2005/8/layout/lProcess3"/>
    <dgm:cxn modelId="{7D217035-A313-423C-87B0-B1EC54EF958D}" type="presParOf" srcId="{64C52DA9-BE76-410C-AD74-345088F918A3}" destId="{92BA6971-6B78-4064-BB8E-00862F119577}" srcOrd="2" destOrd="0" presId="urn:microsoft.com/office/officeart/2005/8/layout/lProcess3"/>
    <dgm:cxn modelId="{338894F1-0BE8-4E5A-B882-E1C196B68DFA}" type="presParOf" srcId="{92BA6971-6B78-4064-BB8E-00862F119577}" destId="{60C73C3C-96EC-474E-9FEC-0CEAAB8E2360}" srcOrd="0" destOrd="0" presId="urn:microsoft.com/office/officeart/2005/8/layout/lProcess3"/>
    <dgm:cxn modelId="{3E4E9E97-69CA-4B15-B9AB-59E8EF51DD9E}" type="presParOf" srcId="{92BA6971-6B78-4064-BB8E-00862F119577}" destId="{67C225E9-82CC-427B-B34C-370F93186B3B}" srcOrd="1" destOrd="0" presId="urn:microsoft.com/office/officeart/2005/8/layout/lProcess3"/>
    <dgm:cxn modelId="{6D6B59ED-77DC-42D6-89F3-CCA23353BDD7}" type="presParOf" srcId="{92BA6971-6B78-4064-BB8E-00862F119577}" destId="{8658D0E4-B2C1-4B5A-8F67-729AF3C3A633}" srcOrd="2" destOrd="0" presId="urn:microsoft.com/office/officeart/2005/8/layout/lProcess3"/>
    <dgm:cxn modelId="{109DEC70-0F75-477A-8037-6A8D004786B9}" type="presParOf" srcId="{92BA6971-6B78-4064-BB8E-00862F119577}" destId="{51267476-2C5F-4464-B464-8A681BA90F5A}" srcOrd="3" destOrd="0" presId="urn:microsoft.com/office/officeart/2005/8/layout/lProcess3"/>
    <dgm:cxn modelId="{1DC8CBCB-EFDF-4666-A724-A37F6EA53E19}" type="presParOf" srcId="{92BA6971-6B78-4064-BB8E-00862F119577}" destId="{6E90EE91-4B21-44B1-8C4A-F3ADFB4BB02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ED1C5-F6BC-4C9A-9F5A-D6872B063D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76A238E-27D2-4127-92E6-6922CCE6D09D}">
      <dgm:prSet phldrT="[Texto]"/>
      <dgm:spPr/>
      <dgm:t>
        <a:bodyPr/>
        <a:lstStyle/>
        <a:p>
          <a:r>
            <a:rPr lang="pt-BR" b="1" dirty="0"/>
            <a:t>Cirurgia</a:t>
          </a:r>
        </a:p>
      </dgm:t>
    </dgm:pt>
    <dgm:pt modelId="{5C19A590-1B44-46CF-866C-ED9DBB8736E5}" type="parTrans" cxnId="{5D08AA82-FC6F-47D7-BD57-F53783C4E136}">
      <dgm:prSet/>
      <dgm:spPr/>
      <dgm:t>
        <a:bodyPr/>
        <a:lstStyle/>
        <a:p>
          <a:endParaRPr lang="pt-BR"/>
        </a:p>
      </dgm:t>
    </dgm:pt>
    <dgm:pt modelId="{662B3D9D-9924-4792-B602-A25EE1FDCD1B}" type="sibTrans" cxnId="{5D08AA82-FC6F-47D7-BD57-F53783C4E136}">
      <dgm:prSet/>
      <dgm:spPr/>
      <dgm:t>
        <a:bodyPr/>
        <a:lstStyle/>
        <a:p>
          <a:endParaRPr lang="pt-BR"/>
        </a:p>
      </dgm:t>
    </dgm:pt>
    <dgm:pt modelId="{A049E957-5F3E-4A42-AF4B-D596893F2362}">
      <dgm:prSet phldrT="[Texto]"/>
      <dgm:spPr/>
      <dgm:t>
        <a:bodyPr/>
        <a:lstStyle/>
        <a:p>
          <a:r>
            <a:rPr lang="pt-BR" b="1" dirty="0"/>
            <a:t>Quimioterapia</a:t>
          </a:r>
        </a:p>
      </dgm:t>
    </dgm:pt>
    <dgm:pt modelId="{1514D462-162D-4BA2-8311-76DD0DCC1519}" type="parTrans" cxnId="{0C0CD852-5D05-49AA-8180-F0231F13F8FF}">
      <dgm:prSet/>
      <dgm:spPr/>
      <dgm:t>
        <a:bodyPr/>
        <a:lstStyle/>
        <a:p>
          <a:endParaRPr lang="pt-BR"/>
        </a:p>
      </dgm:t>
    </dgm:pt>
    <dgm:pt modelId="{BCF829A9-4FCA-47A4-9643-C7FD5979BF90}" type="sibTrans" cxnId="{0C0CD852-5D05-49AA-8180-F0231F13F8FF}">
      <dgm:prSet/>
      <dgm:spPr/>
      <dgm:t>
        <a:bodyPr/>
        <a:lstStyle/>
        <a:p>
          <a:endParaRPr lang="pt-BR"/>
        </a:p>
      </dgm:t>
    </dgm:pt>
    <dgm:pt modelId="{110F463B-D59A-4DB1-A2F2-306FCC2503E9}">
      <dgm:prSet phldrT="[Texto]"/>
      <dgm:spPr/>
      <dgm:t>
        <a:bodyPr/>
        <a:lstStyle/>
        <a:p>
          <a:r>
            <a:rPr lang="pt-BR" b="1" dirty="0"/>
            <a:t>Radioterapia</a:t>
          </a:r>
        </a:p>
      </dgm:t>
    </dgm:pt>
    <dgm:pt modelId="{102C4863-81AB-403C-BBFD-8BD8A09449A8}" type="parTrans" cxnId="{C729572A-FB58-45D5-9E1C-C475BFD6E005}">
      <dgm:prSet/>
      <dgm:spPr/>
      <dgm:t>
        <a:bodyPr/>
        <a:lstStyle/>
        <a:p>
          <a:endParaRPr lang="pt-BR"/>
        </a:p>
      </dgm:t>
    </dgm:pt>
    <dgm:pt modelId="{2720132C-DB7D-4B85-800B-18CFDA2D6AD4}" type="sibTrans" cxnId="{C729572A-FB58-45D5-9E1C-C475BFD6E005}">
      <dgm:prSet/>
      <dgm:spPr/>
      <dgm:t>
        <a:bodyPr/>
        <a:lstStyle/>
        <a:p>
          <a:endParaRPr lang="pt-BR"/>
        </a:p>
      </dgm:t>
    </dgm:pt>
    <dgm:pt modelId="{720DAE0C-84B4-4E4D-AAD3-B5D108008EEA}" type="pres">
      <dgm:prSet presAssocID="{C35ED1C5-F6BC-4C9A-9F5A-D6872B063D1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250F784-C843-4B02-8291-4D06C2ABC96E}" type="pres">
      <dgm:prSet presAssocID="{A76A238E-27D2-4127-92E6-6922CCE6D09D}" presName="parentLin" presStyleCnt="0"/>
      <dgm:spPr/>
    </dgm:pt>
    <dgm:pt modelId="{BCEBCCC1-DC8A-4B77-B13D-FE70ADAD498E}" type="pres">
      <dgm:prSet presAssocID="{A76A238E-27D2-4127-92E6-6922CCE6D09D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5C5A2438-78A7-4E87-B696-59243FBD5B35}" type="pres">
      <dgm:prSet presAssocID="{A76A238E-27D2-4127-92E6-6922CCE6D09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C83B0E-243D-45F2-BC25-3B87FE0DFFC7}" type="pres">
      <dgm:prSet presAssocID="{A76A238E-27D2-4127-92E6-6922CCE6D09D}" presName="negativeSpace" presStyleCnt="0"/>
      <dgm:spPr/>
    </dgm:pt>
    <dgm:pt modelId="{2EEBF948-4780-463D-87BC-BF3AC4D539CF}" type="pres">
      <dgm:prSet presAssocID="{A76A238E-27D2-4127-92E6-6922CCE6D09D}" presName="childText" presStyleLbl="conFgAcc1" presStyleIdx="0" presStyleCnt="3">
        <dgm:presLayoutVars>
          <dgm:bulletEnabled val="1"/>
        </dgm:presLayoutVars>
      </dgm:prSet>
      <dgm:spPr/>
    </dgm:pt>
    <dgm:pt modelId="{EA611A4D-CF9B-4973-AACF-949AC742D206}" type="pres">
      <dgm:prSet presAssocID="{662B3D9D-9924-4792-B602-A25EE1FDCD1B}" presName="spaceBetweenRectangles" presStyleCnt="0"/>
      <dgm:spPr/>
    </dgm:pt>
    <dgm:pt modelId="{C9F834A8-F04C-43A2-9646-0BF79D6D4ED7}" type="pres">
      <dgm:prSet presAssocID="{A049E957-5F3E-4A42-AF4B-D596893F2362}" presName="parentLin" presStyleCnt="0"/>
      <dgm:spPr/>
    </dgm:pt>
    <dgm:pt modelId="{11A3CA48-BF28-47D2-BDD6-861DB5C58664}" type="pres">
      <dgm:prSet presAssocID="{A049E957-5F3E-4A42-AF4B-D596893F2362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4CBDD9F8-AAEE-4E55-989E-F961B6754FFD}" type="pres">
      <dgm:prSet presAssocID="{A049E957-5F3E-4A42-AF4B-D596893F236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9026AF-CF9F-40DD-8EDC-9B62FA6FC9CB}" type="pres">
      <dgm:prSet presAssocID="{A049E957-5F3E-4A42-AF4B-D596893F2362}" presName="negativeSpace" presStyleCnt="0"/>
      <dgm:spPr/>
    </dgm:pt>
    <dgm:pt modelId="{24C6CA8F-B791-43E5-9F65-2ED92F071E93}" type="pres">
      <dgm:prSet presAssocID="{A049E957-5F3E-4A42-AF4B-D596893F2362}" presName="childText" presStyleLbl="conFgAcc1" presStyleIdx="1" presStyleCnt="3">
        <dgm:presLayoutVars>
          <dgm:bulletEnabled val="1"/>
        </dgm:presLayoutVars>
      </dgm:prSet>
      <dgm:spPr/>
    </dgm:pt>
    <dgm:pt modelId="{B324859D-5F57-4317-9CE2-4BED3D18D403}" type="pres">
      <dgm:prSet presAssocID="{BCF829A9-4FCA-47A4-9643-C7FD5979BF90}" presName="spaceBetweenRectangles" presStyleCnt="0"/>
      <dgm:spPr/>
    </dgm:pt>
    <dgm:pt modelId="{771FA0F4-C416-4029-B035-2EDE0BE2CC7D}" type="pres">
      <dgm:prSet presAssocID="{110F463B-D59A-4DB1-A2F2-306FCC2503E9}" presName="parentLin" presStyleCnt="0"/>
      <dgm:spPr/>
    </dgm:pt>
    <dgm:pt modelId="{F03BBE17-81D8-4929-9C8E-B640591F53AA}" type="pres">
      <dgm:prSet presAssocID="{110F463B-D59A-4DB1-A2F2-306FCC2503E9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E94E32F8-F4CC-4765-A255-8F07DD6AEA27}" type="pres">
      <dgm:prSet presAssocID="{110F463B-D59A-4DB1-A2F2-306FCC2503E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B47A8A-0A98-4E7C-85B8-C38E367FE40F}" type="pres">
      <dgm:prSet presAssocID="{110F463B-D59A-4DB1-A2F2-306FCC2503E9}" presName="negativeSpace" presStyleCnt="0"/>
      <dgm:spPr/>
    </dgm:pt>
    <dgm:pt modelId="{C200E767-A9C5-421F-A568-8849DC434F1A}" type="pres">
      <dgm:prSet presAssocID="{110F463B-D59A-4DB1-A2F2-306FCC2503E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39CFEF9-0F3E-46F0-9C0A-2B8769BC2F43}" type="presOf" srcId="{A76A238E-27D2-4127-92E6-6922CCE6D09D}" destId="{BCEBCCC1-DC8A-4B77-B13D-FE70ADAD498E}" srcOrd="0" destOrd="0" presId="urn:microsoft.com/office/officeart/2005/8/layout/list1"/>
    <dgm:cxn modelId="{C614C8BC-91D4-4832-B958-F87423ABD76D}" type="presOf" srcId="{A049E957-5F3E-4A42-AF4B-D596893F2362}" destId="{11A3CA48-BF28-47D2-BDD6-861DB5C58664}" srcOrd="0" destOrd="0" presId="urn:microsoft.com/office/officeart/2005/8/layout/list1"/>
    <dgm:cxn modelId="{F3263137-DA52-4D67-B727-FAA0E74F89B7}" type="presOf" srcId="{A049E957-5F3E-4A42-AF4B-D596893F2362}" destId="{4CBDD9F8-AAEE-4E55-989E-F961B6754FFD}" srcOrd="1" destOrd="0" presId="urn:microsoft.com/office/officeart/2005/8/layout/list1"/>
    <dgm:cxn modelId="{E8596D64-D9D8-44C4-B0FF-7807F7BA015E}" type="presOf" srcId="{A76A238E-27D2-4127-92E6-6922CCE6D09D}" destId="{5C5A2438-78A7-4E87-B696-59243FBD5B35}" srcOrd="1" destOrd="0" presId="urn:microsoft.com/office/officeart/2005/8/layout/list1"/>
    <dgm:cxn modelId="{2C2EC139-EFB9-46B5-9990-3DEB7E7D0743}" type="presOf" srcId="{110F463B-D59A-4DB1-A2F2-306FCC2503E9}" destId="{F03BBE17-81D8-4929-9C8E-B640591F53AA}" srcOrd="0" destOrd="0" presId="urn:microsoft.com/office/officeart/2005/8/layout/list1"/>
    <dgm:cxn modelId="{5D08AA82-FC6F-47D7-BD57-F53783C4E136}" srcId="{C35ED1C5-F6BC-4C9A-9F5A-D6872B063D1B}" destId="{A76A238E-27D2-4127-92E6-6922CCE6D09D}" srcOrd="0" destOrd="0" parTransId="{5C19A590-1B44-46CF-866C-ED9DBB8736E5}" sibTransId="{662B3D9D-9924-4792-B602-A25EE1FDCD1B}"/>
    <dgm:cxn modelId="{D5AB617D-C5FE-4B66-9D68-2A966BD8F91A}" type="presOf" srcId="{C35ED1C5-F6BC-4C9A-9F5A-D6872B063D1B}" destId="{720DAE0C-84B4-4E4D-AAD3-B5D108008EEA}" srcOrd="0" destOrd="0" presId="urn:microsoft.com/office/officeart/2005/8/layout/list1"/>
    <dgm:cxn modelId="{C729572A-FB58-45D5-9E1C-C475BFD6E005}" srcId="{C35ED1C5-F6BC-4C9A-9F5A-D6872B063D1B}" destId="{110F463B-D59A-4DB1-A2F2-306FCC2503E9}" srcOrd="2" destOrd="0" parTransId="{102C4863-81AB-403C-BBFD-8BD8A09449A8}" sibTransId="{2720132C-DB7D-4B85-800B-18CFDA2D6AD4}"/>
    <dgm:cxn modelId="{0C0CD852-5D05-49AA-8180-F0231F13F8FF}" srcId="{C35ED1C5-F6BC-4C9A-9F5A-D6872B063D1B}" destId="{A049E957-5F3E-4A42-AF4B-D596893F2362}" srcOrd="1" destOrd="0" parTransId="{1514D462-162D-4BA2-8311-76DD0DCC1519}" sibTransId="{BCF829A9-4FCA-47A4-9643-C7FD5979BF90}"/>
    <dgm:cxn modelId="{C19E328D-4154-4394-A417-66E26EE66888}" type="presOf" srcId="{110F463B-D59A-4DB1-A2F2-306FCC2503E9}" destId="{E94E32F8-F4CC-4765-A255-8F07DD6AEA27}" srcOrd="1" destOrd="0" presId="urn:microsoft.com/office/officeart/2005/8/layout/list1"/>
    <dgm:cxn modelId="{AD2C45E6-B2E9-4CDC-85A2-6707BFADC23E}" type="presParOf" srcId="{720DAE0C-84B4-4E4D-AAD3-B5D108008EEA}" destId="{1250F784-C843-4B02-8291-4D06C2ABC96E}" srcOrd="0" destOrd="0" presId="urn:microsoft.com/office/officeart/2005/8/layout/list1"/>
    <dgm:cxn modelId="{DB846C75-74CC-41AC-88EF-5D5DBC797826}" type="presParOf" srcId="{1250F784-C843-4B02-8291-4D06C2ABC96E}" destId="{BCEBCCC1-DC8A-4B77-B13D-FE70ADAD498E}" srcOrd="0" destOrd="0" presId="urn:microsoft.com/office/officeart/2005/8/layout/list1"/>
    <dgm:cxn modelId="{2417F2D1-005F-4834-B786-AC4F80D7434E}" type="presParOf" srcId="{1250F784-C843-4B02-8291-4D06C2ABC96E}" destId="{5C5A2438-78A7-4E87-B696-59243FBD5B35}" srcOrd="1" destOrd="0" presId="urn:microsoft.com/office/officeart/2005/8/layout/list1"/>
    <dgm:cxn modelId="{E2B26F08-82CE-4666-8E1B-BB08C323BD71}" type="presParOf" srcId="{720DAE0C-84B4-4E4D-AAD3-B5D108008EEA}" destId="{EBC83B0E-243D-45F2-BC25-3B87FE0DFFC7}" srcOrd="1" destOrd="0" presId="urn:microsoft.com/office/officeart/2005/8/layout/list1"/>
    <dgm:cxn modelId="{7F107E1D-A435-4027-9F22-7DB45F2D0E9D}" type="presParOf" srcId="{720DAE0C-84B4-4E4D-AAD3-B5D108008EEA}" destId="{2EEBF948-4780-463D-87BC-BF3AC4D539CF}" srcOrd="2" destOrd="0" presId="urn:microsoft.com/office/officeart/2005/8/layout/list1"/>
    <dgm:cxn modelId="{30F4D0ED-3DCC-4DC0-9ECD-3E54EEC6FF24}" type="presParOf" srcId="{720DAE0C-84B4-4E4D-AAD3-B5D108008EEA}" destId="{EA611A4D-CF9B-4973-AACF-949AC742D206}" srcOrd="3" destOrd="0" presId="urn:microsoft.com/office/officeart/2005/8/layout/list1"/>
    <dgm:cxn modelId="{59614F5C-17D8-4917-872C-3F70547F3006}" type="presParOf" srcId="{720DAE0C-84B4-4E4D-AAD3-B5D108008EEA}" destId="{C9F834A8-F04C-43A2-9646-0BF79D6D4ED7}" srcOrd="4" destOrd="0" presId="urn:microsoft.com/office/officeart/2005/8/layout/list1"/>
    <dgm:cxn modelId="{AF62294F-FAF4-4F5E-8946-2D533112D492}" type="presParOf" srcId="{C9F834A8-F04C-43A2-9646-0BF79D6D4ED7}" destId="{11A3CA48-BF28-47D2-BDD6-861DB5C58664}" srcOrd="0" destOrd="0" presId="urn:microsoft.com/office/officeart/2005/8/layout/list1"/>
    <dgm:cxn modelId="{1F13CFCE-56B3-4A8B-9B31-DB96AACC9B6A}" type="presParOf" srcId="{C9F834A8-F04C-43A2-9646-0BF79D6D4ED7}" destId="{4CBDD9F8-AAEE-4E55-989E-F961B6754FFD}" srcOrd="1" destOrd="0" presId="urn:microsoft.com/office/officeart/2005/8/layout/list1"/>
    <dgm:cxn modelId="{969A898F-CC7D-4135-862F-66CCA2E78C33}" type="presParOf" srcId="{720DAE0C-84B4-4E4D-AAD3-B5D108008EEA}" destId="{9F9026AF-CF9F-40DD-8EDC-9B62FA6FC9CB}" srcOrd="5" destOrd="0" presId="urn:microsoft.com/office/officeart/2005/8/layout/list1"/>
    <dgm:cxn modelId="{086B5EF0-B960-473D-B949-3EF6687251B1}" type="presParOf" srcId="{720DAE0C-84B4-4E4D-AAD3-B5D108008EEA}" destId="{24C6CA8F-B791-43E5-9F65-2ED92F071E93}" srcOrd="6" destOrd="0" presId="urn:microsoft.com/office/officeart/2005/8/layout/list1"/>
    <dgm:cxn modelId="{F8617B4B-5457-4149-AAAB-BC6D8A5685DC}" type="presParOf" srcId="{720DAE0C-84B4-4E4D-AAD3-B5D108008EEA}" destId="{B324859D-5F57-4317-9CE2-4BED3D18D403}" srcOrd="7" destOrd="0" presId="urn:microsoft.com/office/officeart/2005/8/layout/list1"/>
    <dgm:cxn modelId="{95635CE7-B4B4-4170-AF9C-3B30544146FE}" type="presParOf" srcId="{720DAE0C-84B4-4E4D-AAD3-B5D108008EEA}" destId="{771FA0F4-C416-4029-B035-2EDE0BE2CC7D}" srcOrd="8" destOrd="0" presId="urn:microsoft.com/office/officeart/2005/8/layout/list1"/>
    <dgm:cxn modelId="{7083FF1B-7D45-482F-86A5-0B54CA9B46C9}" type="presParOf" srcId="{771FA0F4-C416-4029-B035-2EDE0BE2CC7D}" destId="{F03BBE17-81D8-4929-9C8E-B640591F53AA}" srcOrd="0" destOrd="0" presId="urn:microsoft.com/office/officeart/2005/8/layout/list1"/>
    <dgm:cxn modelId="{BE2644D1-3F7C-487D-B6CE-56A62A38280C}" type="presParOf" srcId="{771FA0F4-C416-4029-B035-2EDE0BE2CC7D}" destId="{E94E32F8-F4CC-4765-A255-8F07DD6AEA27}" srcOrd="1" destOrd="0" presId="urn:microsoft.com/office/officeart/2005/8/layout/list1"/>
    <dgm:cxn modelId="{2B037DFD-B5C2-4DFD-87DE-3189AF95C667}" type="presParOf" srcId="{720DAE0C-84B4-4E4D-AAD3-B5D108008EEA}" destId="{60B47A8A-0A98-4E7C-85B8-C38E367FE40F}" srcOrd="9" destOrd="0" presId="urn:microsoft.com/office/officeart/2005/8/layout/list1"/>
    <dgm:cxn modelId="{B8467E7E-B4CA-45AC-90FB-179041E866E0}" type="presParOf" srcId="{720DAE0C-84B4-4E4D-AAD3-B5D108008EEA}" destId="{C200E767-A9C5-421F-A568-8849DC434F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5D9F9F-7AE4-4A9D-A9A1-51D945960EB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171FC50-D329-4153-81FA-FD32B251EFCF}">
      <dgm:prSet phldrT="[Texto]"/>
      <dgm:spPr/>
      <dgm:t>
        <a:bodyPr/>
        <a:lstStyle/>
        <a:p>
          <a:r>
            <a:rPr lang="pt-BR" b="1" dirty="0"/>
            <a:t>Escala de </a:t>
          </a:r>
          <a:r>
            <a:rPr lang="pt-BR" b="1" dirty="0" err="1"/>
            <a:t>Lansky</a:t>
          </a:r>
          <a:endParaRPr lang="pt-BR" b="1" dirty="0"/>
        </a:p>
      </dgm:t>
    </dgm:pt>
    <dgm:pt modelId="{6D529A5C-7847-4C2E-9976-8D0D08B01664}" type="parTrans" cxnId="{B85C3AA7-2173-4DEB-8532-2EC8D23ABEB8}">
      <dgm:prSet/>
      <dgm:spPr/>
      <dgm:t>
        <a:bodyPr/>
        <a:lstStyle/>
        <a:p>
          <a:endParaRPr lang="pt-BR"/>
        </a:p>
      </dgm:t>
    </dgm:pt>
    <dgm:pt modelId="{726E66A0-9E55-4CB1-A09B-A0A54099DAC6}" type="sibTrans" cxnId="{B85C3AA7-2173-4DEB-8532-2EC8D23ABEB8}">
      <dgm:prSet/>
      <dgm:spPr/>
      <dgm:t>
        <a:bodyPr/>
        <a:lstStyle/>
        <a:p>
          <a:endParaRPr lang="pt-BR"/>
        </a:p>
      </dgm:t>
    </dgm:pt>
    <dgm:pt modelId="{24C003EB-FF16-44D6-B2D0-ADA489111F47}">
      <dgm:prSet phldrT="[Texto]"/>
      <dgm:spPr/>
      <dgm:t>
        <a:bodyPr/>
        <a:lstStyle/>
        <a:p>
          <a:r>
            <a:rPr lang="pt-BR" b="1" dirty="0"/>
            <a:t>Escala de </a:t>
          </a:r>
          <a:r>
            <a:rPr lang="pt-BR" b="1" dirty="0" err="1"/>
            <a:t>Karnofsky</a:t>
          </a:r>
          <a:endParaRPr lang="pt-BR" b="1" dirty="0"/>
        </a:p>
      </dgm:t>
    </dgm:pt>
    <dgm:pt modelId="{18CD1D65-6C78-4265-B7CC-F60F008BEF2D}" type="parTrans" cxnId="{F9353C50-80D0-44C0-B466-FD3C5C7242E3}">
      <dgm:prSet/>
      <dgm:spPr/>
      <dgm:t>
        <a:bodyPr/>
        <a:lstStyle/>
        <a:p>
          <a:endParaRPr lang="pt-BR"/>
        </a:p>
      </dgm:t>
    </dgm:pt>
    <dgm:pt modelId="{440663A6-E8CA-405D-B921-D8DF212A876B}" type="sibTrans" cxnId="{F9353C50-80D0-44C0-B466-FD3C5C7242E3}">
      <dgm:prSet/>
      <dgm:spPr/>
      <dgm:t>
        <a:bodyPr/>
        <a:lstStyle/>
        <a:p>
          <a:endParaRPr lang="pt-BR"/>
        </a:p>
      </dgm:t>
    </dgm:pt>
    <dgm:pt modelId="{09B76361-35F2-426F-B9A1-CC3DB8DEDC78}">
      <dgm:prSet phldrT="[Texto]"/>
      <dgm:spPr/>
      <dgm:t>
        <a:bodyPr/>
        <a:lstStyle/>
        <a:p>
          <a:r>
            <a:rPr lang="pt-BR" b="1" dirty="0"/>
            <a:t>Escala ECOG</a:t>
          </a:r>
        </a:p>
      </dgm:t>
    </dgm:pt>
    <dgm:pt modelId="{1F9A04E7-B44F-468A-8703-C6F9576279D0}" type="parTrans" cxnId="{083A1B43-2FD3-4EA6-B4F0-8C190F553CB3}">
      <dgm:prSet/>
      <dgm:spPr/>
      <dgm:t>
        <a:bodyPr/>
        <a:lstStyle/>
        <a:p>
          <a:endParaRPr lang="pt-BR"/>
        </a:p>
      </dgm:t>
    </dgm:pt>
    <dgm:pt modelId="{35D2D401-8592-48A4-B57A-E9FA06227FB1}" type="sibTrans" cxnId="{083A1B43-2FD3-4EA6-B4F0-8C190F553CB3}">
      <dgm:prSet/>
      <dgm:spPr/>
      <dgm:t>
        <a:bodyPr/>
        <a:lstStyle/>
        <a:p>
          <a:endParaRPr lang="pt-BR"/>
        </a:p>
      </dgm:t>
    </dgm:pt>
    <dgm:pt modelId="{63FD3036-B136-4E0C-8475-7A4384215295}" type="pres">
      <dgm:prSet presAssocID="{5B5D9F9F-7AE4-4A9D-A9A1-51D945960EB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AFF9173C-6183-4FC8-88CF-F3719F813D0F}" type="pres">
      <dgm:prSet presAssocID="{5B5D9F9F-7AE4-4A9D-A9A1-51D945960EBC}" presName="Name1" presStyleCnt="0"/>
      <dgm:spPr/>
    </dgm:pt>
    <dgm:pt modelId="{9CFA9324-2F3C-4157-A52F-F5D736CD18EC}" type="pres">
      <dgm:prSet presAssocID="{5B5D9F9F-7AE4-4A9D-A9A1-51D945960EBC}" presName="cycle" presStyleCnt="0"/>
      <dgm:spPr/>
    </dgm:pt>
    <dgm:pt modelId="{766AD764-AD41-44F6-8F05-E426E28946C1}" type="pres">
      <dgm:prSet presAssocID="{5B5D9F9F-7AE4-4A9D-A9A1-51D945960EBC}" presName="srcNode" presStyleLbl="node1" presStyleIdx="0" presStyleCnt="3"/>
      <dgm:spPr/>
    </dgm:pt>
    <dgm:pt modelId="{8A284207-F37D-4E2C-BA87-C44E610ABC2F}" type="pres">
      <dgm:prSet presAssocID="{5B5D9F9F-7AE4-4A9D-A9A1-51D945960EBC}" presName="conn" presStyleLbl="parChTrans1D2" presStyleIdx="0" presStyleCnt="1"/>
      <dgm:spPr/>
      <dgm:t>
        <a:bodyPr/>
        <a:lstStyle/>
        <a:p>
          <a:endParaRPr lang="pt-BR"/>
        </a:p>
      </dgm:t>
    </dgm:pt>
    <dgm:pt modelId="{6D141FFC-5878-473F-9D74-55EE64A1D1EC}" type="pres">
      <dgm:prSet presAssocID="{5B5D9F9F-7AE4-4A9D-A9A1-51D945960EBC}" presName="extraNode" presStyleLbl="node1" presStyleIdx="0" presStyleCnt="3"/>
      <dgm:spPr/>
    </dgm:pt>
    <dgm:pt modelId="{89FAB3CD-733E-40BF-97A6-B8673C2A89B3}" type="pres">
      <dgm:prSet presAssocID="{5B5D9F9F-7AE4-4A9D-A9A1-51D945960EBC}" presName="dstNode" presStyleLbl="node1" presStyleIdx="0" presStyleCnt="3"/>
      <dgm:spPr/>
    </dgm:pt>
    <dgm:pt modelId="{7E7C5376-808D-406A-B4E6-0C5C4E071E9B}" type="pres">
      <dgm:prSet presAssocID="{F171FC50-D329-4153-81FA-FD32B251EFC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ACC4C5-E01C-40C4-9192-FDBCE73C85A0}" type="pres">
      <dgm:prSet presAssocID="{F171FC50-D329-4153-81FA-FD32B251EFCF}" presName="accent_1" presStyleCnt="0"/>
      <dgm:spPr/>
    </dgm:pt>
    <dgm:pt modelId="{064B4089-3177-464C-866D-0FC46755EAC0}" type="pres">
      <dgm:prSet presAssocID="{F171FC50-D329-4153-81FA-FD32B251EFCF}" presName="accentRepeatNode" presStyleLbl="solidFgAcc1" presStyleIdx="0" presStyleCnt="3"/>
      <dgm:spPr/>
    </dgm:pt>
    <dgm:pt modelId="{7457A837-5ECA-4C19-A258-FE8A66CBEBA4}" type="pres">
      <dgm:prSet presAssocID="{24C003EB-FF16-44D6-B2D0-ADA489111F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B2FA37-555B-4E98-86AF-174D6C14A140}" type="pres">
      <dgm:prSet presAssocID="{24C003EB-FF16-44D6-B2D0-ADA489111F47}" presName="accent_2" presStyleCnt="0"/>
      <dgm:spPr/>
    </dgm:pt>
    <dgm:pt modelId="{869234B4-0639-4F7F-9B8C-B6EB94F44EC5}" type="pres">
      <dgm:prSet presAssocID="{24C003EB-FF16-44D6-B2D0-ADA489111F47}" presName="accentRepeatNode" presStyleLbl="solidFgAcc1" presStyleIdx="1" presStyleCnt="3"/>
      <dgm:spPr/>
    </dgm:pt>
    <dgm:pt modelId="{22657E2F-C700-4B4A-AC8B-BD4CF86ADE08}" type="pres">
      <dgm:prSet presAssocID="{09B76361-35F2-426F-B9A1-CC3DB8DEDC7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D7F6BB-A1D8-43B3-8721-C87678CE0845}" type="pres">
      <dgm:prSet presAssocID="{09B76361-35F2-426F-B9A1-CC3DB8DEDC78}" presName="accent_3" presStyleCnt="0"/>
      <dgm:spPr/>
    </dgm:pt>
    <dgm:pt modelId="{3797CF4E-76F3-45C9-9796-FCDFDA19D501}" type="pres">
      <dgm:prSet presAssocID="{09B76361-35F2-426F-B9A1-CC3DB8DEDC78}" presName="accentRepeatNode" presStyleLbl="solidFgAcc1" presStyleIdx="2" presStyleCnt="3"/>
      <dgm:spPr/>
    </dgm:pt>
  </dgm:ptLst>
  <dgm:cxnLst>
    <dgm:cxn modelId="{FB2055FA-F24F-422B-99DA-368F4F9FF42E}" type="presOf" srcId="{09B76361-35F2-426F-B9A1-CC3DB8DEDC78}" destId="{22657E2F-C700-4B4A-AC8B-BD4CF86ADE08}" srcOrd="0" destOrd="0" presId="urn:microsoft.com/office/officeart/2008/layout/VerticalCurvedList"/>
    <dgm:cxn modelId="{083A1B43-2FD3-4EA6-B4F0-8C190F553CB3}" srcId="{5B5D9F9F-7AE4-4A9D-A9A1-51D945960EBC}" destId="{09B76361-35F2-426F-B9A1-CC3DB8DEDC78}" srcOrd="2" destOrd="0" parTransId="{1F9A04E7-B44F-468A-8703-C6F9576279D0}" sibTransId="{35D2D401-8592-48A4-B57A-E9FA06227FB1}"/>
    <dgm:cxn modelId="{FF4FAA3D-1825-492E-BA3F-6D4F1F7EEBC6}" type="presOf" srcId="{F171FC50-D329-4153-81FA-FD32B251EFCF}" destId="{7E7C5376-808D-406A-B4E6-0C5C4E071E9B}" srcOrd="0" destOrd="0" presId="urn:microsoft.com/office/officeart/2008/layout/VerticalCurvedList"/>
    <dgm:cxn modelId="{B85C3AA7-2173-4DEB-8532-2EC8D23ABEB8}" srcId="{5B5D9F9F-7AE4-4A9D-A9A1-51D945960EBC}" destId="{F171FC50-D329-4153-81FA-FD32B251EFCF}" srcOrd="0" destOrd="0" parTransId="{6D529A5C-7847-4C2E-9976-8D0D08B01664}" sibTransId="{726E66A0-9E55-4CB1-A09B-A0A54099DAC6}"/>
    <dgm:cxn modelId="{D0910EC1-1F39-49D3-AB89-16CFE4E2C2F3}" type="presOf" srcId="{5B5D9F9F-7AE4-4A9D-A9A1-51D945960EBC}" destId="{63FD3036-B136-4E0C-8475-7A4384215295}" srcOrd="0" destOrd="0" presId="urn:microsoft.com/office/officeart/2008/layout/VerticalCurvedList"/>
    <dgm:cxn modelId="{F9353C50-80D0-44C0-B466-FD3C5C7242E3}" srcId="{5B5D9F9F-7AE4-4A9D-A9A1-51D945960EBC}" destId="{24C003EB-FF16-44D6-B2D0-ADA489111F47}" srcOrd="1" destOrd="0" parTransId="{18CD1D65-6C78-4265-B7CC-F60F008BEF2D}" sibTransId="{440663A6-E8CA-405D-B921-D8DF212A876B}"/>
    <dgm:cxn modelId="{97F7CF70-9383-43BF-9DC4-224E8F4F5734}" type="presOf" srcId="{24C003EB-FF16-44D6-B2D0-ADA489111F47}" destId="{7457A837-5ECA-4C19-A258-FE8A66CBEBA4}" srcOrd="0" destOrd="0" presId="urn:microsoft.com/office/officeart/2008/layout/VerticalCurvedList"/>
    <dgm:cxn modelId="{557C1081-6885-45E9-B3D4-CCC00380CB9D}" type="presOf" srcId="{726E66A0-9E55-4CB1-A09B-A0A54099DAC6}" destId="{8A284207-F37D-4E2C-BA87-C44E610ABC2F}" srcOrd="0" destOrd="0" presId="urn:microsoft.com/office/officeart/2008/layout/VerticalCurvedList"/>
    <dgm:cxn modelId="{8A34E671-4AF0-4AAF-B5C5-698C60DE91D0}" type="presParOf" srcId="{63FD3036-B136-4E0C-8475-7A4384215295}" destId="{AFF9173C-6183-4FC8-88CF-F3719F813D0F}" srcOrd="0" destOrd="0" presId="urn:microsoft.com/office/officeart/2008/layout/VerticalCurvedList"/>
    <dgm:cxn modelId="{6529E0BA-E514-4C1A-9C81-6E63D6E3ABAC}" type="presParOf" srcId="{AFF9173C-6183-4FC8-88CF-F3719F813D0F}" destId="{9CFA9324-2F3C-4157-A52F-F5D736CD18EC}" srcOrd="0" destOrd="0" presId="urn:microsoft.com/office/officeart/2008/layout/VerticalCurvedList"/>
    <dgm:cxn modelId="{1DAC0398-D7EE-41E9-BD4C-E42312AFDC7D}" type="presParOf" srcId="{9CFA9324-2F3C-4157-A52F-F5D736CD18EC}" destId="{766AD764-AD41-44F6-8F05-E426E28946C1}" srcOrd="0" destOrd="0" presId="urn:microsoft.com/office/officeart/2008/layout/VerticalCurvedList"/>
    <dgm:cxn modelId="{5A3B9935-E5E0-477D-8E62-9C1F8D030038}" type="presParOf" srcId="{9CFA9324-2F3C-4157-A52F-F5D736CD18EC}" destId="{8A284207-F37D-4E2C-BA87-C44E610ABC2F}" srcOrd="1" destOrd="0" presId="urn:microsoft.com/office/officeart/2008/layout/VerticalCurvedList"/>
    <dgm:cxn modelId="{71D96365-6A42-4466-AB87-6B9FA9AE5F66}" type="presParOf" srcId="{9CFA9324-2F3C-4157-A52F-F5D736CD18EC}" destId="{6D141FFC-5878-473F-9D74-55EE64A1D1EC}" srcOrd="2" destOrd="0" presId="urn:microsoft.com/office/officeart/2008/layout/VerticalCurvedList"/>
    <dgm:cxn modelId="{1346564B-C66F-4BF0-93E1-7840F0DC766F}" type="presParOf" srcId="{9CFA9324-2F3C-4157-A52F-F5D736CD18EC}" destId="{89FAB3CD-733E-40BF-97A6-B8673C2A89B3}" srcOrd="3" destOrd="0" presId="urn:microsoft.com/office/officeart/2008/layout/VerticalCurvedList"/>
    <dgm:cxn modelId="{B68AD560-6437-44D4-AF4F-DF2E17A82C79}" type="presParOf" srcId="{AFF9173C-6183-4FC8-88CF-F3719F813D0F}" destId="{7E7C5376-808D-406A-B4E6-0C5C4E071E9B}" srcOrd="1" destOrd="0" presId="urn:microsoft.com/office/officeart/2008/layout/VerticalCurvedList"/>
    <dgm:cxn modelId="{C3867109-A7E2-4CEA-BABA-6F9E494A2A66}" type="presParOf" srcId="{AFF9173C-6183-4FC8-88CF-F3719F813D0F}" destId="{2FACC4C5-E01C-40C4-9192-FDBCE73C85A0}" srcOrd="2" destOrd="0" presId="urn:microsoft.com/office/officeart/2008/layout/VerticalCurvedList"/>
    <dgm:cxn modelId="{B58AF555-BBED-4471-84A9-54C41CF6375A}" type="presParOf" srcId="{2FACC4C5-E01C-40C4-9192-FDBCE73C85A0}" destId="{064B4089-3177-464C-866D-0FC46755EAC0}" srcOrd="0" destOrd="0" presId="urn:microsoft.com/office/officeart/2008/layout/VerticalCurvedList"/>
    <dgm:cxn modelId="{EB81E0CF-6179-4476-ADC7-F6711FA28195}" type="presParOf" srcId="{AFF9173C-6183-4FC8-88CF-F3719F813D0F}" destId="{7457A837-5ECA-4C19-A258-FE8A66CBEBA4}" srcOrd="3" destOrd="0" presId="urn:microsoft.com/office/officeart/2008/layout/VerticalCurvedList"/>
    <dgm:cxn modelId="{40E849B3-5B85-4796-8CCA-6F70645B2AFB}" type="presParOf" srcId="{AFF9173C-6183-4FC8-88CF-F3719F813D0F}" destId="{1EB2FA37-555B-4E98-86AF-174D6C14A140}" srcOrd="4" destOrd="0" presId="urn:microsoft.com/office/officeart/2008/layout/VerticalCurvedList"/>
    <dgm:cxn modelId="{3B5374FA-EEC8-46B4-A18E-6211FD3AB75B}" type="presParOf" srcId="{1EB2FA37-555B-4E98-86AF-174D6C14A140}" destId="{869234B4-0639-4F7F-9B8C-B6EB94F44EC5}" srcOrd="0" destOrd="0" presId="urn:microsoft.com/office/officeart/2008/layout/VerticalCurvedList"/>
    <dgm:cxn modelId="{A20ABD21-13D9-405F-B4AD-7DF87362392A}" type="presParOf" srcId="{AFF9173C-6183-4FC8-88CF-F3719F813D0F}" destId="{22657E2F-C700-4B4A-AC8B-BD4CF86ADE08}" srcOrd="5" destOrd="0" presId="urn:microsoft.com/office/officeart/2008/layout/VerticalCurvedList"/>
    <dgm:cxn modelId="{552CCB4A-70D1-4F2D-AF4A-8091571E405C}" type="presParOf" srcId="{AFF9173C-6183-4FC8-88CF-F3719F813D0F}" destId="{46D7F6BB-A1D8-43B3-8721-C87678CE0845}" srcOrd="6" destOrd="0" presId="urn:microsoft.com/office/officeart/2008/layout/VerticalCurvedList"/>
    <dgm:cxn modelId="{26A1A7D5-8EB7-4C78-9339-C06442E963D0}" type="presParOf" srcId="{46D7F6BB-A1D8-43B3-8721-C87678CE0845}" destId="{3797CF4E-76F3-45C9-9796-FCDFDA19D5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65AA9F-DE43-6840-9445-A9ED947EECC6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686853-C531-5D46-AE01-997896F160E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pt-BR" sz="2000" b="1" dirty="0" err="1">
              <a:solidFill>
                <a:schemeClr val="tx1"/>
              </a:solidFill>
            </a:rPr>
            <a:t>Crit</a:t>
          </a:r>
          <a:r>
            <a:rPr lang="en-US" sz="2000" b="1" dirty="0" err="1">
              <a:solidFill>
                <a:schemeClr val="tx1"/>
              </a:solidFill>
            </a:rPr>
            <a:t>érios</a:t>
          </a:r>
          <a:r>
            <a:rPr lang="en-US" sz="2000" b="1" dirty="0">
              <a:solidFill>
                <a:schemeClr val="tx1"/>
              </a:solidFill>
            </a:rPr>
            <a:t> de </a:t>
          </a:r>
          <a:r>
            <a:rPr lang="en-US" sz="2000" b="1" dirty="0" err="1">
              <a:solidFill>
                <a:schemeClr val="tx1"/>
              </a:solidFill>
            </a:rPr>
            <a:t>inclusão</a:t>
          </a:r>
          <a:endParaRPr lang="pt-BR" sz="2000" b="1" dirty="0">
            <a:solidFill>
              <a:schemeClr val="tx1"/>
            </a:solidFill>
          </a:endParaRPr>
        </a:p>
      </dgm:t>
    </dgm:pt>
    <dgm:pt modelId="{D434FE60-2E05-4B4A-AAD5-5CABDAB3D169}" type="parTrans" cxnId="{044CC643-78AE-2F4A-9FD9-D6B749605EB1}">
      <dgm:prSet/>
      <dgm:spPr/>
      <dgm:t>
        <a:bodyPr/>
        <a:lstStyle/>
        <a:p>
          <a:endParaRPr lang="pt-BR"/>
        </a:p>
      </dgm:t>
    </dgm:pt>
    <dgm:pt modelId="{EC78A087-A061-554A-B79C-5E66FF61D20C}" type="sibTrans" cxnId="{044CC643-78AE-2F4A-9FD9-D6B749605EB1}">
      <dgm:prSet/>
      <dgm:spPr/>
      <dgm:t>
        <a:bodyPr/>
        <a:lstStyle/>
        <a:p>
          <a:endParaRPr lang="pt-BR"/>
        </a:p>
      </dgm:t>
    </dgm:pt>
    <dgm:pt modelId="{4A4CE2B8-7A23-D94F-81E1-B8840BCE95A9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pt-BR" sz="2000" b="1" dirty="0" err="1">
              <a:solidFill>
                <a:schemeClr val="tx1"/>
              </a:solidFill>
            </a:rPr>
            <a:t>Crit</a:t>
          </a:r>
          <a:r>
            <a:rPr lang="en-US" sz="2000" b="1" dirty="0" err="1">
              <a:solidFill>
                <a:schemeClr val="tx1"/>
              </a:solidFill>
            </a:rPr>
            <a:t>érios</a:t>
          </a:r>
          <a:r>
            <a:rPr lang="en-US" sz="2000" b="1" dirty="0">
              <a:solidFill>
                <a:schemeClr val="tx1"/>
              </a:solidFill>
            </a:rPr>
            <a:t> de </a:t>
          </a:r>
          <a:r>
            <a:rPr lang="en-US" sz="2000" b="1" dirty="0" err="1">
              <a:solidFill>
                <a:schemeClr val="tx1"/>
              </a:solidFill>
            </a:rPr>
            <a:t>exclusão</a:t>
          </a:r>
          <a:endParaRPr lang="pt-BR" sz="2000" b="1" dirty="0">
            <a:solidFill>
              <a:schemeClr val="tx1"/>
            </a:solidFill>
          </a:endParaRPr>
        </a:p>
      </dgm:t>
    </dgm:pt>
    <dgm:pt modelId="{9D2FB5B8-42C7-1A41-89BD-ADEE2CA86050}" type="parTrans" cxnId="{C02D4F80-E0E0-B545-8837-688551AE50D8}">
      <dgm:prSet/>
      <dgm:spPr/>
      <dgm:t>
        <a:bodyPr/>
        <a:lstStyle/>
        <a:p>
          <a:endParaRPr lang="pt-BR"/>
        </a:p>
      </dgm:t>
    </dgm:pt>
    <dgm:pt modelId="{B62A7C8C-9295-AB48-9201-98EFA89BC4AD}" type="sibTrans" cxnId="{C02D4F80-E0E0-B545-8837-688551AE50D8}">
      <dgm:prSet/>
      <dgm:spPr/>
      <dgm:t>
        <a:bodyPr/>
        <a:lstStyle/>
        <a:p>
          <a:endParaRPr lang="pt-BR"/>
        </a:p>
      </dgm:t>
    </dgm:pt>
    <dgm:pt modelId="{5717D24D-8BCB-EE48-9A0A-6C3392B0F818}">
      <dgm:prSet custT="1"/>
      <dgm:spPr/>
      <dgm:t>
        <a:bodyPr/>
        <a:lstStyle/>
        <a:p>
          <a:pPr marL="87313" marR="0" lvl="1" indent="-87313" algn="l" defTabSz="2400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pt-BR" sz="1600" noProof="0" dirty="0">
              <a:latin typeface="+mn-lt"/>
            </a:rPr>
            <a:t>Pacientes</a:t>
          </a:r>
          <a:r>
            <a:rPr lang="pt-BR" sz="1600" baseline="0" noProof="0" dirty="0">
              <a:latin typeface="+mn-lt"/>
            </a:rPr>
            <a:t> de 0 a 18 anos</a:t>
          </a:r>
          <a:endParaRPr lang="pt-BR" sz="1600" noProof="0" dirty="0">
            <a:latin typeface="+mn-lt"/>
          </a:endParaRPr>
        </a:p>
      </dgm:t>
    </dgm:pt>
    <dgm:pt modelId="{F971EFA8-3F37-864A-B179-E8C52644C40E}" type="parTrans" cxnId="{4CBCC323-3AC1-C043-AED6-1980E8905418}">
      <dgm:prSet/>
      <dgm:spPr/>
      <dgm:t>
        <a:bodyPr/>
        <a:lstStyle/>
        <a:p>
          <a:endParaRPr lang="pt-BR"/>
        </a:p>
      </dgm:t>
    </dgm:pt>
    <dgm:pt modelId="{4468B406-A24C-DE45-A8C3-44093A0F53E0}" type="sibTrans" cxnId="{4CBCC323-3AC1-C043-AED6-1980E8905418}">
      <dgm:prSet/>
      <dgm:spPr/>
      <dgm:t>
        <a:bodyPr/>
        <a:lstStyle/>
        <a:p>
          <a:endParaRPr lang="pt-BR"/>
        </a:p>
      </dgm:t>
    </dgm:pt>
    <dgm:pt modelId="{A484F4DB-0058-5443-AD0A-071AC1DCC791}">
      <dgm:prSet custT="1"/>
      <dgm:spPr/>
      <dgm:t>
        <a:bodyPr/>
        <a:lstStyle/>
        <a:p>
          <a:pPr marL="87313" marR="0" lvl="1" indent="-87313" algn="l" defTabSz="2400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pt-BR" sz="1600" dirty="0">
              <a:latin typeface="+mn-lt"/>
              <a:cs typeface="Times New Roman" panose="02020603050405020304" pitchFamily="18" charset="0"/>
            </a:rPr>
            <a:t>Diagnosticados com tumores cerebrais</a:t>
          </a:r>
          <a:endParaRPr lang="pt-BR" sz="1600" noProof="0" dirty="0">
            <a:latin typeface="+mn-lt"/>
          </a:endParaRPr>
        </a:p>
      </dgm:t>
    </dgm:pt>
    <dgm:pt modelId="{53E4F989-6840-8E46-8E10-24657C98C6F5}" type="parTrans" cxnId="{02ECE35F-96AE-5A4E-9267-73826144ADC9}">
      <dgm:prSet/>
      <dgm:spPr/>
      <dgm:t>
        <a:bodyPr/>
        <a:lstStyle/>
        <a:p>
          <a:endParaRPr lang="pt-BR"/>
        </a:p>
      </dgm:t>
    </dgm:pt>
    <dgm:pt modelId="{6BBB3DC3-2E8D-7D47-B31C-EFD7EB428C57}" type="sibTrans" cxnId="{02ECE35F-96AE-5A4E-9267-73826144ADC9}">
      <dgm:prSet/>
      <dgm:spPr/>
      <dgm:t>
        <a:bodyPr/>
        <a:lstStyle/>
        <a:p>
          <a:endParaRPr lang="pt-BR"/>
        </a:p>
      </dgm:t>
    </dgm:pt>
    <dgm:pt modelId="{D1EF471A-40CD-9240-856A-C5ADC147908E}">
      <dgm:prSet custT="1"/>
      <dgm:spPr/>
      <dgm:t>
        <a:bodyPr/>
        <a:lstStyle/>
        <a:p>
          <a:pPr marL="87313" marR="0" lvl="1" indent="-87313" algn="l" defTabSz="2400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pt-BR" sz="1600" noProof="0" dirty="0">
              <a:latin typeface="+mn-lt"/>
            </a:rPr>
            <a:t>Iniciaram</a:t>
          </a:r>
          <a:r>
            <a:rPr lang="pt-BR" sz="1600" baseline="0" noProof="0" dirty="0">
              <a:latin typeface="+mn-lt"/>
            </a:rPr>
            <a:t> tratamento no HIAS, entre janeiro de 2007 e dezembro de 2015.</a:t>
          </a:r>
          <a:endParaRPr lang="pt-BR" sz="1600" noProof="0" dirty="0">
            <a:latin typeface="+mn-lt"/>
          </a:endParaRPr>
        </a:p>
      </dgm:t>
    </dgm:pt>
    <dgm:pt modelId="{E3DFF155-AB1F-E843-84B8-EEDAD9E1E52C}" type="parTrans" cxnId="{5AB61E05-0A5C-AB4F-BDA1-C2075A6CDC50}">
      <dgm:prSet/>
      <dgm:spPr/>
      <dgm:t>
        <a:bodyPr/>
        <a:lstStyle/>
        <a:p>
          <a:endParaRPr lang="pt-BR"/>
        </a:p>
      </dgm:t>
    </dgm:pt>
    <dgm:pt modelId="{73A59BBD-96CA-4E4A-A22B-88C8681ED597}" type="sibTrans" cxnId="{5AB61E05-0A5C-AB4F-BDA1-C2075A6CDC50}">
      <dgm:prSet/>
      <dgm:spPr/>
      <dgm:t>
        <a:bodyPr/>
        <a:lstStyle/>
        <a:p>
          <a:endParaRPr lang="pt-BR"/>
        </a:p>
      </dgm:t>
    </dgm:pt>
    <dgm:pt modelId="{AACC318D-E883-F646-8BCA-927F9BDBC485}">
      <dgm:prSet custT="1"/>
      <dgm:spPr/>
      <dgm:t>
        <a:bodyPr/>
        <a:lstStyle/>
        <a:p>
          <a:r>
            <a:rPr lang="pt-BR" sz="1600" dirty="0"/>
            <a:t>Não realização de tratamento no HIAS</a:t>
          </a:r>
        </a:p>
      </dgm:t>
    </dgm:pt>
    <dgm:pt modelId="{1B17A3AE-0D26-5444-A352-6D09F200C05A}" type="parTrans" cxnId="{5DA75851-A779-4A43-9790-853D759728CF}">
      <dgm:prSet/>
      <dgm:spPr/>
      <dgm:t>
        <a:bodyPr/>
        <a:lstStyle/>
        <a:p>
          <a:endParaRPr lang="pt-BR"/>
        </a:p>
      </dgm:t>
    </dgm:pt>
    <dgm:pt modelId="{118A6226-1ACF-5A45-BF03-6198A7D9C3BE}" type="sibTrans" cxnId="{5DA75851-A779-4A43-9790-853D759728CF}">
      <dgm:prSet/>
      <dgm:spPr/>
      <dgm:t>
        <a:bodyPr/>
        <a:lstStyle/>
        <a:p>
          <a:endParaRPr lang="pt-BR"/>
        </a:p>
      </dgm:t>
    </dgm:pt>
    <dgm:pt modelId="{A314A1CD-2B0F-F348-A018-26D4D9F93CD2}">
      <dgm:prSet custT="1"/>
      <dgm:spPr/>
      <dgm:t>
        <a:bodyPr/>
        <a:lstStyle/>
        <a:p>
          <a:endParaRPr lang="pt-BR" sz="1400" dirty="0"/>
        </a:p>
      </dgm:t>
    </dgm:pt>
    <dgm:pt modelId="{C598BC7F-3881-DD4E-87FE-1A5674747937}" type="parTrans" cxnId="{71E00BBE-D268-EE41-BC37-57EB98FE6DEA}">
      <dgm:prSet/>
      <dgm:spPr/>
      <dgm:t>
        <a:bodyPr/>
        <a:lstStyle/>
        <a:p>
          <a:endParaRPr lang="pt-BR"/>
        </a:p>
      </dgm:t>
    </dgm:pt>
    <dgm:pt modelId="{58675DDE-6D01-494F-8621-6A49C41F80E2}" type="sibTrans" cxnId="{71E00BBE-D268-EE41-BC37-57EB98FE6DEA}">
      <dgm:prSet/>
      <dgm:spPr/>
      <dgm:t>
        <a:bodyPr/>
        <a:lstStyle/>
        <a:p>
          <a:endParaRPr lang="pt-BR"/>
        </a:p>
      </dgm:t>
    </dgm:pt>
    <dgm:pt modelId="{2D3DCFB2-B564-4434-8C2A-3118FEC1B800}">
      <dgm:prSet custT="1"/>
      <dgm:spPr/>
      <dgm:t>
        <a:bodyPr/>
        <a:lstStyle/>
        <a:p>
          <a:endParaRPr lang="pt-BR" sz="1600" dirty="0"/>
        </a:p>
      </dgm:t>
    </dgm:pt>
    <dgm:pt modelId="{9AA67077-2560-46E9-9571-20CF859338B3}" type="parTrans" cxnId="{7C07B21F-CD68-40F2-A453-46C5CEDCA7AC}">
      <dgm:prSet/>
      <dgm:spPr/>
      <dgm:t>
        <a:bodyPr/>
        <a:lstStyle/>
        <a:p>
          <a:endParaRPr lang="pt-BR"/>
        </a:p>
      </dgm:t>
    </dgm:pt>
    <dgm:pt modelId="{792B6260-51CC-48D7-AC21-DFBFF528D176}" type="sibTrans" cxnId="{7C07B21F-CD68-40F2-A453-46C5CEDCA7AC}">
      <dgm:prSet/>
      <dgm:spPr/>
      <dgm:t>
        <a:bodyPr/>
        <a:lstStyle/>
        <a:p>
          <a:endParaRPr lang="pt-BR"/>
        </a:p>
      </dgm:t>
    </dgm:pt>
    <dgm:pt modelId="{27EE6925-806E-A64E-9F96-34779F0433E6}" type="pres">
      <dgm:prSet presAssocID="{6865AA9F-DE43-6840-9445-A9ED947EECC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363BF289-1FC6-8E45-A755-FD7590E30F1A}" type="pres">
      <dgm:prSet presAssocID="{72686853-C531-5D46-AE01-997896F160E4}" presName="linNode" presStyleCnt="0"/>
      <dgm:spPr/>
    </dgm:pt>
    <dgm:pt modelId="{BE94B975-9946-0A43-8C91-B72F12BD2082}" type="pres">
      <dgm:prSet presAssocID="{72686853-C531-5D46-AE01-997896F160E4}" presName="parentShp" presStyleLbl="node1" presStyleIdx="0" presStyleCnt="2" custLinFactNeighborX="-2514" custLinFactNeighborY="284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E139AA-2FCA-394E-BA8D-3CBDC8D7E1D5}" type="pres">
      <dgm:prSet presAssocID="{72686853-C531-5D46-AE01-997896F160E4}" presName="childShp" presStyleLbl="bgAccFollowNode1" presStyleIdx="0" presStyleCnt="2" custScaleX="98436" custScaleY="145353" custLinFactNeighborY="296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6A9BEFE-7008-844C-9BB2-4477816FD1F6}" type="pres">
      <dgm:prSet presAssocID="{EC78A087-A061-554A-B79C-5E66FF61D20C}" presName="spacing" presStyleCnt="0"/>
      <dgm:spPr/>
    </dgm:pt>
    <dgm:pt modelId="{45281C57-7213-D94B-9949-AAB659A8282B}" type="pres">
      <dgm:prSet presAssocID="{4A4CE2B8-7A23-D94F-81E1-B8840BCE95A9}" presName="linNode" presStyleCnt="0"/>
      <dgm:spPr/>
    </dgm:pt>
    <dgm:pt modelId="{F746AA49-0DED-6A4D-905B-A65560EE94D8}" type="pres">
      <dgm:prSet presAssocID="{4A4CE2B8-7A23-D94F-81E1-B8840BCE95A9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7EFFE3-7FBC-D241-9049-7AA6E7027964}" type="pres">
      <dgm:prSet presAssocID="{4A4CE2B8-7A23-D94F-81E1-B8840BCE95A9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DA75851-A779-4A43-9790-853D759728CF}" srcId="{4A4CE2B8-7A23-D94F-81E1-B8840BCE95A9}" destId="{AACC318D-E883-F646-8BCA-927F9BDBC485}" srcOrd="1" destOrd="0" parTransId="{1B17A3AE-0D26-5444-A352-6D09F200C05A}" sibTransId="{118A6226-1ACF-5A45-BF03-6198A7D9C3BE}"/>
    <dgm:cxn modelId="{7C07B21F-CD68-40F2-A453-46C5CEDCA7AC}" srcId="{4A4CE2B8-7A23-D94F-81E1-B8840BCE95A9}" destId="{2D3DCFB2-B564-4434-8C2A-3118FEC1B800}" srcOrd="0" destOrd="0" parTransId="{9AA67077-2560-46E9-9571-20CF859338B3}" sibTransId="{792B6260-51CC-48D7-AC21-DFBFF528D176}"/>
    <dgm:cxn modelId="{4CBCC323-3AC1-C043-AED6-1980E8905418}" srcId="{72686853-C531-5D46-AE01-997896F160E4}" destId="{5717D24D-8BCB-EE48-9A0A-6C3392B0F818}" srcOrd="0" destOrd="0" parTransId="{F971EFA8-3F37-864A-B179-E8C52644C40E}" sibTransId="{4468B406-A24C-DE45-A8C3-44093A0F53E0}"/>
    <dgm:cxn modelId="{15117AB0-DC4A-4FF0-8439-363441BA7834}" type="presOf" srcId="{2D3DCFB2-B564-4434-8C2A-3118FEC1B800}" destId="{8D7EFFE3-7FBC-D241-9049-7AA6E7027964}" srcOrd="0" destOrd="0" presId="urn:microsoft.com/office/officeart/2005/8/layout/vList6"/>
    <dgm:cxn modelId="{0F477E88-9CE5-9946-995F-90CAECF2DE66}" type="presOf" srcId="{4A4CE2B8-7A23-D94F-81E1-B8840BCE95A9}" destId="{F746AA49-0DED-6A4D-905B-A65560EE94D8}" srcOrd="0" destOrd="0" presId="urn:microsoft.com/office/officeart/2005/8/layout/vList6"/>
    <dgm:cxn modelId="{D588C612-0A07-C048-A8D1-CBF3F850A8A1}" type="presOf" srcId="{6865AA9F-DE43-6840-9445-A9ED947EECC6}" destId="{27EE6925-806E-A64E-9F96-34779F0433E6}" srcOrd="0" destOrd="0" presId="urn:microsoft.com/office/officeart/2005/8/layout/vList6"/>
    <dgm:cxn modelId="{02ECE35F-96AE-5A4E-9267-73826144ADC9}" srcId="{72686853-C531-5D46-AE01-997896F160E4}" destId="{A484F4DB-0058-5443-AD0A-071AC1DCC791}" srcOrd="1" destOrd="0" parTransId="{53E4F989-6840-8E46-8E10-24657C98C6F5}" sibTransId="{6BBB3DC3-2E8D-7D47-B31C-EFD7EB428C57}"/>
    <dgm:cxn modelId="{D41F241B-997D-6340-B691-3A00474F8CDE}" type="presOf" srcId="{5717D24D-8BCB-EE48-9A0A-6C3392B0F818}" destId="{F1E139AA-2FCA-394E-BA8D-3CBDC8D7E1D5}" srcOrd="0" destOrd="0" presId="urn:microsoft.com/office/officeart/2005/8/layout/vList6"/>
    <dgm:cxn modelId="{718B4B87-40B4-C949-9181-959C3F53EAD1}" type="presOf" srcId="{A484F4DB-0058-5443-AD0A-071AC1DCC791}" destId="{F1E139AA-2FCA-394E-BA8D-3CBDC8D7E1D5}" srcOrd="0" destOrd="1" presId="urn:microsoft.com/office/officeart/2005/8/layout/vList6"/>
    <dgm:cxn modelId="{044CC643-78AE-2F4A-9FD9-D6B749605EB1}" srcId="{6865AA9F-DE43-6840-9445-A9ED947EECC6}" destId="{72686853-C531-5D46-AE01-997896F160E4}" srcOrd="0" destOrd="0" parTransId="{D434FE60-2E05-4B4A-AAD5-5CABDAB3D169}" sibTransId="{EC78A087-A061-554A-B79C-5E66FF61D20C}"/>
    <dgm:cxn modelId="{71E00BBE-D268-EE41-BC37-57EB98FE6DEA}" srcId="{4A4CE2B8-7A23-D94F-81E1-B8840BCE95A9}" destId="{A314A1CD-2B0F-F348-A018-26D4D9F93CD2}" srcOrd="2" destOrd="0" parTransId="{C598BC7F-3881-DD4E-87FE-1A5674747937}" sibTransId="{58675DDE-6D01-494F-8621-6A49C41F80E2}"/>
    <dgm:cxn modelId="{6E1AB8BB-785B-2E4F-8260-69FDE36B1F42}" type="presOf" srcId="{72686853-C531-5D46-AE01-997896F160E4}" destId="{BE94B975-9946-0A43-8C91-B72F12BD2082}" srcOrd="0" destOrd="0" presId="urn:microsoft.com/office/officeart/2005/8/layout/vList6"/>
    <dgm:cxn modelId="{C02D4F80-E0E0-B545-8837-688551AE50D8}" srcId="{6865AA9F-DE43-6840-9445-A9ED947EECC6}" destId="{4A4CE2B8-7A23-D94F-81E1-B8840BCE95A9}" srcOrd="1" destOrd="0" parTransId="{9D2FB5B8-42C7-1A41-89BD-ADEE2CA86050}" sibTransId="{B62A7C8C-9295-AB48-9201-98EFA89BC4AD}"/>
    <dgm:cxn modelId="{97B66FB2-42BA-DF4A-B05D-5DED73841A0A}" type="presOf" srcId="{D1EF471A-40CD-9240-856A-C5ADC147908E}" destId="{F1E139AA-2FCA-394E-BA8D-3CBDC8D7E1D5}" srcOrd="0" destOrd="2" presId="urn:microsoft.com/office/officeart/2005/8/layout/vList6"/>
    <dgm:cxn modelId="{8F2EEC30-D971-D649-A4B4-53F169137E2F}" type="presOf" srcId="{AACC318D-E883-F646-8BCA-927F9BDBC485}" destId="{8D7EFFE3-7FBC-D241-9049-7AA6E7027964}" srcOrd="0" destOrd="1" presId="urn:microsoft.com/office/officeart/2005/8/layout/vList6"/>
    <dgm:cxn modelId="{326D0EC9-EE0B-2D49-A01A-BFDA7E840B56}" type="presOf" srcId="{A314A1CD-2B0F-F348-A018-26D4D9F93CD2}" destId="{8D7EFFE3-7FBC-D241-9049-7AA6E7027964}" srcOrd="0" destOrd="2" presId="urn:microsoft.com/office/officeart/2005/8/layout/vList6"/>
    <dgm:cxn modelId="{5AB61E05-0A5C-AB4F-BDA1-C2075A6CDC50}" srcId="{72686853-C531-5D46-AE01-997896F160E4}" destId="{D1EF471A-40CD-9240-856A-C5ADC147908E}" srcOrd="2" destOrd="0" parTransId="{E3DFF155-AB1F-E843-84B8-EEDAD9E1E52C}" sibTransId="{73A59BBD-96CA-4E4A-A22B-88C8681ED597}"/>
    <dgm:cxn modelId="{9A6121CC-5885-5049-AF32-5F9EB2815C02}" type="presParOf" srcId="{27EE6925-806E-A64E-9F96-34779F0433E6}" destId="{363BF289-1FC6-8E45-A755-FD7590E30F1A}" srcOrd="0" destOrd="0" presId="urn:microsoft.com/office/officeart/2005/8/layout/vList6"/>
    <dgm:cxn modelId="{5BED46CA-19ED-564D-BBE5-C51C55C35A13}" type="presParOf" srcId="{363BF289-1FC6-8E45-A755-FD7590E30F1A}" destId="{BE94B975-9946-0A43-8C91-B72F12BD2082}" srcOrd="0" destOrd="0" presId="urn:microsoft.com/office/officeart/2005/8/layout/vList6"/>
    <dgm:cxn modelId="{EBD88BB5-D491-B74C-B94F-FAFADB484628}" type="presParOf" srcId="{363BF289-1FC6-8E45-A755-FD7590E30F1A}" destId="{F1E139AA-2FCA-394E-BA8D-3CBDC8D7E1D5}" srcOrd="1" destOrd="0" presId="urn:microsoft.com/office/officeart/2005/8/layout/vList6"/>
    <dgm:cxn modelId="{3D0407BF-85C4-794D-A72F-58DE1C2C5708}" type="presParOf" srcId="{27EE6925-806E-A64E-9F96-34779F0433E6}" destId="{96A9BEFE-7008-844C-9BB2-4477816FD1F6}" srcOrd="1" destOrd="0" presId="urn:microsoft.com/office/officeart/2005/8/layout/vList6"/>
    <dgm:cxn modelId="{B0ABA3D7-2E5F-A545-8632-20D40BB1B6B0}" type="presParOf" srcId="{27EE6925-806E-A64E-9F96-34779F0433E6}" destId="{45281C57-7213-D94B-9949-AAB659A8282B}" srcOrd="2" destOrd="0" presId="urn:microsoft.com/office/officeart/2005/8/layout/vList6"/>
    <dgm:cxn modelId="{1637A50F-6BAF-4E47-A1FE-92A8A8004378}" type="presParOf" srcId="{45281C57-7213-D94B-9949-AAB659A8282B}" destId="{F746AA49-0DED-6A4D-905B-A65560EE94D8}" srcOrd="0" destOrd="0" presId="urn:microsoft.com/office/officeart/2005/8/layout/vList6"/>
    <dgm:cxn modelId="{86821CB3-E008-4A4F-BA93-8EBED5B4382D}" type="presParOf" srcId="{45281C57-7213-D94B-9949-AAB659A8282B}" destId="{8D7EFFE3-7FBC-D241-9049-7AA6E702796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DD1F7D-6758-4EF9-BDF8-65957F5E4495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B2D1C0A-FD55-42F1-BC15-71A0D29C2339}">
      <dgm:prSet phldrT="[Texto]"/>
      <dgm:spPr/>
      <dgm:t>
        <a:bodyPr/>
        <a:lstStyle/>
        <a:p>
          <a:r>
            <a:rPr lang="pt-BR" dirty="0"/>
            <a:t>Araújo et al. (2011) – janeiro de 2000 a dezembro de 2006</a:t>
          </a:r>
        </a:p>
      </dgm:t>
    </dgm:pt>
    <dgm:pt modelId="{D46DEF8C-BB76-41B8-AB34-35B15C419A60}" type="parTrans" cxnId="{EF94C449-794A-45B0-A70E-396C630FAD53}">
      <dgm:prSet/>
      <dgm:spPr/>
      <dgm:t>
        <a:bodyPr/>
        <a:lstStyle/>
        <a:p>
          <a:endParaRPr lang="pt-BR"/>
        </a:p>
      </dgm:t>
    </dgm:pt>
    <dgm:pt modelId="{9FED76EE-FC95-4555-931C-F23B8F9639CE}" type="sibTrans" cxnId="{EF94C449-794A-45B0-A70E-396C630FAD53}">
      <dgm:prSet/>
      <dgm:spPr/>
      <dgm:t>
        <a:bodyPr/>
        <a:lstStyle/>
        <a:p>
          <a:endParaRPr lang="pt-BR"/>
        </a:p>
      </dgm:t>
    </dgm:pt>
    <dgm:pt modelId="{CA9FE61F-753D-45EA-AFA9-0C04CC27902D}">
      <dgm:prSet phldrT="[Texto]"/>
      <dgm:spPr/>
      <dgm:t>
        <a:bodyPr/>
        <a:lstStyle/>
        <a:p>
          <a:r>
            <a:rPr lang="pt-BR" dirty="0"/>
            <a:t>Estudo atual (2019)  – Janeiro de 2007 a dezembro de 2015</a:t>
          </a:r>
        </a:p>
      </dgm:t>
    </dgm:pt>
    <dgm:pt modelId="{84C16C19-52AA-46FE-9009-196D1EEA4BC4}" type="parTrans" cxnId="{EC07CF37-267C-4B22-B288-43F40FAD8D58}">
      <dgm:prSet/>
      <dgm:spPr/>
      <dgm:t>
        <a:bodyPr/>
        <a:lstStyle/>
        <a:p>
          <a:endParaRPr lang="pt-BR"/>
        </a:p>
      </dgm:t>
    </dgm:pt>
    <dgm:pt modelId="{3318BAB2-AC66-402C-899A-906176FD6368}" type="sibTrans" cxnId="{EC07CF37-267C-4B22-B288-43F40FAD8D58}">
      <dgm:prSet/>
      <dgm:spPr/>
      <dgm:t>
        <a:bodyPr/>
        <a:lstStyle/>
        <a:p>
          <a:endParaRPr lang="pt-BR"/>
        </a:p>
      </dgm:t>
    </dgm:pt>
    <dgm:pt modelId="{0D27CA3C-3E71-4F04-8307-B32126CD011B}" type="pres">
      <dgm:prSet presAssocID="{26DD1F7D-6758-4EF9-BDF8-65957F5E44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0A8648-B0C5-4207-9345-F80C3CD5DEF2}" type="pres">
      <dgm:prSet presAssocID="{BB2D1C0A-FD55-42F1-BC15-71A0D29C2339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E26650-BEF2-4B90-870B-E33ADC17FE8F}" type="pres">
      <dgm:prSet presAssocID="{CA9FE61F-753D-45EA-AFA9-0C04CC27902D}" presName="arrow" presStyleLbl="node1" presStyleIdx="1" presStyleCnt="2" custRadScaleRad="99349" custRadScaleInc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ED324E-0B34-4703-97A2-C6A2834694A2}" type="presOf" srcId="{CA9FE61F-753D-45EA-AFA9-0C04CC27902D}" destId="{9FE26650-BEF2-4B90-870B-E33ADC17FE8F}" srcOrd="0" destOrd="0" presId="urn:microsoft.com/office/officeart/2005/8/layout/arrow1"/>
    <dgm:cxn modelId="{344601C0-E15B-46BE-9B8A-ACE3AA685473}" type="presOf" srcId="{BB2D1C0A-FD55-42F1-BC15-71A0D29C2339}" destId="{C10A8648-B0C5-4207-9345-F80C3CD5DEF2}" srcOrd="0" destOrd="0" presId="urn:microsoft.com/office/officeart/2005/8/layout/arrow1"/>
    <dgm:cxn modelId="{CA3BAF29-BE9E-46DB-A3AB-2C94925426BD}" type="presOf" srcId="{26DD1F7D-6758-4EF9-BDF8-65957F5E4495}" destId="{0D27CA3C-3E71-4F04-8307-B32126CD011B}" srcOrd="0" destOrd="0" presId="urn:microsoft.com/office/officeart/2005/8/layout/arrow1"/>
    <dgm:cxn modelId="{EC07CF37-267C-4B22-B288-43F40FAD8D58}" srcId="{26DD1F7D-6758-4EF9-BDF8-65957F5E4495}" destId="{CA9FE61F-753D-45EA-AFA9-0C04CC27902D}" srcOrd="1" destOrd="0" parTransId="{84C16C19-52AA-46FE-9009-196D1EEA4BC4}" sibTransId="{3318BAB2-AC66-402C-899A-906176FD6368}"/>
    <dgm:cxn modelId="{EF94C449-794A-45B0-A70E-396C630FAD53}" srcId="{26DD1F7D-6758-4EF9-BDF8-65957F5E4495}" destId="{BB2D1C0A-FD55-42F1-BC15-71A0D29C2339}" srcOrd="0" destOrd="0" parTransId="{D46DEF8C-BB76-41B8-AB34-35B15C419A60}" sibTransId="{9FED76EE-FC95-4555-931C-F23B8F9639CE}"/>
    <dgm:cxn modelId="{023DE4B2-B97B-4B3E-828C-BE07923DDC06}" type="presParOf" srcId="{0D27CA3C-3E71-4F04-8307-B32126CD011B}" destId="{C10A8648-B0C5-4207-9345-F80C3CD5DEF2}" srcOrd="0" destOrd="0" presId="urn:microsoft.com/office/officeart/2005/8/layout/arrow1"/>
    <dgm:cxn modelId="{292A80B7-ABE7-4B60-A577-82D93BA6E4B3}" type="presParOf" srcId="{0D27CA3C-3E71-4F04-8307-B32126CD011B}" destId="{9FE26650-BEF2-4B90-870B-E33ADC17FE8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4A947-E3FA-4DB5-A177-75B05A70A02A}">
      <dsp:nvSpPr>
        <dsp:cNvPr id="0" name=""/>
        <dsp:cNvSpPr/>
      </dsp:nvSpPr>
      <dsp:spPr>
        <a:xfrm rot="16200000">
          <a:off x="1237" y="668"/>
          <a:ext cx="1897506" cy="189750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/>
            <a:t>A incidência de tumores é menor em crianças</a:t>
          </a:r>
        </a:p>
      </dsp:txBody>
      <dsp:txXfrm rot="5400000">
        <a:off x="1238" y="475043"/>
        <a:ext cx="1565442" cy="948753"/>
      </dsp:txXfrm>
    </dsp:sp>
    <dsp:sp modelId="{3FCF1F32-AE03-41EA-B86D-E39F456E81D7}">
      <dsp:nvSpPr>
        <dsp:cNvPr id="0" name=""/>
        <dsp:cNvSpPr/>
      </dsp:nvSpPr>
      <dsp:spPr>
        <a:xfrm rot="5400000">
          <a:off x="3162801" y="0"/>
          <a:ext cx="1897506" cy="189750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/>
            <a:t>Menor interesse e maior dificuldade nos ensaios</a:t>
          </a:r>
        </a:p>
      </dsp:txBody>
      <dsp:txXfrm rot="-5400000">
        <a:off x="3494866" y="474377"/>
        <a:ext cx="1565442" cy="948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E10D0-3681-4887-AB89-2F124C00F7FF}">
      <dsp:nvSpPr>
        <dsp:cNvPr id="0" name=""/>
        <dsp:cNvSpPr/>
      </dsp:nvSpPr>
      <dsp:spPr>
        <a:xfrm>
          <a:off x="1844" y="965845"/>
          <a:ext cx="2849966" cy="11399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/>
            <a:t>Suspeita de tumor cerebral</a:t>
          </a:r>
        </a:p>
      </dsp:txBody>
      <dsp:txXfrm>
        <a:off x="571837" y="965845"/>
        <a:ext cx="1709980" cy="1139986"/>
      </dsp:txXfrm>
    </dsp:sp>
    <dsp:sp modelId="{C100A118-6947-4758-B0AA-A0D72A80053A}">
      <dsp:nvSpPr>
        <dsp:cNvPr id="0" name=""/>
        <dsp:cNvSpPr/>
      </dsp:nvSpPr>
      <dsp:spPr>
        <a:xfrm>
          <a:off x="2481315" y="1062744"/>
          <a:ext cx="2365472" cy="9461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/>
            <a:t>História clínica</a:t>
          </a:r>
        </a:p>
      </dsp:txBody>
      <dsp:txXfrm>
        <a:off x="2954409" y="1062744"/>
        <a:ext cx="1419284" cy="946188"/>
      </dsp:txXfrm>
    </dsp:sp>
    <dsp:sp modelId="{5630BD65-4950-4467-B847-47E9E6C743C3}">
      <dsp:nvSpPr>
        <dsp:cNvPr id="0" name=""/>
        <dsp:cNvSpPr/>
      </dsp:nvSpPr>
      <dsp:spPr>
        <a:xfrm>
          <a:off x="4515621" y="1062744"/>
          <a:ext cx="2365472" cy="9461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/>
            <a:t>Exame físico</a:t>
          </a:r>
        </a:p>
      </dsp:txBody>
      <dsp:txXfrm>
        <a:off x="4988715" y="1062744"/>
        <a:ext cx="1419284" cy="946188"/>
      </dsp:txXfrm>
    </dsp:sp>
    <dsp:sp modelId="{60C73C3C-96EC-474E-9FEC-0CEAAB8E2360}">
      <dsp:nvSpPr>
        <dsp:cNvPr id="0" name=""/>
        <dsp:cNvSpPr/>
      </dsp:nvSpPr>
      <dsp:spPr>
        <a:xfrm>
          <a:off x="1844" y="2265430"/>
          <a:ext cx="2849966" cy="11399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/>
            <a:t>Exames de imagem </a:t>
          </a:r>
        </a:p>
      </dsp:txBody>
      <dsp:txXfrm>
        <a:off x="571837" y="2265430"/>
        <a:ext cx="1709980" cy="1139986"/>
      </dsp:txXfrm>
    </dsp:sp>
    <dsp:sp modelId="{8658D0E4-B2C1-4B5A-8F67-729AF3C3A633}">
      <dsp:nvSpPr>
        <dsp:cNvPr id="0" name=""/>
        <dsp:cNvSpPr/>
      </dsp:nvSpPr>
      <dsp:spPr>
        <a:xfrm>
          <a:off x="2481315" y="2362329"/>
          <a:ext cx="2365472" cy="9461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/>
            <a:t>TC</a:t>
          </a:r>
        </a:p>
      </dsp:txBody>
      <dsp:txXfrm>
        <a:off x="2954409" y="2362329"/>
        <a:ext cx="1419284" cy="946188"/>
      </dsp:txXfrm>
    </dsp:sp>
    <dsp:sp modelId="{6E90EE91-4B21-44B1-8C4A-F3ADFB4BB020}">
      <dsp:nvSpPr>
        <dsp:cNvPr id="0" name=""/>
        <dsp:cNvSpPr/>
      </dsp:nvSpPr>
      <dsp:spPr>
        <a:xfrm>
          <a:off x="4515621" y="2362329"/>
          <a:ext cx="2365472" cy="9461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/>
            <a:t>RMN</a:t>
          </a:r>
        </a:p>
      </dsp:txBody>
      <dsp:txXfrm>
        <a:off x="4988715" y="2362329"/>
        <a:ext cx="1419284" cy="946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BF948-4780-463D-87BC-BF3AC4D539CF}">
      <dsp:nvSpPr>
        <dsp:cNvPr id="0" name=""/>
        <dsp:cNvSpPr/>
      </dsp:nvSpPr>
      <dsp:spPr>
        <a:xfrm>
          <a:off x="0" y="303899"/>
          <a:ext cx="38588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A2438-78A7-4E87-B696-59243FBD5B35}">
      <dsp:nvSpPr>
        <dsp:cNvPr id="0" name=""/>
        <dsp:cNvSpPr/>
      </dsp:nvSpPr>
      <dsp:spPr>
        <a:xfrm>
          <a:off x="192944" y="23459"/>
          <a:ext cx="270121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100" tIns="0" rIns="10210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 dirty="0"/>
            <a:t>Cirurgia</a:t>
          </a:r>
        </a:p>
      </dsp:txBody>
      <dsp:txXfrm>
        <a:off x="220324" y="50839"/>
        <a:ext cx="2646456" cy="506120"/>
      </dsp:txXfrm>
    </dsp:sp>
    <dsp:sp modelId="{24C6CA8F-B791-43E5-9F65-2ED92F071E93}">
      <dsp:nvSpPr>
        <dsp:cNvPr id="0" name=""/>
        <dsp:cNvSpPr/>
      </dsp:nvSpPr>
      <dsp:spPr>
        <a:xfrm>
          <a:off x="0" y="1165739"/>
          <a:ext cx="38588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DD9F8-AAEE-4E55-989E-F961B6754FFD}">
      <dsp:nvSpPr>
        <dsp:cNvPr id="0" name=""/>
        <dsp:cNvSpPr/>
      </dsp:nvSpPr>
      <dsp:spPr>
        <a:xfrm>
          <a:off x="192944" y="885299"/>
          <a:ext cx="270121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100" tIns="0" rIns="10210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 dirty="0"/>
            <a:t>Quimioterapia</a:t>
          </a:r>
        </a:p>
      </dsp:txBody>
      <dsp:txXfrm>
        <a:off x="220324" y="912679"/>
        <a:ext cx="2646456" cy="506120"/>
      </dsp:txXfrm>
    </dsp:sp>
    <dsp:sp modelId="{C200E767-A9C5-421F-A568-8849DC434F1A}">
      <dsp:nvSpPr>
        <dsp:cNvPr id="0" name=""/>
        <dsp:cNvSpPr/>
      </dsp:nvSpPr>
      <dsp:spPr>
        <a:xfrm>
          <a:off x="0" y="2027580"/>
          <a:ext cx="38588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E32F8-F4CC-4765-A255-8F07DD6AEA27}">
      <dsp:nvSpPr>
        <dsp:cNvPr id="0" name=""/>
        <dsp:cNvSpPr/>
      </dsp:nvSpPr>
      <dsp:spPr>
        <a:xfrm>
          <a:off x="192944" y="1747140"/>
          <a:ext cx="270121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100" tIns="0" rIns="10210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 dirty="0"/>
            <a:t>Radioterapia</a:t>
          </a:r>
        </a:p>
      </dsp:txBody>
      <dsp:txXfrm>
        <a:off x="220324" y="1774520"/>
        <a:ext cx="2646456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84207-F37D-4E2C-BA87-C44E610ABC2F}">
      <dsp:nvSpPr>
        <dsp:cNvPr id="0" name=""/>
        <dsp:cNvSpPr/>
      </dsp:nvSpPr>
      <dsp:spPr>
        <a:xfrm>
          <a:off x="-3061690" y="-471405"/>
          <a:ext cx="3652143" cy="3652143"/>
        </a:xfrm>
        <a:prstGeom prst="blockArc">
          <a:avLst>
            <a:gd name="adj1" fmla="val 18900000"/>
            <a:gd name="adj2" fmla="val 2700000"/>
            <a:gd name="adj3" fmla="val 59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C5376-808D-406A-B4E6-0C5C4E071E9B}">
      <dsp:nvSpPr>
        <dsp:cNvPr id="0" name=""/>
        <dsp:cNvSpPr/>
      </dsp:nvSpPr>
      <dsp:spPr>
        <a:xfrm>
          <a:off x="379653" y="270933"/>
          <a:ext cx="5229973" cy="541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/>
            <a:t>Escala de </a:t>
          </a:r>
          <a:r>
            <a:rPr lang="pt-BR" sz="2800" b="1" kern="1200" dirty="0" err="1"/>
            <a:t>Lansky</a:t>
          </a:r>
          <a:endParaRPr lang="pt-BR" sz="2800" b="1" kern="1200" dirty="0"/>
        </a:p>
      </dsp:txBody>
      <dsp:txXfrm>
        <a:off x="379653" y="270933"/>
        <a:ext cx="5229973" cy="541866"/>
      </dsp:txXfrm>
    </dsp:sp>
    <dsp:sp modelId="{064B4089-3177-464C-866D-0FC46755EAC0}">
      <dsp:nvSpPr>
        <dsp:cNvPr id="0" name=""/>
        <dsp:cNvSpPr/>
      </dsp:nvSpPr>
      <dsp:spPr>
        <a:xfrm>
          <a:off x="40986" y="203199"/>
          <a:ext cx="677333" cy="67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7A837-5ECA-4C19-A258-FE8A66CBEBA4}">
      <dsp:nvSpPr>
        <dsp:cNvPr id="0" name=""/>
        <dsp:cNvSpPr/>
      </dsp:nvSpPr>
      <dsp:spPr>
        <a:xfrm>
          <a:off x="576621" y="1083733"/>
          <a:ext cx="5033005" cy="541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/>
            <a:t>Escala de </a:t>
          </a:r>
          <a:r>
            <a:rPr lang="pt-BR" sz="2800" b="1" kern="1200" dirty="0" err="1"/>
            <a:t>Karnofsky</a:t>
          </a:r>
          <a:endParaRPr lang="pt-BR" sz="2800" b="1" kern="1200" dirty="0"/>
        </a:p>
      </dsp:txBody>
      <dsp:txXfrm>
        <a:off x="576621" y="1083733"/>
        <a:ext cx="5033005" cy="541866"/>
      </dsp:txXfrm>
    </dsp:sp>
    <dsp:sp modelId="{869234B4-0639-4F7F-9B8C-B6EB94F44EC5}">
      <dsp:nvSpPr>
        <dsp:cNvPr id="0" name=""/>
        <dsp:cNvSpPr/>
      </dsp:nvSpPr>
      <dsp:spPr>
        <a:xfrm>
          <a:off x="237955" y="1015999"/>
          <a:ext cx="677333" cy="67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57E2F-C700-4B4A-AC8B-BD4CF86ADE08}">
      <dsp:nvSpPr>
        <dsp:cNvPr id="0" name=""/>
        <dsp:cNvSpPr/>
      </dsp:nvSpPr>
      <dsp:spPr>
        <a:xfrm>
          <a:off x="379653" y="1896533"/>
          <a:ext cx="5229973" cy="541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/>
            <a:t>Escala ECOG</a:t>
          </a:r>
        </a:p>
      </dsp:txBody>
      <dsp:txXfrm>
        <a:off x="379653" y="1896533"/>
        <a:ext cx="5229973" cy="541866"/>
      </dsp:txXfrm>
    </dsp:sp>
    <dsp:sp modelId="{3797CF4E-76F3-45C9-9796-FCDFDA19D501}">
      <dsp:nvSpPr>
        <dsp:cNvPr id="0" name=""/>
        <dsp:cNvSpPr/>
      </dsp:nvSpPr>
      <dsp:spPr>
        <a:xfrm>
          <a:off x="40986" y="1828799"/>
          <a:ext cx="677333" cy="67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4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17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51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2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51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3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9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49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7BFB42-6400-481F-A891-C24256F0164D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D4D2F0-7FBB-4890-98DB-64009545A9B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4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72B3C2-1A15-4916-9234-ADA9269D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974808"/>
            <a:ext cx="9144001" cy="1759382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/>
              <a:t>UNIVERSIDADE FEDERAL DO CEARÁ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pt-BR" sz="2000" b="1" dirty="0"/>
              <a:t>FACULDADE DE FARMÁCIA, ODONTOLOGIA E ENFERMAGEM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pt-BR" sz="2000" b="1" dirty="0"/>
              <a:t>CURSO DE FARMÁCIA</a:t>
            </a:r>
            <a:r>
              <a:rPr lang="en-US" sz="3600" dirty="0"/>
              <a:t/>
            </a:r>
            <a:br>
              <a:rPr lang="en-US" sz="3600" dirty="0"/>
            </a:b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CCD31FF-739A-473B-AD33-2F1EC8D8F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580" y="2302161"/>
            <a:ext cx="10016836" cy="1870508"/>
          </a:xfrm>
        </p:spPr>
        <p:txBody>
          <a:bodyPr>
            <a:noAutofit/>
          </a:bodyPr>
          <a:lstStyle/>
          <a:p>
            <a:pPr algn="just"/>
            <a:r>
              <a:rPr lang="pt-BR" sz="3200" b="1" dirty="0">
                <a:solidFill>
                  <a:schemeClr val="tx1"/>
                </a:solidFill>
              </a:rPr>
              <a:t>ESTUDO DESCRITIVO LONGITUDINAL DE PACIENTES PEDIÁTRICOS COM TUMORES CEREBRAIS PRIMÁRIOS: ESTABELECIMENTO DE UM PERFIL EPIDEMIOLÓGICO HOSPITALAR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C969C0-B181-4191-BAB9-E0056D41C0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9"/>
          <a:stretch>
            <a:fillRect/>
          </a:stretch>
        </p:blipFill>
        <p:spPr bwMode="auto">
          <a:xfrm>
            <a:off x="5749289" y="471583"/>
            <a:ext cx="693420" cy="8356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1251440-F3C4-4896-9E14-475FE2CED1F3}"/>
              </a:ext>
            </a:extLst>
          </p:cNvPr>
          <p:cNvSpPr txBox="1"/>
          <p:nvPr/>
        </p:nvSpPr>
        <p:spPr>
          <a:xfrm>
            <a:off x="1087580" y="4696691"/>
            <a:ext cx="1001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ANA KAROLINA PLÁCIDO DE MACEDO</a:t>
            </a:r>
          </a:p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ORIENTADORA: PROFA. DRA. JUVENIA BEZERRA FONTENELE</a:t>
            </a:r>
          </a:p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COORIENTADOR: MS. FRANCISCO HELDER CAVALCANTE FÉLIX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EFF033D-2C56-47C8-BC57-3235E20EDE49}"/>
              </a:ext>
            </a:extLst>
          </p:cNvPr>
          <p:cNvSpPr txBox="1"/>
          <p:nvPr/>
        </p:nvSpPr>
        <p:spPr>
          <a:xfrm>
            <a:off x="5272000" y="5897020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FORTALEZA, 2019</a:t>
            </a:r>
          </a:p>
        </p:txBody>
      </p:sp>
    </p:spTree>
    <p:extLst>
      <p:ext uri="{BB962C8B-B14F-4D97-AF65-F5344CB8AC3E}">
        <p14:creationId xmlns:p14="http://schemas.microsoft.com/office/powerpoint/2010/main" val="95567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EC788C-60BF-4C0C-ABD2-06C09697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30F601B-54D5-4EC3-9565-4CDCA7C229A5}"/>
              </a:ext>
            </a:extLst>
          </p:cNvPr>
          <p:cNvSpPr txBox="1"/>
          <p:nvPr/>
        </p:nvSpPr>
        <p:spPr>
          <a:xfrm>
            <a:off x="3297016" y="2264197"/>
            <a:ext cx="5429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  – Escala de Performance: ECOG</a:t>
            </a:r>
          </a:p>
        </p:txBody>
      </p:sp>
      <p:pic>
        <p:nvPicPr>
          <p:cNvPr id="3" name="Picture 3" descr="Uma imagem com captura de ecrã, garrafa&#10;&#10;Descrição gerada com confiança muito alta">
            <a:extLst>
              <a:ext uri="{FF2B5EF4-FFF2-40B4-BE49-F238E27FC236}">
                <a16:creationId xmlns:a16="http://schemas.microsoft.com/office/drawing/2014/main" xmlns="" id="{CAFDD330-2BD5-48E0-A2B5-98FBF29CC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810" y="2599396"/>
            <a:ext cx="5762625" cy="280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2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E06826-850A-48F9-9F9E-50AD0766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1860F7E-0D17-4B1A-8501-A5386F49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73" y="1831356"/>
            <a:ext cx="9903823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A epidemiologia é o estudo do comportamento das doenças em uma população definida, contribuindo para produzir novos conhecimentos e transformar as condições de vida e saúde desta população (TURCI, GUILAM e CÂMARA, 2010).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O perfil epidemiológico consiste em um indicador observacional das condições de vida, no processo saúde-doença e desenvolvimento de uma população (ROUQUAYROL e ALMEIDA, 2003). </a:t>
            </a:r>
          </a:p>
        </p:txBody>
      </p:sp>
    </p:spTree>
    <p:extLst>
      <p:ext uri="{BB962C8B-B14F-4D97-AF65-F5344CB8AC3E}">
        <p14:creationId xmlns:p14="http://schemas.microsoft.com/office/powerpoint/2010/main" val="94113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D22254-A4B1-4965-9DC7-C911AA7D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CC38A-840F-4F58-93FD-42AF050B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b="1" dirty="0">
                <a:cs typeface="Times New Roman" panose="02020603050405020304" pitchFamily="18" charset="0"/>
              </a:rPr>
              <a:t>OBJETIVO GERAL: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cs typeface="Times New Roman" panose="02020603050405020304" pitchFamily="18" charset="0"/>
              </a:rPr>
              <a:t>Conhecer o perfil epidemiológico dos pacientes submetidos a tratamento para tumores do SNC no CPC do HIAS. </a:t>
            </a:r>
          </a:p>
          <a:p>
            <a:pPr marL="0" indent="0" algn="just">
              <a:buNone/>
            </a:pPr>
            <a:endParaRPr lang="pt-BR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b="1" dirty="0">
                <a:cs typeface="Times New Roman" panose="02020603050405020304" pitchFamily="18" charset="0"/>
              </a:rPr>
              <a:t>OBJETIVOS ESPECÍFICOS: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cs typeface="Times New Roman" panose="02020603050405020304" pitchFamily="18" charset="0"/>
              </a:rPr>
              <a:t>Disponibilizar o perfil epidemiológico de pacientes pediátricos tratados no CPC do HIAS para profissionais da saúde e público em geral;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cs typeface="Times New Roman" panose="02020603050405020304" pitchFamily="18" charset="0"/>
              </a:rPr>
              <a:t>Gerar subsídios para a gestão hospitalar para otimizar e tomar decisões que reflitam no tratamento mais adequado de pacientes com tumores cerebrais.</a:t>
            </a:r>
          </a:p>
        </p:txBody>
      </p:sp>
    </p:spTree>
    <p:extLst>
      <p:ext uri="{BB962C8B-B14F-4D97-AF65-F5344CB8AC3E}">
        <p14:creationId xmlns:p14="http://schemas.microsoft.com/office/powerpoint/2010/main" val="374506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78B868B-7515-41DE-A32D-0914191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MATERIAIS E MÉTODOS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841A33B-B18E-46D5-BCC5-FD71201B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64" y="1855468"/>
            <a:ext cx="9914709" cy="53074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DELINEAMENTO DO ESTUDO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Estudo observacional, descritivo, longitudinal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Utilizou as bases de dados do Serviço de Oncologia e Hematologia Pediátrica e do Serviço Médico do HIAS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POPULAÇÃO E AMOSTRA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3">
            <a:extLst>
              <a:ext uri="{FF2B5EF4-FFF2-40B4-BE49-F238E27FC236}">
                <a16:creationId xmlns:a16="http://schemas.microsoft.com/office/drawing/2014/main" xmlns="" id="{01FEF8EC-578A-4B58-AE18-1DA7F933B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629192"/>
              </p:ext>
            </p:extLst>
          </p:nvPr>
        </p:nvGraphicFramePr>
        <p:xfrm>
          <a:off x="1644869" y="3732737"/>
          <a:ext cx="8362731" cy="231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41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612606-F4AC-4EBC-B7F5-84408893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MATERIAIS E MÉTODOS 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4CDE840-27CF-4AF2-8790-B4AFC268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82" y="1825624"/>
            <a:ext cx="10069287" cy="4667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b="1" dirty="0">
                <a:cs typeface="Times New Roman" panose="02020603050405020304" pitchFamily="18" charset="0"/>
              </a:rPr>
              <a:t>DEFINIÇÃO DAS VARIÁVEIS DO ESTUDO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cs typeface="Times New Roman" panose="02020603050405020304" pitchFamily="18" charset="0"/>
              </a:rPr>
              <a:t>Um formulário de estudo padronizado foi preenchido com dados obtidos dos prontuários dos pacientes.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cs typeface="Times New Roman" panose="02020603050405020304" pitchFamily="18" charset="0"/>
              </a:rPr>
              <a:t>As variáveis secundárias estudadas foram: sexo, idade do diagnóstico, origem, tipo histológico, sítio anatômico, tratamento e recidiva ou progressão tumoral.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b="1" dirty="0">
                <a:cs typeface="Times New Roman" panose="02020603050405020304" pitchFamily="18" charset="0"/>
              </a:rPr>
              <a:t>ANÁLISE E INTERPRETAÇÃO DOS DADOS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cs typeface="Times New Roman" panose="02020603050405020304" pitchFamily="18" charset="0"/>
              </a:rPr>
              <a:t>Os resultados encontrados foram calculados e descritos como valores absolutos e percentuais e foram resumidos como medidas de tendência central e dispersão e comparados com a literatura atual.</a:t>
            </a:r>
          </a:p>
          <a:p>
            <a:pPr marL="0" indent="0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8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F383FF-50F7-40C6-8C42-8B58A557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MATERIAIS E MÉTODOS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9CE4D2E-8990-4029-9472-7E00F5A85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105" y="1857112"/>
            <a:ext cx="10515600" cy="5347253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QUESTÕES ÉTICAS</a:t>
            </a:r>
          </a:p>
          <a:p>
            <a:pPr marL="383540" lvl="1"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/>
                <a:cs typeface="Calibri"/>
              </a:rPr>
              <a:t>O estudo foi aprovado pelo Comitê de Ética e Pesquisa (CEP) do HIAS  </a:t>
            </a:r>
            <a:endParaRPr lang="pt-BR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3540" lvl="1"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/>
                <a:cs typeface="Calibri"/>
              </a:rPr>
              <a:t>Seguiu as recomendações da Resolução n. 196/96 do Comitê de Ética em Pesquisa do Conselho Nacional de Saúde do Brasil</a:t>
            </a:r>
          </a:p>
          <a:p>
            <a:pPr marL="383540" lvl="1"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/>
                <a:cs typeface="Calibri"/>
              </a:rPr>
              <a:t>Foi registrado no Sistema Nacional de Informação Brasileiro sobre Ética em Pesquisa com Seres Humanos.</a:t>
            </a: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LOCAL DA PESQUISA</a:t>
            </a:r>
          </a:p>
          <a:p>
            <a:pPr marL="383540" lvl="1"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/>
                <a:cs typeface="Calibri"/>
              </a:rPr>
              <a:t>O HIAS é habilitado como uma unidade de assistência de alta complexidade em neurologia/neurocirurgia, sendo uma </a:t>
            </a:r>
            <a:r>
              <a:rPr lang="pt-BR" sz="2000" b="1" dirty="0">
                <a:latin typeface="Calibri"/>
                <a:cs typeface="Calibri"/>
              </a:rPr>
              <a:t>UNACON</a:t>
            </a:r>
            <a:r>
              <a:rPr lang="pt-BR" sz="2000" dirty="0">
                <a:latin typeface="Calibri"/>
                <a:cs typeface="Calibri"/>
              </a:rPr>
              <a:t> dedicada exclusivamente à oncologia pediátrica realizando atendimento pelo SUS (CNES, 2013)</a:t>
            </a:r>
          </a:p>
        </p:txBody>
      </p:sp>
    </p:spTree>
    <p:extLst>
      <p:ext uri="{BB962C8B-B14F-4D97-AF65-F5344CB8AC3E}">
        <p14:creationId xmlns:p14="http://schemas.microsoft.com/office/powerpoint/2010/main" val="101648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FFB671-7F2E-4F41-95AF-6725C463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RESULTADOS E DISCUSSÕES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F71428-CA2E-45D1-85D6-173EE7CA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No estudo foram incluídos 325 pacientes</a:t>
            </a:r>
          </a:p>
          <a:p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018070F6-C0D4-40D6-9CED-8B27B11A3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667462"/>
              </p:ext>
            </p:extLst>
          </p:nvPr>
        </p:nvGraphicFramePr>
        <p:xfrm>
          <a:off x="2190058" y="2072425"/>
          <a:ext cx="6530108" cy="354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D1472F18-B99D-4228-B784-79DDEE8C4362}"/>
              </a:ext>
            </a:extLst>
          </p:cNvPr>
          <p:cNvSpPr txBox="1"/>
          <p:nvPr/>
        </p:nvSpPr>
        <p:spPr>
          <a:xfrm>
            <a:off x="580275" y="5067590"/>
            <a:ext cx="225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103 crianças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FD299C9F-1401-40E2-AD50-139FB5A2E35E}"/>
              </a:ext>
            </a:extLst>
          </p:cNvPr>
          <p:cNvSpPr txBox="1"/>
          <p:nvPr/>
        </p:nvSpPr>
        <p:spPr>
          <a:xfrm>
            <a:off x="9812944" y="1916452"/>
            <a:ext cx="19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325 crianças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xmlns="" id="{4FC8525A-F79D-4125-8A5A-C996A83329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92970" y="2285784"/>
            <a:ext cx="1002144" cy="67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xmlns="" id="{7207D0F5-7B2F-431E-A1FD-BCC11A1FA710}"/>
              </a:ext>
            </a:extLst>
          </p:cNvPr>
          <p:cNvCxnSpPr/>
          <p:nvPr/>
        </p:nvCxnSpPr>
        <p:spPr>
          <a:xfrm flipV="1">
            <a:off x="1316182" y="4378036"/>
            <a:ext cx="873876" cy="554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3919336-BE3E-4732-9A5D-85FC15F7DABF}"/>
              </a:ext>
            </a:extLst>
          </p:cNvPr>
          <p:cNvSpPr/>
          <p:nvPr/>
        </p:nvSpPr>
        <p:spPr>
          <a:xfrm>
            <a:off x="8492836" y="4558145"/>
            <a:ext cx="2881746" cy="50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A63C61AF-2C11-42BD-9675-5D41EE05E1CA}"/>
              </a:ext>
            </a:extLst>
          </p:cNvPr>
          <p:cNvSpPr/>
          <p:nvPr/>
        </p:nvSpPr>
        <p:spPr>
          <a:xfrm>
            <a:off x="8153169" y="5165476"/>
            <a:ext cx="2881746" cy="50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8CFE2604-9C46-4EFD-94B7-4132140E4E3B}"/>
              </a:ext>
            </a:extLst>
          </p:cNvPr>
          <p:cNvSpPr/>
          <p:nvPr/>
        </p:nvSpPr>
        <p:spPr>
          <a:xfrm>
            <a:off x="8587624" y="5772807"/>
            <a:ext cx="2881746" cy="50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671934B3-E474-4ACE-BF24-13A83D2BCEB8}"/>
              </a:ext>
            </a:extLst>
          </p:cNvPr>
          <p:cNvSpPr txBox="1"/>
          <p:nvPr/>
        </p:nvSpPr>
        <p:spPr>
          <a:xfrm>
            <a:off x="8684317" y="4628201"/>
            <a:ext cx="25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Centro de referência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5E5CB87C-2FD8-43A7-B089-4C43FB35C7E6}"/>
              </a:ext>
            </a:extLst>
          </p:cNvPr>
          <p:cNvSpPr txBox="1"/>
          <p:nvPr/>
        </p:nvSpPr>
        <p:spPr>
          <a:xfrm>
            <a:off x="8492836" y="5250358"/>
            <a:ext cx="250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Tumores incluídos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E34A7D73-628C-49B9-B367-AE49E8273CC5}"/>
              </a:ext>
            </a:extLst>
          </p:cNvPr>
          <p:cNvSpPr txBox="1"/>
          <p:nvPr/>
        </p:nvSpPr>
        <p:spPr>
          <a:xfrm>
            <a:off x="8767906" y="5837545"/>
            <a:ext cx="265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Aumento real de casos</a:t>
            </a:r>
          </a:p>
        </p:txBody>
      </p:sp>
    </p:spTree>
    <p:extLst>
      <p:ext uri="{BB962C8B-B14F-4D97-AF65-F5344CB8AC3E}">
        <p14:creationId xmlns:p14="http://schemas.microsoft.com/office/powerpoint/2010/main" val="30885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8AB3B7-D89D-4F4E-8D72-CC1B4130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24" y="398011"/>
            <a:ext cx="10515600" cy="1325563"/>
          </a:xfrm>
        </p:spPr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RESULTADOS E DISCUSSÕES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xmlns="" id="{42A6CD8D-13BE-4D25-8564-C44B8A9A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180 eram do sexo masculino e 145 do sexo feminino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Assim como os dados encontrados na literatura, nesse estudo a prevalência da doença foi maior em meninos (55,38%) do que em meninas (44,62%)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xmlns="" id="{8C18D1F3-0D93-4E4C-A108-38F5E188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4134176"/>
            <a:ext cx="10018141" cy="168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2CD0B0-88CE-4A5C-9525-72CB0578E9CD}"/>
              </a:ext>
            </a:extLst>
          </p:cNvPr>
          <p:cNvSpPr txBox="1"/>
          <p:nvPr/>
        </p:nvSpPr>
        <p:spPr>
          <a:xfrm>
            <a:off x="1029419" y="3372928"/>
            <a:ext cx="990312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2000" b="1" dirty="0">
                <a:latin typeface="Arial"/>
                <a:cs typeface="Arial"/>
              </a:rPr>
              <a:t>Tabela</a:t>
            </a:r>
            <a:r>
              <a:rPr lang="pt-PT" sz="2000" b="1" dirty="0">
                <a:latin typeface="Arial"/>
                <a:ea typeface="+mn-lt"/>
                <a:cs typeface="+mn-lt"/>
              </a:rPr>
              <a:t>  </a:t>
            </a:r>
            <a:r>
              <a:rPr lang="pt-BR" sz="2000" b="1" dirty="0">
                <a:ea typeface="+mn-lt"/>
                <a:cs typeface="+mn-lt"/>
              </a:rPr>
              <a:t>–</a:t>
            </a:r>
            <a:r>
              <a:rPr lang="pt-PT" sz="2000" b="1" dirty="0">
                <a:latin typeface="Arial"/>
                <a:ea typeface="+mn-lt"/>
                <a:cs typeface="+mn-lt"/>
              </a:rPr>
              <a:t> Distribuição dos pacientes estudados segundo o gênero no Hospital Infantil </a:t>
            </a:r>
            <a:r>
              <a:rPr lang="pt-PT" sz="2000" b="1" dirty="0" err="1">
                <a:latin typeface="Arial"/>
                <a:ea typeface="+mn-lt"/>
                <a:cs typeface="+mn-lt"/>
              </a:rPr>
              <a:t>Albert</a:t>
            </a:r>
            <a:r>
              <a:rPr lang="pt-PT" sz="2000" b="1" dirty="0">
                <a:latin typeface="Arial"/>
                <a:ea typeface="+mn-lt"/>
                <a:cs typeface="+mn-lt"/>
              </a:rPr>
              <a:t> </a:t>
            </a:r>
            <a:r>
              <a:rPr lang="pt-PT" sz="2000" b="1" dirty="0" err="1">
                <a:latin typeface="Arial"/>
                <a:ea typeface="+mn-lt"/>
                <a:cs typeface="+mn-lt"/>
              </a:rPr>
              <a:t>Sabin</a:t>
            </a:r>
            <a:r>
              <a:rPr lang="pt-PT" sz="2000" b="1" dirty="0">
                <a:latin typeface="Arial"/>
                <a:ea typeface="+mn-lt"/>
                <a:cs typeface="+mn-lt"/>
              </a:rPr>
              <a:t>, período de janeiro de 2007 a dezembro de 2015</a:t>
            </a:r>
            <a:endParaRPr lang="pt-PT" sz="2000" b="1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6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CB0FD0-0342-49EB-863A-C6DEFAE5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/>
                <a:cs typeface="Calibri Light"/>
              </a:rPr>
              <a:t>RESULTADOS E DISCUSSÕES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FB29D798-66B4-4FD8-B98C-77C01370A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88" y="5521219"/>
            <a:ext cx="4854403" cy="50949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1C1C28FB-EDC5-4122-98AB-2C0DE2F0BB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A idade na qual ocorreu o maior número de diagnósticos foi a de </a:t>
            </a:r>
            <a:r>
              <a:rPr lang="pt-BR" b="1" dirty="0"/>
              <a:t>3 anos </a:t>
            </a:r>
            <a:r>
              <a:rPr lang="pt-BR" dirty="0"/>
              <a:t>(n=30; 9,23%), sendo seguida da idade de 5 anos com 8,92% (n=29).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A maior parte dos pacientes (n=317; 97,54%) tinha idade de 0 a 16 anos, a menor parte (n=8; 2,46%) tinha idade acima de 16 anos.</a:t>
            </a:r>
            <a:endParaRPr lang="pt-BR" dirty="0">
              <a:cs typeface="Calibri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Idade mínima: 1 dia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Idade máxima: 17,93 anos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Segundo </a:t>
            </a:r>
            <a:r>
              <a:rPr lang="pt-BR" b="1" dirty="0"/>
              <a:t>Peres et al. (2013) </a:t>
            </a:r>
            <a:r>
              <a:rPr lang="pt-BR" dirty="0"/>
              <a:t>há uma maior incidência de câncer pediátrico no primeiro ano de vida e um segundo pico entre o segundo e terceiro ano de vida.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 O presente estudo corrobora parcialmente o estudo de Peres.</a:t>
            </a:r>
            <a:endParaRPr lang="pt-BR" dirty="0">
              <a:cs typeface="Calibri"/>
            </a:endParaRPr>
          </a:p>
        </p:txBody>
      </p:sp>
      <p:pic>
        <p:nvPicPr>
          <p:cNvPr id="6" name="Picture 6" descr="Uma imagem com texto, mapa&#10;&#10;Descrição gerada com confiança alta">
            <a:extLst>
              <a:ext uri="{FF2B5EF4-FFF2-40B4-BE49-F238E27FC236}">
                <a16:creationId xmlns:a16="http://schemas.microsoft.com/office/drawing/2014/main" xmlns="" id="{3CD27CDB-1CFF-4BDB-A428-289FA7F1F0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83542" y="2578375"/>
            <a:ext cx="4937760" cy="2946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6DCC71-B105-43AC-BCB0-0CB334F29699}"/>
              </a:ext>
            </a:extLst>
          </p:cNvPr>
          <p:cNvSpPr txBox="1"/>
          <p:nvPr/>
        </p:nvSpPr>
        <p:spPr>
          <a:xfrm>
            <a:off x="1101306" y="1848928"/>
            <a:ext cx="504357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1400" b="1" dirty="0">
                <a:ea typeface="+mn-lt"/>
                <a:cs typeface="+mn-lt"/>
              </a:rPr>
              <a:t>Tabela </a:t>
            </a:r>
            <a:r>
              <a:rPr lang="pt-BR" sz="1400" b="1" dirty="0">
                <a:ea typeface="+mn-lt"/>
                <a:cs typeface="+mn-lt"/>
              </a:rPr>
              <a:t>–</a:t>
            </a:r>
            <a:r>
              <a:rPr lang="pt-PT" sz="1400" b="1" dirty="0">
                <a:ea typeface="+mn-lt"/>
                <a:cs typeface="+mn-lt"/>
              </a:rPr>
              <a:t> Distribuição dos pacientes estudados segundo a faixa etária no Hospital Infantil </a:t>
            </a:r>
            <a:r>
              <a:rPr lang="pt-PT" sz="1400" b="1" dirty="0" err="1">
                <a:ea typeface="+mn-lt"/>
                <a:cs typeface="+mn-lt"/>
              </a:rPr>
              <a:t>Albert</a:t>
            </a:r>
            <a:r>
              <a:rPr lang="pt-PT" sz="1400" b="1" dirty="0">
                <a:ea typeface="+mn-lt"/>
                <a:cs typeface="+mn-lt"/>
              </a:rPr>
              <a:t> </a:t>
            </a:r>
            <a:r>
              <a:rPr lang="pt-PT" sz="1400" b="1" dirty="0" err="1">
                <a:ea typeface="+mn-lt"/>
                <a:cs typeface="+mn-lt"/>
              </a:rPr>
              <a:t>Sabin</a:t>
            </a:r>
            <a:r>
              <a:rPr lang="pt-PT" sz="1400" b="1" dirty="0">
                <a:ea typeface="+mn-lt"/>
                <a:cs typeface="+mn-lt"/>
              </a:rPr>
              <a:t>, período de janeiro de 2007 a dezembro de 2015.</a:t>
            </a:r>
            <a:endParaRPr lang="pt-PT" sz="1400" b="1" dirty="0">
              <a:cs typeface="Calibri" panose="020F0502020204030204"/>
            </a:endParaRPr>
          </a:p>
        </p:txBody>
      </p:sp>
      <p:sp>
        <p:nvSpPr>
          <p:cNvPr id="9" name="Retângulo 3">
            <a:extLst>
              <a:ext uri="{FF2B5EF4-FFF2-40B4-BE49-F238E27FC236}">
                <a16:creationId xmlns:a16="http://schemas.microsoft.com/office/drawing/2014/main" xmlns="" id="{5F19A901-AEC1-4E21-9015-F0AD6EC5BD5B}"/>
              </a:ext>
            </a:extLst>
          </p:cNvPr>
          <p:cNvSpPr/>
          <p:nvPr/>
        </p:nvSpPr>
        <p:spPr>
          <a:xfrm>
            <a:off x="6135229" y="1796143"/>
            <a:ext cx="45719" cy="44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225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93D5C4-5E00-410D-994A-54446574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/>
                <a:cs typeface="Calibri Light"/>
              </a:rPr>
              <a:t>RESULTADOS E DISCUSSÕES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B43D07-F56A-45B8-B372-6D0ADA69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9532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100" dirty="0">
                <a:latin typeface="Calibri"/>
                <a:cs typeface="Calibri"/>
              </a:rPr>
              <a:t>Quase metade dos pacientes estudados eram procedentes da </a:t>
            </a:r>
            <a:r>
              <a:rPr lang="pt-BR" sz="2100" b="1" dirty="0">
                <a:latin typeface="Calibri"/>
                <a:cs typeface="Calibri"/>
              </a:rPr>
              <a:t>região metropolitana </a:t>
            </a:r>
            <a:r>
              <a:rPr lang="pt-BR" sz="2100" dirty="0">
                <a:latin typeface="Calibri"/>
                <a:cs typeface="Calibri"/>
              </a:rPr>
              <a:t>de Fortaleza (46,17%). </a:t>
            </a:r>
            <a:endParaRPr lang="pt-B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100" dirty="0">
                <a:latin typeface="Calibri"/>
                <a:cs typeface="Calibri"/>
              </a:rPr>
              <a:t>A maior parte dos pacientes era oriunda da cidade de </a:t>
            </a:r>
            <a:r>
              <a:rPr lang="pt-BR" sz="2100" b="1" dirty="0">
                <a:latin typeface="Calibri"/>
                <a:cs typeface="Calibri"/>
              </a:rPr>
              <a:t>Fortaleza</a:t>
            </a:r>
            <a:r>
              <a:rPr lang="pt-BR" sz="2100" dirty="0">
                <a:latin typeface="Calibri"/>
                <a:cs typeface="Calibri"/>
              </a:rPr>
              <a:t> (31,08%). </a:t>
            </a:r>
            <a:endParaRPr lang="pt-B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100" dirty="0">
                <a:latin typeface="Calibri"/>
                <a:cs typeface="Calibri"/>
              </a:rPr>
              <a:t> Uma significativa quantidade de pacientes era procedente do interior do Estado</a:t>
            </a:r>
            <a:r>
              <a:rPr lang="pt-BR" dirty="0">
                <a:latin typeface="Calibri"/>
                <a:cs typeface="Calibri"/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8D18731-A022-48A5-90B2-3113E98B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4" y="4453091"/>
            <a:ext cx="10133159" cy="1747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6A9441-FC5E-4ED3-8443-4B9A6E8EE845}"/>
              </a:ext>
            </a:extLst>
          </p:cNvPr>
          <p:cNvSpPr txBox="1"/>
          <p:nvPr/>
        </p:nvSpPr>
        <p:spPr>
          <a:xfrm>
            <a:off x="1101306" y="3459192"/>
            <a:ext cx="10075652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2100" b="1" dirty="0">
                <a:ea typeface="+mn-lt"/>
                <a:cs typeface="+mn-lt"/>
              </a:rPr>
              <a:t>Tabela 7 </a:t>
            </a:r>
            <a:r>
              <a:rPr lang="pt-BR" sz="2100" b="1" dirty="0">
                <a:ea typeface="+mn-lt"/>
                <a:cs typeface="+mn-lt"/>
              </a:rPr>
              <a:t>– </a:t>
            </a:r>
            <a:r>
              <a:rPr lang="pt-PT" sz="2100" b="1" dirty="0">
                <a:ea typeface="+mn-lt"/>
                <a:cs typeface="+mn-lt"/>
              </a:rPr>
              <a:t>Distribuição dos pacientes estudados segundo a procedência por região metropolitana, Fortaleza e outras cidades no Hospital Infantil </a:t>
            </a:r>
            <a:r>
              <a:rPr lang="pt-PT" sz="2100" b="1" dirty="0" err="1">
                <a:ea typeface="+mn-lt"/>
                <a:cs typeface="+mn-lt"/>
              </a:rPr>
              <a:t>Albert</a:t>
            </a:r>
            <a:r>
              <a:rPr lang="pt-PT" sz="2100" b="1" dirty="0">
                <a:ea typeface="+mn-lt"/>
                <a:cs typeface="+mn-lt"/>
              </a:rPr>
              <a:t> </a:t>
            </a:r>
            <a:r>
              <a:rPr lang="pt-PT" sz="2100" b="1" dirty="0" err="1">
                <a:ea typeface="+mn-lt"/>
                <a:cs typeface="+mn-lt"/>
              </a:rPr>
              <a:t>Sabin</a:t>
            </a:r>
            <a:r>
              <a:rPr lang="pt-PT" sz="2100" b="1" dirty="0">
                <a:ea typeface="+mn-lt"/>
                <a:cs typeface="+mn-lt"/>
              </a:rPr>
              <a:t>, período de janeiro de 2007 a dezembro de 2015.</a:t>
            </a:r>
            <a:endParaRPr lang="pt-PT" sz="21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73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8FEF9D-6CF5-4AE6-A202-1A2436C4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B366720-19EC-4BE4-BC7B-01B0748B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Os tumores do sistema nervoso central (SNC) correspondem a </a:t>
            </a:r>
            <a:r>
              <a:rPr lang="pt-BR" b="1" dirty="0">
                <a:cs typeface="Times New Roman" panose="02020603050405020304" pitchFamily="18" charset="0"/>
              </a:rPr>
              <a:t>segunda forma de neoplasia </a:t>
            </a:r>
            <a:r>
              <a:rPr lang="pt-BR" dirty="0">
                <a:cs typeface="Times New Roman" panose="02020603050405020304" pitchFamily="18" charset="0"/>
              </a:rPr>
              <a:t>mais comum na infância representando de 17% a 25% de todos os casos registrados de acordo com o Instituto Nacional do Câncer (INCA, 2008).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O tumor pediátrico mais comum é a </a:t>
            </a:r>
            <a:r>
              <a:rPr lang="pt-BR" b="1" dirty="0">
                <a:cs typeface="Times New Roman" panose="02020603050405020304" pitchFamily="18" charset="0"/>
              </a:rPr>
              <a:t>leucemia</a:t>
            </a:r>
            <a:r>
              <a:rPr lang="pt-BR" dirty="0">
                <a:cs typeface="Times New Roman" panose="02020603050405020304" pitchFamily="18" charset="0"/>
              </a:rPr>
              <a:t>, correspondendo de 25% a 35% de todos os casos registrados no mundo (INCA, 2008).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As neoplasias correspondem a 7% dos óbitos de crianças e adolescentes, ocupando a segunda posição dentre as causas de morte nessa faixa etária, sendo ultrapassada apenas pelos óbitos por </a:t>
            </a:r>
            <a:r>
              <a:rPr lang="pt-BR" b="1" dirty="0">
                <a:cs typeface="Times New Roman" panose="02020603050405020304" pitchFamily="18" charset="0"/>
              </a:rPr>
              <a:t>causas externas </a:t>
            </a:r>
            <a:r>
              <a:rPr lang="pt-BR" dirty="0">
                <a:cs typeface="Times New Roman" panose="02020603050405020304" pitchFamily="18" charset="0"/>
              </a:rPr>
              <a:t>e sendo assim é a doença que mais mata crianças e adolescentes (MINISTÉRIO DA SAÚDE, 2014).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Um terço dos tumores cerebrais pediátricos é diagnosticado antes dos três anos de idade (RUTKOWSKI et al., 2010).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Em crianças e adolescentes os tumores malignos se apresentam em diferentes locais primários, origens histológicas e evolução clínica o que faz com que seja necessária a investigação e estudo separadamente nessa faixa etária (INCA, 2016).</a:t>
            </a:r>
          </a:p>
        </p:txBody>
      </p:sp>
    </p:spTree>
    <p:extLst>
      <p:ext uri="{BB962C8B-B14F-4D97-AF65-F5344CB8AC3E}">
        <p14:creationId xmlns:p14="http://schemas.microsoft.com/office/powerpoint/2010/main" val="252353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37BC02-35A6-4D5D-93AB-FB325763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/>
              </a:rPr>
              <a:t>RESULTADOS </a:t>
            </a:r>
            <a:r>
              <a:rPr lang="pt-BR" dirty="0">
                <a:cs typeface="Calibri Light"/>
              </a:rPr>
              <a:t>E DISCUSSÕES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E4C32D4-70AD-4BD9-9A23-84BB0E874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636" y="1742361"/>
            <a:ext cx="5048506" cy="4371509"/>
          </a:xfrm>
        </p:spPr>
        <p:txBody>
          <a:bodyPr vert="horz" lIns="0" tIns="45720" rIns="0" bIns="45720" rtlCol="0" anchor="t"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/>
              </a:rPr>
              <a:t>Os tumores sem histologia foram os mais prevalentes (n=86; 26,46%)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1900" b="1" dirty="0" err="1">
                <a:cs typeface="Times New Roman"/>
              </a:rPr>
              <a:t>Astrocitomas</a:t>
            </a:r>
            <a:r>
              <a:rPr lang="pt-BR" sz="1900" dirty="0">
                <a:cs typeface="Times New Roman"/>
              </a:rPr>
              <a:t> (n=65; 20,01%), </a:t>
            </a:r>
            <a:r>
              <a:rPr lang="pt-BR" sz="1900" b="1" dirty="0" err="1">
                <a:cs typeface="Times New Roman"/>
              </a:rPr>
              <a:t>meduloblastomas</a:t>
            </a:r>
            <a:r>
              <a:rPr lang="pt-BR" sz="1900" b="1" dirty="0">
                <a:cs typeface="Times New Roman"/>
              </a:rPr>
              <a:t> </a:t>
            </a:r>
            <a:r>
              <a:rPr lang="pt-BR" sz="1900" dirty="0">
                <a:cs typeface="Times New Roman"/>
              </a:rPr>
              <a:t>(n=53,16,32%) e </a:t>
            </a:r>
            <a:r>
              <a:rPr lang="pt-BR" sz="1900" b="1" dirty="0" err="1">
                <a:cs typeface="Times New Roman"/>
              </a:rPr>
              <a:t>ependimomas</a:t>
            </a:r>
            <a:r>
              <a:rPr lang="pt-BR" sz="1900" dirty="0">
                <a:cs typeface="Times New Roman"/>
              </a:rPr>
              <a:t> (n=31; 9,54%)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/>
              </a:rPr>
              <a:t>Para alguns tipos histológicos a frequência foi a mesma em meninos e meninas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1900" b="1" dirty="0" err="1">
                <a:cs typeface="Times New Roman"/>
              </a:rPr>
              <a:t>Astrocitomas</a:t>
            </a:r>
            <a:r>
              <a:rPr lang="pt-BR" sz="1900" dirty="0">
                <a:cs typeface="Times New Roman"/>
              </a:rPr>
              <a:t> foram mais frequentes em meninas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/>
              </a:rPr>
              <a:t>Para alguns tipos histológicos a frequência foi a mesma em meninos e meninas: melanoma maligno, </a:t>
            </a:r>
            <a:r>
              <a:rPr lang="pt-BR" sz="1900" dirty="0" err="1">
                <a:cs typeface="Times New Roman"/>
              </a:rPr>
              <a:t>oligodendroglioma</a:t>
            </a:r>
            <a:r>
              <a:rPr lang="pt-BR" sz="1900" dirty="0">
                <a:cs typeface="Times New Roman"/>
              </a:rPr>
              <a:t> e tumores </a:t>
            </a:r>
            <a:r>
              <a:rPr lang="pt-BR" sz="1900" dirty="0" err="1">
                <a:cs typeface="Times New Roman"/>
              </a:rPr>
              <a:t>neuroectodérmicos</a:t>
            </a:r>
            <a:r>
              <a:rPr lang="pt-BR" sz="1900" dirty="0">
                <a:cs typeface="Times New Roman"/>
              </a:rPr>
              <a:t> primitivos de SNC</a:t>
            </a:r>
          </a:p>
          <a:p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6063342" y="1796143"/>
            <a:ext cx="45719" cy="44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C86235-BBF4-41A4-859F-86821718736D}"/>
              </a:ext>
            </a:extLst>
          </p:cNvPr>
          <p:cNvSpPr txBox="1"/>
          <p:nvPr/>
        </p:nvSpPr>
        <p:spPr>
          <a:xfrm>
            <a:off x="6205268" y="1791419"/>
            <a:ext cx="5618671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1700" b="1" dirty="0">
                <a:ea typeface="+mn-lt"/>
                <a:cs typeface="+mn-lt"/>
              </a:rPr>
              <a:t>Gráfico </a:t>
            </a:r>
            <a:r>
              <a:rPr lang="pt-BR" sz="1700" b="1" dirty="0">
                <a:ea typeface="+mn-lt"/>
                <a:cs typeface="+mn-lt"/>
              </a:rPr>
              <a:t>–</a:t>
            </a:r>
            <a:r>
              <a:rPr lang="pt-PT" sz="1700" b="1" dirty="0">
                <a:ea typeface="+mn-lt"/>
                <a:cs typeface="+mn-lt"/>
              </a:rPr>
              <a:t> Distribuição dos pacientes estudados (325) segundo o sexo e tipo histológico no Hospital Infantil </a:t>
            </a:r>
            <a:r>
              <a:rPr lang="pt-PT" sz="1700" b="1" dirty="0" err="1">
                <a:ea typeface="+mn-lt"/>
                <a:cs typeface="+mn-lt"/>
              </a:rPr>
              <a:t>Albert</a:t>
            </a:r>
            <a:r>
              <a:rPr lang="pt-PT" sz="1700" b="1" dirty="0">
                <a:ea typeface="+mn-lt"/>
                <a:cs typeface="+mn-lt"/>
              </a:rPr>
              <a:t> </a:t>
            </a:r>
            <a:r>
              <a:rPr lang="pt-PT" sz="1700" b="1" dirty="0" err="1">
                <a:ea typeface="+mn-lt"/>
                <a:cs typeface="+mn-lt"/>
              </a:rPr>
              <a:t>Sabin</a:t>
            </a:r>
            <a:r>
              <a:rPr lang="pt-PT" sz="1700" b="1" dirty="0">
                <a:ea typeface="+mn-lt"/>
                <a:cs typeface="+mn-lt"/>
              </a:rPr>
              <a:t>, período de janeiro de 2007 a dezembro de 2015.</a:t>
            </a:r>
            <a:endParaRPr lang="pt-PT" sz="1700" b="1" dirty="0">
              <a:cs typeface="Calibri" panose="020F0502020204030204"/>
            </a:endParaRPr>
          </a:p>
        </p:txBody>
      </p:sp>
      <p:pic>
        <p:nvPicPr>
          <p:cNvPr id="9" name="Picture 9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xmlns="" id="{0F96FFF1-FBC2-48F4-9AE5-0627374DE4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5429" y="2722647"/>
            <a:ext cx="5527230" cy="36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9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/>
              </a:rPr>
              <a:t>RESULTADOS </a:t>
            </a:r>
            <a:r>
              <a:rPr lang="pt-BR" dirty="0">
                <a:cs typeface="Calibri Light"/>
              </a:rPr>
              <a:t>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779522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A maior parte dos tumores estava localizada no cerebelo sendo seguidos dos tumores no tronco cerebral.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50,46% dos pacientes apresentavam tumores </a:t>
            </a:r>
            <a:r>
              <a:rPr lang="pt-BR" sz="1900" dirty="0" err="1">
                <a:cs typeface="Times New Roman" panose="02020603050405020304" pitchFamily="18" charset="0"/>
              </a:rPr>
              <a:t>infratentoriais</a:t>
            </a:r>
            <a:r>
              <a:rPr lang="pt-BR" sz="1900" dirty="0"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A </a:t>
            </a:r>
            <a:r>
              <a:rPr lang="pt-BR" sz="1900" b="1" dirty="0">
                <a:cs typeface="Times New Roman" panose="02020603050405020304" pitchFamily="18" charset="0"/>
              </a:rPr>
              <a:t>região </a:t>
            </a:r>
            <a:r>
              <a:rPr lang="pt-BR" sz="1900" b="1" dirty="0" err="1">
                <a:cs typeface="Times New Roman" panose="02020603050405020304" pitchFamily="18" charset="0"/>
              </a:rPr>
              <a:t>infratentorial</a:t>
            </a:r>
            <a:r>
              <a:rPr lang="pt-BR" sz="1900" b="1" dirty="0">
                <a:cs typeface="Times New Roman" panose="02020603050405020304" pitchFamily="18" charset="0"/>
              </a:rPr>
              <a:t> </a:t>
            </a:r>
            <a:r>
              <a:rPr lang="pt-BR" sz="1900" dirty="0">
                <a:cs typeface="Times New Roman" panose="02020603050405020304" pitchFamily="18" charset="0"/>
              </a:rPr>
              <a:t>corresponde a região cerebral que contém o cerebelo, quarto ventrículo, ângulo </a:t>
            </a:r>
            <a:r>
              <a:rPr lang="pt-BR" sz="1900" dirty="0" err="1">
                <a:cs typeface="Times New Roman" panose="02020603050405020304" pitchFamily="18" charset="0"/>
              </a:rPr>
              <a:t>cerebelopontino</a:t>
            </a:r>
            <a:r>
              <a:rPr lang="pt-BR" sz="1900" dirty="0">
                <a:cs typeface="Times New Roman" panose="02020603050405020304" pitchFamily="18" charset="0"/>
              </a:rPr>
              <a:t>, tronco encefálico e estruturas relacionadas (BIBLIOTECA VIRTUAL EM SAÚDE, 2019).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50944" y="1796143"/>
            <a:ext cx="45719" cy="44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9503226" y="2873823"/>
            <a:ext cx="664028" cy="66402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1465" y="3026218"/>
            <a:ext cx="1066800" cy="4245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pic>
        <p:nvPicPr>
          <p:cNvPr id="4" name="Picture 7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xmlns="" id="{BE33CDE9-53A1-4E49-B7A9-1FDEA3DFD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73" y="2598064"/>
            <a:ext cx="5863085" cy="328651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74940BFE-AFF0-4084-892C-EB60B948FB0F}"/>
              </a:ext>
            </a:extLst>
          </p:cNvPr>
          <p:cNvSpPr/>
          <p:nvPr/>
        </p:nvSpPr>
        <p:spPr>
          <a:xfrm>
            <a:off x="9420046" y="3144328"/>
            <a:ext cx="920150" cy="6182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BDA1063-4BE6-4AFC-AE4F-B82ED9076A88}"/>
              </a:ext>
            </a:extLst>
          </p:cNvPr>
          <p:cNvSpPr/>
          <p:nvPr/>
        </p:nvSpPr>
        <p:spPr>
          <a:xfrm>
            <a:off x="5666656" y="3244073"/>
            <a:ext cx="1265206" cy="488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EA00711-5DF9-45E6-AC6E-378D9B18BB38}"/>
              </a:ext>
            </a:extLst>
          </p:cNvPr>
          <p:cNvSpPr txBox="1"/>
          <p:nvPr/>
        </p:nvSpPr>
        <p:spPr>
          <a:xfrm>
            <a:off x="5211433" y="1732113"/>
            <a:ext cx="6049992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1700" b="1" dirty="0">
                <a:latin typeface="Calibri"/>
                <a:ea typeface="+mn-lt"/>
                <a:cs typeface="+mn-lt"/>
              </a:rPr>
              <a:t>Gráfico 2 </a:t>
            </a:r>
            <a:r>
              <a:rPr lang="pt-BR" sz="1700" b="1" dirty="0">
                <a:latin typeface="Calibri"/>
                <a:ea typeface="+mn-lt"/>
                <a:cs typeface="+mn-lt"/>
              </a:rPr>
              <a:t>–</a:t>
            </a:r>
            <a:r>
              <a:rPr lang="pt-PT" sz="1700" b="1" dirty="0">
                <a:latin typeface="Calibri"/>
                <a:ea typeface="+mn-lt"/>
                <a:cs typeface="+mn-lt"/>
              </a:rPr>
              <a:t> Distribuição dos pacientes estudados (325) segundo a topografia no Hospital Infantil </a:t>
            </a:r>
            <a:r>
              <a:rPr lang="pt-PT" sz="1700" b="1" dirty="0" err="1">
                <a:latin typeface="Calibri"/>
                <a:ea typeface="+mn-lt"/>
                <a:cs typeface="+mn-lt"/>
              </a:rPr>
              <a:t>Albert</a:t>
            </a:r>
            <a:r>
              <a:rPr lang="pt-PT" sz="1700" b="1" dirty="0">
                <a:latin typeface="Calibri"/>
                <a:ea typeface="+mn-lt"/>
                <a:cs typeface="+mn-lt"/>
              </a:rPr>
              <a:t> </a:t>
            </a:r>
            <a:r>
              <a:rPr lang="pt-PT" sz="1700" b="1" dirty="0" err="1">
                <a:latin typeface="Calibri"/>
                <a:ea typeface="+mn-lt"/>
                <a:cs typeface="+mn-lt"/>
              </a:rPr>
              <a:t>Sabin</a:t>
            </a:r>
            <a:r>
              <a:rPr lang="pt-PT" sz="1700" b="1" dirty="0">
                <a:latin typeface="Calibri"/>
                <a:ea typeface="+mn-lt"/>
                <a:cs typeface="+mn-lt"/>
              </a:rPr>
              <a:t>, período de janeiro de 2007 a dezembro de 2015.</a:t>
            </a:r>
            <a:r>
              <a:rPr lang="pt-PT" sz="1700" dirty="0">
                <a:latin typeface="Calibri"/>
                <a:ea typeface="+mn-lt"/>
                <a:cs typeface="+mn-lt"/>
              </a:rPr>
              <a:t> </a:t>
            </a:r>
            <a:endParaRPr lang="pt-PT" sz="1700" dirty="0">
              <a:latin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824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153895-8D59-46BB-B3E1-AD70C982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/>
              </a:rPr>
              <a:t>RESULTADOS </a:t>
            </a:r>
            <a:r>
              <a:rPr lang="pt-BR" dirty="0">
                <a:cs typeface="Calibri Light"/>
              </a:rPr>
              <a:t>E DISCUSSÕES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4C99F22-78A2-49BE-B2C3-C6C0D6426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428" y="1745641"/>
            <a:ext cx="4778834" cy="461161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Com o objetivo de avaliar a resposta ao tratamento do câncer alguns instrumentos foram criados para mensurar a qualidade de vida do paciente(BONASSA e SANTANA, 2005)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Escala de </a:t>
            </a:r>
            <a:r>
              <a:rPr lang="pt-BR" sz="1900" b="1" dirty="0" err="1">
                <a:cs typeface="Times New Roman" panose="02020603050405020304" pitchFamily="18" charset="0"/>
              </a:rPr>
              <a:t>Lansky</a:t>
            </a:r>
            <a:r>
              <a:rPr lang="pt-BR" sz="1900" dirty="0">
                <a:cs typeface="Times New Roman" panose="02020603050405020304" pitchFamily="18" charset="0"/>
              </a:rPr>
              <a:t> e </a:t>
            </a:r>
            <a:r>
              <a:rPr lang="pt-BR" sz="1900" b="1" dirty="0" err="1">
                <a:cs typeface="Times New Roman" panose="02020603050405020304" pitchFamily="18" charset="0"/>
              </a:rPr>
              <a:t>Karnofsky</a:t>
            </a:r>
            <a:r>
              <a:rPr lang="pt-BR" sz="1900" b="1" dirty="0">
                <a:cs typeface="Times New Roman" panose="02020603050405020304" pitchFamily="18" charset="0"/>
              </a:rPr>
              <a:t> </a:t>
            </a:r>
            <a:r>
              <a:rPr lang="pt-BR" sz="1900" dirty="0">
                <a:cs typeface="Times New Roman" panose="02020603050405020304" pitchFamily="18" charset="0"/>
              </a:rPr>
              <a:t>e a Escala de desempenho </a:t>
            </a:r>
            <a:r>
              <a:rPr lang="pt-BR" sz="1900" b="1" dirty="0">
                <a:cs typeface="Times New Roman" panose="02020603050405020304" pitchFamily="18" charset="0"/>
              </a:rPr>
              <a:t>ECOG</a:t>
            </a:r>
            <a:r>
              <a:rPr lang="pt-BR" sz="1900" dirty="0">
                <a:cs typeface="Times New Roman" panose="02020603050405020304" pitchFamily="18" charset="0"/>
              </a:rPr>
              <a:t> (</a:t>
            </a:r>
            <a:r>
              <a:rPr lang="pt-BR" sz="1900" dirty="0" err="1">
                <a:cs typeface="Times New Roman" panose="02020603050405020304" pitchFamily="18" charset="0"/>
              </a:rPr>
              <a:t>Eastern</a:t>
            </a:r>
            <a:r>
              <a:rPr lang="pt-BR" sz="1900" dirty="0"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cs typeface="Times New Roman" panose="02020603050405020304" pitchFamily="18" charset="0"/>
              </a:rPr>
              <a:t>Cooperative</a:t>
            </a:r>
            <a:r>
              <a:rPr lang="pt-BR" sz="1900" dirty="0"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cs typeface="Times New Roman" panose="02020603050405020304" pitchFamily="18" charset="0"/>
              </a:rPr>
              <a:t>Oncologic</a:t>
            </a:r>
            <a:r>
              <a:rPr lang="pt-BR" sz="1900" dirty="0"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cs typeface="Times New Roman" panose="02020603050405020304" pitchFamily="18" charset="0"/>
              </a:rPr>
              <a:t>Group</a:t>
            </a:r>
            <a:r>
              <a:rPr lang="pt-BR" sz="1900" dirty="0">
                <a:cs typeface="Times New Roman" panose="02020603050405020304" pitchFamily="18" charset="0"/>
              </a:rPr>
              <a:t>) ou Performance </a:t>
            </a:r>
            <a:r>
              <a:rPr lang="pt-BR" sz="1900" dirty="0" err="1">
                <a:cs typeface="Times New Roman" panose="02020603050405020304" pitchFamily="18" charset="0"/>
              </a:rPr>
              <a:t>Zubrod</a:t>
            </a:r>
            <a:r>
              <a:rPr lang="pt-BR" sz="1900" dirty="0">
                <a:cs typeface="Times New Roman" panose="02020603050405020304" pitchFamily="18" charset="0"/>
              </a:rPr>
              <a:t> (POLO e MORAES, 2009)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A maior parte dos pacientes tinha idade abaixo de 16 anos – Escala de </a:t>
            </a:r>
            <a:r>
              <a:rPr lang="pt-BR" sz="1900" dirty="0" err="1">
                <a:cs typeface="Times New Roman" panose="02020603050405020304" pitchFamily="18" charset="0"/>
              </a:rPr>
              <a:t>Lansky</a:t>
            </a:r>
            <a:r>
              <a:rPr lang="pt-BR" sz="1900" dirty="0">
                <a:cs typeface="Times New Roman" panose="02020603050405020304" pitchFamily="18" charset="0"/>
              </a:rPr>
              <a:t> foi mais aplicada.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Quase 1/3 dos pacientes estudados tinha o índice igual a 100 (n=114; 35,08%)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Mais da metade dos pacientes estudados (n=221; 68%) apresentou índice superior a 50</a:t>
            </a:r>
          </a:p>
        </p:txBody>
      </p:sp>
      <p:pic>
        <p:nvPicPr>
          <p:cNvPr id="6" name="Picture 6" descr="Uma imagem com captura de ecrã, texto&#10;&#10;Descrição gerada com confiança alta">
            <a:extLst>
              <a:ext uri="{FF2B5EF4-FFF2-40B4-BE49-F238E27FC236}">
                <a16:creationId xmlns:a16="http://schemas.microsoft.com/office/drawing/2014/main" xmlns="" id="{66744851-A36D-402B-A135-02A72DBDB9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7920" y="2615473"/>
            <a:ext cx="5297193" cy="363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1961754-FF38-40AE-AC72-3911F7F0E91D}"/>
              </a:ext>
            </a:extLst>
          </p:cNvPr>
          <p:cNvSpPr txBox="1"/>
          <p:nvPr/>
        </p:nvSpPr>
        <p:spPr>
          <a:xfrm>
            <a:off x="6133381" y="1733909"/>
            <a:ext cx="5403011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1700" b="1" dirty="0">
                <a:ea typeface="+mn-lt"/>
                <a:cs typeface="+mn-lt"/>
              </a:rPr>
              <a:t>Tabela - Distribuição dos pacientes estudados segundo as Escalas de </a:t>
            </a:r>
            <a:r>
              <a:rPr lang="pt-PT" sz="1700" b="1" dirty="0" err="1">
                <a:ea typeface="+mn-lt"/>
                <a:cs typeface="+mn-lt"/>
              </a:rPr>
              <a:t>Lansky</a:t>
            </a:r>
            <a:r>
              <a:rPr lang="pt-PT" sz="1700" b="1" dirty="0">
                <a:ea typeface="+mn-lt"/>
                <a:cs typeface="+mn-lt"/>
              </a:rPr>
              <a:t> e </a:t>
            </a:r>
            <a:r>
              <a:rPr lang="pt-PT" sz="1700" b="1" dirty="0" err="1">
                <a:ea typeface="+mn-lt"/>
                <a:cs typeface="+mn-lt"/>
              </a:rPr>
              <a:t>Karnofsky</a:t>
            </a:r>
            <a:r>
              <a:rPr lang="pt-PT" sz="1700" b="1" dirty="0">
                <a:ea typeface="+mn-lt"/>
                <a:cs typeface="+mn-lt"/>
              </a:rPr>
              <a:t> no Hospital Infantil </a:t>
            </a:r>
            <a:r>
              <a:rPr lang="pt-PT" sz="1700" b="1" dirty="0" err="1">
                <a:ea typeface="+mn-lt"/>
                <a:cs typeface="+mn-lt"/>
              </a:rPr>
              <a:t>Albert</a:t>
            </a:r>
            <a:r>
              <a:rPr lang="pt-PT" sz="1700" b="1" dirty="0">
                <a:ea typeface="+mn-lt"/>
                <a:cs typeface="+mn-lt"/>
              </a:rPr>
              <a:t> </a:t>
            </a:r>
            <a:r>
              <a:rPr lang="pt-PT" sz="1700" b="1" dirty="0" err="1">
                <a:ea typeface="+mn-lt"/>
                <a:cs typeface="+mn-lt"/>
              </a:rPr>
              <a:t>Sabin</a:t>
            </a:r>
            <a:r>
              <a:rPr lang="pt-PT" sz="1700" b="1" dirty="0">
                <a:ea typeface="+mn-lt"/>
                <a:cs typeface="+mn-lt"/>
              </a:rPr>
              <a:t>, período de janeiro de 2007 a dezembro de 2015</a:t>
            </a:r>
            <a:endParaRPr lang="pt-PT" sz="1700" b="1" dirty="0">
              <a:cs typeface="Calibri" panose="020F0502020204030204"/>
            </a:endParaRPr>
          </a:p>
        </p:txBody>
      </p:sp>
      <p:sp>
        <p:nvSpPr>
          <p:cNvPr id="11" name="Retângulo 5">
            <a:extLst>
              <a:ext uri="{FF2B5EF4-FFF2-40B4-BE49-F238E27FC236}">
                <a16:creationId xmlns:a16="http://schemas.microsoft.com/office/drawing/2014/main" xmlns="" id="{6F8EEE27-2FAE-4352-85E7-0E5F6B298677}"/>
              </a:ext>
            </a:extLst>
          </p:cNvPr>
          <p:cNvSpPr/>
          <p:nvPr/>
        </p:nvSpPr>
        <p:spPr>
          <a:xfrm>
            <a:off x="6057359" y="1796143"/>
            <a:ext cx="45719" cy="44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032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72D794-7E12-4B53-87AA-8A064FB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RESULTADOS E DISCUSSÕES</a:t>
            </a:r>
            <a:endParaRPr lang="pt-PT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42ED87B-E492-4328-8B47-E98EC24CD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562" y="1845735"/>
            <a:ext cx="493776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A maior parte dos pacientes estudados (n=203; 62,46%) apresentou escore 0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Pacientes completamente ativos e capazes de realizar atividades diárias sem restrição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895394B-09DC-4892-A9F4-E988301466DA}"/>
              </a:ext>
            </a:extLst>
          </p:cNvPr>
          <p:cNvSpPr txBox="1"/>
          <p:nvPr/>
        </p:nvSpPr>
        <p:spPr>
          <a:xfrm>
            <a:off x="793142" y="4616076"/>
            <a:ext cx="5326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cs typeface="Times New Roman" panose="02020603050405020304" pitchFamily="18" charset="0"/>
              </a:rPr>
              <a:t>Ratifica os resultados apresentados na Tabela 11 na qual a maior parte dos pacientes apresentou Índices de </a:t>
            </a:r>
            <a:r>
              <a:rPr lang="pt-BR" sz="2000" dirty="0" err="1">
                <a:cs typeface="Times New Roman" panose="02020603050405020304" pitchFamily="18" charset="0"/>
              </a:rPr>
              <a:t>Lansky</a:t>
            </a:r>
            <a:r>
              <a:rPr lang="pt-BR" sz="2000" dirty="0"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cs typeface="Times New Roman" panose="02020603050405020304" pitchFamily="18" charset="0"/>
              </a:rPr>
              <a:t>Karnofsky</a:t>
            </a:r>
            <a:r>
              <a:rPr lang="pt-BR" sz="2000" dirty="0">
                <a:cs typeface="Times New Roman" panose="02020603050405020304" pitchFamily="18" charset="0"/>
              </a:rPr>
              <a:t> superiores a 50 e, portanto, era capaz de caminhar.</a:t>
            </a:r>
          </a:p>
        </p:txBody>
      </p:sp>
      <p:sp>
        <p:nvSpPr>
          <p:cNvPr id="10" name="Texto Explicativo: Linha com Borda e Ênfase 9">
            <a:extLst>
              <a:ext uri="{FF2B5EF4-FFF2-40B4-BE49-F238E27FC236}">
                <a16:creationId xmlns:a16="http://schemas.microsoft.com/office/drawing/2014/main" xmlns="" id="{243BDB59-2E62-4EAF-9BAC-6031A2B514A3}"/>
              </a:ext>
            </a:extLst>
          </p:cNvPr>
          <p:cNvSpPr/>
          <p:nvPr/>
        </p:nvSpPr>
        <p:spPr>
          <a:xfrm>
            <a:off x="7535704" y="3720235"/>
            <a:ext cx="2966042" cy="1122219"/>
          </a:xfrm>
          <a:prstGeom prst="accentBorderCallout1">
            <a:avLst>
              <a:gd name="adj1" fmla="val 18750"/>
              <a:gd name="adj2" fmla="val -8333"/>
              <a:gd name="adj3" fmla="val 123170"/>
              <a:gd name="adj4" fmla="val -42003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27985CD0-DBA1-4A6B-9FBF-987447758F03}"/>
              </a:ext>
            </a:extLst>
          </p:cNvPr>
          <p:cNvSpPr txBox="1"/>
          <p:nvPr/>
        </p:nvSpPr>
        <p:spPr>
          <a:xfrm>
            <a:off x="7994072" y="3903810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Os resultados se complementam</a:t>
            </a:r>
          </a:p>
        </p:txBody>
      </p:sp>
      <p:pic>
        <p:nvPicPr>
          <p:cNvPr id="5" name="Picture 5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xmlns="" id="{CE8D3497-CB14-4233-AAAE-DC630085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2539395"/>
            <a:ext cx="4856671" cy="2009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B53552-CE9A-42F0-BE23-691C5266FFAC}"/>
              </a:ext>
            </a:extLst>
          </p:cNvPr>
          <p:cNvSpPr txBox="1"/>
          <p:nvPr/>
        </p:nvSpPr>
        <p:spPr>
          <a:xfrm>
            <a:off x="1072551" y="1733909"/>
            <a:ext cx="495731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1600" b="1" dirty="0">
                <a:ea typeface="+mn-lt"/>
                <a:cs typeface="+mn-lt"/>
              </a:rPr>
              <a:t>Tabela - Distribuição dos pacientes estudados segundo a escala de desempenho ECOG no Hospital Infantil </a:t>
            </a:r>
            <a:r>
              <a:rPr lang="pt-PT" sz="1600" b="1" dirty="0" err="1">
                <a:ea typeface="+mn-lt"/>
                <a:cs typeface="+mn-lt"/>
              </a:rPr>
              <a:t>Albert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Sabin</a:t>
            </a:r>
            <a:r>
              <a:rPr lang="pt-PT" sz="1600" b="1" dirty="0">
                <a:ea typeface="+mn-lt"/>
                <a:cs typeface="+mn-lt"/>
              </a:rPr>
              <a:t>, período de janeiro de 2007 a dezembro de 2015</a:t>
            </a:r>
            <a:r>
              <a:rPr lang="pt-PT" dirty="0">
                <a:ea typeface="+mn-lt"/>
                <a:cs typeface="+mn-lt"/>
              </a:rPr>
              <a:t>. </a:t>
            </a:r>
            <a:endParaRPr lang="pt-P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814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Uma imagem com objeto, relógio&#10;&#10;Descrição gerada com confiança alta">
            <a:extLst>
              <a:ext uri="{FF2B5EF4-FFF2-40B4-BE49-F238E27FC236}">
                <a16:creationId xmlns:a16="http://schemas.microsoft.com/office/drawing/2014/main" xmlns="" id="{74721F4D-D0A0-4260-A3CE-193C2E21EF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4788" y="2270885"/>
            <a:ext cx="4937760" cy="5707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854173-C9FF-466B-924C-47FC8AC7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A0C5661-874D-4DC6-96B0-C241F8DC9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286" y="1815135"/>
            <a:ext cx="4916514" cy="44748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A maior parte dos pacientes estudados realizou quimioterapia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A maior parte dos pacientes que realizou quimioterapia utilizou o protocolo </a:t>
            </a:r>
            <a:r>
              <a:rPr lang="pt-BR" sz="1900" b="1" dirty="0">
                <a:cs typeface="Times New Roman" panose="02020603050405020304" pitchFamily="18" charset="0"/>
              </a:rPr>
              <a:t>COG-A9952</a:t>
            </a:r>
            <a:r>
              <a:rPr lang="pt-BR" sz="1900" dirty="0">
                <a:cs typeface="Times New Roman" panose="02020603050405020304" pitchFamily="18" charset="0"/>
              </a:rPr>
              <a:t> (n= 66; 20,31%)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O protocolo A9952 é o tratamento de primeira linha de </a:t>
            </a:r>
            <a:r>
              <a:rPr lang="pt-BR" sz="1900" dirty="0" err="1">
                <a:cs typeface="Times New Roman" panose="02020603050405020304" pitchFamily="18" charset="0"/>
              </a:rPr>
              <a:t>gliomas</a:t>
            </a:r>
            <a:r>
              <a:rPr lang="pt-BR" sz="1900" dirty="0">
                <a:cs typeface="Times New Roman" panose="02020603050405020304" pitchFamily="18" charset="0"/>
              </a:rPr>
              <a:t> de baixo grau e um dos protocolos utilizados no tratamento de </a:t>
            </a:r>
            <a:r>
              <a:rPr lang="pt-BR" sz="1900" dirty="0" err="1">
                <a:cs typeface="Times New Roman" panose="02020603050405020304" pitchFamily="18" charset="0"/>
              </a:rPr>
              <a:t>astrocitomas</a:t>
            </a:r>
            <a:r>
              <a:rPr lang="pt-BR" sz="1900" dirty="0">
                <a:cs typeface="Times New Roman" panose="02020603050405020304" pitchFamily="18" charset="0"/>
              </a:rPr>
              <a:t> (FÉLIX e FONTENELE, 2017)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dirty="0">
                <a:cs typeface="Times New Roman" panose="02020603050405020304" pitchFamily="18" charset="0"/>
              </a:rPr>
              <a:t>Com relação a quimioterapia com um único medicamento o mais utilizado foi o </a:t>
            </a:r>
            <a:r>
              <a:rPr lang="pt-BR" sz="1900" b="1" dirty="0" err="1">
                <a:cs typeface="Times New Roman" panose="02020603050405020304" pitchFamily="18" charset="0"/>
              </a:rPr>
              <a:t>everolimo</a:t>
            </a:r>
            <a:r>
              <a:rPr lang="pt-BR" sz="1900" dirty="0">
                <a:cs typeface="Times New Roman" panose="02020603050405020304" pitchFamily="18" charset="0"/>
              </a:rPr>
              <a:t> com uma frequência de 1,54% sendo seguido do </a:t>
            </a:r>
            <a:r>
              <a:rPr lang="pt-BR" sz="1900" b="1" dirty="0">
                <a:cs typeface="Times New Roman" panose="02020603050405020304" pitchFamily="18" charset="0"/>
              </a:rPr>
              <a:t>propranolol</a:t>
            </a:r>
            <a:r>
              <a:rPr lang="pt-BR" sz="1900" dirty="0">
                <a:cs typeface="Times New Roman" panose="02020603050405020304" pitchFamily="18" charset="0"/>
              </a:rPr>
              <a:t> e </a:t>
            </a:r>
            <a:r>
              <a:rPr lang="pt-BR" sz="1900" b="1" dirty="0" err="1">
                <a:cs typeface="Times New Roman" panose="02020603050405020304" pitchFamily="18" charset="0"/>
              </a:rPr>
              <a:t>temozolomida</a:t>
            </a:r>
            <a:r>
              <a:rPr lang="pt-BR" sz="1900" dirty="0">
                <a:cs typeface="Times New Roman" panose="02020603050405020304" pitchFamily="18" charset="0"/>
              </a:rPr>
              <a:t> que tiveram a mesma frequência de 1,23%.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AFCACBC-36DF-40C1-B310-07C6A560D202}"/>
              </a:ext>
            </a:extLst>
          </p:cNvPr>
          <p:cNvSpPr txBox="1"/>
          <p:nvPr/>
        </p:nvSpPr>
        <p:spPr>
          <a:xfrm>
            <a:off x="6090249" y="1690777"/>
            <a:ext cx="5043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1200" b="1" dirty="0">
                <a:ea typeface="+mn-lt"/>
                <a:cs typeface="+mn-lt"/>
              </a:rPr>
              <a:t>Tabela 13 - Distribuição dos pacientes estudados segundo a realização de quimioterapia no Hospital Infantil </a:t>
            </a:r>
            <a:r>
              <a:rPr lang="pt-PT" sz="1200" b="1" dirty="0" err="1">
                <a:ea typeface="+mn-lt"/>
                <a:cs typeface="+mn-lt"/>
              </a:rPr>
              <a:t>Albert</a:t>
            </a:r>
            <a:r>
              <a:rPr lang="pt-PT" sz="1200" b="1" dirty="0">
                <a:ea typeface="+mn-lt"/>
                <a:cs typeface="+mn-lt"/>
              </a:rPr>
              <a:t> </a:t>
            </a:r>
            <a:r>
              <a:rPr lang="pt-PT" sz="1200" b="1" dirty="0" err="1">
                <a:ea typeface="+mn-lt"/>
                <a:cs typeface="+mn-lt"/>
              </a:rPr>
              <a:t>Sabin</a:t>
            </a:r>
            <a:r>
              <a:rPr lang="pt-PT" sz="1200" b="1" dirty="0">
                <a:ea typeface="+mn-lt"/>
                <a:cs typeface="+mn-lt"/>
              </a:rPr>
              <a:t>, período de janeiro de 2007 a dezembro de 2015. </a:t>
            </a:r>
            <a:endParaRPr lang="pt-PT" sz="1200" b="1" dirty="0">
              <a:cs typeface="Calibri" panose="020F0502020204030204"/>
            </a:endParaRPr>
          </a:p>
        </p:txBody>
      </p:sp>
      <p:pic>
        <p:nvPicPr>
          <p:cNvPr id="21" name="Picture 21" descr="Uma imagem com texto&#10;&#10;Descrição gerada com confiança alta">
            <a:extLst>
              <a:ext uri="{FF2B5EF4-FFF2-40B4-BE49-F238E27FC236}">
                <a16:creationId xmlns:a16="http://schemas.microsoft.com/office/drawing/2014/main" xmlns="" id="{377BD7F1-4A00-4E73-928A-221F18A7C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3" y="2807297"/>
            <a:ext cx="4885426" cy="3515027"/>
          </a:xfrm>
          <a:prstGeom prst="rect">
            <a:avLst/>
          </a:prstGeom>
        </p:spPr>
      </p:pic>
      <p:sp>
        <p:nvSpPr>
          <p:cNvPr id="24" name="Retângulo 5">
            <a:extLst>
              <a:ext uri="{FF2B5EF4-FFF2-40B4-BE49-F238E27FC236}">
                <a16:creationId xmlns:a16="http://schemas.microsoft.com/office/drawing/2014/main" xmlns="" id="{FAC5A049-99F2-4E48-AB3E-203D4A832DFE}"/>
              </a:ext>
            </a:extLst>
          </p:cNvPr>
          <p:cNvSpPr/>
          <p:nvPr/>
        </p:nvSpPr>
        <p:spPr>
          <a:xfrm>
            <a:off x="5971095" y="1796143"/>
            <a:ext cx="45719" cy="44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23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D9782E-3C79-4771-B113-550DC4B1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anose="02020603050405020304" pitchFamily="18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756C656-A405-4E42-856F-2EB759F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8" y="1782080"/>
            <a:ext cx="9982201" cy="44880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A origem do câncer na faixa pediátrica ainda não está completamente elucidada e as crianças acometidas por essa doença formam um grupo bastante específico. Trabalhos como este precisam ser realizados a fim de embasar a literatura sobre a temática.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 A partir dos dados obtidos, foi possível concluir que o tipo mais frequente de tumor do SNC em crianças foi o </a:t>
            </a:r>
            <a:r>
              <a:rPr lang="pt-BR" dirty="0" err="1">
                <a:cs typeface="Times New Roman" panose="02020603050405020304" pitchFamily="18" charset="0"/>
              </a:rPr>
              <a:t>astrocitoma</a:t>
            </a:r>
            <a:r>
              <a:rPr lang="pt-BR" dirty="0">
                <a:cs typeface="Times New Roman" panose="02020603050405020304" pitchFamily="18" charset="0"/>
              </a:rPr>
              <a:t>, com uma leve predominância no sexo feminino. Esse fato é interessante ao se considerar que a maior parte dos pacientes pediátricos portadores de tumores cerebrais são do sexo masculino e que para a maioria dos tipos histológicos esse é o grupo mais atingido.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A região </a:t>
            </a:r>
            <a:r>
              <a:rPr lang="pt-BR" dirty="0" err="1">
                <a:cs typeface="Times New Roman" panose="02020603050405020304" pitchFamily="18" charset="0"/>
              </a:rPr>
              <a:t>infratentorial</a:t>
            </a:r>
            <a:r>
              <a:rPr lang="pt-BR" dirty="0">
                <a:cs typeface="Times New Roman" panose="02020603050405020304" pitchFamily="18" charset="0"/>
              </a:rPr>
              <a:t> que contém, dentre outras estruturas, o cerebelo e o tronco encefálico foi o local mais frequentemente afetado.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Dos 325 pacientes incluídos no estudo quase metade era oriunda da região metropolitana do Estado com ênfase para a cidade de Fortaleza.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A faixa etária mais acometida foi a de 0 a 9 anos com destaque para 3 e 5 anos de idade.</a:t>
            </a:r>
          </a:p>
        </p:txBody>
      </p:sp>
    </p:spTree>
    <p:extLst>
      <p:ext uri="{BB962C8B-B14F-4D97-AF65-F5344CB8AC3E}">
        <p14:creationId xmlns:p14="http://schemas.microsoft.com/office/powerpoint/2010/main" val="3337730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9BCACF-4F04-44AE-AD5A-C5F5E36E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AE93139-2B1D-4FED-A618-8410876A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9653847" cy="1450758"/>
          </a:xfrm>
        </p:spPr>
        <p:txBody>
          <a:bodyPr>
            <a:noAutofit/>
          </a:bodyPr>
          <a:lstStyle/>
          <a:p>
            <a:r>
              <a:rPr lang="pt-BR" sz="1400" dirty="0"/>
              <a:t>INSTITUTO NACIONAL DE CÂNCER (BRASIL). Coordenação de Prevenção e             Vigilância de Câncer. Câncer da criança e adolescente no Brasil: dados dos             registros de base populacional e de mortalidade. / Instituto Nacional  de Câncer. – Rio de Janeiro: INCA, 2008.</a:t>
            </a:r>
          </a:p>
          <a:p>
            <a:r>
              <a:rPr lang="pt-BR" sz="1400" dirty="0"/>
              <a:t>MINISTÉRIO DA SAÚDE. Secretaria de Atenção à Saúde. Portaria nº 140, de 27 de fevereiro de 2014. Redefine os critérios e parâmetros para a organização, planejamento, monitoramento, controle [...] no âmbito do Sistema Único de Saúde. Diário Oficial da União, Poder Executivo, Brasília, DF, nº 63, de 02 abr. 2014, Seção 1, p. 60-66.</a:t>
            </a:r>
          </a:p>
          <a:p>
            <a:r>
              <a:rPr lang="pt-BR" sz="1400" dirty="0"/>
              <a:t>RUTKOWSKI, Stefan et al. </a:t>
            </a:r>
            <a:r>
              <a:rPr lang="pt-BR" sz="1400" dirty="0" err="1"/>
              <a:t>Treatment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early</a:t>
            </a:r>
            <a:r>
              <a:rPr lang="pt-BR" sz="1400" dirty="0"/>
              <a:t> </a:t>
            </a:r>
            <a:r>
              <a:rPr lang="pt-BR" sz="1400" dirty="0" err="1"/>
              <a:t>childhood</a:t>
            </a:r>
            <a:r>
              <a:rPr lang="pt-BR" sz="1400" dirty="0"/>
              <a:t> </a:t>
            </a:r>
            <a:r>
              <a:rPr lang="pt-BR" sz="1400" dirty="0" err="1"/>
              <a:t>medulloblastoma</a:t>
            </a:r>
            <a:r>
              <a:rPr lang="pt-BR" sz="1400" dirty="0"/>
              <a:t> </a:t>
            </a:r>
            <a:r>
              <a:rPr lang="pt-BR" sz="1400" dirty="0" err="1"/>
              <a:t>by</a:t>
            </a:r>
            <a:r>
              <a:rPr lang="pt-BR" sz="1400" dirty="0"/>
              <a:t> </a:t>
            </a:r>
            <a:r>
              <a:rPr lang="pt-BR" sz="1400" dirty="0" err="1"/>
              <a:t>postoperative</a:t>
            </a:r>
            <a:r>
              <a:rPr lang="pt-BR" sz="1400" dirty="0"/>
              <a:t> </a:t>
            </a:r>
            <a:r>
              <a:rPr lang="pt-BR" sz="1400" dirty="0" err="1"/>
              <a:t>chemotherapy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deferred</a:t>
            </a:r>
            <a:r>
              <a:rPr lang="pt-BR" sz="1400" dirty="0"/>
              <a:t> </a:t>
            </a:r>
            <a:r>
              <a:rPr lang="pt-BR" sz="1400" dirty="0" err="1"/>
              <a:t>radiotherapy</a:t>
            </a:r>
            <a:r>
              <a:rPr lang="pt-BR" sz="1400" dirty="0"/>
              <a:t>. </a:t>
            </a:r>
            <a:r>
              <a:rPr lang="pt-BR" sz="1400" dirty="0" err="1"/>
              <a:t>Neuro-oncology</a:t>
            </a:r>
            <a:r>
              <a:rPr lang="pt-BR" sz="1400" dirty="0"/>
              <a:t>, [</a:t>
            </a:r>
            <a:r>
              <a:rPr lang="pt-BR" sz="1400" dirty="0" err="1"/>
              <a:t>s.l</a:t>
            </a:r>
            <a:r>
              <a:rPr lang="pt-BR" sz="1400" dirty="0"/>
              <a:t>.], v. 11, n. 2, p.201-210, 1 abr. 2010. Oxford </a:t>
            </a:r>
            <a:r>
              <a:rPr lang="pt-BR" sz="1400" dirty="0" err="1"/>
              <a:t>University</a:t>
            </a:r>
            <a:r>
              <a:rPr lang="pt-BR" sz="1400" dirty="0"/>
              <a:t> Press (OUP). http://dx.doi.org/10.1215/15228517-2008-084. </a:t>
            </a:r>
          </a:p>
          <a:p>
            <a:r>
              <a:rPr lang="pt-BR" sz="1400" dirty="0"/>
              <a:t>INSTITUTO NACIONAL DE CÂNCER JOSÉ ALENCAR GOMES DA SILVA. Coordenação de Prevenção   e Vigilância. Incidência, mortalidade e morbidade hospitalar por câncer em crianças, adolescentes   e adultos jovens no Brasil: informações dos registros de câncer e do sistema de    mortalidade / Instituto Nacional de Câncer José Alencar Gomes da Silva. – Rio de   Janeiro: INCA, 2016.</a:t>
            </a:r>
          </a:p>
          <a:p>
            <a:r>
              <a:rPr lang="pt-BR" sz="1400" dirty="0"/>
              <a:t>STUPP R, MASON WP, VAN DEN BENT MJ, et al. </a:t>
            </a:r>
            <a:r>
              <a:rPr lang="pt-BR" sz="1400" dirty="0" err="1"/>
              <a:t>Radiotherapy</a:t>
            </a:r>
            <a:r>
              <a:rPr lang="pt-BR" sz="1400" dirty="0"/>
              <a:t> plus </a:t>
            </a:r>
            <a:r>
              <a:rPr lang="pt-BR" sz="1400" dirty="0" err="1"/>
              <a:t>concomitant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adjuvant</a:t>
            </a:r>
            <a:r>
              <a:rPr lang="pt-BR" sz="1400" dirty="0"/>
              <a:t> </a:t>
            </a:r>
            <a:r>
              <a:rPr lang="pt-BR" sz="1400" dirty="0" err="1"/>
              <a:t>temozolomide</a:t>
            </a:r>
            <a:r>
              <a:rPr lang="pt-BR" sz="1400" dirty="0"/>
              <a:t> for </a:t>
            </a:r>
            <a:r>
              <a:rPr lang="pt-BR" sz="1400" dirty="0" err="1"/>
              <a:t>glioblastoma</a:t>
            </a:r>
            <a:r>
              <a:rPr lang="pt-BR" sz="1400" dirty="0"/>
              <a:t>. N </a:t>
            </a:r>
            <a:r>
              <a:rPr lang="pt-BR" sz="1400" dirty="0" err="1"/>
              <a:t>Engl</a:t>
            </a:r>
            <a:r>
              <a:rPr lang="pt-BR" sz="1400" dirty="0"/>
              <a:t> J Med. 2005.</a:t>
            </a:r>
          </a:p>
          <a:p>
            <a:r>
              <a:rPr lang="pt-BR" sz="1400" dirty="0"/>
              <a:t>STEWART, B. W.; WILD, C. P. (</a:t>
            </a:r>
            <a:r>
              <a:rPr lang="pt-BR" sz="1400" dirty="0" err="1"/>
              <a:t>Eds</a:t>
            </a:r>
            <a:r>
              <a:rPr lang="pt-BR" sz="1400" dirty="0"/>
              <a:t>). World </a:t>
            </a:r>
            <a:r>
              <a:rPr lang="pt-BR" sz="1400" dirty="0" err="1"/>
              <a:t>cancer</a:t>
            </a:r>
            <a:r>
              <a:rPr lang="pt-BR" sz="1400" dirty="0"/>
              <a:t> </a:t>
            </a:r>
            <a:r>
              <a:rPr lang="pt-BR" sz="1400" dirty="0" err="1"/>
              <a:t>report</a:t>
            </a:r>
            <a:r>
              <a:rPr lang="pt-BR" sz="1400" dirty="0"/>
              <a:t> 2014. Lyon: </a:t>
            </a:r>
            <a:r>
              <a:rPr lang="pt-BR" sz="1400" dirty="0" err="1"/>
              <a:t>International</a:t>
            </a:r>
            <a:r>
              <a:rPr lang="pt-BR" sz="1400" dirty="0"/>
              <a:t> </a:t>
            </a:r>
            <a:r>
              <a:rPr lang="pt-BR" sz="1400" dirty="0" err="1"/>
              <a:t>Agency</a:t>
            </a:r>
            <a:r>
              <a:rPr lang="pt-BR" sz="1400" dirty="0"/>
              <a:t> for </a:t>
            </a:r>
            <a:r>
              <a:rPr lang="pt-BR" sz="1400" dirty="0" err="1"/>
              <a:t>Research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Cancer</a:t>
            </a:r>
            <a:r>
              <a:rPr lang="pt-BR" sz="1400" dirty="0"/>
              <a:t>, 2014.</a:t>
            </a:r>
          </a:p>
          <a:p>
            <a:r>
              <a:rPr lang="pt-BR" sz="1400" dirty="0"/>
              <a:t>MINISTÉRIO DA SAÚDE (Ed.). Oncologia: Manual de bases técnicas.  Brasília, ago. 2011.</a:t>
            </a:r>
          </a:p>
        </p:txBody>
      </p:sp>
    </p:spTree>
    <p:extLst>
      <p:ext uri="{BB962C8B-B14F-4D97-AF65-F5344CB8AC3E}">
        <p14:creationId xmlns:p14="http://schemas.microsoft.com/office/powerpoint/2010/main" val="205208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8FEE18-76C1-4ECA-BE55-5E862D32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anose="02020603050405020304" pitchFamily="18" charset="0"/>
              </a:rPr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D0F4544-683F-4182-99A6-AA1FCE7C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4023360"/>
          </a:xfrm>
        </p:spPr>
        <p:txBody>
          <a:bodyPr>
            <a:noAutofit/>
          </a:bodyPr>
          <a:lstStyle/>
          <a:p>
            <a:r>
              <a:rPr lang="pt-BR" sz="1400" dirty="0"/>
              <a:t>PEREZ-TAMAYO R. </a:t>
            </a:r>
            <a:r>
              <a:rPr lang="pt-BR" sz="1400" dirty="0" err="1"/>
              <a:t>Introduccion</a:t>
            </a:r>
            <a:r>
              <a:rPr lang="pt-BR" sz="1400" dirty="0"/>
              <a:t> a </a:t>
            </a:r>
            <a:r>
              <a:rPr lang="pt-BR" sz="1400" dirty="0" err="1"/>
              <a:t>la</a:t>
            </a:r>
            <a:r>
              <a:rPr lang="pt-BR" sz="1400" dirty="0"/>
              <a:t> Patologia. Buenos Aires: Editoria Médica </a:t>
            </a:r>
            <a:r>
              <a:rPr lang="pt-BR" sz="1400" dirty="0" err="1"/>
              <a:t>Panamericana</a:t>
            </a:r>
            <a:r>
              <a:rPr lang="pt-BR" sz="1400" dirty="0"/>
              <a:t>, 1987. </a:t>
            </a:r>
          </a:p>
          <a:p>
            <a:r>
              <a:rPr lang="pt-BR" sz="1400" dirty="0"/>
              <a:t>ROBINS, Stanley. Fundamentos de </a:t>
            </a:r>
            <a:r>
              <a:rPr lang="pt-BR" sz="1400" dirty="0" err="1"/>
              <a:t>Robins</a:t>
            </a:r>
            <a:r>
              <a:rPr lang="pt-BR" sz="1400" dirty="0"/>
              <a:t>: patologia estrutural. Ed. Guanabara Koogan, 1984.</a:t>
            </a:r>
          </a:p>
          <a:p>
            <a:r>
              <a:rPr lang="pt-BR" sz="1400" dirty="0"/>
              <a:t>FÉLIX, Francisco H C; FONTENELE, Juvenia B. Protocolos de quimioterapia: Manual de tratamento clínico de pacientes pediátricos com tumores cerebrais. 2017</a:t>
            </a:r>
          </a:p>
          <a:p>
            <a:r>
              <a:rPr lang="pt-BR" sz="1400" dirty="0"/>
              <a:t>MINISTÉRIO DA SAÚDE (BR). Instituto Nacional de Câncer. Diagnóstico precoce do câncer na criança e no adolescente 2009. [Internet]. [acesso 10 setembro 2018] Disponível em: http://www.inca.gov.br/inca/Arquivos/publicacoes/livro_ ronald_internet.pdf. </a:t>
            </a:r>
          </a:p>
          <a:p>
            <a:r>
              <a:rPr lang="pt-BR" sz="1400" dirty="0"/>
              <a:t>UNIVERSIDADE ESTADUAL DE CAMPINAS. Áreas de semiologia e patologia: características gerais das neoplasias. São Paulo. 5 v. UNICAMP.</a:t>
            </a:r>
          </a:p>
          <a:p>
            <a:r>
              <a:rPr lang="pt-BR" sz="1400" dirty="0"/>
              <a:t>ALARCÓN, W &amp; MARTIN, A. (2011). Bases para </a:t>
            </a:r>
            <a:r>
              <a:rPr lang="pt-BR" sz="1400" dirty="0" err="1"/>
              <a:t>mejorar</a:t>
            </a:r>
            <a:r>
              <a:rPr lang="pt-BR" sz="1400" dirty="0"/>
              <a:t> </a:t>
            </a:r>
            <a:r>
              <a:rPr lang="pt-BR" sz="1400" dirty="0" err="1"/>
              <a:t>la</a:t>
            </a:r>
            <a:r>
              <a:rPr lang="pt-BR" sz="1400" dirty="0"/>
              <a:t> </a:t>
            </a:r>
            <a:r>
              <a:rPr lang="pt-BR" sz="1400" dirty="0" err="1"/>
              <a:t>intervención</a:t>
            </a:r>
            <a:r>
              <a:rPr lang="pt-BR" sz="1400" dirty="0"/>
              <a:t> de </a:t>
            </a:r>
            <a:r>
              <a:rPr lang="pt-BR" sz="1400" dirty="0" err="1"/>
              <a:t>los</a:t>
            </a:r>
            <a:r>
              <a:rPr lang="pt-BR" sz="1400" dirty="0"/>
              <a:t> cuidadores em paliativos. Notas paliativas. 12, 1. Oxford Handbook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Oncology</a:t>
            </a:r>
            <a:r>
              <a:rPr lang="pt-BR" sz="1400" dirty="0"/>
              <a:t>. Oxford </a:t>
            </a:r>
            <a:r>
              <a:rPr lang="pt-BR" sz="1400" dirty="0" err="1"/>
              <a:t>University</a:t>
            </a:r>
            <a:r>
              <a:rPr lang="pt-BR" sz="1400" dirty="0"/>
              <a:t> Press</a:t>
            </a:r>
          </a:p>
          <a:p>
            <a:r>
              <a:rPr lang="pt-BR" sz="1400" dirty="0"/>
              <a:t>CASSIDY, J. BISSET, D. &amp; SPENCE, R. (2002). Oxford Handbook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Oncology</a:t>
            </a:r>
            <a:r>
              <a:rPr lang="pt-BR" sz="1400" dirty="0"/>
              <a:t>. Oxford </a:t>
            </a:r>
            <a:r>
              <a:rPr lang="pt-BR" sz="1400" dirty="0" err="1"/>
              <a:t>University</a:t>
            </a:r>
            <a:r>
              <a:rPr lang="pt-BR" sz="1400" dirty="0"/>
              <a:t> Press.</a:t>
            </a:r>
          </a:p>
          <a:p>
            <a:r>
              <a:rPr lang="pt-BR" sz="1400" dirty="0"/>
              <a:t>DOMINGUES, M. &amp; CALADO, C. (2014). Impacto da reabilitação Neuropsicológica nas neoplasias encefálicas da criança: estudo de caso. </a:t>
            </a:r>
            <a:r>
              <a:rPr lang="pt-BR" sz="1400" dirty="0" err="1"/>
              <a:t>Journal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Child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Adolescent</a:t>
            </a:r>
            <a:r>
              <a:rPr lang="pt-BR" sz="1400" dirty="0"/>
              <a:t> </a:t>
            </a:r>
            <a:r>
              <a:rPr lang="pt-BR" sz="1400" dirty="0" err="1"/>
              <a:t>Psychology</a:t>
            </a:r>
            <a:r>
              <a:rPr lang="pt-BR" sz="1400" dirty="0"/>
              <a:t>, 5(1). </a:t>
            </a:r>
          </a:p>
          <a:p>
            <a:r>
              <a:rPr lang="pt-BR" sz="1400" dirty="0"/>
              <a:t>HADAS, Tania Cristine; GAETE, Adriane Elizabeth Gamarra; PIANOVSKI, Mara </a:t>
            </a:r>
            <a:r>
              <a:rPr lang="pt-BR" sz="1400" dirty="0" err="1"/>
              <a:t>Albonei</a:t>
            </a:r>
            <a:r>
              <a:rPr lang="pt-BR" sz="1400" dirty="0"/>
              <a:t> </a:t>
            </a:r>
            <a:r>
              <a:rPr lang="pt-BR" sz="1400" dirty="0" err="1"/>
              <a:t>Dudeque</a:t>
            </a:r>
            <a:r>
              <a:rPr lang="pt-BR" sz="1400" dirty="0"/>
              <a:t>. Câncer pediátrico: perfil epidemiológico dos pacientes atendidos no serviço de oncologia pediátrica do hospital de clínicas da </a:t>
            </a:r>
            <a:r>
              <a:rPr lang="pt-BR" sz="1400" dirty="0" err="1"/>
              <a:t>ufpr</a:t>
            </a:r>
            <a:r>
              <a:rPr lang="pt-BR" sz="1400" dirty="0"/>
              <a:t>. Revista Médica da </a:t>
            </a:r>
            <a:r>
              <a:rPr lang="pt-BR" sz="1400" dirty="0" err="1"/>
              <a:t>Ufpr</a:t>
            </a:r>
            <a:r>
              <a:rPr lang="pt-BR" sz="1400" dirty="0"/>
              <a:t>, [</a:t>
            </a:r>
            <a:r>
              <a:rPr lang="pt-BR" sz="1400" dirty="0" err="1"/>
              <a:t>s.l</a:t>
            </a:r>
            <a:r>
              <a:rPr lang="pt-BR" sz="1400" dirty="0"/>
              <a:t>.], v. 1, n. 4. 31 dez. 2014. Universidade Federal do </a:t>
            </a:r>
            <a:r>
              <a:rPr lang="pt-BR" sz="1400" dirty="0" err="1"/>
              <a:t>Parana</a:t>
            </a:r>
            <a:r>
              <a:rPr lang="pt-BR" sz="1400" dirty="0"/>
              <a:t>. http://dx.doi.org/10.5380/rmu.v1i4.40690.</a:t>
            </a:r>
          </a:p>
        </p:txBody>
      </p:sp>
    </p:spTree>
    <p:extLst>
      <p:ext uri="{BB962C8B-B14F-4D97-AF65-F5344CB8AC3E}">
        <p14:creationId xmlns:p14="http://schemas.microsoft.com/office/powerpoint/2010/main" val="1962334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97B4C6-22D7-4DEA-88A5-78EAFA67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094990D-202A-4050-AC83-4AFBC5E62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789" y="1845733"/>
            <a:ext cx="10000891" cy="488757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 sz="1400" dirty="0">
                <a:ea typeface="+mn-lt"/>
                <a:cs typeface="+mn-lt"/>
              </a:rPr>
              <a:t>ALMEIDA, Milena Dórea de. A criança com tumor de sistema nervoso central: considerações da psicanálise para a área da saúde. 2011. 123 f. Dissertação (Mestrado) - Curso de Psicologia, Psicologia Clínica, Universidade de São Paulo, São Paulo, 2011. </a:t>
            </a:r>
            <a:endParaRPr lang="pt-BR" sz="1400">
              <a:cs typeface="Calibri" panose="020F0502020204030204"/>
            </a:endParaRPr>
          </a:p>
          <a:p>
            <a:r>
              <a:rPr lang="pt-BR" sz="1400" dirty="0">
                <a:ea typeface="+mn-lt"/>
                <a:cs typeface="+mn-lt"/>
              </a:rPr>
              <a:t>SILVA, R (2009). Avaliação da fadiga em sobreviventes de câncer infantil e correlação com sintomas depressivos, distúrbios do sono  e    variáveis clínicas. Dissertação de    Mestrado, Fundação Antônio Prudente, São Paulo. </a:t>
            </a:r>
            <a:endParaRPr lang="pt-BR" sz="1400">
              <a:cs typeface="Calibri" panose="020F0502020204030204"/>
            </a:endParaRPr>
          </a:p>
          <a:p>
            <a:r>
              <a:rPr lang="pt-BR" sz="1400" dirty="0">
                <a:ea typeface="+mn-lt"/>
                <a:cs typeface="+mn-lt"/>
              </a:rPr>
              <a:t>RIBEIRO, Maria Valeriana Leme de Moura et al. Condutas em neurologia infantil. 3. ed. Campinas: </a:t>
            </a:r>
            <a:r>
              <a:rPr lang="pt-BR" sz="1400" dirty="0" err="1">
                <a:ea typeface="+mn-lt"/>
                <a:cs typeface="+mn-lt"/>
              </a:rPr>
              <a:t>Thieme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Revinter</a:t>
            </a:r>
            <a:r>
              <a:rPr lang="pt-BR" sz="1400" dirty="0">
                <a:ea typeface="+mn-lt"/>
                <a:cs typeface="+mn-lt"/>
              </a:rPr>
              <a:t>, 2018. </a:t>
            </a:r>
            <a:endParaRPr lang="pt-BR" sz="1400">
              <a:cs typeface="Calibri" panose="020F0502020204030204"/>
            </a:endParaRPr>
          </a:p>
          <a:p>
            <a:r>
              <a:rPr lang="pt-BR" sz="1400" dirty="0">
                <a:ea typeface="+mn-lt"/>
                <a:cs typeface="+mn-lt"/>
              </a:rPr>
              <a:t>CASSIDY, J. BISSET, D. &amp; SPENCE, R. (2002). Oxford Handbook </a:t>
            </a:r>
            <a:r>
              <a:rPr lang="pt-BR" sz="1400" dirty="0" err="1">
                <a:ea typeface="+mn-lt"/>
                <a:cs typeface="+mn-lt"/>
              </a:rPr>
              <a:t>of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Oncology</a:t>
            </a:r>
            <a:r>
              <a:rPr lang="pt-BR" sz="1400" dirty="0">
                <a:ea typeface="+mn-lt"/>
                <a:cs typeface="+mn-lt"/>
              </a:rPr>
              <a:t>. Oxford </a:t>
            </a:r>
            <a:r>
              <a:rPr lang="pt-BR" sz="1400" dirty="0" err="1">
                <a:ea typeface="+mn-lt"/>
                <a:cs typeface="+mn-lt"/>
              </a:rPr>
              <a:t>University</a:t>
            </a:r>
            <a:r>
              <a:rPr lang="pt-BR" sz="1400" dirty="0">
                <a:ea typeface="+mn-lt"/>
                <a:cs typeface="+mn-lt"/>
              </a:rPr>
              <a:t> Press. </a:t>
            </a:r>
            <a:endParaRPr lang="pt-BR" sz="1400">
              <a:cs typeface="Calibri" panose="020F0502020204030204"/>
            </a:endParaRPr>
          </a:p>
          <a:p>
            <a:r>
              <a:rPr lang="pt-BR" sz="1400" dirty="0">
                <a:ea typeface="+mn-lt"/>
                <a:cs typeface="+mn-lt"/>
              </a:rPr>
              <a:t>DOMINGUES, M. &amp; CALADO, C. (2014). Impacto da reabilitação Neuropsicológica nas neoplasias encefálicas da criança: estudo de caso. </a:t>
            </a:r>
            <a:r>
              <a:rPr lang="pt-BR" sz="1400" dirty="0" err="1">
                <a:ea typeface="+mn-lt"/>
                <a:cs typeface="+mn-lt"/>
              </a:rPr>
              <a:t>Journal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of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Child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and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Adolescent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Psychology</a:t>
            </a:r>
            <a:r>
              <a:rPr lang="pt-BR" sz="1400" dirty="0">
                <a:ea typeface="+mn-lt"/>
                <a:cs typeface="+mn-lt"/>
              </a:rPr>
              <a:t>, 5(1). </a:t>
            </a:r>
            <a:endParaRPr lang="pt-BR" sz="1400">
              <a:cs typeface="Calibri"/>
            </a:endParaRPr>
          </a:p>
          <a:p>
            <a:r>
              <a:rPr lang="pt-BR" sz="1400" dirty="0">
                <a:ea typeface="+mn-lt"/>
                <a:cs typeface="+mn-lt"/>
              </a:rPr>
              <a:t>HADAS, Tania Cristine; GAETE, Adriane Elizabeth Gamarra; PIANOVSKI, Mara </a:t>
            </a:r>
            <a:r>
              <a:rPr lang="pt-BR" sz="1400" dirty="0" err="1">
                <a:ea typeface="+mn-lt"/>
                <a:cs typeface="+mn-lt"/>
              </a:rPr>
              <a:t>Albonei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Dudeque</a:t>
            </a:r>
            <a:r>
              <a:rPr lang="pt-BR" sz="1400" dirty="0">
                <a:ea typeface="+mn-lt"/>
                <a:cs typeface="+mn-lt"/>
              </a:rPr>
              <a:t>. Câncer pediátrico: perfil epidemiológico dos pacientes atendidos no serviço de oncologia pediátrica do hospital de clínicas da </a:t>
            </a:r>
            <a:endParaRPr lang="pt-BR" sz="1400">
              <a:cs typeface="Calibri"/>
            </a:endParaRPr>
          </a:p>
          <a:p>
            <a:r>
              <a:rPr lang="pt-BR" sz="1400" dirty="0">
                <a:ea typeface="+mn-lt"/>
                <a:cs typeface="+mn-lt"/>
              </a:rPr>
              <a:t>SILVA, R (2009). Avaliação da fadiga em sobreviventes de câncer infantil e correlação com sintomas depressivos, distúrbios do sono e            variáveis clínicas. Dissertação de    Mestrado, Fundação Antônio Prudente, São Paulo. </a:t>
            </a:r>
            <a:endParaRPr lang="pt-BR" sz="1400">
              <a:cs typeface="Calibri" panose="020F0502020204030204"/>
            </a:endParaRPr>
          </a:p>
          <a:p>
            <a:r>
              <a:rPr lang="pt-BR" sz="1400" dirty="0">
                <a:ea typeface="+mn-lt"/>
                <a:cs typeface="+mn-lt"/>
              </a:rPr>
              <a:t>KAPLAN SH, GREENFIELD S, GANDEK B, ROGERS WH </a:t>
            </a:r>
            <a:r>
              <a:rPr lang="pt-BR" sz="1400" dirty="0" err="1">
                <a:ea typeface="+mn-lt"/>
                <a:cs typeface="+mn-lt"/>
              </a:rPr>
              <a:t>and</a:t>
            </a:r>
            <a:r>
              <a:rPr lang="pt-BR" sz="1400" dirty="0">
                <a:ea typeface="+mn-lt"/>
                <a:cs typeface="+mn-lt"/>
              </a:rPr>
              <a:t> WARE JE (1996) </a:t>
            </a:r>
            <a:r>
              <a:rPr lang="pt-BR" sz="1400" dirty="0" err="1">
                <a:ea typeface="+mn-lt"/>
                <a:cs typeface="+mn-lt"/>
              </a:rPr>
              <a:t>Characteristics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of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physicians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with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participatory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decision</a:t>
            </a:r>
            <a:r>
              <a:rPr lang="pt-BR" sz="1400" dirty="0">
                <a:ea typeface="+mn-lt"/>
                <a:cs typeface="+mn-lt"/>
              </a:rPr>
              <a:t> making    </a:t>
            </a:r>
            <a:r>
              <a:rPr lang="pt-BR" sz="1400" dirty="0" err="1">
                <a:ea typeface="+mn-lt"/>
                <a:cs typeface="+mn-lt"/>
              </a:rPr>
              <a:t>styles</a:t>
            </a:r>
            <a:r>
              <a:rPr lang="pt-BR" sz="1400" dirty="0">
                <a:ea typeface="+mn-lt"/>
                <a:cs typeface="+mn-lt"/>
              </a:rPr>
              <a:t>. </a:t>
            </a:r>
            <a:r>
              <a:rPr lang="pt-BR" sz="1400" dirty="0" err="1">
                <a:ea typeface="+mn-lt"/>
                <a:cs typeface="+mn-lt"/>
              </a:rPr>
              <a:t>Annals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of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Internal</a:t>
            </a:r>
            <a:r>
              <a:rPr lang="pt-BR" sz="1400" dirty="0">
                <a:ea typeface="+mn-lt"/>
                <a:cs typeface="+mn-lt"/>
              </a:rPr>
              <a:t> Medicine 124: 497–504. </a:t>
            </a:r>
            <a:endParaRPr lang="pt-BR" sz="1400">
              <a:cs typeface="Calibri" panose="020F0502020204030204"/>
            </a:endParaRPr>
          </a:p>
          <a:p>
            <a:r>
              <a:rPr lang="pt-BR" sz="1400" dirty="0">
                <a:ea typeface="+mn-lt"/>
                <a:cs typeface="+mn-lt"/>
              </a:rPr>
              <a:t>BONASSA EMA, SANTANA TR. Enfermagem em terapêutica oncológica. 3a ed. São Paulo: Atheneu; 2005. Marcadores tumorais e escalas      funcionais; p.16-8.</a:t>
            </a:r>
            <a:endParaRPr lang="pt-BR" sz="1400" dirty="0">
              <a:cs typeface="Calibri" panose="020F0502020204030204"/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2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21682B-941F-4639-B770-331778FB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anose="02020603050405020304" pitchFamily="18" charset="0"/>
              </a:rPr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BFDC78-F643-421C-8663-CA53A9E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26684" cy="501226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4300" dirty="0"/>
              <a:t>LUZ, Joelma Freitas da. Perfil clínico-demográfico dos pacientes atendidos no serviço de oncologia pediátrica do hospital de clínicas de Porto Alegre: Período de </a:t>
            </a:r>
            <a:r>
              <a:rPr lang="pt-BR" sz="4300" dirty="0" err="1"/>
              <a:t>jan</a:t>
            </a:r>
            <a:r>
              <a:rPr lang="pt-BR" sz="4300" dirty="0"/>
              <a:t>/2000 a dez/2010. 2011. 37 f. TCC (Graduação) - Curso de Medicina, Departamento de Medicina Social, Universidade Federal do Rio Grande do Sul, Porto Alegre, 2011.</a:t>
            </a:r>
          </a:p>
          <a:p>
            <a:pPr marL="0" indent="0">
              <a:buNone/>
            </a:pPr>
            <a:r>
              <a:rPr lang="pt-BR" sz="4300" dirty="0"/>
              <a:t>SOCIEDADE BRASILEIRA DE PNEUMOLOGIA E TISIOLOGIA. Escalas de performance: Escala de Performance: ECOG. 2007. Disponível em: &lt;http://itarget.com.br/newclients/sbpt.org.br/2011/downloads/temp/ESCALAS_DE_P ERFORMANCE_DR_CABRAL.pdf&gt;. Acesso em: 09 abr. 2019</a:t>
            </a:r>
          </a:p>
          <a:p>
            <a:pPr marL="0" indent="0">
              <a:buNone/>
            </a:pPr>
            <a:r>
              <a:rPr lang="pt-BR" sz="4300" dirty="0"/>
              <a:t>TURCI, S. R. B.; GUILAM, M. C. R.; CÂMARA, M. C. C. Epidemiologia e Saúde Coletiva: tendências da produção epidemiológica brasileira quanto ao volume, indexação e áreas de investigação – 2001 a 2006. Ciênc. Saúde Coletiva, Rio de Janeiro, v. 15, n. 4, 2010. Disponível em: &lt;http://www.scielosp.org/pdf/csc/ v15n4/a12v15n4.pdf&gt;. Acesso em: ago. 2011</a:t>
            </a:r>
          </a:p>
          <a:p>
            <a:pPr marL="0" indent="0">
              <a:buNone/>
            </a:pPr>
            <a:r>
              <a:rPr lang="pt-BR" sz="4300" dirty="0"/>
              <a:t>ROUQUAYROL MZ, ALMEIDA Filho N, ed. Epidemiologia &amp; Saúde. 5ª ed. Rio de Janeiro: MEDSI; 1999. </a:t>
            </a:r>
          </a:p>
          <a:p>
            <a:pPr marL="0" indent="0">
              <a:buNone/>
            </a:pPr>
            <a:r>
              <a:rPr lang="pt-BR" sz="4300" dirty="0"/>
              <a:t>CNES. CADASTRO NACIONAL DE ESTABELECIMENTOS DE SAÚDE (Brasil). Hospital Infantil Albert Sabin. 2013. Disponível em: &lt;http://cnes.datasus.gov.br/hospital-infantil-</a:t>
            </a:r>
            <a:r>
              <a:rPr lang="pt-BR" sz="4300" dirty="0" err="1"/>
              <a:t>albert</a:t>
            </a:r>
            <a:r>
              <a:rPr lang="pt-BR" sz="4300" dirty="0"/>
              <a:t>-</a:t>
            </a:r>
            <a:r>
              <a:rPr lang="pt-BR" sz="4300" dirty="0" err="1"/>
              <a:t>sabin</a:t>
            </a:r>
            <a:r>
              <a:rPr lang="pt-BR" sz="4300" dirty="0"/>
              <a:t>&gt;. Acesso em: 20 set. 201</a:t>
            </a:r>
          </a:p>
          <a:p>
            <a:pPr marL="0" indent="0">
              <a:buNone/>
            </a:pPr>
            <a:r>
              <a:rPr lang="pt-BR" sz="4300" dirty="0"/>
              <a:t>ARAUJO, </a:t>
            </a:r>
            <a:r>
              <a:rPr lang="pt-BR" sz="4300" dirty="0" err="1"/>
              <a:t>Orlandira</a:t>
            </a:r>
            <a:r>
              <a:rPr lang="pt-BR" sz="4300" dirty="0"/>
              <a:t> L. de et al. </a:t>
            </a:r>
            <a:r>
              <a:rPr lang="pt-BR" sz="4300" dirty="0" err="1"/>
              <a:t>Analysis</a:t>
            </a:r>
            <a:r>
              <a:rPr lang="pt-BR" sz="4300" dirty="0"/>
              <a:t> </a:t>
            </a:r>
            <a:r>
              <a:rPr lang="pt-BR" sz="4300" dirty="0" err="1"/>
              <a:t>of</a:t>
            </a:r>
            <a:r>
              <a:rPr lang="pt-BR" sz="4300" dirty="0"/>
              <a:t> </a:t>
            </a:r>
            <a:r>
              <a:rPr lang="pt-BR" sz="4300" dirty="0" err="1"/>
              <a:t>survival</a:t>
            </a:r>
            <a:r>
              <a:rPr lang="pt-BR" sz="4300" dirty="0"/>
              <a:t> </a:t>
            </a:r>
            <a:r>
              <a:rPr lang="pt-BR" sz="4300" dirty="0" err="1"/>
              <a:t>and</a:t>
            </a:r>
            <a:r>
              <a:rPr lang="pt-BR" sz="4300" dirty="0"/>
              <a:t> </a:t>
            </a:r>
            <a:r>
              <a:rPr lang="pt-BR" sz="4300" dirty="0" err="1"/>
              <a:t>prognostic</a:t>
            </a:r>
            <a:r>
              <a:rPr lang="pt-BR" sz="4300" dirty="0"/>
              <a:t> </a:t>
            </a:r>
            <a:r>
              <a:rPr lang="pt-BR" sz="4300" dirty="0" err="1"/>
              <a:t>factors</a:t>
            </a:r>
            <a:r>
              <a:rPr lang="pt-BR" sz="4300" dirty="0"/>
              <a:t> </a:t>
            </a:r>
            <a:r>
              <a:rPr lang="pt-BR" sz="4300" dirty="0" err="1"/>
              <a:t>of</a:t>
            </a:r>
            <a:r>
              <a:rPr lang="pt-BR" sz="4300" dirty="0"/>
              <a:t> </a:t>
            </a:r>
            <a:r>
              <a:rPr lang="pt-BR" sz="4300" dirty="0" err="1"/>
              <a:t>pediatric</a:t>
            </a:r>
            <a:r>
              <a:rPr lang="pt-BR" sz="4300" dirty="0"/>
              <a:t> </a:t>
            </a:r>
            <a:r>
              <a:rPr lang="pt-BR" sz="4300" dirty="0" err="1"/>
              <a:t>patients</a:t>
            </a:r>
            <a:r>
              <a:rPr lang="pt-BR" sz="4300" dirty="0"/>
              <a:t> </a:t>
            </a:r>
            <a:r>
              <a:rPr lang="pt-BR" sz="4300" dirty="0" err="1"/>
              <a:t>with</a:t>
            </a:r>
            <a:r>
              <a:rPr lang="pt-BR" sz="4300" dirty="0"/>
              <a:t> </a:t>
            </a:r>
            <a:r>
              <a:rPr lang="pt-BR" sz="4300" dirty="0" err="1"/>
              <a:t>brain</a:t>
            </a:r>
            <a:r>
              <a:rPr lang="pt-BR" sz="4300" dirty="0"/>
              <a:t> tumor. Jornal de Pediatria, [</a:t>
            </a:r>
            <a:r>
              <a:rPr lang="pt-BR" sz="4300" dirty="0" err="1"/>
              <a:t>s.l</a:t>
            </a:r>
            <a:r>
              <a:rPr lang="pt-BR" sz="4300" dirty="0"/>
              <a:t>.], p.425-532, 30 set. 2011. </a:t>
            </a:r>
          </a:p>
          <a:p>
            <a:pPr marL="0" indent="0">
              <a:buNone/>
            </a:pPr>
            <a:r>
              <a:rPr lang="pt-BR" sz="4300" dirty="0"/>
              <a:t>PERES. P. et al. Odontopediatria aplicada ao câncer infantil – manifestações 6.clínicas e protocolos de atendimento, J </a:t>
            </a:r>
            <a:r>
              <a:rPr lang="pt-BR" sz="4300" dirty="0" err="1"/>
              <a:t>Manag</a:t>
            </a:r>
            <a:r>
              <a:rPr lang="pt-BR" sz="4300" dirty="0"/>
              <a:t> </a:t>
            </a:r>
            <a:r>
              <a:rPr lang="pt-BR" sz="4300" dirty="0" err="1"/>
              <a:t>Prim</a:t>
            </a:r>
            <a:r>
              <a:rPr lang="pt-BR" sz="4300" dirty="0"/>
              <a:t> Health </a:t>
            </a:r>
            <a:r>
              <a:rPr lang="pt-BR" sz="4300" dirty="0" err="1"/>
              <a:t>Care</a:t>
            </a:r>
            <a:r>
              <a:rPr lang="pt-BR" sz="4300" dirty="0"/>
              <a:t>, 2013</a:t>
            </a:r>
          </a:p>
          <a:p>
            <a:pPr marL="0" indent="0">
              <a:buNone/>
            </a:pPr>
            <a:r>
              <a:rPr lang="pt-BR" sz="4300" dirty="0"/>
              <a:t>BIBLIOTECA VIRTUAL DA SAÚDE. Neoplasias </a:t>
            </a:r>
            <a:r>
              <a:rPr lang="pt-BR" sz="4300" dirty="0" err="1"/>
              <a:t>Infratentoriais</a:t>
            </a:r>
            <a:r>
              <a:rPr lang="pt-BR" sz="4300" dirty="0"/>
              <a:t>. Disponível em: &lt;http://decs.bvs.br/</a:t>
            </a:r>
            <a:r>
              <a:rPr lang="pt-BR" sz="4300" dirty="0" err="1"/>
              <a:t>cgi</a:t>
            </a:r>
            <a:r>
              <a:rPr lang="pt-BR" sz="4300" dirty="0"/>
              <a:t>-bin/wxis1660.exe/</a:t>
            </a:r>
            <a:r>
              <a:rPr lang="pt-BR" sz="4300" dirty="0" err="1"/>
              <a:t>decsserver</a:t>
            </a:r>
            <a:r>
              <a:rPr lang="pt-BR" sz="4300" dirty="0"/>
              <a:t>/?</a:t>
            </a:r>
            <a:r>
              <a:rPr lang="pt-BR" sz="4300" dirty="0" err="1"/>
              <a:t>IsisScript</a:t>
            </a:r>
            <a:r>
              <a:rPr lang="pt-BR" sz="4300" dirty="0"/>
              <a:t>=../</a:t>
            </a:r>
            <a:r>
              <a:rPr lang="pt-BR" sz="4300" dirty="0" err="1"/>
              <a:t>cgibin</a:t>
            </a:r>
            <a:r>
              <a:rPr lang="pt-BR" sz="4300" dirty="0"/>
              <a:t>/</a:t>
            </a:r>
            <a:r>
              <a:rPr lang="pt-BR" sz="4300" dirty="0" err="1"/>
              <a:t>decsserver</a:t>
            </a:r>
            <a:r>
              <a:rPr lang="pt-BR" sz="4300" dirty="0"/>
              <a:t>/</a:t>
            </a:r>
            <a:r>
              <a:rPr lang="pt-BR" sz="4300" dirty="0" err="1"/>
              <a:t>decsserver.xis&amp;previous_page</a:t>
            </a:r>
            <a:r>
              <a:rPr lang="pt-BR" sz="4300" dirty="0"/>
              <a:t>=</a:t>
            </a:r>
            <a:r>
              <a:rPr lang="pt-BR" sz="4300" dirty="0" err="1"/>
              <a:t>homepage&amp;task</a:t>
            </a:r>
            <a:r>
              <a:rPr lang="pt-BR" sz="4300" dirty="0"/>
              <a:t>=</a:t>
            </a:r>
            <a:r>
              <a:rPr lang="pt-BR" sz="4300" dirty="0" err="1"/>
              <a:t>exact_term&amp;interfac</a:t>
            </a:r>
            <a:r>
              <a:rPr lang="pt-BR" sz="4300" dirty="0"/>
              <a:t> </a:t>
            </a:r>
            <a:r>
              <a:rPr lang="pt-BR" sz="4300" dirty="0" err="1"/>
              <a:t>e_language</a:t>
            </a:r>
            <a:r>
              <a:rPr lang="pt-BR" sz="4300" dirty="0"/>
              <a:t>=</a:t>
            </a:r>
            <a:r>
              <a:rPr lang="pt-BR" sz="4300" dirty="0" err="1"/>
              <a:t>p&amp;search_language</a:t>
            </a:r>
            <a:r>
              <a:rPr lang="pt-BR" sz="4300" dirty="0"/>
              <a:t>=</a:t>
            </a:r>
            <a:r>
              <a:rPr lang="pt-BR" sz="4300" dirty="0" err="1"/>
              <a:t>p&amp;search_exp</a:t>
            </a:r>
            <a:r>
              <a:rPr lang="pt-BR" sz="4300" dirty="0"/>
              <a:t>=Neoplasias%20Infratentoriais&gt;. Acesso em: 08 abr. 2019. </a:t>
            </a:r>
          </a:p>
          <a:p>
            <a:pPr marL="0" indent="0">
              <a:buNone/>
            </a:pPr>
            <a:r>
              <a:rPr lang="pt-BR" sz="4300" dirty="0"/>
              <a:t>POLO, Larissa Helena Vitoriano; MORAES, Marcia Wanderley de. Performance de </a:t>
            </a:r>
            <a:r>
              <a:rPr lang="pt-BR" sz="4300" dirty="0" err="1"/>
              <a:t>Zubrod</a:t>
            </a:r>
            <a:r>
              <a:rPr lang="pt-BR" sz="4300" dirty="0"/>
              <a:t> e Índice de </a:t>
            </a:r>
            <a:r>
              <a:rPr lang="pt-BR" sz="4300" dirty="0" err="1"/>
              <a:t>Karnofsky</a:t>
            </a:r>
            <a:r>
              <a:rPr lang="pt-BR" sz="4300" dirty="0"/>
              <a:t> na avaliação da qualidade de vida de crianças oncológicas. </a:t>
            </a:r>
            <a:r>
              <a:rPr lang="pt-BR" sz="4300" dirty="0" err="1"/>
              <a:t>Einsten</a:t>
            </a:r>
            <a:r>
              <a:rPr lang="pt-BR" sz="4300" dirty="0"/>
              <a:t>, São Paulo, v. 21, 30 jul. 2009.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99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FE306B-823C-412A-A06A-0323F320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83E6C95-2058-4281-943A-308A07DC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cs typeface="Times New Roman" panose="02020603050405020304" pitchFamily="18" charset="0"/>
              </a:rPr>
              <a:t>Menos estudos são feitos com a participação de crianças por dois motivos principais: (STUPP et al., 2005): 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cs typeface="Times New Roman" panose="02020603050405020304" pitchFamily="18" charset="0"/>
              </a:rPr>
              <a:t>Conhecer a ocorrência do câncer e saber sobre o seu desfecho são estratégias fundamentais para a elaboração e aprimoramento de programas nacionais e regionais que visem o controle da doença, além de constituir uma importante ferramenta para a pesquisa (STEWART e WILD, 2014).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cs typeface="Times New Roman" panose="02020603050405020304" pitchFamily="18" charset="0"/>
              </a:rPr>
              <a:t>Diante disso o conhecimento do perfil epidemiológico dos pacientes atendidos no Centro Pediátrico do Câncer (CPC) do Hospital Infantil Albert Sabin (HIAS) pode ser capaz de fornecer subsídios a assistência à saúde dos pacientes, a gestão hospitalar e a pesquisa, dessa forma, contribuindo para uma melhor assistência dos pacientes atendidos no centro, podendo ter impactos benéficos no seu processo de cura</a:t>
            </a:r>
            <a:r>
              <a:rPr lang="pt-BR" dirty="0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E0C13A57-BBAE-4D1F-8999-7E7764F03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581989"/>
              </p:ext>
            </p:extLst>
          </p:nvPr>
        </p:nvGraphicFramePr>
        <p:xfrm>
          <a:off x="3320473" y="2036617"/>
          <a:ext cx="6100618" cy="1898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7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96324E-DDDF-41D4-88F2-D0ABB770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OBRIGADA!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1AF879C-63EC-44D6-9873-F4D5E2A2B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14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C7892D-5381-4F21-89BF-E0D8C933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A2327FE-1ED1-4E88-B1F3-153B5F08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Biologicamente o crescimento celular pode acontecer de forma controlada ou não controlada.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As neoplasias correspondem a formas de crescimento celular não controladas, e na prática são denominadas de ‘’tumores’’ (MINISTÉRIO DA SAÚDE, 2011).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/>
              </a:rPr>
              <a:t>“</a:t>
            </a:r>
            <a:r>
              <a:rPr lang="pt-BR" b="1" dirty="0">
                <a:cs typeface="Times New Roman"/>
              </a:rPr>
              <a:t>Neoplasia</a:t>
            </a:r>
            <a:r>
              <a:rPr lang="pt-BR" dirty="0">
                <a:cs typeface="Times New Roman"/>
              </a:rPr>
              <a:t> é uma proliferação anormal do tecido, que foge parcial ou totalmente ao controle do organismo e tende à autonomia e à perpetuação, com efeitos agressivos sobre o hospedeiro’’ (PÉREZ-TAMAYO, 1987; ROBBINS, 1984 </a:t>
            </a:r>
            <a:r>
              <a:rPr lang="pt-BR" dirty="0" err="1">
                <a:cs typeface="Times New Roman"/>
              </a:rPr>
              <a:t>cit</a:t>
            </a:r>
            <a:r>
              <a:rPr lang="pt-BR" dirty="0">
                <a:cs typeface="Times New Roman"/>
              </a:rPr>
              <a:t> in INCA, 2011). </a:t>
            </a:r>
            <a:endParaRPr lang="pt-BR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/>
              </a:rPr>
              <a:t>O </a:t>
            </a:r>
            <a:r>
              <a:rPr lang="pt-BR" b="1" dirty="0">
                <a:cs typeface="Times New Roman"/>
              </a:rPr>
              <a:t>câncer</a:t>
            </a:r>
            <a:r>
              <a:rPr lang="pt-BR" dirty="0">
                <a:cs typeface="Times New Roman"/>
              </a:rPr>
              <a:t> é uma denominação genérica que engloba um conjunto de mais de cem doenças que tem em comum a característica de crescimento desordenado de células e é utilizada para se referir somente a tumores malignos. (MINISTÉRIO DA SAÚDE, 2008; UNICAMP, 2014).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Os tumores podem ser </a:t>
            </a:r>
            <a:r>
              <a:rPr lang="pt-BR" b="1" dirty="0">
                <a:cs typeface="Times New Roman" panose="02020603050405020304" pitchFamily="18" charset="0"/>
              </a:rPr>
              <a:t>benignos</a:t>
            </a:r>
            <a:r>
              <a:rPr lang="pt-BR" dirty="0">
                <a:cs typeface="Times New Roman" panose="02020603050405020304" pitchFamily="18" charset="0"/>
              </a:rPr>
              <a:t> ou </a:t>
            </a:r>
            <a:r>
              <a:rPr lang="pt-BR" b="1" dirty="0">
                <a:cs typeface="Times New Roman" panose="02020603050405020304" pitchFamily="18" charset="0"/>
              </a:rPr>
              <a:t>malignos</a:t>
            </a:r>
            <a:r>
              <a:rPr lang="pt-BR" dirty="0">
                <a:cs typeface="Times New Roman" panose="02020603050405020304" pitchFamily="18" charset="0"/>
              </a:rPr>
              <a:t> a depender da rapidez de desenvolvimento da massa tumoral e da sua agressividade (ALARCÓN e MARTIN, 2011; CASSIDY et al., 2002).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Os tumores cerebrais são considerados </a:t>
            </a:r>
            <a:r>
              <a:rPr lang="pt-BR" b="1" dirty="0">
                <a:cs typeface="Times New Roman" panose="02020603050405020304" pitchFamily="18" charset="0"/>
              </a:rPr>
              <a:t>primários</a:t>
            </a:r>
            <a:r>
              <a:rPr lang="pt-BR" dirty="0">
                <a:cs typeface="Times New Roman" panose="02020603050405020304" pitchFamily="18" charset="0"/>
              </a:rPr>
              <a:t> quando se originam do próprio tecido cerebral e permanecem no cérebro e são </a:t>
            </a:r>
            <a:r>
              <a:rPr lang="pt-BR" b="1" dirty="0">
                <a:cs typeface="Times New Roman" panose="02020603050405020304" pitchFamily="18" charset="0"/>
              </a:rPr>
              <a:t>secundários</a:t>
            </a:r>
            <a:r>
              <a:rPr lang="pt-BR" dirty="0">
                <a:cs typeface="Times New Roman" panose="02020603050405020304" pitchFamily="18" charset="0"/>
              </a:rPr>
              <a:t> quando se originam em outras partes do corpo e se propagam para o cérebro (LINSAY e BONE, 2010 </a:t>
            </a:r>
            <a:r>
              <a:rPr lang="pt-BR" dirty="0" err="1">
                <a:cs typeface="Times New Roman" panose="02020603050405020304" pitchFamily="18" charset="0"/>
              </a:rPr>
              <a:t>cit</a:t>
            </a:r>
            <a:r>
              <a:rPr lang="pt-BR" dirty="0">
                <a:cs typeface="Times New Roman" panose="02020603050405020304" pitchFamily="18" charset="0"/>
              </a:rPr>
              <a:t> in DOMINGUES e CALADO, 2014).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47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câncer infantil é uma doença complexa.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É importante considerar as diferenças entre o câncer em crianças e nos adultos.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câncer pediátrico no geral é mais invasivo e apresenta menor período de latência e maior velocidade de crescimento do que o câncer adulto. Mesmo assim costuma responder bem ao tratamento e tem bom prognóstico (HADAS, GAETE e PIANOVSKI, 2014).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41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CBEB2D-1E52-4C5C-AD8A-C934FBAE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298BD9E-861A-4985-BF40-B474077B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Instituto Nacional do Câncer (INCA, 2008) adota os critérios que são estabelecidos pela Agência Internacional para Pesquisa em Câncer (IARC) para determinar as características da doença em crianças e adolescentes, se utilizando, portanto, da Classificação Internacional do Câncer Infantil (CICI) (ALMEIDA, 2011).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 acordo com essa classificação os tumores de sistema nervoso central (SNC) correspondem às neoplasias de ‘’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Grupo 3: Tumores de SNC e miscelânea de neoplasias intracranianas e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intra-espinhais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'’ (SILVA, 2009).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Os tumores mais prevalentes em pediatria são: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ependimomas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astrocitomas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meduloblastomas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(RIBEIRO et al., 2018).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Os tumores cerebrais que mais acometem crianças acima dos 3 anos de idade são os tumores de linha média de fossa posterior correspondendo a 50-60% dos casos e os tumores de origem embrionária (KAPLAN et al., 1996).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476197-D6F1-4CAA-9ABE-EFFB09EE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3D492FBC-1C66-408F-B385-9B9AA1717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8377373"/>
              </p:ext>
            </p:extLst>
          </p:nvPr>
        </p:nvGraphicFramePr>
        <p:xfrm>
          <a:off x="792480" y="1357745"/>
          <a:ext cx="6882938" cy="437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D918BB7-8557-4E9C-9CB0-DE3B9A52180E}"/>
              </a:ext>
            </a:extLst>
          </p:cNvPr>
          <p:cNvSpPr txBox="1"/>
          <p:nvPr/>
        </p:nvSpPr>
        <p:spPr>
          <a:xfrm>
            <a:off x="7417262" y="5534987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Padrão ouro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xmlns="" id="{9CE057FC-0961-4FD0-B43C-A566DB405AAC}"/>
              </a:ext>
            </a:extLst>
          </p:cNvPr>
          <p:cNvCxnSpPr>
            <a:cxnSpLocks/>
          </p:cNvCxnSpPr>
          <p:nvPr/>
        </p:nvCxnSpPr>
        <p:spPr>
          <a:xfrm rot="10800000">
            <a:off x="7417262" y="4596070"/>
            <a:ext cx="978592" cy="782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xmlns="" id="{0B1953B9-F718-42DC-A921-52B6D4227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907844"/>
              </p:ext>
            </p:extLst>
          </p:nvPr>
        </p:nvGraphicFramePr>
        <p:xfrm>
          <a:off x="8102673" y="2066230"/>
          <a:ext cx="3858880" cy="252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6822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F42194-2023-4BCA-A1B6-8E8F22BB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F4013A0-5CE1-48BE-B3AB-0A9CA78C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786" y="1825626"/>
            <a:ext cx="10145486" cy="44554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 o objetivo de avaliar a resposta ao tratamento outros instrumentos também foram desenvolvidos para medir a qualidade de vida do paciente a partir de parâmetros como grau de atividade física, sintomas da enfermidade e nível de assistência necessária.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cs typeface="Times New Roman" panose="02020603050405020304" pitchFamily="18" charset="0"/>
              </a:rPr>
              <a:t>É o instrumento mais novo e mais simples para a medição da qualidade de vida do paciente com câncer. Foi desenvolvida pelo ECOG dos Estados Unidos e validada pela OMS (BONASSA e SANTANA, 2005).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5EB19001-9806-4670-B0EB-33CA70C99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45227"/>
              </p:ext>
            </p:extLst>
          </p:nvPr>
        </p:nvGraphicFramePr>
        <p:xfrm>
          <a:off x="5512262" y="3429000"/>
          <a:ext cx="5643418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93CE768D-7DC4-46CE-B3A1-B47072548044}"/>
              </a:ext>
            </a:extLst>
          </p:cNvPr>
          <p:cNvSpPr txBox="1"/>
          <p:nvPr/>
        </p:nvSpPr>
        <p:spPr>
          <a:xfrm>
            <a:off x="1929938" y="4036383"/>
            <a:ext cx="38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Até 16 anos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xmlns="" id="{F01F5531-54C3-4D5C-ACA0-9DD160BA0686}"/>
              </a:ext>
            </a:extLst>
          </p:cNvPr>
          <p:cNvCxnSpPr/>
          <p:nvPr/>
        </p:nvCxnSpPr>
        <p:spPr>
          <a:xfrm flipV="1">
            <a:off x="3463636" y="3943408"/>
            <a:ext cx="1850506" cy="254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D7A3DE14-BDB2-43AE-89BB-17E6D676B650}"/>
              </a:ext>
            </a:extLst>
          </p:cNvPr>
          <p:cNvSpPr txBox="1"/>
          <p:nvPr/>
        </p:nvSpPr>
        <p:spPr>
          <a:xfrm>
            <a:off x="2286001" y="5098473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Mais de 16 anos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xmlns="" id="{B2A21FBF-A631-4817-82CB-F165D99BF8A8}"/>
              </a:ext>
            </a:extLst>
          </p:cNvPr>
          <p:cNvCxnSpPr/>
          <p:nvPr/>
        </p:nvCxnSpPr>
        <p:spPr>
          <a:xfrm flipV="1">
            <a:off x="4253345" y="4738255"/>
            <a:ext cx="1258917" cy="382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1C69FF-0C98-4B13-ACA1-9A811559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xmlns="" id="{74AAEBA0-237A-40BC-9CB7-2ED31C78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33" y="2032781"/>
            <a:ext cx="4541520" cy="4255614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57401965-2539-4121-8783-32A0B8E9A37B}"/>
              </a:ext>
            </a:extLst>
          </p:cNvPr>
          <p:cNvSpPr txBox="1"/>
          <p:nvPr/>
        </p:nvSpPr>
        <p:spPr>
          <a:xfrm>
            <a:off x="3811150" y="1751737"/>
            <a:ext cx="470777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500" b="1" dirty="0"/>
              <a:t>Tabela – Escalas de Performance: </a:t>
            </a:r>
            <a:r>
              <a:rPr lang="pt-BR" sz="1500" b="1" dirty="0" err="1"/>
              <a:t>Lansky</a:t>
            </a:r>
            <a:r>
              <a:rPr lang="pt-BR" sz="1500" b="1" dirty="0"/>
              <a:t> e </a:t>
            </a:r>
            <a:r>
              <a:rPr lang="pt-BR" sz="1500" b="1" dirty="0" err="1"/>
              <a:t>Karnofsky</a:t>
            </a:r>
            <a:endParaRPr lang="pt-BR" sz="1500" b="1" dirty="0"/>
          </a:p>
        </p:txBody>
      </p:sp>
    </p:spTree>
    <p:extLst>
      <p:ext uri="{BB962C8B-B14F-4D97-AF65-F5344CB8AC3E}">
        <p14:creationId xmlns:p14="http://schemas.microsoft.com/office/powerpoint/2010/main" val="2893820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1219</TotalTime>
  <Words>3030</Words>
  <Application>Microsoft Office PowerPoint</Application>
  <PresentationFormat>Personalizar</PresentationFormat>
  <Paragraphs>199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Retrospectiva</vt:lpstr>
      <vt:lpstr>UNIVERSIDADE FEDERAL DO CEARÁ FACULDADE DE FARMÁCIA, ODONTOLOGIA E ENFERMAGEM  CURSO DE FARMÁCIA 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OBJETIVOS</vt:lpstr>
      <vt:lpstr>MATERIAIS E MÉTODOS </vt:lpstr>
      <vt:lpstr>MATERIAIS E MÉTODOS  </vt:lpstr>
      <vt:lpstr>MATERIAIS E MÉTODOS </vt:lpstr>
      <vt:lpstr>RESULTADOS E DISCUSSÕES</vt:lpstr>
      <vt:lpstr>RESULTADOS E DISCUSSÕES</vt:lpstr>
      <vt:lpstr>RESULTADOS E DISCUSSÕES</vt:lpstr>
      <vt:lpstr>RESULTADOS E DISCUSSÕES</vt:lpstr>
      <vt:lpstr>RESULTADOS E DISCUSSÕES</vt:lpstr>
      <vt:lpstr>RESULTADOS E DISCUSSÕES</vt:lpstr>
      <vt:lpstr>RESULTADOS E DISCUSSÕES</vt:lpstr>
      <vt:lpstr>RESULTADOS E DISCUSSÕES</vt:lpstr>
      <vt:lpstr>RESULTADOS E DISCUSSÕES</vt:lpstr>
      <vt:lpstr>CONCLUSÃO</vt:lpstr>
      <vt:lpstr>REFERÊNCIAS</vt:lpstr>
      <vt:lpstr>REFERÊNCIAS</vt:lpstr>
      <vt:lpstr>REFERÊNCIAS</vt:lpstr>
      <vt:lpstr>REFERÊNCIAS</vt:lpstr>
      <vt:lpstr>OBRIGADA!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DESCRITIVO LONGITUDINAL DE PACIENTES PEDIÁTRICOS COM TUMORES CEREBRAIS PRIMÁRIOS: ESTABELECIMENTO DE UM PERFIL EPIDEMIOLÓGICO HOSPITALAR</dc:title>
  <dc:creator>Karol Macedo</dc:creator>
  <cp:lastModifiedBy>Juvenia_UFC</cp:lastModifiedBy>
  <cp:revision>520</cp:revision>
  <dcterms:created xsi:type="dcterms:W3CDTF">2019-06-04T22:37:19Z</dcterms:created>
  <dcterms:modified xsi:type="dcterms:W3CDTF">2019-07-08T18:32:52Z</dcterms:modified>
</cp:coreProperties>
</file>