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5" r:id="rId3"/>
    <p:sldId id="257" r:id="rId4"/>
    <p:sldId id="258" r:id="rId5"/>
    <p:sldId id="263" r:id="rId6"/>
    <p:sldId id="259" r:id="rId7"/>
    <p:sldId id="264" r:id="rId8"/>
    <p:sldId id="260" r:id="rId9"/>
    <p:sldId id="262" r:id="rId10"/>
    <p:sldId id="265" r:id="rId11"/>
    <p:sldId id="266" r:id="rId12"/>
    <p:sldId id="267" r:id="rId13"/>
    <p:sldId id="271" r:id="rId14"/>
    <p:sldId id="268" r:id="rId15"/>
    <p:sldId id="269" r:id="rId16"/>
    <p:sldId id="270"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8" d="100"/>
          <a:sy n="68" d="100"/>
        </p:scale>
        <p:origin x="1386"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472337-BD70-4A0A-A2AE-8366A5E99B29}" type="datetimeFigureOut">
              <a:rPr lang="en-US" smtClean="0"/>
              <a:t>3/23/2022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73E81E-E1DE-4375-B956-F54FAED47833}" type="slidenum">
              <a:rPr lang="en-US" smtClean="0"/>
              <a:t>‹#›</a:t>
            </a:fld>
            <a:endParaRPr lang="en-US"/>
          </a:p>
        </p:txBody>
      </p:sp>
    </p:spTree>
    <p:extLst>
      <p:ext uri="{BB962C8B-B14F-4D97-AF65-F5344CB8AC3E}">
        <p14:creationId xmlns:p14="http://schemas.microsoft.com/office/powerpoint/2010/main" val="1254221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 of the total 4015046 bike rides 1724662 (42.95%) were casual riders and 2290384(57%) were members. This shows that members take more rides than casuals as they should because they pay for annual pass.</a:t>
            </a:r>
          </a:p>
        </p:txBody>
      </p:sp>
      <p:sp>
        <p:nvSpPr>
          <p:cNvPr id="4" name="Slide Number Placeholder 3"/>
          <p:cNvSpPr>
            <a:spLocks noGrp="1"/>
          </p:cNvSpPr>
          <p:nvPr>
            <p:ph type="sldNum" sz="quarter" idx="5"/>
          </p:nvPr>
        </p:nvSpPr>
        <p:spPr/>
        <p:txBody>
          <a:bodyPr/>
          <a:lstStyle/>
          <a:p>
            <a:fld id="{8B73E81E-E1DE-4375-B956-F54FAED47833}" type="slidenum">
              <a:rPr lang="en-US" smtClean="0"/>
              <a:t>5</a:t>
            </a:fld>
            <a:endParaRPr lang="en-US"/>
          </a:p>
        </p:txBody>
      </p:sp>
    </p:spTree>
    <p:extLst>
      <p:ext uri="{BB962C8B-B14F-4D97-AF65-F5344CB8AC3E}">
        <p14:creationId xmlns:p14="http://schemas.microsoft.com/office/powerpoint/2010/main" val="3926971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Members are more active in the time between 6 am to 6 pm. This might be because of the work timings of that particular area. </a:t>
            </a:r>
          </a:p>
        </p:txBody>
      </p:sp>
      <p:sp>
        <p:nvSpPr>
          <p:cNvPr id="4" name="Slide Number Placeholder 3"/>
          <p:cNvSpPr>
            <a:spLocks noGrp="1"/>
          </p:cNvSpPr>
          <p:nvPr>
            <p:ph type="sldNum" sz="quarter" idx="5"/>
          </p:nvPr>
        </p:nvSpPr>
        <p:spPr/>
        <p:txBody>
          <a:bodyPr/>
          <a:lstStyle/>
          <a:p>
            <a:fld id="{8B73E81E-E1DE-4375-B956-F54FAED47833}" type="slidenum">
              <a:rPr lang="en-US" smtClean="0"/>
              <a:t>15</a:t>
            </a:fld>
            <a:endParaRPr lang="en-US"/>
          </a:p>
        </p:txBody>
      </p:sp>
    </p:spTree>
    <p:extLst>
      <p:ext uri="{BB962C8B-B14F-4D97-AF65-F5344CB8AC3E}">
        <p14:creationId xmlns:p14="http://schemas.microsoft.com/office/powerpoint/2010/main" val="4033442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this visualization we can analyze that  members prefer classic bikes over electric bike. This is also similar in case of casuals but there are some casuals who just take whatever bike is available on the docking station.</a:t>
            </a:r>
          </a:p>
        </p:txBody>
      </p:sp>
      <p:sp>
        <p:nvSpPr>
          <p:cNvPr id="4" name="Slide Number Placeholder 3"/>
          <p:cNvSpPr>
            <a:spLocks noGrp="1"/>
          </p:cNvSpPr>
          <p:nvPr>
            <p:ph type="sldNum" sz="quarter" idx="5"/>
          </p:nvPr>
        </p:nvSpPr>
        <p:spPr/>
        <p:txBody>
          <a:bodyPr/>
          <a:lstStyle/>
          <a:p>
            <a:fld id="{8B73E81E-E1DE-4375-B956-F54FAED47833}" type="slidenum">
              <a:rPr lang="en-US" smtClean="0"/>
              <a:t>16</a:t>
            </a:fld>
            <a:endParaRPr lang="en-US"/>
          </a:p>
        </p:txBody>
      </p:sp>
    </p:spTree>
    <p:extLst>
      <p:ext uri="{BB962C8B-B14F-4D97-AF65-F5344CB8AC3E}">
        <p14:creationId xmlns:p14="http://schemas.microsoft.com/office/powerpoint/2010/main" val="919603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shows that casuals take more time travelling from one station to an-other while members take less time.</a:t>
            </a:r>
          </a:p>
        </p:txBody>
      </p:sp>
      <p:sp>
        <p:nvSpPr>
          <p:cNvPr id="4" name="Slide Number Placeholder 3"/>
          <p:cNvSpPr>
            <a:spLocks noGrp="1"/>
          </p:cNvSpPr>
          <p:nvPr>
            <p:ph type="sldNum" sz="quarter" idx="5"/>
          </p:nvPr>
        </p:nvSpPr>
        <p:spPr/>
        <p:txBody>
          <a:bodyPr/>
          <a:lstStyle/>
          <a:p>
            <a:fld id="{8B73E81E-E1DE-4375-B956-F54FAED47833}" type="slidenum">
              <a:rPr lang="en-US" smtClean="0"/>
              <a:t>6</a:t>
            </a:fld>
            <a:endParaRPr lang="en-US"/>
          </a:p>
        </p:txBody>
      </p:sp>
    </p:spTree>
    <p:extLst>
      <p:ext uri="{BB962C8B-B14F-4D97-AF65-F5344CB8AC3E}">
        <p14:creationId xmlns:p14="http://schemas.microsoft.com/office/powerpoint/2010/main" val="849267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reason for longer ride time in casuals is that they use their bikes for leisure and they might stop between two stations for refreshments or something else.</a:t>
            </a:r>
          </a:p>
        </p:txBody>
      </p:sp>
      <p:sp>
        <p:nvSpPr>
          <p:cNvPr id="4" name="Slide Number Placeholder 3"/>
          <p:cNvSpPr>
            <a:spLocks noGrp="1"/>
          </p:cNvSpPr>
          <p:nvPr>
            <p:ph type="sldNum" sz="quarter" idx="5"/>
          </p:nvPr>
        </p:nvSpPr>
        <p:spPr/>
        <p:txBody>
          <a:bodyPr/>
          <a:lstStyle/>
          <a:p>
            <a:fld id="{8B73E81E-E1DE-4375-B956-F54FAED47833}" type="slidenum">
              <a:rPr lang="en-US" smtClean="0"/>
              <a:t>7</a:t>
            </a:fld>
            <a:endParaRPr lang="en-US"/>
          </a:p>
        </p:txBody>
      </p:sp>
    </p:spTree>
    <p:extLst>
      <p:ext uri="{BB962C8B-B14F-4D97-AF65-F5344CB8AC3E}">
        <p14:creationId xmlns:p14="http://schemas.microsoft.com/office/powerpoint/2010/main" val="419620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Casuals have more numbers of rides in morning afternoon and evening but members have more rides late night. This might be because members use their bikes for commute and some people have late night jobs while casuals usually ride during daylight as they ride for leisure.</a:t>
            </a:r>
          </a:p>
        </p:txBody>
      </p:sp>
      <p:sp>
        <p:nvSpPr>
          <p:cNvPr id="4" name="Slide Number Placeholder 3"/>
          <p:cNvSpPr>
            <a:spLocks noGrp="1"/>
          </p:cNvSpPr>
          <p:nvPr>
            <p:ph type="sldNum" sz="quarter" idx="5"/>
          </p:nvPr>
        </p:nvSpPr>
        <p:spPr/>
        <p:txBody>
          <a:bodyPr/>
          <a:lstStyle/>
          <a:p>
            <a:fld id="{8B73E81E-E1DE-4375-B956-F54FAED47833}" type="slidenum">
              <a:rPr lang="en-US" smtClean="0"/>
              <a:t>8</a:t>
            </a:fld>
            <a:endParaRPr lang="en-US"/>
          </a:p>
        </p:txBody>
      </p:sp>
    </p:spTree>
    <p:extLst>
      <p:ext uri="{BB962C8B-B14F-4D97-AF65-F5344CB8AC3E}">
        <p14:creationId xmlns:p14="http://schemas.microsoft.com/office/powerpoint/2010/main" val="296389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take a look at rides by the day of week we see that there is no big difference for members. They have somewhat same number of rides around the week. The number of rides decreases on Sunday.	</a:t>
            </a:r>
          </a:p>
        </p:txBody>
      </p:sp>
      <p:sp>
        <p:nvSpPr>
          <p:cNvPr id="4" name="Slide Number Placeholder 3"/>
          <p:cNvSpPr>
            <a:spLocks noGrp="1"/>
          </p:cNvSpPr>
          <p:nvPr>
            <p:ph type="sldNum" sz="quarter" idx="5"/>
          </p:nvPr>
        </p:nvSpPr>
        <p:spPr/>
        <p:txBody>
          <a:bodyPr/>
          <a:lstStyle/>
          <a:p>
            <a:fld id="{8B73E81E-E1DE-4375-B956-F54FAED47833}" type="slidenum">
              <a:rPr lang="en-US" smtClean="0"/>
              <a:t>9</a:t>
            </a:fld>
            <a:endParaRPr lang="en-US"/>
          </a:p>
        </p:txBody>
      </p:sp>
    </p:spTree>
    <p:extLst>
      <p:ext uri="{BB962C8B-B14F-4D97-AF65-F5344CB8AC3E}">
        <p14:creationId xmlns:p14="http://schemas.microsoft.com/office/powerpoint/2010/main" val="449236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Casuals have longer ride lengths around the year with peaks in warmer months maybe because some people visit the city in summer to go around the beach whereas members are more consistent in their bike use throughout the year.</a:t>
            </a:r>
          </a:p>
        </p:txBody>
      </p:sp>
      <p:sp>
        <p:nvSpPr>
          <p:cNvPr id="4" name="Slide Number Placeholder 3"/>
          <p:cNvSpPr>
            <a:spLocks noGrp="1"/>
          </p:cNvSpPr>
          <p:nvPr>
            <p:ph type="sldNum" sz="quarter" idx="5"/>
          </p:nvPr>
        </p:nvSpPr>
        <p:spPr/>
        <p:txBody>
          <a:bodyPr/>
          <a:lstStyle/>
          <a:p>
            <a:fld id="{8B73E81E-E1DE-4375-B956-F54FAED47833}" type="slidenum">
              <a:rPr lang="en-US" smtClean="0"/>
              <a:t>11</a:t>
            </a:fld>
            <a:endParaRPr lang="en-US"/>
          </a:p>
        </p:txBody>
      </p:sp>
    </p:spTree>
    <p:extLst>
      <p:ext uri="{BB962C8B-B14F-4D97-AF65-F5344CB8AC3E}">
        <p14:creationId xmlns:p14="http://schemas.microsoft.com/office/powerpoint/2010/main" val="1171483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the month of autumn and spring the number of rides and the area of rides are almost the same. Members are more spread-out around the city while most of the casuals ride around the bay area.</a:t>
            </a:r>
          </a:p>
        </p:txBody>
      </p:sp>
      <p:sp>
        <p:nvSpPr>
          <p:cNvPr id="4" name="Slide Number Placeholder 3"/>
          <p:cNvSpPr>
            <a:spLocks noGrp="1"/>
          </p:cNvSpPr>
          <p:nvPr>
            <p:ph type="sldNum" sz="quarter" idx="5"/>
          </p:nvPr>
        </p:nvSpPr>
        <p:spPr/>
        <p:txBody>
          <a:bodyPr/>
          <a:lstStyle/>
          <a:p>
            <a:fld id="{8B73E81E-E1DE-4375-B956-F54FAED47833}" type="slidenum">
              <a:rPr lang="en-US" smtClean="0"/>
              <a:t>12</a:t>
            </a:fld>
            <a:endParaRPr lang="en-US"/>
          </a:p>
        </p:txBody>
      </p:sp>
    </p:spTree>
    <p:extLst>
      <p:ext uri="{BB962C8B-B14F-4D97-AF65-F5344CB8AC3E}">
        <p14:creationId xmlns:p14="http://schemas.microsoft.com/office/powerpoint/2010/main" val="899156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can see from the visuals there are more casuals in summer season while there are little to no casual riders in winter season. This might be because outsiders visit this city in summer.</a:t>
            </a:r>
          </a:p>
        </p:txBody>
      </p:sp>
      <p:sp>
        <p:nvSpPr>
          <p:cNvPr id="4" name="Slide Number Placeholder 3"/>
          <p:cNvSpPr>
            <a:spLocks noGrp="1"/>
          </p:cNvSpPr>
          <p:nvPr>
            <p:ph type="sldNum" sz="quarter" idx="5"/>
          </p:nvPr>
        </p:nvSpPr>
        <p:spPr/>
        <p:txBody>
          <a:bodyPr/>
          <a:lstStyle/>
          <a:p>
            <a:fld id="{8B73E81E-E1DE-4375-B956-F54FAED47833}" type="slidenum">
              <a:rPr lang="en-US" smtClean="0"/>
              <a:t>13</a:t>
            </a:fld>
            <a:endParaRPr lang="en-US"/>
          </a:p>
        </p:txBody>
      </p:sp>
    </p:spTree>
    <p:extLst>
      <p:ext uri="{BB962C8B-B14F-4D97-AF65-F5344CB8AC3E}">
        <p14:creationId xmlns:p14="http://schemas.microsoft.com/office/powerpoint/2010/main" val="1629085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Ride lengths are highest in the season of summer and are lowest in the season of winter. This might be because of cold winters when people do not like to ride because of cold or because there are no visitors in the winter season.</a:t>
            </a:r>
          </a:p>
        </p:txBody>
      </p:sp>
      <p:sp>
        <p:nvSpPr>
          <p:cNvPr id="4" name="Slide Number Placeholder 3"/>
          <p:cNvSpPr>
            <a:spLocks noGrp="1"/>
          </p:cNvSpPr>
          <p:nvPr>
            <p:ph type="sldNum" sz="quarter" idx="5"/>
          </p:nvPr>
        </p:nvSpPr>
        <p:spPr/>
        <p:txBody>
          <a:bodyPr/>
          <a:lstStyle/>
          <a:p>
            <a:fld id="{8B73E81E-E1DE-4375-B956-F54FAED47833}" type="slidenum">
              <a:rPr lang="en-US" smtClean="0"/>
              <a:t>14</a:t>
            </a:fld>
            <a:endParaRPr lang="en-US"/>
          </a:p>
        </p:txBody>
      </p:sp>
    </p:spTree>
    <p:extLst>
      <p:ext uri="{BB962C8B-B14F-4D97-AF65-F5344CB8AC3E}">
        <p14:creationId xmlns:p14="http://schemas.microsoft.com/office/powerpoint/2010/main" val="1030954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CEB8B-CF71-4239-A271-77F52D55CC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F688D4-6B4E-404D-9D40-C2C3F4174D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36B6A1-9637-461E-B184-4F9BF573E916}"/>
              </a:ext>
            </a:extLst>
          </p:cNvPr>
          <p:cNvSpPr>
            <a:spLocks noGrp="1"/>
          </p:cNvSpPr>
          <p:nvPr>
            <p:ph type="dt" sz="half" idx="10"/>
          </p:nvPr>
        </p:nvSpPr>
        <p:spPr/>
        <p:txBody>
          <a:bodyPr/>
          <a:lstStyle/>
          <a:p>
            <a:fld id="{5209DBDE-E70C-4A0B-8FE7-403605A81B72}" type="datetimeFigureOut">
              <a:rPr lang="en-US" smtClean="0"/>
              <a:t>3/23/2022</a:t>
            </a:fld>
            <a:endParaRPr lang="en-US"/>
          </a:p>
        </p:txBody>
      </p:sp>
      <p:sp>
        <p:nvSpPr>
          <p:cNvPr id="5" name="Footer Placeholder 4">
            <a:extLst>
              <a:ext uri="{FF2B5EF4-FFF2-40B4-BE49-F238E27FC236}">
                <a16:creationId xmlns:a16="http://schemas.microsoft.com/office/drawing/2014/main" id="{5BB400EF-5090-4404-A089-A7810BBFF6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1B9B1-CBE8-4D01-8F55-F7E6DB8A23AE}"/>
              </a:ext>
            </a:extLst>
          </p:cNvPr>
          <p:cNvSpPr>
            <a:spLocks noGrp="1"/>
          </p:cNvSpPr>
          <p:nvPr>
            <p:ph type="sldNum" sz="quarter" idx="12"/>
          </p:nvPr>
        </p:nvSpPr>
        <p:spPr/>
        <p:txBody>
          <a:bodyPr/>
          <a:lstStyle/>
          <a:p>
            <a:fld id="{E594DBF5-BA81-4F13-9FDD-65EC5DFAA8D4}" type="slidenum">
              <a:rPr lang="en-US" smtClean="0"/>
              <a:t>‹#›</a:t>
            </a:fld>
            <a:endParaRPr lang="en-US"/>
          </a:p>
        </p:txBody>
      </p:sp>
    </p:spTree>
    <p:extLst>
      <p:ext uri="{BB962C8B-B14F-4D97-AF65-F5344CB8AC3E}">
        <p14:creationId xmlns:p14="http://schemas.microsoft.com/office/powerpoint/2010/main" val="250404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5F5FB-6E0F-450A-B40B-2AAB3D3062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E3F439-70D6-4EA7-8803-2F74CBE93D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ACFCFA-6013-453A-B830-10120B4CEAC3}"/>
              </a:ext>
            </a:extLst>
          </p:cNvPr>
          <p:cNvSpPr>
            <a:spLocks noGrp="1"/>
          </p:cNvSpPr>
          <p:nvPr>
            <p:ph type="dt" sz="half" idx="10"/>
          </p:nvPr>
        </p:nvSpPr>
        <p:spPr/>
        <p:txBody>
          <a:bodyPr/>
          <a:lstStyle/>
          <a:p>
            <a:fld id="{5209DBDE-E70C-4A0B-8FE7-403605A81B72}" type="datetimeFigureOut">
              <a:rPr lang="en-US" smtClean="0"/>
              <a:t>3/23/2022</a:t>
            </a:fld>
            <a:endParaRPr lang="en-US"/>
          </a:p>
        </p:txBody>
      </p:sp>
      <p:sp>
        <p:nvSpPr>
          <p:cNvPr id="5" name="Footer Placeholder 4">
            <a:extLst>
              <a:ext uri="{FF2B5EF4-FFF2-40B4-BE49-F238E27FC236}">
                <a16:creationId xmlns:a16="http://schemas.microsoft.com/office/drawing/2014/main" id="{F7EE188B-0EEF-454D-A4BD-616E9F4471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D0968A-ACD4-49BC-A6D9-4B8ACE47C429}"/>
              </a:ext>
            </a:extLst>
          </p:cNvPr>
          <p:cNvSpPr>
            <a:spLocks noGrp="1"/>
          </p:cNvSpPr>
          <p:nvPr>
            <p:ph type="sldNum" sz="quarter" idx="12"/>
          </p:nvPr>
        </p:nvSpPr>
        <p:spPr/>
        <p:txBody>
          <a:bodyPr/>
          <a:lstStyle/>
          <a:p>
            <a:fld id="{E594DBF5-BA81-4F13-9FDD-65EC5DFAA8D4}" type="slidenum">
              <a:rPr lang="en-US" smtClean="0"/>
              <a:t>‹#›</a:t>
            </a:fld>
            <a:endParaRPr lang="en-US"/>
          </a:p>
        </p:txBody>
      </p:sp>
    </p:spTree>
    <p:extLst>
      <p:ext uri="{BB962C8B-B14F-4D97-AF65-F5344CB8AC3E}">
        <p14:creationId xmlns:p14="http://schemas.microsoft.com/office/powerpoint/2010/main" val="2513779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D66D4E-E800-407A-8A81-A20438EF27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858738-C2B1-4002-A4BF-E4137E3F65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F65A3D-01A3-4205-9BB0-EDF3CEF9C6F3}"/>
              </a:ext>
            </a:extLst>
          </p:cNvPr>
          <p:cNvSpPr>
            <a:spLocks noGrp="1"/>
          </p:cNvSpPr>
          <p:nvPr>
            <p:ph type="dt" sz="half" idx="10"/>
          </p:nvPr>
        </p:nvSpPr>
        <p:spPr/>
        <p:txBody>
          <a:bodyPr/>
          <a:lstStyle/>
          <a:p>
            <a:fld id="{5209DBDE-E70C-4A0B-8FE7-403605A81B72}" type="datetimeFigureOut">
              <a:rPr lang="en-US" smtClean="0"/>
              <a:t>3/23/2022</a:t>
            </a:fld>
            <a:endParaRPr lang="en-US"/>
          </a:p>
        </p:txBody>
      </p:sp>
      <p:sp>
        <p:nvSpPr>
          <p:cNvPr id="5" name="Footer Placeholder 4">
            <a:extLst>
              <a:ext uri="{FF2B5EF4-FFF2-40B4-BE49-F238E27FC236}">
                <a16:creationId xmlns:a16="http://schemas.microsoft.com/office/drawing/2014/main" id="{E86CE6C2-8FD7-41E8-A10A-918FCC14D9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2CC6F2-071A-44FD-ACC4-67E76B2DB23E}"/>
              </a:ext>
            </a:extLst>
          </p:cNvPr>
          <p:cNvSpPr>
            <a:spLocks noGrp="1"/>
          </p:cNvSpPr>
          <p:nvPr>
            <p:ph type="sldNum" sz="quarter" idx="12"/>
          </p:nvPr>
        </p:nvSpPr>
        <p:spPr/>
        <p:txBody>
          <a:bodyPr/>
          <a:lstStyle/>
          <a:p>
            <a:fld id="{E594DBF5-BA81-4F13-9FDD-65EC5DFAA8D4}" type="slidenum">
              <a:rPr lang="en-US" smtClean="0"/>
              <a:t>‹#›</a:t>
            </a:fld>
            <a:endParaRPr lang="en-US"/>
          </a:p>
        </p:txBody>
      </p:sp>
    </p:spTree>
    <p:extLst>
      <p:ext uri="{BB962C8B-B14F-4D97-AF65-F5344CB8AC3E}">
        <p14:creationId xmlns:p14="http://schemas.microsoft.com/office/powerpoint/2010/main" val="3947455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46243-34AE-4DFA-B076-7DF54AB73C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55DC69-1C3C-4132-B8BE-DB4A407577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E0EDB7-2A2B-4D50-B27A-D7554556E273}"/>
              </a:ext>
            </a:extLst>
          </p:cNvPr>
          <p:cNvSpPr>
            <a:spLocks noGrp="1"/>
          </p:cNvSpPr>
          <p:nvPr>
            <p:ph type="dt" sz="half" idx="10"/>
          </p:nvPr>
        </p:nvSpPr>
        <p:spPr/>
        <p:txBody>
          <a:bodyPr/>
          <a:lstStyle/>
          <a:p>
            <a:fld id="{5209DBDE-E70C-4A0B-8FE7-403605A81B72}" type="datetimeFigureOut">
              <a:rPr lang="en-US" smtClean="0"/>
              <a:t>3/23/2022</a:t>
            </a:fld>
            <a:endParaRPr lang="en-US"/>
          </a:p>
        </p:txBody>
      </p:sp>
      <p:sp>
        <p:nvSpPr>
          <p:cNvPr id="5" name="Footer Placeholder 4">
            <a:extLst>
              <a:ext uri="{FF2B5EF4-FFF2-40B4-BE49-F238E27FC236}">
                <a16:creationId xmlns:a16="http://schemas.microsoft.com/office/drawing/2014/main" id="{1B997055-1A0C-4DB4-BBF8-F502DBD979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A6F0D-9390-4EB9-8E39-FBC19113596E}"/>
              </a:ext>
            </a:extLst>
          </p:cNvPr>
          <p:cNvSpPr>
            <a:spLocks noGrp="1"/>
          </p:cNvSpPr>
          <p:nvPr>
            <p:ph type="sldNum" sz="quarter" idx="12"/>
          </p:nvPr>
        </p:nvSpPr>
        <p:spPr/>
        <p:txBody>
          <a:bodyPr/>
          <a:lstStyle/>
          <a:p>
            <a:fld id="{E594DBF5-BA81-4F13-9FDD-65EC5DFAA8D4}" type="slidenum">
              <a:rPr lang="en-US" smtClean="0"/>
              <a:t>‹#›</a:t>
            </a:fld>
            <a:endParaRPr lang="en-US"/>
          </a:p>
        </p:txBody>
      </p:sp>
    </p:spTree>
    <p:extLst>
      <p:ext uri="{BB962C8B-B14F-4D97-AF65-F5344CB8AC3E}">
        <p14:creationId xmlns:p14="http://schemas.microsoft.com/office/powerpoint/2010/main" val="3583032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66A09-07A8-44E2-BD93-6C564FAA9D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FF44B4-0A18-45ED-BFA8-B191BCCF3A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E35402-CC87-4146-B61B-C2F8095B4335}"/>
              </a:ext>
            </a:extLst>
          </p:cNvPr>
          <p:cNvSpPr>
            <a:spLocks noGrp="1"/>
          </p:cNvSpPr>
          <p:nvPr>
            <p:ph type="dt" sz="half" idx="10"/>
          </p:nvPr>
        </p:nvSpPr>
        <p:spPr/>
        <p:txBody>
          <a:bodyPr/>
          <a:lstStyle/>
          <a:p>
            <a:fld id="{5209DBDE-E70C-4A0B-8FE7-403605A81B72}" type="datetimeFigureOut">
              <a:rPr lang="en-US" smtClean="0"/>
              <a:t>3/23/2022</a:t>
            </a:fld>
            <a:endParaRPr lang="en-US"/>
          </a:p>
        </p:txBody>
      </p:sp>
      <p:sp>
        <p:nvSpPr>
          <p:cNvPr id="5" name="Footer Placeholder 4">
            <a:extLst>
              <a:ext uri="{FF2B5EF4-FFF2-40B4-BE49-F238E27FC236}">
                <a16:creationId xmlns:a16="http://schemas.microsoft.com/office/drawing/2014/main" id="{F7E0466E-9BA2-40F6-857C-9F0945E7FC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7E153E-02C0-4105-91A4-2C8F00DE51C4}"/>
              </a:ext>
            </a:extLst>
          </p:cNvPr>
          <p:cNvSpPr>
            <a:spLocks noGrp="1"/>
          </p:cNvSpPr>
          <p:nvPr>
            <p:ph type="sldNum" sz="quarter" idx="12"/>
          </p:nvPr>
        </p:nvSpPr>
        <p:spPr/>
        <p:txBody>
          <a:bodyPr/>
          <a:lstStyle/>
          <a:p>
            <a:fld id="{E594DBF5-BA81-4F13-9FDD-65EC5DFAA8D4}" type="slidenum">
              <a:rPr lang="en-US" smtClean="0"/>
              <a:t>‹#›</a:t>
            </a:fld>
            <a:endParaRPr lang="en-US"/>
          </a:p>
        </p:txBody>
      </p:sp>
    </p:spTree>
    <p:extLst>
      <p:ext uri="{BB962C8B-B14F-4D97-AF65-F5344CB8AC3E}">
        <p14:creationId xmlns:p14="http://schemas.microsoft.com/office/powerpoint/2010/main" val="3628254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B2061-2371-40F6-9C05-5797817354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EDAF85-8C61-4C26-BE45-4DC7337AF5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B4C2D2-FB93-4225-9DC4-054A078445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1AB73A-2508-441C-B2AC-D51240140594}"/>
              </a:ext>
            </a:extLst>
          </p:cNvPr>
          <p:cNvSpPr>
            <a:spLocks noGrp="1"/>
          </p:cNvSpPr>
          <p:nvPr>
            <p:ph type="dt" sz="half" idx="10"/>
          </p:nvPr>
        </p:nvSpPr>
        <p:spPr/>
        <p:txBody>
          <a:bodyPr/>
          <a:lstStyle/>
          <a:p>
            <a:fld id="{5209DBDE-E70C-4A0B-8FE7-403605A81B72}" type="datetimeFigureOut">
              <a:rPr lang="en-US" smtClean="0"/>
              <a:t>3/23/2022</a:t>
            </a:fld>
            <a:endParaRPr lang="en-US"/>
          </a:p>
        </p:txBody>
      </p:sp>
      <p:sp>
        <p:nvSpPr>
          <p:cNvPr id="6" name="Footer Placeholder 5">
            <a:extLst>
              <a:ext uri="{FF2B5EF4-FFF2-40B4-BE49-F238E27FC236}">
                <a16:creationId xmlns:a16="http://schemas.microsoft.com/office/drawing/2014/main" id="{C3E1C1BD-ED1F-4854-A75E-A91B2AEA72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3197CD-D8BB-4E6D-8258-FA37FAA0BB00}"/>
              </a:ext>
            </a:extLst>
          </p:cNvPr>
          <p:cNvSpPr>
            <a:spLocks noGrp="1"/>
          </p:cNvSpPr>
          <p:nvPr>
            <p:ph type="sldNum" sz="quarter" idx="12"/>
          </p:nvPr>
        </p:nvSpPr>
        <p:spPr/>
        <p:txBody>
          <a:bodyPr/>
          <a:lstStyle/>
          <a:p>
            <a:fld id="{E594DBF5-BA81-4F13-9FDD-65EC5DFAA8D4}" type="slidenum">
              <a:rPr lang="en-US" smtClean="0"/>
              <a:t>‹#›</a:t>
            </a:fld>
            <a:endParaRPr lang="en-US"/>
          </a:p>
        </p:txBody>
      </p:sp>
    </p:spTree>
    <p:extLst>
      <p:ext uri="{BB962C8B-B14F-4D97-AF65-F5344CB8AC3E}">
        <p14:creationId xmlns:p14="http://schemas.microsoft.com/office/powerpoint/2010/main" val="3407944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3565C-0957-421F-8E75-89636BB8DC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EB02AD-511F-42F4-BFC1-479136AC9F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4123FB-1561-4BFD-A349-F18894AC97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E05FF3-952B-4C99-BADD-9D494337A8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40F2DB-C9AE-4AE3-A9C0-16E127B6B6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00ABF3-496A-40AE-9FEE-971D021D68A4}"/>
              </a:ext>
            </a:extLst>
          </p:cNvPr>
          <p:cNvSpPr>
            <a:spLocks noGrp="1"/>
          </p:cNvSpPr>
          <p:nvPr>
            <p:ph type="dt" sz="half" idx="10"/>
          </p:nvPr>
        </p:nvSpPr>
        <p:spPr/>
        <p:txBody>
          <a:bodyPr/>
          <a:lstStyle/>
          <a:p>
            <a:fld id="{5209DBDE-E70C-4A0B-8FE7-403605A81B72}" type="datetimeFigureOut">
              <a:rPr lang="en-US" smtClean="0"/>
              <a:t>3/23/2022</a:t>
            </a:fld>
            <a:endParaRPr lang="en-US"/>
          </a:p>
        </p:txBody>
      </p:sp>
      <p:sp>
        <p:nvSpPr>
          <p:cNvPr id="8" name="Footer Placeholder 7">
            <a:extLst>
              <a:ext uri="{FF2B5EF4-FFF2-40B4-BE49-F238E27FC236}">
                <a16:creationId xmlns:a16="http://schemas.microsoft.com/office/drawing/2014/main" id="{56B55B3A-A231-4032-B186-B99C0C1FF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F40F11-021C-404A-806E-D55F3C20BAAE}"/>
              </a:ext>
            </a:extLst>
          </p:cNvPr>
          <p:cNvSpPr>
            <a:spLocks noGrp="1"/>
          </p:cNvSpPr>
          <p:nvPr>
            <p:ph type="sldNum" sz="quarter" idx="12"/>
          </p:nvPr>
        </p:nvSpPr>
        <p:spPr/>
        <p:txBody>
          <a:bodyPr/>
          <a:lstStyle/>
          <a:p>
            <a:fld id="{E594DBF5-BA81-4F13-9FDD-65EC5DFAA8D4}" type="slidenum">
              <a:rPr lang="en-US" smtClean="0"/>
              <a:t>‹#›</a:t>
            </a:fld>
            <a:endParaRPr lang="en-US"/>
          </a:p>
        </p:txBody>
      </p:sp>
    </p:spTree>
    <p:extLst>
      <p:ext uri="{BB962C8B-B14F-4D97-AF65-F5344CB8AC3E}">
        <p14:creationId xmlns:p14="http://schemas.microsoft.com/office/powerpoint/2010/main" val="766462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57E82-DF33-413C-8736-504E59603C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11EB82-C242-4236-A634-7AED48CECFF1}"/>
              </a:ext>
            </a:extLst>
          </p:cNvPr>
          <p:cNvSpPr>
            <a:spLocks noGrp="1"/>
          </p:cNvSpPr>
          <p:nvPr>
            <p:ph type="dt" sz="half" idx="10"/>
          </p:nvPr>
        </p:nvSpPr>
        <p:spPr/>
        <p:txBody>
          <a:bodyPr/>
          <a:lstStyle/>
          <a:p>
            <a:fld id="{5209DBDE-E70C-4A0B-8FE7-403605A81B72}" type="datetimeFigureOut">
              <a:rPr lang="en-US" smtClean="0"/>
              <a:t>3/23/2022</a:t>
            </a:fld>
            <a:endParaRPr lang="en-US"/>
          </a:p>
        </p:txBody>
      </p:sp>
      <p:sp>
        <p:nvSpPr>
          <p:cNvPr id="4" name="Footer Placeholder 3">
            <a:extLst>
              <a:ext uri="{FF2B5EF4-FFF2-40B4-BE49-F238E27FC236}">
                <a16:creationId xmlns:a16="http://schemas.microsoft.com/office/drawing/2014/main" id="{121DEB52-ABAB-4895-8BB0-30D8A8C4AD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1D1DAA-3FC1-4BD2-9922-61B49BF054B5}"/>
              </a:ext>
            </a:extLst>
          </p:cNvPr>
          <p:cNvSpPr>
            <a:spLocks noGrp="1"/>
          </p:cNvSpPr>
          <p:nvPr>
            <p:ph type="sldNum" sz="quarter" idx="12"/>
          </p:nvPr>
        </p:nvSpPr>
        <p:spPr/>
        <p:txBody>
          <a:bodyPr/>
          <a:lstStyle/>
          <a:p>
            <a:fld id="{E594DBF5-BA81-4F13-9FDD-65EC5DFAA8D4}" type="slidenum">
              <a:rPr lang="en-US" smtClean="0"/>
              <a:t>‹#›</a:t>
            </a:fld>
            <a:endParaRPr lang="en-US"/>
          </a:p>
        </p:txBody>
      </p:sp>
    </p:spTree>
    <p:extLst>
      <p:ext uri="{BB962C8B-B14F-4D97-AF65-F5344CB8AC3E}">
        <p14:creationId xmlns:p14="http://schemas.microsoft.com/office/powerpoint/2010/main" val="896148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D14C40-CD55-482E-B702-CCA402354B14}"/>
              </a:ext>
            </a:extLst>
          </p:cNvPr>
          <p:cNvSpPr>
            <a:spLocks noGrp="1"/>
          </p:cNvSpPr>
          <p:nvPr>
            <p:ph type="dt" sz="half" idx="10"/>
          </p:nvPr>
        </p:nvSpPr>
        <p:spPr/>
        <p:txBody>
          <a:bodyPr/>
          <a:lstStyle/>
          <a:p>
            <a:fld id="{5209DBDE-E70C-4A0B-8FE7-403605A81B72}" type="datetimeFigureOut">
              <a:rPr lang="en-US" smtClean="0"/>
              <a:t>3/23/2022</a:t>
            </a:fld>
            <a:endParaRPr lang="en-US"/>
          </a:p>
        </p:txBody>
      </p:sp>
      <p:sp>
        <p:nvSpPr>
          <p:cNvPr id="3" name="Footer Placeholder 2">
            <a:extLst>
              <a:ext uri="{FF2B5EF4-FFF2-40B4-BE49-F238E27FC236}">
                <a16:creationId xmlns:a16="http://schemas.microsoft.com/office/drawing/2014/main" id="{2D9ED683-164B-4D38-9768-B27DC80101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3F354-6A10-4BB0-BF06-FE4BE19A67B5}"/>
              </a:ext>
            </a:extLst>
          </p:cNvPr>
          <p:cNvSpPr>
            <a:spLocks noGrp="1"/>
          </p:cNvSpPr>
          <p:nvPr>
            <p:ph type="sldNum" sz="quarter" idx="12"/>
          </p:nvPr>
        </p:nvSpPr>
        <p:spPr/>
        <p:txBody>
          <a:bodyPr/>
          <a:lstStyle/>
          <a:p>
            <a:fld id="{E594DBF5-BA81-4F13-9FDD-65EC5DFAA8D4}" type="slidenum">
              <a:rPr lang="en-US" smtClean="0"/>
              <a:t>‹#›</a:t>
            </a:fld>
            <a:endParaRPr lang="en-US"/>
          </a:p>
        </p:txBody>
      </p:sp>
    </p:spTree>
    <p:extLst>
      <p:ext uri="{BB962C8B-B14F-4D97-AF65-F5344CB8AC3E}">
        <p14:creationId xmlns:p14="http://schemas.microsoft.com/office/powerpoint/2010/main" val="318937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97CCA-5659-4ABF-BE2D-11597E2203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F484CD-922B-4029-AACD-7A550D70D7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5BFB03-C201-460B-A8F8-CB4F583FE8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C304A5-FB39-4F89-88E1-34D410330AF2}"/>
              </a:ext>
            </a:extLst>
          </p:cNvPr>
          <p:cNvSpPr>
            <a:spLocks noGrp="1"/>
          </p:cNvSpPr>
          <p:nvPr>
            <p:ph type="dt" sz="half" idx="10"/>
          </p:nvPr>
        </p:nvSpPr>
        <p:spPr/>
        <p:txBody>
          <a:bodyPr/>
          <a:lstStyle/>
          <a:p>
            <a:fld id="{5209DBDE-E70C-4A0B-8FE7-403605A81B72}" type="datetimeFigureOut">
              <a:rPr lang="en-US" smtClean="0"/>
              <a:t>3/23/2022</a:t>
            </a:fld>
            <a:endParaRPr lang="en-US"/>
          </a:p>
        </p:txBody>
      </p:sp>
      <p:sp>
        <p:nvSpPr>
          <p:cNvPr id="6" name="Footer Placeholder 5">
            <a:extLst>
              <a:ext uri="{FF2B5EF4-FFF2-40B4-BE49-F238E27FC236}">
                <a16:creationId xmlns:a16="http://schemas.microsoft.com/office/drawing/2014/main" id="{B9703C95-0176-409B-AFD8-4948582F72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96A62A-0EE1-4B0B-81AB-EE34DFDC5DCC}"/>
              </a:ext>
            </a:extLst>
          </p:cNvPr>
          <p:cNvSpPr>
            <a:spLocks noGrp="1"/>
          </p:cNvSpPr>
          <p:nvPr>
            <p:ph type="sldNum" sz="quarter" idx="12"/>
          </p:nvPr>
        </p:nvSpPr>
        <p:spPr/>
        <p:txBody>
          <a:bodyPr/>
          <a:lstStyle/>
          <a:p>
            <a:fld id="{E594DBF5-BA81-4F13-9FDD-65EC5DFAA8D4}" type="slidenum">
              <a:rPr lang="en-US" smtClean="0"/>
              <a:t>‹#›</a:t>
            </a:fld>
            <a:endParaRPr lang="en-US"/>
          </a:p>
        </p:txBody>
      </p:sp>
    </p:spTree>
    <p:extLst>
      <p:ext uri="{BB962C8B-B14F-4D97-AF65-F5344CB8AC3E}">
        <p14:creationId xmlns:p14="http://schemas.microsoft.com/office/powerpoint/2010/main" val="297314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8A4A6-B79A-4E4E-ABC4-1FDCE8EE37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6E0214-1CD6-40D2-AD7F-50682129CF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FA2547-43FA-4CAF-AF59-F007E5692B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0DBE6B-498D-4B71-8AA5-AB1501656432}"/>
              </a:ext>
            </a:extLst>
          </p:cNvPr>
          <p:cNvSpPr>
            <a:spLocks noGrp="1"/>
          </p:cNvSpPr>
          <p:nvPr>
            <p:ph type="dt" sz="half" idx="10"/>
          </p:nvPr>
        </p:nvSpPr>
        <p:spPr/>
        <p:txBody>
          <a:bodyPr/>
          <a:lstStyle/>
          <a:p>
            <a:fld id="{5209DBDE-E70C-4A0B-8FE7-403605A81B72}" type="datetimeFigureOut">
              <a:rPr lang="en-US" smtClean="0"/>
              <a:t>3/23/2022</a:t>
            </a:fld>
            <a:endParaRPr lang="en-US"/>
          </a:p>
        </p:txBody>
      </p:sp>
      <p:sp>
        <p:nvSpPr>
          <p:cNvPr id="6" name="Footer Placeholder 5">
            <a:extLst>
              <a:ext uri="{FF2B5EF4-FFF2-40B4-BE49-F238E27FC236}">
                <a16:creationId xmlns:a16="http://schemas.microsoft.com/office/drawing/2014/main" id="{604E32C7-7257-4624-B9D2-2A55D96C8B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AA9712-B3C7-4ACF-AB04-6DA3AFBFF934}"/>
              </a:ext>
            </a:extLst>
          </p:cNvPr>
          <p:cNvSpPr>
            <a:spLocks noGrp="1"/>
          </p:cNvSpPr>
          <p:nvPr>
            <p:ph type="sldNum" sz="quarter" idx="12"/>
          </p:nvPr>
        </p:nvSpPr>
        <p:spPr/>
        <p:txBody>
          <a:bodyPr/>
          <a:lstStyle/>
          <a:p>
            <a:fld id="{E594DBF5-BA81-4F13-9FDD-65EC5DFAA8D4}" type="slidenum">
              <a:rPr lang="en-US" smtClean="0"/>
              <a:t>‹#›</a:t>
            </a:fld>
            <a:endParaRPr lang="en-US"/>
          </a:p>
        </p:txBody>
      </p:sp>
    </p:spTree>
    <p:extLst>
      <p:ext uri="{BB962C8B-B14F-4D97-AF65-F5344CB8AC3E}">
        <p14:creationId xmlns:p14="http://schemas.microsoft.com/office/powerpoint/2010/main" val="351771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2FE71-A5CA-47C1-A556-E56C3C965B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E7BAC0-FABB-487E-B8DE-6E09E77B50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ADF5A3-9729-4851-8434-D4C5C44403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09DBDE-E70C-4A0B-8FE7-403605A81B72}" type="datetimeFigureOut">
              <a:rPr lang="en-US" smtClean="0"/>
              <a:t>3/23/2022</a:t>
            </a:fld>
            <a:endParaRPr lang="en-US"/>
          </a:p>
        </p:txBody>
      </p:sp>
      <p:sp>
        <p:nvSpPr>
          <p:cNvPr id="5" name="Footer Placeholder 4">
            <a:extLst>
              <a:ext uri="{FF2B5EF4-FFF2-40B4-BE49-F238E27FC236}">
                <a16:creationId xmlns:a16="http://schemas.microsoft.com/office/drawing/2014/main" id="{7A41E974-21E0-4B7D-92CE-C8E70D5924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AFD15B-8DD1-468A-9C1C-2B058CDD21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94DBF5-BA81-4F13-9FDD-65EC5DFAA8D4}" type="slidenum">
              <a:rPr lang="en-US" smtClean="0"/>
              <a:t>‹#›</a:t>
            </a:fld>
            <a:endParaRPr lang="en-US"/>
          </a:p>
        </p:txBody>
      </p:sp>
    </p:spTree>
    <p:extLst>
      <p:ext uri="{BB962C8B-B14F-4D97-AF65-F5344CB8AC3E}">
        <p14:creationId xmlns:p14="http://schemas.microsoft.com/office/powerpoint/2010/main" val="261644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ublic.tableau.com/views/CyclisticCaseStudy_16480472493550/CyclisticCaseStudyVisuals?:language=en-GB&amp;:display_count=n&amp;:origin=viz_share_link" TargetMode="External"/><Relationship Id="rId2" Type="http://schemas.openxmlformats.org/officeDocument/2006/relationships/hyperlink" Target="linkedin.com/in/fahad-iftikhar-b81391217"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43E6-2185-476A-966C-884FF0FD3F6C}"/>
              </a:ext>
            </a:extLst>
          </p:cNvPr>
          <p:cNvSpPr>
            <a:spLocks noGrp="1"/>
          </p:cNvSpPr>
          <p:nvPr>
            <p:ph type="ctrTitle"/>
          </p:nvPr>
        </p:nvSpPr>
        <p:spPr>
          <a:xfrm>
            <a:off x="1524000" y="2235200"/>
            <a:ext cx="9144000" cy="2387600"/>
          </a:xfrm>
        </p:spPr>
        <p:txBody>
          <a:bodyPr/>
          <a:lstStyle/>
          <a:p>
            <a:r>
              <a:rPr lang="en-US" dirty="0">
                <a:solidFill>
                  <a:schemeClr val="accent1"/>
                </a:solidFill>
              </a:rPr>
              <a:t>CYCLISTIC ANALYSIS</a:t>
            </a:r>
            <a:br>
              <a:rPr lang="en-US" dirty="0">
                <a:solidFill>
                  <a:schemeClr val="accent1"/>
                </a:solidFill>
              </a:rPr>
            </a:br>
            <a:r>
              <a:rPr lang="en-US" dirty="0">
                <a:solidFill>
                  <a:schemeClr val="accent1"/>
                </a:solidFill>
              </a:rPr>
              <a:t>CASE-STUDY</a:t>
            </a:r>
          </a:p>
        </p:txBody>
      </p:sp>
    </p:spTree>
    <p:extLst>
      <p:ext uri="{BB962C8B-B14F-4D97-AF65-F5344CB8AC3E}">
        <p14:creationId xmlns:p14="http://schemas.microsoft.com/office/powerpoint/2010/main" val="412342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C9616-F02F-4F39-A9F3-3A1CF9AD911A}"/>
              </a:ext>
            </a:extLst>
          </p:cNvPr>
          <p:cNvSpPr>
            <a:spLocks noGrp="1"/>
          </p:cNvSpPr>
          <p:nvPr>
            <p:ph type="title"/>
          </p:nvPr>
        </p:nvSpPr>
        <p:spPr/>
        <p:txBody>
          <a:bodyPr/>
          <a:lstStyle/>
          <a:p>
            <a:r>
              <a:rPr lang="en-US" dirty="0">
                <a:solidFill>
                  <a:schemeClr val="accent1"/>
                </a:solidFill>
              </a:rPr>
              <a:t>No of Bike rides in Summer</a:t>
            </a:r>
          </a:p>
        </p:txBody>
      </p:sp>
      <p:pic>
        <p:nvPicPr>
          <p:cNvPr id="4" name="slide3" descr="Cyclistic Case Study Visuals3">
            <a:extLst>
              <a:ext uri="{FF2B5EF4-FFF2-40B4-BE49-F238E27FC236}">
                <a16:creationId xmlns:a16="http://schemas.microsoft.com/office/drawing/2014/main" id="{E28AC467-F795-4D80-9BDC-205CECE3C3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2849" y="1825625"/>
            <a:ext cx="4586301" cy="4351338"/>
          </a:xfrm>
          <a:prstGeom prst="rect">
            <a:avLst/>
          </a:prstGeom>
        </p:spPr>
      </p:pic>
    </p:spTree>
    <p:extLst>
      <p:ext uri="{BB962C8B-B14F-4D97-AF65-F5344CB8AC3E}">
        <p14:creationId xmlns:p14="http://schemas.microsoft.com/office/powerpoint/2010/main" val="4095896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118A2-BAFF-4A37-8A33-9E60EA1D602F}"/>
              </a:ext>
            </a:extLst>
          </p:cNvPr>
          <p:cNvSpPr>
            <a:spLocks noGrp="1"/>
          </p:cNvSpPr>
          <p:nvPr>
            <p:ph type="title"/>
          </p:nvPr>
        </p:nvSpPr>
        <p:spPr/>
        <p:txBody>
          <a:bodyPr/>
          <a:lstStyle/>
          <a:p>
            <a:r>
              <a:rPr lang="en-US" dirty="0">
                <a:solidFill>
                  <a:schemeClr val="accent1"/>
                </a:solidFill>
              </a:rPr>
              <a:t>Ride Length around the Year</a:t>
            </a:r>
          </a:p>
        </p:txBody>
      </p:sp>
      <p:pic>
        <p:nvPicPr>
          <p:cNvPr id="4" name="slide6" descr="Cyclistic Case Study Visuals4">
            <a:extLst>
              <a:ext uri="{FF2B5EF4-FFF2-40B4-BE49-F238E27FC236}">
                <a16:creationId xmlns:a16="http://schemas.microsoft.com/office/drawing/2014/main" id="{DBEEBA5D-B135-4FE0-81BB-0F10DB922B1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02849" y="1825625"/>
            <a:ext cx="4586301" cy="4351338"/>
          </a:xfrm>
          <a:prstGeom prst="rect">
            <a:avLst/>
          </a:prstGeom>
        </p:spPr>
      </p:pic>
    </p:spTree>
    <p:extLst>
      <p:ext uri="{BB962C8B-B14F-4D97-AF65-F5344CB8AC3E}">
        <p14:creationId xmlns:p14="http://schemas.microsoft.com/office/powerpoint/2010/main" val="1704859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20FB7-181C-4C5A-8737-D12BC73508E4}"/>
              </a:ext>
            </a:extLst>
          </p:cNvPr>
          <p:cNvSpPr>
            <a:spLocks noGrp="1"/>
          </p:cNvSpPr>
          <p:nvPr>
            <p:ph type="title"/>
          </p:nvPr>
        </p:nvSpPr>
        <p:spPr/>
        <p:txBody>
          <a:bodyPr/>
          <a:lstStyle/>
          <a:p>
            <a:r>
              <a:rPr lang="en-US" dirty="0">
                <a:solidFill>
                  <a:schemeClr val="accent1"/>
                </a:solidFill>
              </a:rPr>
              <a:t>Area of Trips(Autumn &amp; Spring):</a:t>
            </a:r>
          </a:p>
        </p:txBody>
      </p:sp>
      <p:pic>
        <p:nvPicPr>
          <p:cNvPr id="4" name="slide9" descr="Cyclistic Case Study Visuals8">
            <a:extLst>
              <a:ext uri="{FF2B5EF4-FFF2-40B4-BE49-F238E27FC236}">
                <a16:creationId xmlns:a16="http://schemas.microsoft.com/office/drawing/2014/main" id="{1C6C98D2-7CEF-4673-9D6F-BE99B194D1B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517807"/>
            <a:ext cx="4586301" cy="4351338"/>
          </a:xfrm>
          <a:prstGeom prst="rect">
            <a:avLst/>
          </a:prstGeom>
        </p:spPr>
      </p:pic>
      <p:pic>
        <p:nvPicPr>
          <p:cNvPr id="6" name="Picture 5">
            <a:extLst>
              <a:ext uri="{FF2B5EF4-FFF2-40B4-BE49-F238E27FC236}">
                <a16:creationId xmlns:a16="http://schemas.microsoft.com/office/drawing/2014/main" id="{CF16B3BF-2079-4542-AB16-1337A70333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8185" y="1517807"/>
            <a:ext cx="4586302" cy="4351339"/>
          </a:xfrm>
          <a:prstGeom prst="rect">
            <a:avLst/>
          </a:prstGeom>
        </p:spPr>
      </p:pic>
    </p:spTree>
    <p:extLst>
      <p:ext uri="{BB962C8B-B14F-4D97-AF65-F5344CB8AC3E}">
        <p14:creationId xmlns:p14="http://schemas.microsoft.com/office/powerpoint/2010/main" val="2528452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29CA2-A35F-4E80-9137-8D72CED06AA6}"/>
              </a:ext>
            </a:extLst>
          </p:cNvPr>
          <p:cNvSpPr>
            <a:spLocks noGrp="1"/>
          </p:cNvSpPr>
          <p:nvPr>
            <p:ph type="title"/>
          </p:nvPr>
        </p:nvSpPr>
        <p:spPr/>
        <p:txBody>
          <a:bodyPr/>
          <a:lstStyle/>
          <a:p>
            <a:r>
              <a:rPr lang="en-US" dirty="0">
                <a:solidFill>
                  <a:schemeClr val="accent1"/>
                </a:solidFill>
              </a:rPr>
              <a:t>Area of Trips(Summer &amp; Winter):</a:t>
            </a:r>
          </a:p>
        </p:txBody>
      </p:sp>
      <p:pic>
        <p:nvPicPr>
          <p:cNvPr id="5" name="Content Placeholder 4">
            <a:extLst>
              <a:ext uri="{FF2B5EF4-FFF2-40B4-BE49-F238E27FC236}">
                <a16:creationId xmlns:a16="http://schemas.microsoft.com/office/drawing/2014/main" id="{3CBF9A47-04A3-440E-8B73-9117B9ECD3D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27301" y="1690688"/>
            <a:ext cx="4586301" cy="4351338"/>
          </a:xfrm>
        </p:spPr>
      </p:pic>
      <p:pic>
        <p:nvPicPr>
          <p:cNvPr id="7" name="Picture 6">
            <a:extLst>
              <a:ext uri="{FF2B5EF4-FFF2-40B4-BE49-F238E27FC236}">
                <a16:creationId xmlns:a16="http://schemas.microsoft.com/office/drawing/2014/main" id="{CEAD9549-090F-40F8-9BE4-4167C5C3FB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3602" y="1690688"/>
            <a:ext cx="4586301" cy="4351337"/>
          </a:xfrm>
          <a:prstGeom prst="rect">
            <a:avLst/>
          </a:prstGeom>
        </p:spPr>
      </p:pic>
    </p:spTree>
    <p:extLst>
      <p:ext uri="{BB962C8B-B14F-4D97-AF65-F5344CB8AC3E}">
        <p14:creationId xmlns:p14="http://schemas.microsoft.com/office/powerpoint/2010/main" val="3614200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A85AF-4769-45C4-82EF-52DB31B0ABA7}"/>
              </a:ext>
            </a:extLst>
          </p:cNvPr>
          <p:cNvSpPr>
            <a:spLocks noGrp="1"/>
          </p:cNvSpPr>
          <p:nvPr>
            <p:ph type="title"/>
          </p:nvPr>
        </p:nvSpPr>
        <p:spPr/>
        <p:txBody>
          <a:bodyPr/>
          <a:lstStyle/>
          <a:p>
            <a:r>
              <a:rPr lang="en-US" dirty="0">
                <a:solidFill>
                  <a:schemeClr val="accent1"/>
                </a:solidFill>
              </a:rPr>
              <a:t>Ride Length by Month</a:t>
            </a:r>
          </a:p>
        </p:txBody>
      </p:sp>
      <p:pic>
        <p:nvPicPr>
          <p:cNvPr id="4" name="slide14" descr="Rides/Avg Length by Month">
            <a:extLst>
              <a:ext uri="{FF2B5EF4-FFF2-40B4-BE49-F238E27FC236}">
                <a16:creationId xmlns:a16="http://schemas.microsoft.com/office/drawing/2014/main" id="{7162BE88-B634-4140-AE12-BFAE3E38BF5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41390" y="1825625"/>
            <a:ext cx="6909219" cy="4351338"/>
          </a:xfrm>
          <a:prstGeom prst="rect">
            <a:avLst/>
          </a:prstGeom>
        </p:spPr>
      </p:pic>
    </p:spTree>
    <p:extLst>
      <p:ext uri="{BB962C8B-B14F-4D97-AF65-F5344CB8AC3E}">
        <p14:creationId xmlns:p14="http://schemas.microsoft.com/office/powerpoint/2010/main" val="1374437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7F711-8E6C-4271-B41A-1D4848F18203}"/>
              </a:ext>
            </a:extLst>
          </p:cNvPr>
          <p:cNvSpPr>
            <a:spLocks noGrp="1"/>
          </p:cNvSpPr>
          <p:nvPr>
            <p:ph type="title"/>
          </p:nvPr>
        </p:nvSpPr>
        <p:spPr/>
        <p:txBody>
          <a:bodyPr/>
          <a:lstStyle/>
          <a:p>
            <a:r>
              <a:rPr lang="en-US" dirty="0">
                <a:solidFill>
                  <a:schemeClr val="accent1"/>
                </a:solidFill>
              </a:rPr>
              <a:t>Rush Hour Peaks - Weekdays</a:t>
            </a:r>
          </a:p>
        </p:txBody>
      </p:sp>
      <p:pic>
        <p:nvPicPr>
          <p:cNvPr id="4" name="slide16" descr="Rush Hour Peaks">
            <a:extLst>
              <a:ext uri="{FF2B5EF4-FFF2-40B4-BE49-F238E27FC236}">
                <a16:creationId xmlns:a16="http://schemas.microsoft.com/office/drawing/2014/main" id="{123657CC-98A2-400F-95E5-C480FC9DEFC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42794" y="1825625"/>
            <a:ext cx="6106412" cy="4351338"/>
          </a:xfrm>
          <a:prstGeom prst="rect">
            <a:avLst/>
          </a:prstGeom>
        </p:spPr>
      </p:pic>
    </p:spTree>
    <p:extLst>
      <p:ext uri="{BB962C8B-B14F-4D97-AF65-F5344CB8AC3E}">
        <p14:creationId xmlns:p14="http://schemas.microsoft.com/office/powerpoint/2010/main" val="1416414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886D5-4D6F-4343-A416-39399888CC07}"/>
              </a:ext>
            </a:extLst>
          </p:cNvPr>
          <p:cNvSpPr>
            <a:spLocks noGrp="1"/>
          </p:cNvSpPr>
          <p:nvPr>
            <p:ph type="title"/>
          </p:nvPr>
        </p:nvSpPr>
        <p:spPr/>
        <p:txBody>
          <a:bodyPr/>
          <a:lstStyle/>
          <a:p>
            <a:r>
              <a:rPr lang="en-US" dirty="0">
                <a:solidFill>
                  <a:schemeClr val="accent1"/>
                </a:solidFill>
              </a:rPr>
              <a:t>Bike Types</a:t>
            </a:r>
          </a:p>
        </p:txBody>
      </p:sp>
      <p:pic>
        <p:nvPicPr>
          <p:cNvPr id="4" name="slide21" descr="Rides by Bike Types, Seasons">
            <a:extLst>
              <a:ext uri="{FF2B5EF4-FFF2-40B4-BE49-F238E27FC236}">
                <a16:creationId xmlns:a16="http://schemas.microsoft.com/office/drawing/2014/main" id="{CA145B69-CB17-4A9F-A4B1-8CAE853DDC4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55641" y="1825625"/>
            <a:ext cx="9080717" cy="4351338"/>
          </a:xfrm>
          <a:prstGeom prst="rect">
            <a:avLst/>
          </a:prstGeom>
        </p:spPr>
      </p:pic>
    </p:spTree>
    <p:extLst>
      <p:ext uri="{BB962C8B-B14F-4D97-AF65-F5344CB8AC3E}">
        <p14:creationId xmlns:p14="http://schemas.microsoft.com/office/powerpoint/2010/main" val="714437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E5242-4163-4AAC-9242-91D97562C67D}"/>
              </a:ext>
            </a:extLst>
          </p:cNvPr>
          <p:cNvSpPr>
            <a:spLocks noGrp="1"/>
          </p:cNvSpPr>
          <p:nvPr>
            <p:ph type="title"/>
          </p:nvPr>
        </p:nvSpPr>
        <p:spPr/>
        <p:txBody>
          <a:bodyPr/>
          <a:lstStyle/>
          <a:p>
            <a:r>
              <a:rPr lang="en-US" dirty="0">
                <a:solidFill>
                  <a:schemeClr val="accent1"/>
                </a:solidFill>
              </a:rPr>
              <a:t>Conclusions:</a:t>
            </a:r>
          </a:p>
        </p:txBody>
      </p:sp>
      <p:sp>
        <p:nvSpPr>
          <p:cNvPr id="3" name="Content Placeholder 2">
            <a:extLst>
              <a:ext uri="{FF2B5EF4-FFF2-40B4-BE49-F238E27FC236}">
                <a16:creationId xmlns:a16="http://schemas.microsoft.com/office/drawing/2014/main" id="{E6599955-702E-405F-A1E4-69B3D8323244}"/>
              </a:ext>
            </a:extLst>
          </p:cNvPr>
          <p:cNvSpPr>
            <a:spLocks noGrp="1"/>
          </p:cNvSpPr>
          <p:nvPr>
            <p:ph idx="1"/>
          </p:nvPr>
        </p:nvSpPr>
        <p:spPr/>
        <p:txBody>
          <a:bodyPr/>
          <a:lstStyle/>
          <a:p>
            <a:r>
              <a:rPr lang="en-US" dirty="0"/>
              <a:t>Looking at the data we can analyze that cyclistic bikes are used most in summer and least in winter.</a:t>
            </a:r>
          </a:p>
          <a:p>
            <a:r>
              <a:rPr lang="en-US" dirty="0"/>
              <a:t>We also found out that members are more active on week days while casuals are more active on week-ends.</a:t>
            </a:r>
          </a:p>
          <a:p>
            <a:endParaRPr lang="en-US" dirty="0"/>
          </a:p>
        </p:txBody>
      </p:sp>
    </p:spTree>
    <p:extLst>
      <p:ext uri="{BB962C8B-B14F-4D97-AF65-F5344CB8AC3E}">
        <p14:creationId xmlns:p14="http://schemas.microsoft.com/office/powerpoint/2010/main" val="2858512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94CC7-3249-4580-8D27-337B275E10DB}"/>
              </a:ext>
            </a:extLst>
          </p:cNvPr>
          <p:cNvSpPr>
            <a:spLocks noGrp="1"/>
          </p:cNvSpPr>
          <p:nvPr>
            <p:ph type="title"/>
          </p:nvPr>
        </p:nvSpPr>
        <p:spPr/>
        <p:txBody>
          <a:bodyPr/>
          <a:lstStyle/>
          <a:p>
            <a:r>
              <a:rPr lang="en-US" dirty="0">
                <a:solidFill>
                  <a:schemeClr val="accent1"/>
                </a:solidFill>
              </a:rPr>
              <a:t>Strategies:</a:t>
            </a:r>
          </a:p>
        </p:txBody>
      </p:sp>
      <p:sp>
        <p:nvSpPr>
          <p:cNvPr id="3" name="Content Placeholder 2">
            <a:extLst>
              <a:ext uri="{FF2B5EF4-FFF2-40B4-BE49-F238E27FC236}">
                <a16:creationId xmlns:a16="http://schemas.microsoft.com/office/drawing/2014/main" id="{44737554-4835-400A-B1A5-71E5D3C9342B}"/>
              </a:ext>
            </a:extLst>
          </p:cNvPr>
          <p:cNvSpPr>
            <a:spLocks noGrp="1"/>
          </p:cNvSpPr>
          <p:nvPr>
            <p:ph idx="1"/>
          </p:nvPr>
        </p:nvSpPr>
        <p:spPr/>
        <p:txBody>
          <a:bodyPr/>
          <a:lstStyle/>
          <a:p>
            <a:r>
              <a:rPr lang="en-US" dirty="0"/>
              <a:t>We can introduce a weekend pass which will allow casuals who ride on weekends to convert into members.</a:t>
            </a:r>
          </a:p>
          <a:p>
            <a:r>
              <a:rPr lang="en-US" dirty="0"/>
              <a:t>We can introduce a summer pass which will allow casuals to ride around the city with a low price than they would have to pay around the summer season.</a:t>
            </a:r>
          </a:p>
          <a:p>
            <a:r>
              <a:rPr lang="en-US" dirty="0"/>
              <a:t>We can introduce a bike reservation app to our members that will allow them to reserve a bike at any time of the day which will temp casuals to convert to members as casuals use different bike types all the time</a:t>
            </a:r>
          </a:p>
        </p:txBody>
      </p:sp>
    </p:spTree>
    <p:extLst>
      <p:ext uri="{BB962C8B-B14F-4D97-AF65-F5344CB8AC3E}">
        <p14:creationId xmlns:p14="http://schemas.microsoft.com/office/powerpoint/2010/main" val="2147484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4013D-431F-418D-94A8-6167EE719760}"/>
              </a:ext>
            </a:extLst>
          </p:cNvPr>
          <p:cNvSpPr>
            <a:spLocks noGrp="1"/>
          </p:cNvSpPr>
          <p:nvPr>
            <p:ph type="title"/>
          </p:nvPr>
        </p:nvSpPr>
        <p:spPr>
          <a:xfrm>
            <a:off x="838200" y="2766218"/>
            <a:ext cx="10515600" cy="1325563"/>
          </a:xfrm>
        </p:spPr>
        <p:txBody>
          <a:bodyPr>
            <a:normAutofit/>
          </a:bodyPr>
          <a:lstStyle/>
          <a:p>
            <a:pPr algn="ctr"/>
            <a:r>
              <a:rPr lang="en-US" sz="6600" dirty="0">
                <a:solidFill>
                  <a:schemeClr val="accent1"/>
                </a:solidFill>
              </a:rPr>
              <a:t>THANK YOU</a:t>
            </a:r>
          </a:p>
        </p:txBody>
      </p:sp>
    </p:spTree>
    <p:extLst>
      <p:ext uri="{BB962C8B-B14F-4D97-AF65-F5344CB8AC3E}">
        <p14:creationId xmlns:p14="http://schemas.microsoft.com/office/powerpoint/2010/main" val="2353357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D77F44-F3C7-449F-A277-1A020CA9086C}"/>
              </a:ext>
            </a:extLst>
          </p:cNvPr>
          <p:cNvSpPr>
            <a:spLocks noGrp="1"/>
          </p:cNvSpPr>
          <p:nvPr>
            <p:ph idx="1"/>
          </p:nvPr>
        </p:nvSpPr>
        <p:spPr>
          <a:xfrm>
            <a:off x="590843" y="1253330"/>
            <a:ext cx="11310425" cy="5604669"/>
          </a:xfrm>
        </p:spPr>
        <p:txBody>
          <a:bodyPr>
            <a:normAutofit fontScale="92500" lnSpcReduction="10000"/>
          </a:bodyPr>
          <a:lstStyle/>
          <a:p>
            <a:pPr marL="0" indent="0">
              <a:buNone/>
            </a:pPr>
            <a:r>
              <a:rPr lang="en-US" sz="4000" dirty="0">
                <a:solidFill>
                  <a:srgbClr val="00B050"/>
                </a:solidFill>
              </a:rPr>
              <a:t>Presentation By:	 	Fahad Iftikhar</a:t>
            </a:r>
          </a:p>
          <a:p>
            <a:pPr marL="0" indent="0">
              <a:buNone/>
            </a:pPr>
            <a:r>
              <a:rPr lang="en-US" sz="4000" dirty="0">
                <a:solidFill>
                  <a:srgbClr val="00B050"/>
                </a:solidFill>
              </a:rPr>
              <a:t>LinkedIn:		  		</a:t>
            </a:r>
            <a:r>
              <a:rPr lang="en-US" sz="3900" dirty="0">
                <a:solidFill>
                  <a:srgbClr val="00B050"/>
                </a:solidFill>
                <a:hlinkClick r:id="rId2" action="ppaction://hlinkfile">
                  <a:extLst>
                    <a:ext uri="{A12FA001-AC4F-418D-AE19-62706E023703}">
                      <ahyp:hlinkClr xmlns:ahyp="http://schemas.microsoft.com/office/drawing/2018/hyperlinkcolor" val="tx"/>
                    </a:ext>
                  </a:extLst>
                </a:hlinkClick>
              </a:rPr>
              <a:t>LinkedIn Profile</a:t>
            </a:r>
            <a:r>
              <a:rPr lang="en-US" sz="3900" dirty="0">
                <a:solidFill>
                  <a:srgbClr val="00B050"/>
                </a:solidFill>
              </a:rPr>
              <a:t>	</a:t>
            </a:r>
          </a:p>
          <a:p>
            <a:pPr marL="0" indent="0">
              <a:buNone/>
            </a:pPr>
            <a:r>
              <a:rPr lang="en-US" sz="4000" dirty="0">
                <a:solidFill>
                  <a:srgbClr val="00B050"/>
                </a:solidFill>
              </a:rPr>
              <a:t>Complete Project: </a:t>
            </a:r>
          </a:p>
          <a:p>
            <a:pPr marL="0" indent="0">
              <a:buNone/>
            </a:pPr>
            <a:r>
              <a:rPr lang="en-US" sz="4000" dirty="0">
                <a:solidFill>
                  <a:srgbClr val="00B050"/>
                </a:solidFill>
              </a:rPr>
              <a:t>Tableau Visuals:		</a:t>
            </a:r>
            <a:r>
              <a:rPr lang="en-US" sz="4000" dirty="0">
                <a:solidFill>
                  <a:srgbClr val="00B050"/>
                </a:solidFill>
                <a:hlinkClick r:id="rId3">
                  <a:extLst>
                    <a:ext uri="{A12FA001-AC4F-418D-AE19-62706E023703}">
                      <ahyp:hlinkClr xmlns:ahyp="http://schemas.microsoft.com/office/drawing/2018/hyperlinkcolor" val="tx"/>
                    </a:ext>
                  </a:extLst>
                </a:hlinkClick>
              </a:rPr>
              <a:t>tableau.data viz</a:t>
            </a:r>
            <a:r>
              <a:rPr lang="en-US" sz="4000" dirty="0">
                <a:solidFill>
                  <a:srgbClr val="00B050"/>
                </a:solidFill>
              </a:rPr>
              <a:t> 	</a:t>
            </a:r>
          </a:p>
          <a:p>
            <a:pPr marL="0" indent="0">
              <a:buNone/>
            </a:pPr>
            <a:endParaRPr lang="en-US" sz="4000" dirty="0">
              <a:solidFill>
                <a:srgbClr val="00B050"/>
              </a:solidFill>
            </a:endParaRPr>
          </a:p>
          <a:p>
            <a:pPr marL="0" indent="0">
              <a:buNone/>
            </a:pPr>
            <a:endParaRPr lang="en-US" sz="4000" dirty="0">
              <a:solidFill>
                <a:srgbClr val="00B050"/>
              </a:solidFill>
            </a:endParaRPr>
          </a:p>
          <a:p>
            <a:pPr marL="0" indent="0">
              <a:buNone/>
            </a:pPr>
            <a:endParaRPr lang="en-US" sz="1800" dirty="0">
              <a:solidFill>
                <a:srgbClr val="00B050"/>
              </a:solidFill>
            </a:endParaRPr>
          </a:p>
          <a:p>
            <a:pPr marL="0" indent="0">
              <a:buNone/>
            </a:pPr>
            <a:endParaRPr lang="en-US" sz="1800" dirty="0">
              <a:solidFill>
                <a:srgbClr val="00B050"/>
              </a:solidFill>
            </a:endParaRPr>
          </a:p>
          <a:p>
            <a:pPr marL="0" indent="0">
              <a:buNone/>
            </a:pPr>
            <a:endParaRPr lang="en-US" sz="1800" dirty="0">
              <a:solidFill>
                <a:srgbClr val="00B050"/>
              </a:solidFill>
            </a:endParaRPr>
          </a:p>
          <a:p>
            <a:pPr marL="0" indent="0">
              <a:buNone/>
            </a:pPr>
            <a:endParaRPr lang="en-US" sz="1800" dirty="0">
              <a:solidFill>
                <a:srgbClr val="00B050"/>
              </a:solidFill>
            </a:endParaRPr>
          </a:p>
          <a:p>
            <a:pPr marL="0" indent="0">
              <a:buNone/>
            </a:pPr>
            <a:endParaRPr lang="en-US" sz="1800" dirty="0">
              <a:solidFill>
                <a:srgbClr val="00B050"/>
              </a:solidFill>
            </a:endParaRPr>
          </a:p>
          <a:p>
            <a:pPr marL="0" indent="0">
              <a:buNone/>
            </a:pPr>
            <a:r>
              <a:rPr lang="en-US" sz="1800" dirty="0">
                <a:solidFill>
                  <a:srgbClr val="00B050"/>
                </a:solidFill>
              </a:rPr>
              <a:t>Note: This analysis was performed using R and visuals were created in Tableau.</a:t>
            </a:r>
          </a:p>
        </p:txBody>
      </p:sp>
    </p:spTree>
    <p:extLst>
      <p:ext uri="{BB962C8B-B14F-4D97-AF65-F5344CB8AC3E}">
        <p14:creationId xmlns:p14="http://schemas.microsoft.com/office/powerpoint/2010/main" val="2047799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CA07F-E213-4DF7-AA47-398ABEEE9F14}"/>
              </a:ext>
            </a:extLst>
          </p:cNvPr>
          <p:cNvSpPr>
            <a:spLocks noGrp="1"/>
          </p:cNvSpPr>
          <p:nvPr>
            <p:ph type="title"/>
          </p:nvPr>
        </p:nvSpPr>
        <p:spPr/>
        <p:txBody>
          <a:bodyPr/>
          <a:lstStyle/>
          <a:p>
            <a:r>
              <a:rPr lang="en-US" dirty="0">
                <a:solidFill>
                  <a:schemeClr val="accent1"/>
                </a:solidFill>
              </a:rPr>
              <a:t>Analysis Purpose:</a:t>
            </a:r>
          </a:p>
        </p:txBody>
      </p:sp>
      <p:sp>
        <p:nvSpPr>
          <p:cNvPr id="3" name="Content Placeholder 2">
            <a:extLst>
              <a:ext uri="{FF2B5EF4-FFF2-40B4-BE49-F238E27FC236}">
                <a16:creationId xmlns:a16="http://schemas.microsoft.com/office/drawing/2014/main" id="{0EEF69CC-564F-444F-A28C-E0C8029708D2}"/>
              </a:ext>
            </a:extLst>
          </p:cNvPr>
          <p:cNvSpPr>
            <a:spLocks noGrp="1"/>
          </p:cNvSpPr>
          <p:nvPr>
            <p:ph idx="1"/>
          </p:nvPr>
        </p:nvSpPr>
        <p:spPr/>
        <p:txBody>
          <a:bodyPr/>
          <a:lstStyle/>
          <a:p>
            <a:r>
              <a:rPr lang="en-US" dirty="0"/>
              <a:t>Support the decision making process behind supporting or opposing a marketing strategy that attempts to convert </a:t>
            </a:r>
            <a:r>
              <a:rPr lang="en-US" dirty="0">
                <a:solidFill>
                  <a:srgbClr val="00B050"/>
                </a:solidFill>
              </a:rPr>
              <a:t>casuals</a:t>
            </a:r>
            <a:r>
              <a:rPr lang="en-US" dirty="0"/>
              <a:t> into </a:t>
            </a:r>
            <a:r>
              <a:rPr lang="en-US" dirty="0">
                <a:solidFill>
                  <a:srgbClr val="FF0000"/>
                </a:solidFill>
              </a:rPr>
              <a:t>members</a:t>
            </a:r>
            <a:r>
              <a:rPr lang="en-US" dirty="0"/>
              <a:t>.</a:t>
            </a:r>
          </a:p>
          <a:p>
            <a:endParaRPr lang="en-US" dirty="0"/>
          </a:p>
          <a:p>
            <a:endParaRPr lang="en-US" dirty="0"/>
          </a:p>
          <a:p>
            <a:r>
              <a:rPr lang="en-US" dirty="0"/>
              <a:t>How do </a:t>
            </a:r>
            <a:r>
              <a:rPr lang="en-US" dirty="0">
                <a:solidFill>
                  <a:srgbClr val="FF0000"/>
                </a:solidFill>
              </a:rPr>
              <a:t>members</a:t>
            </a:r>
            <a:r>
              <a:rPr lang="en-US" dirty="0"/>
              <a:t> and </a:t>
            </a:r>
            <a:r>
              <a:rPr lang="en-US" dirty="0">
                <a:solidFill>
                  <a:srgbClr val="00B050"/>
                </a:solidFill>
              </a:rPr>
              <a:t>casual</a:t>
            </a:r>
            <a:r>
              <a:rPr lang="en-US" dirty="0"/>
              <a:t> riders use cyclistic differently?</a:t>
            </a:r>
          </a:p>
        </p:txBody>
      </p:sp>
      <p:sp>
        <p:nvSpPr>
          <p:cNvPr id="4" name="Title 1">
            <a:extLst>
              <a:ext uri="{FF2B5EF4-FFF2-40B4-BE49-F238E27FC236}">
                <a16:creationId xmlns:a16="http://schemas.microsoft.com/office/drawing/2014/main" id="{F68C6188-3E0F-4335-9BE1-D809F7B6A471}"/>
              </a:ext>
            </a:extLst>
          </p:cNvPr>
          <p:cNvSpPr txBox="1">
            <a:spLocks/>
          </p:cNvSpPr>
          <p:nvPr/>
        </p:nvSpPr>
        <p:spPr>
          <a:xfrm>
            <a:off x="838200" y="255447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1"/>
                </a:solidFill>
              </a:rPr>
              <a:t>The Challenge:</a:t>
            </a:r>
          </a:p>
        </p:txBody>
      </p:sp>
    </p:spTree>
    <p:extLst>
      <p:ext uri="{BB962C8B-B14F-4D97-AF65-F5344CB8AC3E}">
        <p14:creationId xmlns:p14="http://schemas.microsoft.com/office/powerpoint/2010/main" val="4276387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232899-B7C4-484F-9E9D-FC592B39FE11}"/>
              </a:ext>
            </a:extLst>
          </p:cNvPr>
          <p:cNvSpPr>
            <a:spLocks noGrp="1"/>
          </p:cNvSpPr>
          <p:nvPr>
            <p:ph idx="1"/>
          </p:nvPr>
        </p:nvSpPr>
        <p:spPr>
          <a:xfrm>
            <a:off x="838200" y="1690688"/>
            <a:ext cx="10515600" cy="4351338"/>
          </a:xfrm>
        </p:spPr>
        <p:txBody>
          <a:bodyPr/>
          <a:lstStyle/>
          <a:p>
            <a:pPr marL="0" indent="0">
              <a:buNone/>
            </a:pPr>
            <a:r>
              <a:rPr lang="en-US" dirty="0">
                <a:solidFill>
                  <a:srgbClr val="00B050"/>
                </a:solidFill>
              </a:rPr>
              <a:t>Casuals</a:t>
            </a:r>
            <a:r>
              <a:rPr lang="en-US" dirty="0"/>
              <a:t> use cyclistic bikes for leisure.</a:t>
            </a:r>
          </a:p>
          <a:p>
            <a:pPr marL="0" indent="0">
              <a:buNone/>
            </a:pPr>
            <a:r>
              <a:rPr lang="en-US" dirty="0">
                <a:solidFill>
                  <a:srgbClr val="FF0000"/>
                </a:solidFill>
              </a:rPr>
              <a:t>Members</a:t>
            </a:r>
            <a:r>
              <a:rPr lang="en-US" dirty="0"/>
              <a:t> use cyclistic bikes for commuting.</a:t>
            </a:r>
          </a:p>
          <a:p>
            <a:pPr marL="0" indent="0">
              <a:buNone/>
            </a:pPr>
            <a:r>
              <a:rPr lang="en-US" dirty="0"/>
              <a:t>Most of the </a:t>
            </a:r>
            <a:r>
              <a:rPr lang="en-US" dirty="0">
                <a:solidFill>
                  <a:srgbClr val="00B050"/>
                </a:solidFill>
              </a:rPr>
              <a:t>casuals</a:t>
            </a:r>
            <a:r>
              <a:rPr lang="en-US" dirty="0"/>
              <a:t> are outside visitors while </a:t>
            </a:r>
            <a:r>
              <a:rPr lang="en-US" dirty="0">
                <a:solidFill>
                  <a:srgbClr val="FF0000"/>
                </a:solidFill>
              </a:rPr>
              <a:t>members</a:t>
            </a:r>
            <a:r>
              <a:rPr lang="en-US" dirty="0"/>
              <a:t> are citizens of that area</a:t>
            </a:r>
          </a:p>
        </p:txBody>
      </p:sp>
      <p:sp>
        <p:nvSpPr>
          <p:cNvPr id="4" name="Title 1">
            <a:extLst>
              <a:ext uri="{FF2B5EF4-FFF2-40B4-BE49-F238E27FC236}">
                <a16:creationId xmlns:a16="http://schemas.microsoft.com/office/drawing/2014/main" id="{ABC54A56-00EA-42B0-A563-112C2BD32D5B}"/>
              </a:ext>
            </a:extLst>
          </p:cNvPr>
          <p:cNvSpPr>
            <a:spLocks noGrp="1"/>
          </p:cNvSpPr>
          <p:nvPr>
            <p:ph type="title"/>
          </p:nvPr>
        </p:nvSpPr>
        <p:spPr>
          <a:xfrm>
            <a:off x="838200" y="365125"/>
            <a:ext cx="10515600" cy="1325563"/>
          </a:xfrm>
        </p:spPr>
        <p:txBody>
          <a:bodyPr/>
          <a:lstStyle/>
          <a:p>
            <a:r>
              <a:rPr lang="en-US" dirty="0">
                <a:solidFill>
                  <a:schemeClr val="accent1"/>
                </a:solidFill>
              </a:rPr>
              <a:t>Hypothesis</a:t>
            </a:r>
            <a:r>
              <a:rPr lang="en-US" dirty="0"/>
              <a:t>:</a:t>
            </a:r>
          </a:p>
        </p:txBody>
      </p:sp>
    </p:spTree>
    <p:extLst>
      <p:ext uri="{BB962C8B-B14F-4D97-AF65-F5344CB8AC3E}">
        <p14:creationId xmlns:p14="http://schemas.microsoft.com/office/powerpoint/2010/main" val="3694815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1D366-24FB-421D-93CE-47F7FFDF5EA9}"/>
              </a:ext>
            </a:extLst>
          </p:cNvPr>
          <p:cNvSpPr>
            <a:spLocks noGrp="1"/>
          </p:cNvSpPr>
          <p:nvPr>
            <p:ph type="title"/>
          </p:nvPr>
        </p:nvSpPr>
        <p:spPr/>
        <p:txBody>
          <a:bodyPr/>
          <a:lstStyle/>
          <a:p>
            <a:r>
              <a:rPr lang="en-US" dirty="0">
                <a:solidFill>
                  <a:schemeClr val="accent1"/>
                </a:solidFill>
              </a:rPr>
              <a:t>Total Bike Rides</a:t>
            </a:r>
          </a:p>
        </p:txBody>
      </p:sp>
      <p:pic>
        <p:nvPicPr>
          <p:cNvPr id="4" name="slide10" descr="Total Bike Rides">
            <a:extLst>
              <a:ext uri="{FF2B5EF4-FFF2-40B4-BE49-F238E27FC236}">
                <a16:creationId xmlns:a16="http://schemas.microsoft.com/office/drawing/2014/main" id="{11362AEA-B421-4EF9-81A2-E80E433F737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693736"/>
            <a:ext cx="10515600" cy="2615115"/>
          </a:xfrm>
          <a:prstGeom prst="rect">
            <a:avLst/>
          </a:prstGeom>
        </p:spPr>
      </p:pic>
    </p:spTree>
    <p:extLst>
      <p:ext uri="{BB962C8B-B14F-4D97-AF65-F5344CB8AC3E}">
        <p14:creationId xmlns:p14="http://schemas.microsoft.com/office/powerpoint/2010/main" val="411124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E249-BA97-4FAA-8BFD-FE38BFD71923}"/>
              </a:ext>
            </a:extLst>
          </p:cNvPr>
          <p:cNvSpPr>
            <a:spLocks noGrp="1"/>
          </p:cNvSpPr>
          <p:nvPr>
            <p:ph type="title"/>
          </p:nvPr>
        </p:nvSpPr>
        <p:spPr/>
        <p:txBody>
          <a:bodyPr/>
          <a:lstStyle/>
          <a:p>
            <a:r>
              <a:rPr lang="en-US" dirty="0">
                <a:solidFill>
                  <a:schemeClr val="accent1"/>
                </a:solidFill>
              </a:rPr>
              <a:t>Average Ride Length</a:t>
            </a:r>
          </a:p>
        </p:txBody>
      </p:sp>
      <p:pic>
        <p:nvPicPr>
          <p:cNvPr id="4" name="slide14" descr="Rides/Avg Length by Month">
            <a:extLst>
              <a:ext uri="{FF2B5EF4-FFF2-40B4-BE49-F238E27FC236}">
                <a16:creationId xmlns:a16="http://schemas.microsoft.com/office/drawing/2014/main" id="{57E6EC8F-4115-4852-B04D-B05D1CEBB18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93004" y="1669195"/>
            <a:ext cx="7509753" cy="4729546"/>
          </a:xfrm>
          <a:prstGeom prst="rect">
            <a:avLst/>
          </a:prstGeom>
        </p:spPr>
      </p:pic>
    </p:spTree>
    <p:extLst>
      <p:ext uri="{BB962C8B-B14F-4D97-AF65-F5344CB8AC3E}">
        <p14:creationId xmlns:p14="http://schemas.microsoft.com/office/powerpoint/2010/main" val="626269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531A8-0B36-4603-B69E-751E812EB033}"/>
              </a:ext>
            </a:extLst>
          </p:cNvPr>
          <p:cNvSpPr>
            <a:spLocks noGrp="1"/>
          </p:cNvSpPr>
          <p:nvPr>
            <p:ph type="title"/>
          </p:nvPr>
        </p:nvSpPr>
        <p:spPr/>
        <p:txBody>
          <a:bodyPr/>
          <a:lstStyle/>
          <a:p>
            <a:r>
              <a:rPr lang="en-US" dirty="0">
                <a:solidFill>
                  <a:schemeClr val="accent1"/>
                </a:solidFill>
              </a:rPr>
              <a:t>Ride time: members vs casuals</a:t>
            </a:r>
          </a:p>
        </p:txBody>
      </p:sp>
      <p:pic>
        <p:nvPicPr>
          <p:cNvPr id="4" name="slide7" descr="Cyclistic Case Study Visuals6">
            <a:extLst>
              <a:ext uri="{FF2B5EF4-FFF2-40B4-BE49-F238E27FC236}">
                <a16:creationId xmlns:a16="http://schemas.microsoft.com/office/drawing/2014/main" id="{D834DD4E-6214-4BDE-9EF9-9BF2A6FE677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02849" y="1825625"/>
            <a:ext cx="4586301" cy="4351338"/>
          </a:xfrm>
          <a:prstGeom prst="rect">
            <a:avLst/>
          </a:prstGeom>
        </p:spPr>
      </p:pic>
    </p:spTree>
    <p:extLst>
      <p:ext uri="{BB962C8B-B14F-4D97-AF65-F5344CB8AC3E}">
        <p14:creationId xmlns:p14="http://schemas.microsoft.com/office/powerpoint/2010/main" val="3282090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8E29B-7C20-4B4A-9604-FF328FAE0615}"/>
              </a:ext>
            </a:extLst>
          </p:cNvPr>
          <p:cNvSpPr>
            <a:spLocks noGrp="1"/>
          </p:cNvSpPr>
          <p:nvPr>
            <p:ph type="title"/>
          </p:nvPr>
        </p:nvSpPr>
        <p:spPr/>
        <p:txBody>
          <a:bodyPr/>
          <a:lstStyle/>
          <a:p>
            <a:r>
              <a:rPr lang="en-US" dirty="0">
                <a:solidFill>
                  <a:schemeClr val="accent1"/>
                </a:solidFill>
              </a:rPr>
              <a:t>Rides by Time of the Day:</a:t>
            </a:r>
          </a:p>
        </p:txBody>
      </p:sp>
      <p:pic>
        <p:nvPicPr>
          <p:cNvPr id="4" name="slide22" descr="Rides by Time of Day">
            <a:extLst>
              <a:ext uri="{FF2B5EF4-FFF2-40B4-BE49-F238E27FC236}">
                <a16:creationId xmlns:a16="http://schemas.microsoft.com/office/drawing/2014/main" id="{D82475D1-55D3-4FF9-B55A-A7EABD733A1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93396" y="1490642"/>
            <a:ext cx="5604586" cy="4686321"/>
          </a:xfrm>
          <a:prstGeom prst="rect">
            <a:avLst/>
          </a:prstGeom>
        </p:spPr>
      </p:pic>
    </p:spTree>
    <p:extLst>
      <p:ext uri="{BB962C8B-B14F-4D97-AF65-F5344CB8AC3E}">
        <p14:creationId xmlns:p14="http://schemas.microsoft.com/office/powerpoint/2010/main" val="1744386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5BDF4-8655-4338-A8D3-D862CE0C3EDA}"/>
              </a:ext>
            </a:extLst>
          </p:cNvPr>
          <p:cNvSpPr>
            <a:spLocks noGrp="1"/>
          </p:cNvSpPr>
          <p:nvPr>
            <p:ph type="title"/>
          </p:nvPr>
        </p:nvSpPr>
        <p:spPr/>
        <p:txBody>
          <a:bodyPr/>
          <a:lstStyle/>
          <a:p>
            <a:r>
              <a:rPr lang="en-US" dirty="0">
                <a:solidFill>
                  <a:schemeClr val="accent1"/>
                </a:solidFill>
              </a:rPr>
              <a:t>Rides by Day of the Week</a:t>
            </a:r>
          </a:p>
        </p:txBody>
      </p:sp>
      <p:pic>
        <p:nvPicPr>
          <p:cNvPr id="4" name="slide13" descr="Rides by Day of the Week">
            <a:extLst>
              <a:ext uri="{FF2B5EF4-FFF2-40B4-BE49-F238E27FC236}">
                <a16:creationId xmlns:a16="http://schemas.microsoft.com/office/drawing/2014/main" id="{8DAC13F4-51AE-4DFA-80DE-1DBBA23AB62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0480" y="1825625"/>
            <a:ext cx="9151040" cy="4351338"/>
          </a:xfrm>
          <a:prstGeom prst="rect">
            <a:avLst/>
          </a:prstGeom>
        </p:spPr>
      </p:pic>
    </p:spTree>
    <p:extLst>
      <p:ext uri="{BB962C8B-B14F-4D97-AF65-F5344CB8AC3E}">
        <p14:creationId xmlns:p14="http://schemas.microsoft.com/office/powerpoint/2010/main" val="3167718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479</TotalTime>
  <Words>737</Words>
  <Application>Microsoft Office PowerPoint</Application>
  <PresentationFormat>Widescreen</PresentationFormat>
  <Paragraphs>65</Paragraphs>
  <Slides>19</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CYCLISTIC ANALYSIS CASE-STUDY</vt:lpstr>
      <vt:lpstr>PowerPoint Presentation</vt:lpstr>
      <vt:lpstr>Analysis Purpose:</vt:lpstr>
      <vt:lpstr>Hypothesis:</vt:lpstr>
      <vt:lpstr>Total Bike Rides</vt:lpstr>
      <vt:lpstr>Average Ride Length</vt:lpstr>
      <vt:lpstr>Ride time: members vs casuals</vt:lpstr>
      <vt:lpstr>Rides by Time of the Day:</vt:lpstr>
      <vt:lpstr>Rides by Day of the Week</vt:lpstr>
      <vt:lpstr>No of Bike rides in Summer</vt:lpstr>
      <vt:lpstr>Ride Length around the Year</vt:lpstr>
      <vt:lpstr>Area of Trips(Autumn &amp; Spring):</vt:lpstr>
      <vt:lpstr>Area of Trips(Summer &amp; Winter):</vt:lpstr>
      <vt:lpstr>Ride Length by Month</vt:lpstr>
      <vt:lpstr>Rush Hour Peaks - Weekdays</vt:lpstr>
      <vt:lpstr>Bike Types</vt:lpstr>
      <vt:lpstr>Conclusions:</vt:lpstr>
      <vt:lpstr>Strategies: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Fahad Iftkhar</dc:creator>
  <cp:lastModifiedBy>Fahad Iftkhar</cp:lastModifiedBy>
  <cp:revision>3</cp:revision>
  <dcterms:created xsi:type="dcterms:W3CDTF">2022-03-23T07:04:25Z</dcterms:created>
  <dcterms:modified xsi:type="dcterms:W3CDTF">2022-03-23T15:04:12Z</dcterms:modified>
</cp:coreProperties>
</file>