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83" r:id="rId3"/>
    <p:sldId id="285" r:id="rId4"/>
    <p:sldId id="258" r:id="rId5"/>
    <p:sldId id="259" r:id="rId6"/>
    <p:sldId id="260" r:id="rId7"/>
    <p:sldId id="261" r:id="rId8"/>
    <p:sldId id="264" r:id="rId9"/>
    <p:sldId id="277" r:id="rId10"/>
    <p:sldId id="269" r:id="rId11"/>
    <p:sldId id="280" r:id="rId12"/>
    <p:sldId id="281" r:id="rId13"/>
    <p:sldId id="282" r:id="rId14"/>
  </p:sldIdLst>
  <p:sldSz cx="9144000" cy="5143500" type="screen16x9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Inconsolata" pitchFamily="1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77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2417238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2417238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03b244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903b244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2417238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2417238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4d64c7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4d64c7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b4d64c7d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b4d64c7d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626725"/>
            <a:ext cx="9144000" cy="1399200"/>
          </a:xfrm>
          <a:prstGeom prst="rect">
            <a:avLst/>
          </a:prstGeom>
          <a:solidFill>
            <a:srgbClr val="21A8B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tl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986100"/>
          </a:xfrm>
          <a:prstGeom prst="rect">
            <a:avLst/>
          </a:prstGeom>
          <a:solidFill>
            <a:srgbClr val="21A8B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2800"/>
              <a:buFont typeface="DM Sans"/>
              <a:buNone/>
              <a:defRPr sz="2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800"/>
              <a:buFont typeface="DM Sans"/>
              <a:buChar char="●"/>
              <a:defRPr sz="18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○"/>
              <a:defRPr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■"/>
              <a:defRPr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●"/>
              <a:defRPr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○"/>
              <a:defRPr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■"/>
              <a:defRPr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●"/>
              <a:defRPr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○"/>
              <a:defRPr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■"/>
              <a:defRPr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diftkhar/Marketing-Analytics" TargetMode="External"/><Relationship Id="rId2" Type="http://schemas.openxmlformats.org/officeDocument/2006/relationships/hyperlink" Target="linkedin.com/in/fahad-iftikhar-b813912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INO &amp; NEKO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Question and Hypothesis</a:t>
            </a:r>
            <a:endParaRPr sz="2800"/>
          </a:p>
        </p:txBody>
      </p:sp>
      <p:sp>
        <p:nvSpPr>
          <p:cNvPr id="8" name="Google Shape;167;p27">
            <a:extLst>
              <a:ext uri="{FF2B5EF4-FFF2-40B4-BE49-F238E27FC236}">
                <a16:creationId xmlns:a16="http://schemas.microsoft.com/office/drawing/2014/main" id="{374B0A1F-583F-4EF3-8333-1347813B7D81}"/>
              </a:ext>
            </a:extLst>
          </p:cNvPr>
          <p:cNvSpPr txBox="1"/>
          <p:nvPr/>
        </p:nvSpPr>
        <p:spPr>
          <a:xfrm>
            <a:off x="311700" y="1242661"/>
            <a:ext cx="73446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Evaluation Question: We will double our conversions if we advertise more on Facebook, compared to AdWords.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329155-A570-4032-900B-DB3F0BE3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9902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H0 – No, our conversions won’t double if we advertise on Facebook rather than AdWords</a:t>
            </a:r>
          </a:p>
          <a:p>
            <a:pPr marL="114300" indent="0">
              <a:buNone/>
            </a:pPr>
            <a:r>
              <a:rPr lang="en-US" dirty="0"/>
              <a:t>H1 – Yes, our conversions will double if we advertise on Facebook rather than AdWords.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ECB6-B65D-4DEA-81B3-F26AC9D0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11D28-EC6A-4E51-BFD3-B9B3A7460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simple linear regression model in this case as we have two quantitive variables and the purpose is to predict the dependent variable using independent variable.</a:t>
            </a:r>
          </a:p>
          <a:p>
            <a:r>
              <a:rPr lang="en-US" dirty="0"/>
              <a:t>In this case we are using number of clicks to predict number of conversions.</a:t>
            </a:r>
          </a:p>
        </p:txBody>
      </p:sp>
    </p:spTree>
    <p:extLst>
      <p:ext uri="{BB962C8B-B14F-4D97-AF65-F5344CB8AC3E}">
        <p14:creationId xmlns:p14="http://schemas.microsoft.com/office/powerpoint/2010/main" val="115763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EB02-255A-48B9-8F8D-593BCAB2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4D78C-7C36-4B0C-B29A-20A86354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24" y="1127863"/>
            <a:ext cx="5035152" cy="348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D507-EAE4-493C-BE88-B884BF04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</a:t>
            </a:r>
            <a:r>
              <a:rPr lang="en-US" dirty="0" err="1"/>
              <a:t>Insinghts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0CF98-6CCF-4494-9465-7C58AEB7C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accepting the H1 hypothesis, we found out that advertising on Facebook rather than AdWords brings twice more conversions.</a:t>
            </a:r>
          </a:p>
          <a:p>
            <a:r>
              <a:rPr lang="en-US" dirty="0"/>
              <a:t>Applying the SLR model we can now forecast and predict how many conversions we might generate based on the clicks from our Facebook ads.</a:t>
            </a:r>
          </a:p>
          <a:p>
            <a:r>
              <a:rPr lang="en-US" sz="1800" dirty="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This data also has 26% conversion rate from people who clicked the ad which is a good number.</a:t>
            </a:r>
          </a:p>
          <a:p>
            <a:r>
              <a:rPr lang="en-US" dirty="0"/>
              <a:t>In conclusion we should shift our focus more towards Facebook as it brings in more conversions compared to AdWords.</a:t>
            </a:r>
          </a:p>
        </p:txBody>
      </p:sp>
    </p:spTree>
    <p:extLst>
      <p:ext uri="{BB962C8B-B14F-4D97-AF65-F5344CB8AC3E}">
        <p14:creationId xmlns:p14="http://schemas.microsoft.com/office/powerpoint/2010/main" val="233762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30FFE4-15C6-4807-BB46-A09634F8AD66}"/>
              </a:ext>
            </a:extLst>
          </p:cNvPr>
          <p:cNvSpPr txBox="1"/>
          <p:nvPr/>
        </p:nvSpPr>
        <p:spPr>
          <a:xfrm>
            <a:off x="276045" y="207033"/>
            <a:ext cx="8583283" cy="809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Presentation By:	 	Fahad Iftikhar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LinkedIn:		  	</a:t>
            </a:r>
            <a:r>
              <a:rPr lang="en-US" sz="2000" dirty="0">
                <a:solidFill>
                  <a:srgbClr val="00B05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Profile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Complete Project: 		</a:t>
            </a:r>
            <a:r>
              <a:rPr lang="en-US" sz="2000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github-case-study-link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061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INO &amp; NEKO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44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About the Data</a:t>
            </a:r>
            <a:endParaRPr sz="28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3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This data was collected for merketing analysis of two different ad platforms AdWords and Facebook Ads.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This data was collected for the whole year of 2019.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Ad Clicks and Conversions data has a normal distribution.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Google Shape;77;p16">
            <a:extLst>
              <a:ext uri="{FF2B5EF4-FFF2-40B4-BE49-F238E27FC236}">
                <a16:creationId xmlns:a16="http://schemas.microsoft.com/office/drawing/2014/main" id="{5F23F583-23B2-482E-843C-43A58AE36553}"/>
              </a:ext>
            </a:extLst>
          </p:cNvPr>
          <p:cNvSpPr txBox="1">
            <a:spLocks/>
          </p:cNvSpPr>
          <p:nvPr/>
        </p:nvSpPr>
        <p:spPr>
          <a:xfrm>
            <a:off x="310600" y="2835082"/>
            <a:ext cx="852170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 b="0" i="0" u="none" strike="noStrike" cap="none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 b="0" i="0" u="none" strike="noStrike" cap="none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 b="0" i="0" u="none" strike="noStrike" cap="none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 b="0" i="0" u="none" strike="noStrike" cap="none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 b="0" i="0" u="none" strike="noStrike" cap="none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 b="0" i="0" u="none" strike="noStrike" cap="none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 b="0" i="0" u="none" strike="noStrike" cap="none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 b="0" i="0" u="none" strike="noStrike" cap="none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 b="0" i="0" u="none" strike="noStrike" cap="none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2800" dirty="0"/>
              <a:t>Project Purpose/ Evaluation Question</a:t>
            </a:r>
          </a:p>
        </p:txBody>
      </p:sp>
      <p:sp>
        <p:nvSpPr>
          <p:cNvPr id="9" name="Google Shape;78;p16">
            <a:extLst>
              <a:ext uri="{FF2B5EF4-FFF2-40B4-BE49-F238E27FC236}">
                <a16:creationId xmlns:a16="http://schemas.microsoft.com/office/drawing/2014/main" id="{4CA3347C-7FF4-444F-8115-F1091CD87E0C}"/>
              </a:ext>
            </a:extLst>
          </p:cNvPr>
          <p:cNvSpPr txBox="1">
            <a:spLocks/>
          </p:cNvSpPr>
          <p:nvPr/>
        </p:nvSpPr>
        <p:spPr>
          <a:xfrm>
            <a:off x="311700" y="3408170"/>
            <a:ext cx="8520600" cy="97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200"/>
              </a:spcAft>
              <a:buFont typeface="DM Sans"/>
              <a:buNone/>
            </a:pPr>
            <a:r>
              <a:rPr lang="en-US" dirty="0"/>
              <a:t>To find the difference between how the ads perform on different ad platforms and change our marketing strategies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724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Statistics of Data</a:t>
            </a:r>
            <a:endParaRPr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674B96-C5A9-43A4-B12A-0A9874B98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60402"/>
              </p:ext>
            </p:extLst>
          </p:nvPr>
        </p:nvGraphicFramePr>
        <p:xfrm>
          <a:off x="311700" y="1093865"/>
          <a:ext cx="8520600" cy="3907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20">
                  <a:extLst>
                    <a:ext uri="{9D8B030D-6E8A-4147-A177-3AD203B41FA5}">
                      <a16:colId xmlns:a16="http://schemas.microsoft.com/office/drawing/2014/main" val="2384341620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1786634252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2156970622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720483989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2525387874"/>
                    </a:ext>
                  </a:extLst>
                </a:gridCol>
              </a:tblGrid>
              <a:tr h="10459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Facebook Ad Clicks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Facebook Ad Conversion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AdWords Ad Clicks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AdWords Ad Conversion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004275"/>
                  </a:ext>
                </a:extLst>
              </a:tr>
              <a:tr h="530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44.04931507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11.74246575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60.38356164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5.980821918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5523488"/>
                  </a:ext>
                </a:extLst>
              </a:tr>
              <a:tr h="530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6079772"/>
                  </a:ext>
                </a:extLst>
              </a:tr>
              <a:tr h="530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2875090"/>
                  </a:ext>
                </a:extLst>
              </a:tr>
              <a:tr h="7408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12.14055871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2.924785979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14.36822476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1.62810629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601233"/>
                  </a:ext>
                </a:extLst>
              </a:tr>
              <a:tr h="530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 Coefficient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0.873775015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0.873775015</a:t>
                      </a: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0.447993201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0.447993201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04380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Frequency and Contigency Tables</a:t>
            </a:r>
            <a:endParaRPr sz="2800" dirty="0"/>
          </a:p>
        </p:txBody>
      </p:sp>
      <p:sp>
        <p:nvSpPr>
          <p:cNvPr id="9" name="Google Shape;95;p18">
            <a:extLst>
              <a:ext uri="{FF2B5EF4-FFF2-40B4-BE49-F238E27FC236}">
                <a16:creationId xmlns:a16="http://schemas.microsoft.com/office/drawing/2014/main" id="{6FFFD03D-E7C1-4B81-8918-F430B87D4C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4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Understanding how often something happens is important to understanding trends and patterns in our data. </a:t>
            </a:r>
            <a:endParaRPr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03A312-C2CC-48E4-A63A-A212B129A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39526"/>
              </p:ext>
            </p:extLst>
          </p:nvPr>
        </p:nvGraphicFramePr>
        <p:xfrm>
          <a:off x="311700" y="2057308"/>
          <a:ext cx="8520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20">
                  <a:extLst>
                    <a:ext uri="{9D8B030D-6E8A-4147-A177-3AD203B41FA5}">
                      <a16:colId xmlns:a16="http://schemas.microsoft.com/office/drawing/2014/main" val="1734722178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3533040934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1189731048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2754237909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195208517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AdWords Conversions by Grouping for 2019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AdWords Conversions by Grouping for 2019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34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Range of Conversions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to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to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to 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16+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714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Occurences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nconsolata" pitchFamily="2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482989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3BE9855A-9C43-4C73-9ABA-7B9EB8A4B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9463"/>
              </p:ext>
            </p:extLst>
          </p:nvPr>
        </p:nvGraphicFramePr>
        <p:xfrm>
          <a:off x="311700" y="3434765"/>
          <a:ext cx="8520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20">
                  <a:extLst>
                    <a:ext uri="{9D8B030D-6E8A-4147-A177-3AD203B41FA5}">
                      <a16:colId xmlns:a16="http://schemas.microsoft.com/office/drawing/2014/main" val="1734722178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3533040934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1189731048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2754237909"/>
                    </a:ext>
                  </a:extLst>
                </a:gridCol>
                <a:gridCol w="1704120">
                  <a:extLst>
                    <a:ext uri="{9D8B030D-6E8A-4147-A177-3AD203B41FA5}">
                      <a16:colId xmlns:a16="http://schemas.microsoft.com/office/drawing/2014/main" val="195208517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Facebook Conversions by Grouping for 2019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Facebook Conversions by Grouping for 2019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34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Range of Conversions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to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to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to 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16+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714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 of Occurences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Inconsolata" pitchFamily="1" charset="0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4829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Scatter Plot</a:t>
            </a:r>
            <a:endParaRPr sz="2800"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4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Understanding the relationships between data is important to understanding trends and patterns.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CAB4A-A42C-41D0-98BA-49D717FD84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120" y="1848630"/>
            <a:ext cx="4101882" cy="2576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9F7B1-2AF2-42FA-B582-9590072986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2000" y="2057308"/>
            <a:ext cx="4101881" cy="2370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Histogram Comparison</a:t>
            </a:r>
            <a:endParaRPr sz="2800"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1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/>
              <a:t>This histogram shows the AdWords click to conversion ratio</a:t>
            </a:r>
            <a:endParaRPr sz="1600" dirty="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/>
          <a:srcRect/>
          <a:stretch/>
        </p:blipFill>
        <p:spPr>
          <a:xfrm>
            <a:off x="4976125" y="2763346"/>
            <a:ext cx="3190474" cy="186775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460678" y="2001525"/>
            <a:ext cx="451942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Histogram of AdWords conversion data:</a:t>
            </a:r>
            <a:endParaRPr sz="18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/>
          <a:srcRect/>
          <a:stretch/>
        </p:blipFill>
        <p:spPr>
          <a:xfrm>
            <a:off x="546900" y="2741401"/>
            <a:ext cx="3190474" cy="1911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11687" y="2001525"/>
            <a:ext cx="394113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Histogram of AdWords clicks data:</a:t>
            </a:r>
            <a:endParaRPr sz="18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AE3C-1B3B-4E7A-B902-340E4EB2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3200" dirty="0"/>
              <a:t>Histogram Comparison</a:t>
            </a:r>
            <a:endParaRPr lang="en-US" dirty="0"/>
          </a:p>
        </p:txBody>
      </p:sp>
      <p:sp>
        <p:nvSpPr>
          <p:cNvPr id="4" name="Google Shape;116;p21">
            <a:extLst>
              <a:ext uri="{FF2B5EF4-FFF2-40B4-BE49-F238E27FC236}">
                <a16:creationId xmlns:a16="http://schemas.microsoft.com/office/drawing/2014/main" id="{A304E466-6032-41A5-B479-C6C4BDE10A0C}"/>
              </a:ext>
            </a:extLst>
          </p:cNvPr>
          <p:cNvSpPr txBox="1">
            <a:spLocks/>
          </p:cNvSpPr>
          <p:nvPr/>
        </p:nvSpPr>
        <p:spPr>
          <a:xfrm>
            <a:off x="311700" y="1126596"/>
            <a:ext cx="8520600" cy="621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1200"/>
              </a:spcAft>
              <a:buFont typeface="DM Sans"/>
              <a:buNone/>
            </a:pPr>
            <a:r>
              <a:rPr lang="en-US" sz="1600" dirty="0"/>
              <a:t>This histogram shows the Facebook click to conversion ratio</a:t>
            </a:r>
          </a:p>
        </p:txBody>
      </p:sp>
      <p:sp>
        <p:nvSpPr>
          <p:cNvPr id="6" name="Google Shape;120;p21">
            <a:extLst>
              <a:ext uri="{FF2B5EF4-FFF2-40B4-BE49-F238E27FC236}">
                <a16:creationId xmlns:a16="http://schemas.microsoft.com/office/drawing/2014/main" id="{0535FF0C-5CA1-49FB-8A08-9CE629237081}"/>
              </a:ext>
            </a:extLst>
          </p:cNvPr>
          <p:cNvSpPr txBox="1"/>
          <p:nvPr/>
        </p:nvSpPr>
        <p:spPr>
          <a:xfrm>
            <a:off x="311687" y="2001525"/>
            <a:ext cx="394113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Histogram of AdWords clicks data:</a:t>
            </a:r>
            <a:endParaRPr sz="18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Google Shape;118;p21">
            <a:extLst>
              <a:ext uri="{FF2B5EF4-FFF2-40B4-BE49-F238E27FC236}">
                <a16:creationId xmlns:a16="http://schemas.microsoft.com/office/drawing/2014/main" id="{E2C2740D-1E1F-402B-B47A-3CBDE08A9BCF}"/>
              </a:ext>
            </a:extLst>
          </p:cNvPr>
          <p:cNvSpPr txBox="1"/>
          <p:nvPr/>
        </p:nvSpPr>
        <p:spPr>
          <a:xfrm>
            <a:off x="4460678" y="2001525"/>
            <a:ext cx="451942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Histogram of AdWords conversion data:</a:t>
            </a:r>
            <a:endParaRPr sz="18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48CB35-614E-428D-ABDC-5F8E7502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822" y="2463160"/>
            <a:ext cx="3989398" cy="2279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80C4D3-2046-429A-B206-FDFBF2F2B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87" y="2571750"/>
            <a:ext cx="3736411" cy="21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845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468</Words>
  <Application>Microsoft Office PowerPoint</Application>
  <PresentationFormat>On-screen Show (16:9)</PresentationFormat>
  <Paragraphs>115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Inconsolata</vt:lpstr>
      <vt:lpstr>DM Sans</vt:lpstr>
      <vt:lpstr>Simple Light</vt:lpstr>
      <vt:lpstr>INO &amp; NEKO</vt:lpstr>
      <vt:lpstr>PowerPoint Presentation</vt:lpstr>
      <vt:lpstr>INO &amp; NEKO</vt:lpstr>
      <vt:lpstr>About the Data</vt:lpstr>
      <vt:lpstr>Statistics of Data</vt:lpstr>
      <vt:lpstr>Frequency and Contigency Tables</vt:lpstr>
      <vt:lpstr>Scatter Plot</vt:lpstr>
      <vt:lpstr>Histogram Comparison</vt:lpstr>
      <vt:lpstr>Histogram Comparison</vt:lpstr>
      <vt:lpstr>Question and Hypothesis</vt:lpstr>
      <vt:lpstr>Modelling</vt:lpstr>
      <vt:lpstr>Model</vt:lpstr>
      <vt:lpstr>Final Insinghts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Reminders... </dc:title>
  <cp:lastModifiedBy>Fahad Iftkhar</cp:lastModifiedBy>
  <cp:revision>9</cp:revision>
  <dcterms:modified xsi:type="dcterms:W3CDTF">2022-03-24T17:30:45Z</dcterms:modified>
</cp:coreProperties>
</file>