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290" r:id="rId2"/>
    <p:sldId id="373" r:id="rId3"/>
    <p:sldId id="327" r:id="rId4"/>
    <p:sldId id="331" r:id="rId5"/>
    <p:sldId id="352" r:id="rId6"/>
    <p:sldId id="332" r:id="rId7"/>
    <p:sldId id="333" r:id="rId8"/>
    <p:sldId id="353" r:id="rId9"/>
    <p:sldId id="343" r:id="rId10"/>
    <p:sldId id="354" r:id="rId11"/>
    <p:sldId id="344" r:id="rId12"/>
    <p:sldId id="345" r:id="rId13"/>
    <p:sldId id="361" r:id="rId14"/>
    <p:sldId id="362" r:id="rId15"/>
    <p:sldId id="360" r:id="rId16"/>
    <p:sldId id="347" r:id="rId17"/>
    <p:sldId id="348" r:id="rId18"/>
    <p:sldId id="349" r:id="rId19"/>
    <p:sldId id="350" r:id="rId20"/>
    <p:sldId id="351" r:id="rId21"/>
    <p:sldId id="355" r:id="rId22"/>
    <p:sldId id="363" r:id="rId23"/>
    <p:sldId id="334" r:id="rId24"/>
    <p:sldId id="342" r:id="rId25"/>
    <p:sldId id="364" r:id="rId26"/>
    <p:sldId id="356" r:id="rId27"/>
    <p:sldId id="365" r:id="rId28"/>
    <p:sldId id="328" r:id="rId29"/>
    <p:sldId id="366" r:id="rId30"/>
    <p:sldId id="367" r:id="rId31"/>
    <p:sldId id="329" r:id="rId32"/>
    <p:sldId id="335" r:id="rId33"/>
    <p:sldId id="368" r:id="rId34"/>
    <p:sldId id="340" r:id="rId35"/>
    <p:sldId id="341" r:id="rId36"/>
    <p:sldId id="336" r:id="rId37"/>
    <p:sldId id="337" r:id="rId38"/>
    <p:sldId id="358" r:id="rId39"/>
    <p:sldId id="359" r:id="rId40"/>
    <p:sldId id="369" r:id="rId41"/>
    <p:sldId id="357" r:id="rId42"/>
    <p:sldId id="370" r:id="rId43"/>
    <p:sldId id="371" r:id="rId44"/>
  </p:sldIdLst>
  <p:sldSz cx="9144000" cy="6858000" type="screen4x3"/>
  <p:notesSz cx="6858000" cy="9144000"/>
  <p:defaultTextStyle>
    <a:defPPr>
      <a:defRPr lang="es-A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6600"/>
    <a:srgbClr val="0000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38" d="100"/>
          <a:sy n="38" d="100"/>
        </p:scale>
        <p:origin x="151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1F4D86C-5C5E-4BAC-98E2-E1962E9D6B9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s-AR"/>
          </a:p>
        </p:txBody>
      </p:sp>
      <p:sp>
        <p:nvSpPr>
          <p:cNvPr id="197635" name="Rectangle 3">
            <a:extLst>
              <a:ext uri="{FF2B5EF4-FFF2-40B4-BE49-F238E27FC236}">
                <a16:creationId xmlns:a16="http://schemas.microsoft.com/office/drawing/2014/main" id="{A6D3E89A-E61E-49C2-A078-65B64A48387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AR"/>
          </a:p>
        </p:txBody>
      </p:sp>
      <p:sp>
        <p:nvSpPr>
          <p:cNvPr id="197636" name="Rectangle 4">
            <a:extLst>
              <a:ext uri="{FF2B5EF4-FFF2-40B4-BE49-F238E27FC236}">
                <a16:creationId xmlns:a16="http://schemas.microsoft.com/office/drawing/2014/main" id="{8B52F2DA-FADF-44ED-8AD4-26372F1DD58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s-AR"/>
          </a:p>
        </p:txBody>
      </p:sp>
      <p:sp>
        <p:nvSpPr>
          <p:cNvPr id="197637" name="Rectangle 5">
            <a:extLst>
              <a:ext uri="{FF2B5EF4-FFF2-40B4-BE49-F238E27FC236}">
                <a16:creationId xmlns:a16="http://schemas.microsoft.com/office/drawing/2014/main" id="{3545CD02-654A-41CE-80CA-5C1D8221DA0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9B14CAA-508C-4991-9330-5801671A503C}" type="slidenum">
              <a:rPr lang="es-AR" altLang="es-AR"/>
              <a:pPr>
                <a:defRPr/>
              </a:pPr>
              <a:t>‹Nº›</a:t>
            </a:fld>
            <a:endParaRPr lang="es-AR" alt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9BE77AF-9E98-4EED-8DEC-46859420324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s-AR"/>
          </a:p>
        </p:txBody>
      </p:sp>
      <p:sp>
        <p:nvSpPr>
          <p:cNvPr id="5123" name="Rectangle 3">
            <a:extLst>
              <a:ext uri="{FF2B5EF4-FFF2-40B4-BE49-F238E27FC236}">
                <a16:creationId xmlns:a16="http://schemas.microsoft.com/office/drawing/2014/main" id="{E0462B2E-B7E4-4A66-8C8B-0BB53BF3F3D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AR"/>
          </a:p>
        </p:txBody>
      </p:sp>
      <p:sp>
        <p:nvSpPr>
          <p:cNvPr id="2052" name="Rectangle 4">
            <a:extLst>
              <a:ext uri="{FF2B5EF4-FFF2-40B4-BE49-F238E27FC236}">
                <a16:creationId xmlns:a16="http://schemas.microsoft.com/office/drawing/2014/main" id="{170B702F-0329-4216-8B5F-7DB6AAA8C99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564DCA7C-4B79-4EFA-AC76-74EA97D8AEE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6" name="Rectangle 6">
            <a:extLst>
              <a:ext uri="{FF2B5EF4-FFF2-40B4-BE49-F238E27FC236}">
                <a16:creationId xmlns:a16="http://schemas.microsoft.com/office/drawing/2014/main" id="{62816476-B975-4D29-A783-1C5687D253F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s-AR"/>
          </a:p>
        </p:txBody>
      </p:sp>
      <p:sp>
        <p:nvSpPr>
          <p:cNvPr id="5127" name="Rectangle 7">
            <a:extLst>
              <a:ext uri="{FF2B5EF4-FFF2-40B4-BE49-F238E27FC236}">
                <a16:creationId xmlns:a16="http://schemas.microsoft.com/office/drawing/2014/main" id="{29BA4213-95A1-4A96-B700-F105F661CC5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A71A20B-2445-48AD-B302-8D9FE184C9A5}" type="slidenum">
              <a:rPr lang="es-AR" altLang="es-AR"/>
              <a:pPr>
                <a:defRPr/>
              </a:pPr>
              <a:t>‹Nº›</a:t>
            </a:fld>
            <a:endParaRPr lang="es-AR"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B532D89-6E6A-4669-AF43-468254004F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6B4C5B-0B87-428E-8B35-DEAC390C616D}" type="slidenum">
              <a:rPr lang="es-AR" altLang="es-AR" smtClean="0"/>
              <a:pPr>
                <a:spcBef>
                  <a:spcPct val="0"/>
                </a:spcBef>
              </a:pPr>
              <a:t>1</a:t>
            </a:fld>
            <a:endParaRPr lang="es-AR" altLang="es-AR"/>
          </a:p>
        </p:txBody>
      </p:sp>
      <p:sp>
        <p:nvSpPr>
          <p:cNvPr id="5123" name="Rectangle 2">
            <a:extLst>
              <a:ext uri="{FF2B5EF4-FFF2-40B4-BE49-F238E27FC236}">
                <a16:creationId xmlns:a16="http://schemas.microsoft.com/office/drawing/2014/main" id="{DC15EE5C-9240-4006-891D-E6DC195319CA}"/>
              </a:ext>
            </a:extLst>
          </p:cNvPr>
          <p:cNvSpPr>
            <a:spLocks noRot="1" noChangeArrowheads="1" noTextEdit="1"/>
          </p:cNvSpPr>
          <p:nvPr>
            <p:ph type="sldImg"/>
          </p:nvPr>
        </p:nvSpPr>
        <p:spPr>
          <a:ln/>
        </p:spPr>
      </p:sp>
      <p:sp>
        <p:nvSpPr>
          <p:cNvPr id="5124" name="Rectangle 3">
            <a:extLst>
              <a:ext uri="{FF2B5EF4-FFF2-40B4-BE49-F238E27FC236}">
                <a16:creationId xmlns:a16="http://schemas.microsoft.com/office/drawing/2014/main" id="{C83B95E8-50EA-40B8-99A9-515D3BD8A81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059A3D1-93FD-40F8-8C6F-1F77CFD855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DB36D9-3DEF-4357-8C7A-CB0BFE6642D3}" type="slidenum">
              <a:rPr lang="es-AR" altLang="es-AR" smtClean="0"/>
              <a:pPr>
                <a:spcBef>
                  <a:spcPct val="0"/>
                </a:spcBef>
              </a:pPr>
              <a:t>19</a:t>
            </a:fld>
            <a:endParaRPr lang="es-AR" altLang="es-AR"/>
          </a:p>
        </p:txBody>
      </p:sp>
      <p:sp>
        <p:nvSpPr>
          <p:cNvPr id="32771" name="Rectangle 2">
            <a:extLst>
              <a:ext uri="{FF2B5EF4-FFF2-40B4-BE49-F238E27FC236}">
                <a16:creationId xmlns:a16="http://schemas.microsoft.com/office/drawing/2014/main" id="{CB4EB086-DEEC-4EAF-B959-FA6F6B77C79A}"/>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205D282A-EE9B-44FD-9009-7BE8A8D66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AR" altLang="es-AR">
                <a:latin typeface="Arial" panose="020B0604020202020204" pitchFamily="34" charset="0"/>
              </a:rPr>
              <a:t>Pensar en términos de objetos es muy parecido a cómo se hace en la vida real. Por ejemplo, pensar en un coche para tratar de construir un modelo orientado a objetos. Se diría que el coche es el elemento principal que tiene una serie de características, como podrían ser el color, el modelo o la marca. Además tiene una serie de funcionalidades asociadas, como pueden ser ponerse en marcha, parar o estacionar. </a:t>
            </a:r>
          </a:p>
          <a:p>
            <a:pPr eaLnBrk="1" hangingPunct="1"/>
            <a:r>
              <a:rPr lang="es-AR" altLang="es-AR">
                <a:latin typeface="Arial" panose="020B0604020202020204" pitchFamily="34" charset="0"/>
              </a:rPr>
              <a:t>En un esquema POO el coche sería el objeto, las propiedades serían las características como el color o el modelo y los métodos serían las funcionalidades asociadas como ponerse en marcha o parar. </a:t>
            </a:r>
          </a:p>
          <a:p>
            <a:pPr eaLnBrk="1" hangingPunct="1"/>
            <a:endParaRPr lang="es-AR" altLang="es-AR">
              <a:latin typeface="Arial" panose="020B0604020202020204" pitchFamily="34" charset="0"/>
            </a:endParaRPr>
          </a:p>
          <a:p>
            <a:pPr eaLnBrk="1" hangingPunct="1"/>
            <a:r>
              <a:rPr lang="es-AR" altLang="es-AR">
                <a:latin typeface="Arial" panose="020B0604020202020204" pitchFamily="34" charset="0"/>
              </a:rPr>
              <a:t>Los programas Orientados a objetos utilizan muchos objetos para realizar las acciones que se desean realizar y ellos mismos también son objetos. Es decir, el taller de coches será un objeto que utilizará objetos coche, herramienta, mecánico, recambios, etc. </a:t>
            </a:r>
          </a:p>
          <a:p>
            <a:pPr eaLnBrk="1" hangingPunct="1"/>
            <a:endParaRPr lang="es-ES" altLang="es-A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041DCAC0-A0E4-4ED4-8719-D8B69686A467}"/>
              </a:ext>
            </a:extLst>
          </p:cNvPr>
          <p:cNvSpPr>
            <a:spLocks noGrp="1" noRot="1" noChangeAspect="1" noTextEdit="1"/>
          </p:cNvSpPr>
          <p:nvPr>
            <p:ph type="sldImg"/>
          </p:nvPr>
        </p:nvSpPr>
        <p:spPr>
          <a:ln/>
        </p:spPr>
      </p:sp>
      <p:sp>
        <p:nvSpPr>
          <p:cNvPr id="44035" name="2 Marcador de notas">
            <a:extLst>
              <a:ext uri="{FF2B5EF4-FFF2-40B4-BE49-F238E27FC236}">
                <a16:creationId xmlns:a16="http://schemas.microsoft.com/office/drawing/2014/main" id="{7B31617F-3351-4060-A6C6-6E49896DB6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AR">
                <a:latin typeface="Arial" panose="020B0604020202020204" pitchFamily="34" charset="0"/>
              </a:rPr>
              <a:t>(*) Accesor de visibilidad</a:t>
            </a:r>
            <a:endParaRPr lang="es-AR" altLang="es-AR">
              <a:latin typeface="Arial" panose="020B0604020202020204" pitchFamily="34" charset="0"/>
            </a:endParaRPr>
          </a:p>
        </p:txBody>
      </p:sp>
      <p:sp>
        <p:nvSpPr>
          <p:cNvPr id="44036" name="3 Marcador de número de diapositiva">
            <a:extLst>
              <a:ext uri="{FF2B5EF4-FFF2-40B4-BE49-F238E27FC236}">
                <a16:creationId xmlns:a16="http://schemas.microsoft.com/office/drawing/2014/main" id="{455E5EED-BCF0-448F-9921-A8EFAB2197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C36F0D-EE52-4910-B82F-03C67B942909}" type="slidenum">
              <a:rPr lang="es-AR" altLang="es-AR" smtClean="0"/>
              <a:pPr>
                <a:spcBef>
                  <a:spcPct val="0"/>
                </a:spcBef>
              </a:pPr>
              <a:t>29</a:t>
            </a:fld>
            <a:endParaRPr lang="es-AR" alt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B73B8AB-7FA4-46BB-8CB3-C261907AB6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40C19B-5F73-4FA6-9FF5-9204F14241E3}" type="slidenum">
              <a:rPr lang="es-AR" altLang="es-AR" smtClean="0"/>
              <a:pPr>
                <a:spcBef>
                  <a:spcPct val="0"/>
                </a:spcBef>
              </a:pPr>
              <a:t>41</a:t>
            </a:fld>
            <a:endParaRPr lang="es-AR" altLang="es-AR"/>
          </a:p>
        </p:txBody>
      </p:sp>
      <p:sp>
        <p:nvSpPr>
          <p:cNvPr id="57347" name="Rectangle 2">
            <a:extLst>
              <a:ext uri="{FF2B5EF4-FFF2-40B4-BE49-F238E27FC236}">
                <a16:creationId xmlns:a16="http://schemas.microsoft.com/office/drawing/2014/main" id="{94FBEB74-30E4-45DC-8751-16130166F2AA}"/>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9EECE09A-6131-4DFF-9FFE-FD40DF2170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rPr>
              <a:t>Los espacios de nombres se sitúan en el nivel superior de la cadena jerárquica de elementos del lenguaje C#.</a:t>
            </a:r>
          </a:p>
          <a:p>
            <a:pPr eaLnBrk="1" hangingPunct="1"/>
            <a:r>
              <a:rPr lang="es-ES" altLang="es-AR">
                <a:latin typeface="Arial" panose="020B0604020202020204" pitchFamily="34" charset="0"/>
              </a:rPr>
              <a:t>Aunque los namespaces pueden contener otros namespaces, ningún otro elemento puede encapsular un Namespace.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F3EB5C7-207E-4F02-85CA-2751E98DDB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D0404E-20AD-4937-841F-A50C02A5F194}" type="slidenum">
              <a:rPr lang="es-AR" altLang="es-AR" smtClean="0"/>
              <a:pPr>
                <a:spcBef>
                  <a:spcPct val="0"/>
                </a:spcBef>
              </a:pPr>
              <a:t>2</a:t>
            </a:fld>
            <a:endParaRPr lang="es-AR" altLang="es-AR"/>
          </a:p>
        </p:txBody>
      </p:sp>
      <p:sp>
        <p:nvSpPr>
          <p:cNvPr id="7171" name="Rectangle 2">
            <a:extLst>
              <a:ext uri="{FF2B5EF4-FFF2-40B4-BE49-F238E27FC236}">
                <a16:creationId xmlns:a16="http://schemas.microsoft.com/office/drawing/2014/main" id="{43CB8769-878C-4537-BA32-2E551A2E51E0}"/>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4B513167-0DCE-44F8-8795-0DD180F174B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BBA03FD-3550-486C-8467-98F3201942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4CD18F-B4DE-4CE4-A530-872A2190DD65}" type="slidenum">
              <a:rPr lang="es-AR" altLang="es-AR" smtClean="0"/>
              <a:pPr>
                <a:spcBef>
                  <a:spcPct val="0"/>
                </a:spcBef>
              </a:pPr>
              <a:t>3</a:t>
            </a:fld>
            <a:endParaRPr lang="es-AR" altLang="es-AR"/>
          </a:p>
        </p:txBody>
      </p:sp>
      <p:sp>
        <p:nvSpPr>
          <p:cNvPr id="9219" name="Rectangle 2">
            <a:extLst>
              <a:ext uri="{FF2B5EF4-FFF2-40B4-BE49-F238E27FC236}">
                <a16:creationId xmlns:a16="http://schemas.microsoft.com/office/drawing/2014/main" id="{F55D1EFF-7342-4781-8A35-E6EE4EA4CBA8}"/>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9DA0605E-BD3E-4227-BA5B-349250B8B61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2743665-0D08-44FE-A34E-4FDB74FC58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39D7DE-A834-44EF-B337-59FD80CD53D7}" type="slidenum">
              <a:rPr lang="es-AR" altLang="es-AR" smtClean="0"/>
              <a:pPr>
                <a:spcBef>
                  <a:spcPct val="0"/>
                </a:spcBef>
              </a:pPr>
              <a:t>4</a:t>
            </a:fld>
            <a:endParaRPr lang="es-AR" altLang="es-AR"/>
          </a:p>
        </p:txBody>
      </p:sp>
      <p:sp>
        <p:nvSpPr>
          <p:cNvPr id="11267" name="Rectangle 2">
            <a:extLst>
              <a:ext uri="{FF2B5EF4-FFF2-40B4-BE49-F238E27FC236}">
                <a16:creationId xmlns:a16="http://schemas.microsoft.com/office/drawing/2014/main" id="{0D9E8F53-FB6F-4CEB-A6FB-1DBC862A45A8}"/>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6A88EA0C-6F58-4995-BBB6-85A188B9C4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s-AR" altLang="es-AR" sz="1000">
                <a:latin typeface="Arial" panose="020B0604020202020204" pitchFamily="34" charset="0"/>
              </a:rPr>
              <a:t>La programación orientada a objetos entiende a la actividad de desarrollar software basados en el paradigma de orientación a objetos. Dentro de este paradigma, la programación es adquisición de conocimiento de la realidad que queremos modelar, en pos de construir un modelo computacional de la misma. Asociamos entonces a entes de la realidad, objetos del mundo computacional con el objetivo de construir un modelo de simulación de la misma.</a:t>
            </a:r>
          </a:p>
          <a:p>
            <a:pPr eaLnBrk="1" hangingPunct="1">
              <a:lnSpc>
                <a:spcPct val="90000"/>
              </a:lnSpc>
            </a:pPr>
            <a:endParaRPr lang="es-AR" altLang="es-AR" sz="1000">
              <a:latin typeface="Arial" panose="020B0604020202020204" pitchFamily="34" charset="0"/>
            </a:endParaRPr>
          </a:p>
          <a:p>
            <a:pPr eaLnBrk="1" hangingPunct="1">
              <a:lnSpc>
                <a:spcPct val="90000"/>
              </a:lnSpc>
            </a:pPr>
            <a:r>
              <a:rPr lang="es-AR" altLang="es-AR" sz="1000">
                <a:latin typeface="Arial" panose="020B0604020202020204" pitchFamily="34" charset="0"/>
              </a:rPr>
              <a:t>La programación orientada a objetos implica entre otros beneficios, gran capacidad de reutilización. Dado que en la realidad resolvemos problemas a través de que los diferentes entes de la misma colaboren, una vez que hemos encontrado un mecanismo para resolver un problema, utilizamos éste para alcanzar el mismo resultado exitoso una y otra vez. Dado que nuestro modelo computacional es una simulación de esta realidad, la reutilización se presenta en ambos sentidos.  </a:t>
            </a:r>
          </a:p>
          <a:p>
            <a:pPr eaLnBrk="1" hangingPunct="1">
              <a:lnSpc>
                <a:spcPct val="90000"/>
              </a:lnSpc>
            </a:pPr>
            <a:endParaRPr lang="es-AR" altLang="es-AR" sz="1000">
              <a:latin typeface="Arial" panose="020B0604020202020204" pitchFamily="34" charset="0"/>
            </a:endParaRPr>
          </a:p>
          <a:p>
            <a:pPr eaLnBrk="1" hangingPunct="1">
              <a:lnSpc>
                <a:spcPct val="90000"/>
              </a:lnSpc>
            </a:pPr>
            <a:r>
              <a:rPr lang="es-AR" altLang="es-AR" sz="1000">
                <a:latin typeface="Arial" panose="020B0604020202020204" pitchFamily="34" charset="0"/>
              </a:rPr>
              <a:t>El concepto de programación orientada a objetos (OOP) no es nuevo, lenguajes clásicos como SmallTalk se basan en ella. Dado que la OOP. se basa en la idea natural de la existencia de un mundo lleno de objetos y que la resolución del problema se realiza en términos de objetos, un lenguaje se dice que es orientado a objetos, si los elementos esenciales de construcción del software son objetos y mensajes.</a:t>
            </a:r>
          </a:p>
          <a:p>
            <a:pPr eaLnBrk="1" hangingPunct="1">
              <a:lnSpc>
                <a:spcPct val="90000"/>
              </a:lnSpc>
            </a:pPr>
            <a:endParaRPr lang="es-AR" altLang="es-AR" sz="1000">
              <a:latin typeface="Arial" panose="020B0604020202020204" pitchFamily="34" charset="0"/>
            </a:endParaRPr>
          </a:p>
          <a:p>
            <a:pPr eaLnBrk="1" hangingPunct="1">
              <a:lnSpc>
                <a:spcPct val="90000"/>
              </a:lnSpc>
            </a:pPr>
            <a:r>
              <a:rPr lang="es-AR" altLang="es-AR" sz="1000">
                <a:latin typeface="Arial" panose="020B0604020202020204" pitchFamily="34" charset="0"/>
              </a:rPr>
              <a:t>Podemos definir un objeto como un conjunto complejo de datos y programas que poseen estructura y forman parte de una organización.</a:t>
            </a:r>
          </a:p>
          <a:p>
            <a:pPr eaLnBrk="1" hangingPunct="1">
              <a:lnSpc>
                <a:spcPct val="90000"/>
              </a:lnSpc>
            </a:pPr>
            <a:r>
              <a:rPr lang="es-AR" altLang="es-AR" sz="1000">
                <a:latin typeface="Arial" panose="020B0604020202020204" pitchFamily="34" charset="0"/>
              </a:rPr>
              <a:t>Esta definición especifica varias propiedades importantes de los objetos. En primer lugar, un objeto no es un dato simple, sino que contiene en su interior cierto número de componentes bien estructurados. En segundo lugar, cada objeto no es un ente aislado, sino que forma parte de una organización jerárquica o de otro tipo.</a:t>
            </a:r>
          </a:p>
          <a:p>
            <a:pPr eaLnBrk="1" hangingPunct="1">
              <a:lnSpc>
                <a:spcPct val="90000"/>
              </a:lnSpc>
            </a:pPr>
            <a:endParaRPr lang="es-ES" altLang="es-AR" sz="10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565627A-2B52-4C38-ABDB-D778CEB31A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A82013-970E-4C2A-B1C6-8D0FA6A26BD7}" type="slidenum">
              <a:rPr lang="es-AR" altLang="es-AR" smtClean="0"/>
              <a:pPr>
                <a:spcBef>
                  <a:spcPct val="0"/>
                </a:spcBef>
              </a:pPr>
              <a:t>7</a:t>
            </a:fld>
            <a:endParaRPr lang="es-AR" altLang="es-AR"/>
          </a:p>
        </p:txBody>
      </p:sp>
      <p:sp>
        <p:nvSpPr>
          <p:cNvPr id="15363" name="Rectangle 2">
            <a:extLst>
              <a:ext uri="{FF2B5EF4-FFF2-40B4-BE49-F238E27FC236}">
                <a16:creationId xmlns:a16="http://schemas.microsoft.com/office/drawing/2014/main" id="{4FD85CC9-1CBF-4107-9FD5-6C53F1C93CE3}"/>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07EE3CC0-3F1B-4234-9069-7823C5DFE4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AR" altLang="es-AR">
                <a:latin typeface="Arial" panose="020B0604020202020204" pitchFamily="34" charset="0"/>
              </a:rPr>
              <a:t>La </a:t>
            </a:r>
            <a:r>
              <a:rPr lang="es-AR" altLang="es-AR" i="1">
                <a:latin typeface="Arial" panose="020B0604020202020204" pitchFamily="34" charset="0"/>
              </a:rPr>
              <a:t>abstracción</a:t>
            </a:r>
            <a:r>
              <a:rPr lang="es-AR" altLang="es-AR">
                <a:latin typeface="Arial" panose="020B0604020202020204" pitchFamily="34" charset="0"/>
              </a:rPr>
              <a:t> de datos permite no preocuparse de los detalles no esenciales. Existe en casi todos los lenguajes de programación. Las estructuras de datos y los tipos de datos son un ejemplo de abstracción. Los procedimientos y funciones son otro ejemplo. </a:t>
            </a:r>
          </a:p>
          <a:p>
            <a:pPr eaLnBrk="1" hangingPunct="1"/>
            <a:endParaRPr lang="es-AR" altLang="es-AR">
              <a:latin typeface="Arial" panose="020B0604020202020204" pitchFamily="34" charset="0"/>
            </a:endParaRPr>
          </a:p>
          <a:p>
            <a:pPr eaLnBrk="1" hangingPunct="1"/>
            <a:r>
              <a:rPr lang="es-AR" altLang="es-AR">
                <a:latin typeface="Arial" panose="020B0604020202020204" pitchFamily="34" charset="0"/>
              </a:rPr>
              <a:t>Es la capacidad de un objeto de cumplir sus funciones independientemente del contexto en el que se lo utilice; o sea, un objeto “cliente” siempre expondrá sus mismas propiedades y dará los mismos resultados a través de sus eventos, sin importar el ámbito en el cual se lo haya creado. Es poder generalizar un objeto como tipo de dato, con sus características y comportamientos comunes.</a:t>
            </a:r>
          </a:p>
          <a:p>
            <a:pPr eaLnBrk="1" hangingPunct="1"/>
            <a:endParaRPr lang="es-AR" altLang="es-AR">
              <a:latin typeface="Arial" panose="020B0604020202020204" pitchFamily="34" charset="0"/>
            </a:endParaRPr>
          </a:p>
          <a:p>
            <a:pPr eaLnBrk="1" hangingPunct="1"/>
            <a:endParaRPr lang="en-US" altLang="es-AR">
              <a:latin typeface="Arial" panose="020B0604020202020204" pitchFamily="34" charset="0"/>
            </a:endParaRPr>
          </a:p>
          <a:p>
            <a:pPr eaLnBrk="1" hangingPunct="1"/>
            <a:endParaRPr lang="es-ES"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E0C764F-6D4A-4A5A-BED2-67036AB180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F0A439-38CC-4DA2-96B9-0D2C6663D9DE}" type="slidenum">
              <a:rPr lang="es-AR" altLang="es-AR" smtClean="0"/>
              <a:pPr>
                <a:spcBef>
                  <a:spcPct val="0"/>
                </a:spcBef>
              </a:pPr>
              <a:t>9</a:t>
            </a:fld>
            <a:endParaRPr lang="es-AR" altLang="es-AR"/>
          </a:p>
        </p:txBody>
      </p:sp>
      <p:sp>
        <p:nvSpPr>
          <p:cNvPr id="18435" name="Rectangle 2">
            <a:extLst>
              <a:ext uri="{FF2B5EF4-FFF2-40B4-BE49-F238E27FC236}">
                <a16:creationId xmlns:a16="http://schemas.microsoft.com/office/drawing/2014/main" id="{FB6BF633-9E49-405D-BB48-87EA4862A9F3}"/>
              </a:ext>
            </a:extLst>
          </p:cNvPr>
          <p:cNvSpPr>
            <a:spLocks noRot="1" noChangeArrowheads="1" noTextEdit="1"/>
          </p:cNvSpPr>
          <p:nvPr>
            <p:ph type="sldImg"/>
          </p:nvPr>
        </p:nvSpPr>
        <p:spPr>
          <a:ln/>
        </p:spPr>
      </p:sp>
      <p:sp>
        <p:nvSpPr>
          <p:cNvPr id="18436" name="Rectangle 3">
            <a:extLst>
              <a:ext uri="{FF2B5EF4-FFF2-40B4-BE49-F238E27FC236}">
                <a16:creationId xmlns:a16="http://schemas.microsoft.com/office/drawing/2014/main" id="{38161A42-302F-494A-AA2C-8DFE4D672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AR" altLang="es-AR">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a:latin typeface="Arial" panose="020B0604020202020204" pitchFamily="34" charset="0"/>
            </a:endParaRPr>
          </a:p>
          <a:p>
            <a:pPr eaLnBrk="1" hangingPunct="1"/>
            <a:r>
              <a:rPr lang="es-AR" altLang="es-AR">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a:latin typeface="Arial" panose="020B0604020202020204" pitchFamily="34" charset="0"/>
            </a:endParaRPr>
          </a:p>
          <a:p>
            <a:pPr eaLnBrk="1" hangingPunct="1"/>
            <a:r>
              <a:rPr lang="es-AR" altLang="es-AR">
                <a:latin typeface="Arial" panose="020B0604020202020204" pitchFamily="34" charset="0"/>
              </a:rPr>
              <a:t>Estos pueden compartir (y extender) su comportamiento sin tener que re implementar su comportamiento. Esto suele hacerse habitualmente agrupando los objetos en </a:t>
            </a:r>
            <a:r>
              <a:rPr lang="es-AR" altLang="es-AR" i="1">
                <a:latin typeface="Arial" panose="020B0604020202020204" pitchFamily="34" charset="0"/>
              </a:rPr>
              <a:t>clases</a:t>
            </a:r>
            <a:r>
              <a:rPr lang="es-AR" altLang="es-AR">
                <a:latin typeface="Arial" panose="020B0604020202020204" pitchFamily="34" charset="0"/>
              </a:rPr>
              <a:t> y las clases en </a:t>
            </a:r>
            <a:r>
              <a:rPr lang="es-AR" altLang="es-AR" i="1">
                <a:latin typeface="Arial" panose="020B0604020202020204" pitchFamily="34" charset="0"/>
              </a:rPr>
              <a:t>árboles</a:t>
            </a:r>
            <a:r>
              <a:rPr lang="es-AR" altLang="es-AR">
                <a:latin typeface="Arial" panose="020B0604020202020204" pitchFamily="34" charset="0"/>
              </a:rPr>
              <a:t> o </a:t>
            </a:r>
            <a:r>
              <a:rPr lang="es-AR" altLang="es-AR" i="1">
                <a:latin typeface="Arial" panose="020B0604020202020204" pitchFamily="34" charset="0"/>
              </a:rPr>
              <a:t>enrejados</a:t>
            </a:r>
            <a:r>
              <a:rPr lang="es-AR" altLang="es-AR">
                <a:latin typeface="Arial" panose="020B0604020202020204" pitchFamily="34" charset="0"/>
              </a:rPr>
              <a:t> que reflejan un comportamiento común. </a:t>
            </a:r>
          </a:p>
          <a:p>
            <a:pPr eaLnBrk="1" hangingPunct="1"/>
            <a:endParaRPr lang="es-ES"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337FE696-1861-4E8D-8660-B8F5E4671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6A55F2-2B13-4B68-B61D-16B0D847D893}" type="slidenum">
              <a:rPr lang="es-AR" altLang="es-AR" smtClean="0"/>
              <a:pPr>
                <a:spcBef>
                  <a:spcPct val="0"/>
                </a:spcBef>
              </a:pPr>
              <a:t>10</a:t>
            </a:fld>
            <a:endParaRPr lang="es-AR" altLang="es-AR"/>
          </a:p>
        </p:txBody>
      </p:sp>
      <p:sp>
        <p:nvSpPr>
          <p:cNvPr id="20483" name="Rectangle 2">
            <a:extLst>
              <a:ext uri="{FF2B5EF4-FFF2-40B4-BE49-F238E27FC236}">
                <a16:creationId xmlns:a16="http://schemas.microsoft.com/office/drawing/2014/main" id="{409FC7B7-5812-4829-8D4C-BDCD16DE85CF}"/>
              </a:ext>
            </a:extLst>
          </p:cNvPr>
          <p:cNvSpPr>
            <a:spLocks noRot="1" noChangeArrowheads="1" noTextEdit="1"/>
          </p:cNvSpPr>
          <p:nvPr>
            <p:ph type="sldImg"/>
          </p:nvPr>
        </p:nvSpPr>
        <p:spPr>
          <a:ln/>
        </p:spPr>
      </p:sp>
      <p:sp>
        <p:nvSpPr>
          <p:cNvPr id="20484" name="Rectangle 3">
            <a:extLst>
              <a:ext uri="{FF2B5EF4-FFF2-40B4-BE49-F238E27FC236}">
                <a16:creationId xmlns:a16="http://schemas.microsoft.com/office/drawing/2014/main" id="{2A56BFA8-2FA9-4969-98AC-38AE6A1B7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AR" altLang="es-AR">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a:latin typeface="Arial" panose="020B0604020202020204" pitchFamily="34" charset="0"/>
              </a:rPr>
              <a:t>ring</a:t>
            </a:r>
            <a:r>
              <a:rPr lang="es-AR" altLang="es-AR">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pPr eaLnBrk="1" hangingPunct="1"/>
            <a:endParaRPr lang="es-AR" altLang="es-AR">
              <a:latin typeface="Arial" panose="020B0604020202020204" pitchFamily="34" charset="0"/>
            </a:endParaRPr>
          </a:p>
          <a:p>
            <a:pPr eaLnBrk="1" hangingPunct="1"/>
            <a:r>
              <a:rPr lang="es-AR" altLang="es-AR">
                <a:latin typeface="Arial" panose="020B0604020202020204" pitchFamily="34" charset="0"/>
              </a:rPr>
              <a:t>Si en el momento de la compilación de un programa se conoce la clase concreta del objeto que se usará, las llamadas a sus métodos quedarán fijadas mediante lo que se conoce como "enlace estático o temprano" (</a:t>
            </a:r>
            <a:r>
              <a:rPr lang="es-AR" altLang="es-AR" i="1">
                <a:latin typeface="Arial" panose="020B0604020202020204" pitchFamily="34" charset="0"/>
              </a:rPr>
              <a:t>early binding</a:t>
            </a:r>
            <a:r>
              <a:rPr lang="es-AR" altLang="es-AR">
                <a:latin typeface="Arial" panose="020B0604020202020204" pitchFamily="34" charset="0"/>
              </a:rPr>
              <a:t>), si no, habrá de determinarse la llamada adecuada en tiempo de ejecución, efectuándose entonces un "enlace dinámico o tardío" (</a:t>
            </a:r>
            <a:r>
              <a:rPr lang="es-AR" altLang="es-AR" i="1">
                <a:latin typeface="Arial" panose="020B0604020202020204" pitchFamily="34" charset="0"/>
              </a:rPr>
              <a:t>late binding</a:t>
            </a:r>
            <a:r>
              <a:rPr lang="es-AR" altLang="es-AR">
                <a:latin typeface="Arial" panose="020B0604020202020204" pitchFamily="34" charset="0"/>
              </a:rPr>
              <a:t>). </a:t>
            </a:r>
          </a:p>
          <a:p>
            <a:pPr eaLnBrk="1" hangingPunct="1"/>
            <a:endParaRPr lang="es-AR" altLang="es-AR">
              <a:latin typeface="Arial" panose="020B0604020202020204" pitchFamily="34" charset="0"/>
            </a:endParaRPr>
          </a:p>
          <a:p>
            <a:pPr eaLnBrk="1" hangingPunct="1"/>
            <a:endParaRPr lang="es-ES"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27D8A11-315A-43FC-9A73-A811DB5820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00FC54-AFAD-410C-93A8-FE431117D832}" type="slidenum">
              <a:rPr lang="es-AR" altLang="es-AR" smtClean="0"/>
              <a:pPr>
                <a:spcBef>
                  <a:spcPct val="0"/>
                </a:spcBef>
              </a:pPr>
              <a:t>12</a:t>
            </a:fld>
            <a:endParaRPr lang="es-AR" altLang="es-AR"/>
          </a:p>
        </p:txBody>
      </p:sp>
      <p:sp>
        <p:nvSpPr>
          <p:cNvPr id="23555" name="Rectangle 2">
            <a:extLst>
              <a:ext uri="{FF2B5EF4-FFF2-40B4-BE49-F238E27FC236}">
                <a16:creationId xmlns:a16="http://schemas.microsoft.com/office/drawing/2014/main" id="{F379666C-E073-4522-B2F8-719FC7DB628B}"/>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46F98CF4-ED3F-4C9A-B703-B3BEFAE4F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AR" altLang="es-AR">
                <a:latin typeface="Arial" panose="020B0604020202020204" pitchFamily="34" charset="0"/>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eaLnBrk="1" hangingPunct="1"/>
            <a:endParaRPr lang="es-AR" altLang="es-AR">
              <a:latin typeface="Arial" panose="020B0604020202020204" pitchFamily="34" charset="0"/>
            </a:endParaRPr>
          </a:p>
          <a:p>
            <a:pPr eaLnBrk="1" hangingPunct="1"/>
            <a:r>
              <a:rPr lang="es-CR" altLang="es-AR">
                <a:latin typeface="Arial" panose="020B0604020202020204" pitchFamily="34" charset="0"/>
                <a:sym typeface="Wingdings" panose="05000000000000000000" pitchFamily="2" charset="2"/>
              </a:rPr>
              <a:t>La clasificación se basa en un comportamiento y atributos comunes. Permite crear un vocabulario estandarizado para comunicarse y pensar dentro del equipo de trabajo.</a:t>
            </a:r>
          </a:p>
          <a:p>
            <a:pPr eaLnBrk="1" hangingPunct="1"/>
            <a:endParaRPr lang="es-CR" altLang="es-AR">
              <a:latin typeface="Arial" panose="020B0604020202020204" pitchFamily="34" charset="0"/>
              <a:sym typeface="Wingdings" panose="05000000000000000000" pitchFamily="2" charset="2"/>
            </a:endParaRPr>
          </a:p>
          <a:p>
            <a:pPr eaLnBrk="1" hangingPunct="1"/>
            <a:endParaRPr lang="es-ES"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09AF2B6-2075-49EB-9E8A-007EA402E2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57FA75-5B1A-4B79-8C7A-2AE47E69CD86}" type="slidenum">
              <a:rPr lang="es-AR" altLang="es-AR" smtClean="0"/>
              <a:pPr>
                <a:spcBef>
                  <a:spcPct val="0"/>
                </a:spcBef>
              </a:pPr>
              <a:t>13</a:t>
            </a:fld>
            <a:endParaRPr lang="es-AR" altLang="es-AR"/>
          </a:p>
        </p:txBody>
      </p:sp>
      <p:sp>
        <p:nvSpPr>
          <p:cNvPr id="25603" name="Rectangle 2">
            <a:extLst>
              <a:ext uri="{FF2B5EF4-FFF2-40B4-BE49-F238E27FC236}">
                <a16:creationId xmlns:a16="http://schemas.microsoft.com/office/drawing/2014/main" id="{FBF7B577-FA3C-4921-8A04-6DA6B2A2206A}"/>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26E89F58-C674-4B42-A5E2-6E9724D0F2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CR" altLang="es-AR">
                <a:latin typeface="Arial" panose="020B0604020202020204" pitchFamily="34" charset="0"/>
              </a:rPr>
              <a:t>Una clase es una construcción estática que describe un comportamiento común y atributos (que toman distintos estados). Su formalización es a través de una estructura de datos que incluye datos y funciones, llamadas métodos. Los métodos son los que definen el comportamiento.</a:t>
            </a:r>
            <a:endParaRPr lang="en-US" altLang="es-AR">
              <a:latin typeface="Arial" panose="020B0604020202020204" pitchFamily="34" charset="0"/>
            </a:endParaRPr>
          </a:p>
          <a:p>
            <a:pPr eaLnBrk="1" hangingPunct="1"/>
            <a:endParaRPr lang="es-ES"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151482608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550045683"/>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982292132"/>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dirty="0"/>
          </a:p>
        </p:txBody>
      </p:sp>
    </p:spTree>
    <p:extLst>
      <p:ext uri="{BB962C8B-B14F-4D97-AF65-F5344CB8AC3E}">
        <p14:creationId xmlns:p14="http://schemas.microsoft.com/office/powerpoint/2010/main" val="312673091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74277420"/>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929542699"/>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01470875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66854290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1381873776"/>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26751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176497669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28051615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D1D1F6D-1FE2-40E5-B9E6-357DCCDF7184}"/>
              </a:ext>
            </a:extLst>
          </p:cNvPr>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84995" name="Rectangle 3">
            <a:extLst>
              <a:ext uri="{FF2B5EF4-FFF2-40B4-BE49-F238E27FC236}">
                <a16:creationId xmlns:a16="http://schemas.microsoft.com/office/drawing/2014/main" id="{81BE574E-6DA5-4611-807D-F5D72AE31B07}"/>
              </a:ext>
            </a:extLst>
          </p:cNvPr>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1A6DAD9-226E-4FBB-B208-F0F2D9209296}"/>
              </a:ext>
            </a:extLst>
          </p:cNvPr>
          <p:cNvSpPr>
            <a:spLocks noGrp="1" noChangeArrowheads="1"/>
          </p:cNvSpPr>
          <p:nvPr>
            <p:ph type="ctrTitle"/>
          </p:nvPr>
        </p:nvSpPr>
        <p:spPr>
          <a:xfrm>
            <a:off x="201613" y="3305175"/>
            <a:ext cx="8697912" cy="757238"/>
          </a:xfrm>
        </p:spPr>
        <p:txBody>
          <a:bodyPr/>
          <a:lstStyle/>
          <a:p>
            <a:pPr algn="ctr" eaLnBrk="1" hangingPunct="1">
              <a:defRPr/>
            </a:pPr>
            <a:r>
              <a:rPr lang="es-ES" dirty="0"/>
              <a:t>Maximiliano </a:t>
            </a:r>
            <a:r>
              <a:rPr lang="es-ES" dirty="0" err="1"/>
              <a:t>Neiner</a:t>
            </a:r>
            <a:endParaRPr lang="es-AR" dirty="0"/>
          </a:p>
        </p:txBody>
      </p:sp>
      <p:sp>
        <p:nvSpPr>
          <p:cNvPr id="74756" name="Rectangle 4">
            <a:extLst>
              <a:ext uri="{FF2B5EF4-FFF2-40B4-BE49-F238E27FC236}">
                <a16:creationId xmlns:a16="http://schemas.microsoft.com/office/drawing/2014/main" id="{668F4667-75B1-4717-9D2C-B113B2217632}"/>
              </a:ext>
            </a:extLst>
          </p:cNvPr>
          <p:cNvSpPr>
            <a:spLocks noChangeArrowheads="1"/>
          </p:cNvSpPr>
          <p:nvPr/>
        </p:nvSpPr>
        <p:spPr bwMode="auto">
          <a:xfrm>
            <a:off x="328613" y="236538"/>
            <a:ext cx="8588375" cy="2068512"/>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eaLnBrk="1" hangingPunct="1">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2</a:t>
            </a:r>
          </a:p>
        </p:txBody>
      </p:sp>
      <p:sp>
        <p:nvSpPr>
          <p:cNvPr id="2" name="CuadroTexto 1">
            <a:extLst>
              <a:ext uri="{FF2B5EF4-FFF2-40B4-BE49-F238E27FC236}">
                <a16:creationId xmlns:a16="http://schemas.microsoft.com/office/drawing/2014/main" id="{A6AC5B7E-5909-4E02-997F-44BEEED306E5}"/>
              </a:ext>
            </a:extLst>
          </p:cNvPr>
          <p:cNvSpPr txBox="1"/>
          <p:nvPr/>
        </p:nvSpPr>
        <p:spPr>
          <a:xfrm>
            <a:off x="2025650" y="5257800"/>
            <a:ext cx="5049838" cy="477838"/>
          </a:xfrm>
          <a:prstGeom prst="rect">
            <a:avLst/>
          </a:prstGeom>
          <a:noFill/>
        </p:spPr>
        <p:txBody>
          <a:bodyPr wrap="none">
            <a:spAutoFit/>
          </a:bodyPr>
          <a:lstStyle/>
          <a:p>
            <a:pPr>
              <a:defRPr/>
            </a:pPr>
            <a:r>
              <a:rPr lang="es-AR" sz="2500" b="1" dirty="0">
                <a:solidFill>
                  <a:schemeClr val="accent1">
                    <a:lumMod val="75000"/>
                  </a:schemeClr>
                </a:solidFill>
              </a:rPr>
              <a:t>Modificado por: Federico Dávila</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a:extLst>
              <a:ext uri="{FF2B5EF4-FFF2-40B4-BE49-F238E27FC236}">
                <a16:creationId xmlns:a16="http://schemas.microsoft.com/office/drawing/2014/main" id="{252C615C-62D0-4ADD-B08C-D2D0AB0C8EA1}"/>
              </a:ext>
            </a:extLst>
          </p:cNvPr>
          <p:cNvSpPr>
            <a:spLocks noGrp="1" noChangeArrowheads="1"/>
          </p:cNvSpPr>
          <p:nvPr>
            <p:ph type="title"/>
          </p:nvPr>
        </p:nvSpPr>
        <p:spPr>
          <a:xfrm>
            <a:off x="381000" y="228600"/>
            <a:ext cx="8393113" cy="757238"/>
          </a:xfrm>
        </p:spPr>
        <p:txBody>
          <a:bodyPr/>
          <a:lstStyle/>
          <a:p>
            <a:pPr eaLnBrk="1" hangingPunct="1">
              <a:defRPr/>
            </a:pPr>
            <a:r>
              <a:rPr lang="es-AR" dirty="0"/>
              <a:t>Polimorfismo</a:t>
            </a:r>
            <a:endParaRPr lang="es-ES" dirty="0"/>
          </a:p>
        </p:txBody>
      </p:sp>
      <p:sp>
        <p:nvSpPr>
          <p:cNvPr id="283655" name="Rectangle 7">
            <a:extLst>
              <a:ext uri="{FF2B5EF4-FFF2-40B4-BE49-F238E27FC236}">
                <a16:creationId xmlns:a16="http://schemas.microsoft.com/office/drawing/2014/main" id="{0F64B582-5D92-4A38-A90E-B1F08A5A929A}"/>
              </a:ext>
            </a:extLst>
          </p:cNvPr>
          <p:cNvSpPr>
            <a:spLocks noGrp="1" noChangeArrowheads="1"/>
          </p:cNvSpPr>
          <p:nvPr>
            <p:ph type="body" idx="1"/>
          </p:nvPr>
        </p:nvSpPr>
        <p:spPr>
          <a:xfrm>
            <a:off x="457200" y="1371600"/>
            <a:ext cx="8229600" cy="2609850"/>
          </a:xfrm>
          <a:effectLst>
            <a:outerShdw dist="12700" algn="ctr" rotWithShape="0">
              <a:schemeClr val="bg2">
                <a:alpha val="50000"/>
              </a:schemeClr>
            </a:outerShdw>
          </a:effectLst>
        </p:spPr>
        <p:txBody>
          <a:bodyPr lIns="91354" tIns="45678" rIns="91354" bIns="45678"/>
          <a:lstStyle/>
          <a:p>
            <a:pPr eaLnBrk="1" hangingPunct="1">
              <a:defRPr/>
            </a:pPr>
            <a:r>
              <a:rPr lang="es-CR" sz="2800" dirty="0"/>
              <a:t>La definición del método reside en la clase base o padre.</a:t>
            </a:r>
          </a:p>
          <a:p>
            <a:pPr eaLnBrk="1" hangingPunct="1">
              <a:defRPr/>
            </a:pPr>
            <a:r>
              <a:rPr lang="es-CR" sz="2800" dirty="0"/>
              <a:t>La implementación del método reside en la clase derivada o hija.</a:t>
            </a:r>
          </a:p>
          <a:p>
            <a:pPr eaLnBrk="1" hangingPunct="1">
              <a:defRPr/>
            </a:pPr>
            <a:r>
              <a:rPr lang="es-CR" sz="2800" dirty="0"/>
              <a:t>La invocación es resuelta al momento de la ejecución.</a:t>
            </a:r>
          </a:p>
        </p:txBody>
      </p:sp>
      <p:sp>
        <p:nvSpPr>
          <p:cNvPr id="19460" name="Rectangle 461">
            <a:extLst>
              <a:ext uri="{FF2B5EF4-FFF2-40B4-BE49-F238E27FC236}">
                <a16:creationId xmlns:a16="http://schemas.microsoft.com/office/drawing/2014/main" id="{0E12F81F-695C-49BD-AA8F-2972F0E50EFC}"/>
              </a:ext>
            </a:extLst>
          </p:cNvPr>
          <p:cNvSpPr>
            <a:spLocks noChangeArrowheads="1"/>
          </p:cNvSpPr>
          <p:nvPr/>
        </p:nvSpPr>
        <p:spPr bwMode="auto">
          <a:xfrm>
            <a:off x="5181600" y="5181600"/>
            <a:ext cx="1219200" cy="269875"/>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61" name="Rectangle 462">
            <a:extLst>
              <a:ext uri="{FF2B5EF4-FFF2-40B4-BE49-F238E27FC236}">
                <a16:creationId xmlns:a16="http://schemas.microsoft.com/office/drawing/2014/main" id="{2CF46C41-B47B-4CB7-8D9B-925539AA8CF8}"/>
              </a:ext>
            </a:extLst>
          </p:cNvPr>
          <p:cNvSpPr>
            <a:spLocks noChangeArrowheads="1"/>
          </p:cNvSpPr>
          <p:nvPr/>
        </p:nvSpPr>
        <p:spPr bwMode="auto">
          <a:xfrm>
            <a:off x="5181600" y="4876800"/>
            <a:ext cx="1219200" cy="312738"/>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62" name="Rectangle 463">
            <a:extLst>
              <a:ext uri="{FF2B5EF4-FFF2-40B4-BE49-F238E27FC236}">
                <a16:creationId xmlns:a16="http://schemas.microsoft.com/office/drawing/2014/main" id="{D4A5695B-C2F3-4699-BB07-A766E2EB49BC}"/>
              </a:ext>
            </a:extLst>
          </p:cNvPr>
          <p:cNvSpPr>
            <a:spLocks noChangeArrowheads="1"/>
          </p:cNvSpPr>
          <p:nvPr/>
        </p:nvSpPr>
        <p:spPr bwMode="auto">
          <a:xfrm>
            <a:off x="5181600" y="4572000"/>
            <a:ext cx="1219200" cy="296863"/>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63" name="Rectangle 464">
            <a:extLst>
              <a:ext uri="{FF2B5EF4-FFF2-40B4-BE49-F238E27FC236}">
                <a16:creationId xmlns:a16="http://schemas.microsoft.com/office/drawing/2014/main" id="{7A4934FF-C7D5-4643-BAEF-20F259D0A37B}"/>
              </a:ext>
            </a:extLst>
          </p:cNvPr>
          <p:cNvSpPr>
            <a:spLocks noChangeArrowheads="1"/>
          </p:cNvSpPr>
          <p:nvPr/>
        </p:nvSpPr>
        <p:spPr bwMode="auto">
          <a:xfrm>
            <a:off x="5359400" y="4686300"/>
            <a:ext cx="838200" cy="1825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b="1">
                <a:solidFill>
                  <a:srgbClr val="000000"/>
                </a:solidFill>
                <a:latin typeface="Arial" panose="020B0604020202020204" pitchFamily="34" charset="0"/>
              </a:rPr>
              <a:t>Cohete</a:t>
            </a:r>
            <a:endParaRPr lang="es-CR" altLang="es-AR" sz="1200">
              <a:solidFill>
                <a:srgbClr val="FFFFFF"/>
              </a:solidFill>
              <a:latin typeface="Arial" panose="020B0604020202020204" pitchFamily="34" charset="0"/>
            </a:endParaRPr>
          </a:p>
        </p:txBody>
      </p:sp>
      <p:sp>
        <p:nvSpPr>
          <p:cNvPr id="19464" name="Rectangle 465">
            <a:extLst>
              <a:ext uri="{FF2B5EF4-FFF2-40B4-BE49-F238E27FC236}">
                <a16:creationId xmlns:a16="http://schemas.microsoft.com/office/drawing/2014/main" id="{DD249DB2-76ED-49F3-8978-397505431D38}"/>
              </a:ext>
            </a:extLst>
          </p:cNvPr>
          <p:cNvSpPr>
            <a:spLocks noChangeArrowheads="1"/>
          </p:cNvSpPr>
          <p:nvPr/>
        </p:nvSpPr>
        <p:spPr bwMode="auto">
          <a:xfrm>
            <a:off x="5359400" y="4922838"/>
            <a:ext cx="841375" cy="1825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Acelerar</a:t>
            </a:r>
            <a:endParaRPr lang="es-CR" altLang="es-AR" sz="1200">
              <a:solidFill>
                <a:srgbClr val="FFFFFF"/>
              </a:solidFill>
              <a:latin typeface="Arial" panose="020B0604020202020204" pitchFamily="34" charset="0"/>
            </a:endParaRPr>
          </a:p>
        </p:txBody>
      </p:sp>
      <p:sp>
        <p:nvSpPr>
          <p:cNvPr id="19465" name="Rectangle 466">
            <a:extLst>
              <a:ext uri="{FF2B5EF4-FFF2-40B4-BE49-F238E27FC236}">
                <a16:creationId xmlns:a16="http://schemas.microsoft.com/office/drawing/2014/main" id="{21F848C4-4F69-4177-8F90-6428F1D5C13A}"/>
              </a:ext>
            </a:extLst>
          </p:cNvPr>
          <p:cNvSpPr>
            <a:spLocks noChangeArrowheads="1"/>
          </p:cNvSpPr>
          <p:nvPr/>
        </p:nvSpPr>
        <p:spPr bwMode="auto">
          <a:xfrm>
            <a:off x="5486400" y="5227638"/>
            <a:ext cx="590550" cy="1825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Frenar</a:t>
            </a:r>
            <a:endParaRPr lang="es-CR" altLang="es-AR" sz="1200">
              <a:solidFill>
                <a:srgbClr val="FFFFFF"/>
              </a:solidFill>
              <a:latin typeface="Arial" panose="020B0604020202020204" pitchFamily="34" charset="0"/>
            </a:endParaRPr>
          </a:p>
        </p:txBody>
      </p:sp>
      <p:grpSp>
        <p:nvGrpSpPr>
          <p:cNvPr id="19466" name="Group 467">
            <a:extLst>
              <a:ext uri="{FF2B5EF4-FFF2-40B4-BE49-F238E27FC236}">
                <a16:creationId xmlns:a16="http://schemas.microsoft.com/office/drawing/2014/main" id="{246F3DC8-0F2A-4C56-A4E0-D35724287D5B}"/>
              </a:ext>
            </a:extLst>
          </p:cNvPr>
          <p:cNvGrpSpPr>
            <a:grpSpLocks/>
          </p:cNvGrpSpPr>
          <p:nvPr/>
        </p:nvGrpSpPr>
        <p:grpSpPr bwMode="auto">
          <a:xfrm>
            <a:off x="762000" y="4876800"/>
            <a:ext cx="1219200" cy="1295400"/>
            <a:chOff x="4704" y="2060"/>
            <a:chExt cx="768" cy="436"/>
          </a:xfrm>
        </p:grpSpPr>
        <p:sp>
          <p:nvSpPr>
            <p:cNvPr id="19613" name="Rectangle 468">
              <a:extLst>
                <a:ext uri="{FF2B5EF4-FFF2-40B4-BE49-F238E27FC236}">
                  <a16:creationId xmlns:a16="http://schemas.microsoft.com/office/drawing/2014/main" id="{B060B1DA-BFAD-4129-8E5F-4752937568C0}"/>
                </a:ext>
              </a:extLst>
            </p:cNvPr>
            <p:cNvSpPr>
              <a:spLocks noChangeArrowheads="1"/>
            </p:cNvSpPr>
            <p:nvPr/>
          </p:nvSpPr>
          <p:spPr bwMode="auto">
            <a:xfrm>
              <a:off x="4704" y="2358"/>
              <a:ext cx="768" cy="138"/>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614" name="Rectangle 469">
              <a:extLst>
                <a:ext uri="{FF2B5EF4-FFF2-40B4-BE49-F238E27FC236}">
                  <a16:creationId xmlns:a16="http://schemas.microsoft.com/office/drawing/2014/main" id="{7C1BDF45-F090-44E9-9A60-1C5B34CAEF9B}"/>
                </a:ext>
              </a:extLst>
            </p:cNvPr>
            <p:cNvSpPr>
              <a:spLocks noChangeArrowheads="1"/>
            </p:cNvSpPr>
            <p:nvPr/>
          </p:nvSpPr>
          <p:spPr bwMode="auto">
            <a:xfrm>
              <a:off x="4704" y="2218"/>
              <a:ext cx="768" cy="140"/>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615" name="Rectangle 470">
              <a:extLst>
                <a:ext uri="{FF2B5EF4-FFF2-40B4-BE49-F238E27FC236}">
                  <a16:creationId xmlns:a16="http://schemas.microsoft.com/office/drawing/2014/main" id="{3E551F72-C164-43F6-93CF-6D87E50D6B7A}"/>
                </a:ext>
              </a:extLst>
            </p:cNvPr>
            <p:cNvSpPr>
              <a:spLocks noChangeArrowheads="1"/>
            </p:cNvSpPr>
            <p:nvPr/>
          </p:nvSpPr>
          <p:spPr bwMode="auto">
            <a:xfrm>
              <a:off x="4704" y="2060"/>
              <a:ext cx="768" cy="158"/>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616" name="Rectangle 471">
              <a:extLst>
                <a:ext uri="{FF2B5EF4-FFF2-40B4-BE49-F238E27FC236}">
                  <a16:creationId xmlns:a16="http://schemas.microsoft.com/office/drawing/2014/main" id="{37E4D270-5841-48C4-98EF-7FADE71A8CF9}"/>
                </a:ext>
              </a:extLst>
            </p:cNvPr>
            <p:cNvSpPr>
              <a:spLocks noChangeArrowheads="1"/>
            </p:cNvSpPr>
            <p:nvPr/>
          </p:nvSpPr>
          <p:spPr bwMode="auto">
            <a:xfrm>
              <a:off x="4840" y="2081"/>
              <a:ext cx="501" cy="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b="1">
                  <a:solidFill>
                    <a:srgbClr val="000000"/>
                  </a:solidFill>
                  <a:latin typeface="Arial" panose="020B0604020202020204" pitchFamily="34" charset="0"/>
                </a:rPr>
                <a:t>Transporte</a:t>
              </a:r>
              <a:endParaRPr lang="es-CR" altLang="es-AR" sz="1200">
                <a:solidFill>
                  <a:srgbClr val="FFFFFF"/>
                </a:solidFill>
                <a:latin typeface="Arial" panose="020B0604020202020204" pitchFamily="34" charset="0"/>
              </a:endParaRPr>
            </a:p>
          </p:txBody>
        </p:sp>
        <p:sp>
          <p:nvSpPr>
            <p:cNvPr id="19617" name="Rectangle 472">
              <a:extLst>
                <a:ext uri="{FF2B5EF4-FFF2-40B4-BE49-F238E27FC236}">
                  <a16:creationId xmlns:a16="http://schemas.microsoft.com/office/drawing/2014/main" id="{894F0A75-1134-4F72-8213-66749A1991A5}"/>
                </a:ext>
              </a:extLst>
            </p:cNvPr>
            <p:cNvSpPr>
              <a:spLocks noChangeArrowheads="1"/>
            </p:cNvSpPr>
            <p:nvPr/>
          </p:nvSpPr>
          <p:spPr bwMode="auto">
            <a:xfrm>
              <a:off x="4934" y="2267"/>
              <a:ext cx="356" cy="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Acelerar</a:t>
              </a:r>
              <a:endParaRPr lang="es-CR" altLang="es-AR" sz="1200">
                <a:solidFill>
                  <a:srgbClr val="FFFFFF"/>
                </a:solidFill>
                <a:latin typeface="Arial" panose="020B0604020202020204" pitchFamily="34" charset="0"/>
              </a:endParaRPr>
            </a:p>
          </p:txBody>
        </p:sp>
        <p:sp>
          <p:nvSpPr>
            <p:cNvPr id="19618" name="Rectangle 473">
              <a:extLst>
                <a:ext uri="{FF2B5EF4-FFF2-40B4-BE49-F238E27FC236}">
                  <a16:creationId xmlns:a16="http://schemas.microsoft.com/office/drawing/2014/main" id="{D3DD252B-D0B9-4038-B315-B148E47E9833}"/>
                </a:ext>
              </a:extLst>
            </p:cNvPr>
            <p:cNvSpPr>
              <a:spLocks noChangeArrowheads="1"/>
            </p:cNvSpPr>
            <p:nvPr/>
          </p:nvSpPr>
          <p:spPr bwMode="auto">
            <a:xfrm>
              <a:off x="4957" y="2410"/>
              <a:ext cx="282" cy="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Frenar</a:t>
              </a:r>
              <a:endParaRPr lang="es-CR" altLang="es-AR" sz="1200">
                <a:solidFill>
                  <a:srgbClr val="FFFFFF"/>
                </a:solidFill>
                <a:latin typeface="Arial" panose="020B0604020202020204" pitchFamily="34" charset="0"/>
              </a:endParaRPr>
            </a:p>
          </p:txBody>
        </p:sp>
      </p:grpSp>
      <p:grpSp>
        <p:nvGrpSpPr>
          <p:cNvPr id="19467" name="Group 474">
            <a:extLst>
              <a:ext uri="{FF2B5EF4-FFF2-40B4-BE49-F238E27FC236}">
                <a16:creationId xmlns:a16="http://schemas.microsoft.com/office/drawing/2014/main" id="{257E9AF7-E4D4-4251-A226-77B0C8766FED}"/>
              </a:ext>
            </a:extLst>
          </p:cNvPr>
          <p:cNvGrpSpPr>
            <a:grpSpLocks/>
          </p:cNvGrpSpPr>
          <p:nvPr/>
        </p:nvGrpSpPr>
        <p:grpSpPr bwMode="auto">
          <a:xfrm>
            <a:off x="5715000" y="3489325"/>
            <a:ext cx="1219200" cy="1006475"/>
            <a:chOff x="1728" y="1169"/>
            <a:chExt cx="2302" cy="1980"/>
          </a:xfrm>
        </p:grpSpPr>
        <p:sp>
          <p:nvSpPr>
            <p:cNvPr id="19568" name="AutoShape 475">
              <a:extLst>
                <a:ext uri="{FF2B5EF4-FFF2-40B4-BE49-F238E27FC236}">
                  <a16:creationId xmlns:a16="http://schemas.microsoft.com/office/drawing/2014/main" id="{AC8EED8B-82D1-4758-82DE-1CD75AB515F5}"/>
                </a:ext>
              </a:extLst>
            </p:cNvPr>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19569" name="Freeform 476">
              <a:extLst>
                <a:ext uri="{FF2B5EF4-FFF2-40B4-BE49-F238E27FC236}">
                  <a16:creationId xmlns:a16="http://schemas.microsoft.com/office/drawing/2014/main" id="{A102C103-ED82-4AA2-BA14-B5380C4DB28F}"/>
                </a:ext>
              </a:extLst>
            </p:cNvPr>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26"/>
                <a:gd name="T169" fmla="*/ 0 h 712"/>
                <a:gd name="T170" fmla="*/ 2126 w 2126"/>
                <a:gd name="T171" fmla="*/ 712 h 7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0" name="Freeform 477">
              <a:extLst>
                <a:ext uri="{FF2B5EF4-FFF2-40B4-BE49-F238E27FC236}">
                  <a16:creationId xmlns:a16="http://schemas.microsoft.com/office/drawing/2014/main" id="{8025993D-2F81-493C-85D0-9E48DA855AC2}"/>
                </a:ext>
              </a:extLst>
            </p:cNvPr>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7"/>
                <a:gd name="T178" fmla="*/ 0 h 861"/>
                <a:gd name="T179" fmla="*/ 2167 w 2167"/>
                <a:gd name="T180" fmla="*/ 861 h 86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1" name="Freeform 478">
              <a:extLst>
                <a:ext uri="{FF2B5EF4-FFF2-40B4-BE49-F238E27FC236}">
                  <a16:creationId xmlns:a16="http://schemas.microsoft.com/office/drawing/2014/main" id="{0EF10E95-3902-4F0C-BDB9-BEE4D25DD31D}"/>
                </a:ext>
              </a:extLst>
            </p:cNvPr>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52"/>
                <a:gd name="T178" fmla="*/ 0 h 1170"/>
                <a:gd name="T179" fmla="*/ 1852 w 1852"/>
                <a:gd name="T180" fmla="*/ 1170 h 11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2" name="Freeform 479">
              <a:extLst>
                <a:ext uri="{FF2B5EF4-FFF2-40B4-BE49-F238E27FC236}">
                  <a16:creationId xmlns:a16="http://schemas.microsoft.com/office/drawing/2014/main" id="{3AF45B80-A2CE-4284-BA7C-DFA84BB253F1}"/>
                </a:ext>
              </a:extLst>
            </p:cNvPr>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9"/>
                <a:gd name="T109" fmla="*/ 0 h 497"/>
                <a:gd name="T110" fmla="*/ 1129 w 1129"/>
                <a:gd name="T111" fmla="*/ 497 h 4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3" name="Freeform 480">
              <a:extLst>
                <a:ext uri="{FF2B5EF4-FFF2-40B4-BE49-F238E27FC236}">
                  <a16:creationId xmlns:a16="http://schemas.microsoft.com/office/drawing/2014/main" id="{A8BE1592-C620-4DAC-ADDF-A4FAED6EA9A4}"/>
                </a:ext>
              </a:extLst>
            </p:cNvPr>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9"/>
                <a:gd name="T115" fmla="*/ 0 h 360"/>
                <a:gd name="T116" fmla="*/ 679 w 679"/>
                <a:gd name="T117" fmla="*/ 360 h 3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4" name="Freeform 481">
              <a:extLst>
                <a:ext uri="{FF2B5EF4-FFF2-40B4-BE49-F238E27FC236}">
                  <a16:creationId xmlns:a16="http://schemas.microsoft.com/office/drawing/2014/main" id="{DAD1BB8F-57D8-4E10-95A1-0F45BE87451C}"/>
                </a:ext>
              </a:extLst>
            </p:cNvPr>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348"/>
                <a:gd name="T113" fmla="*/ 272 w 272"/>
                <a:gd name="T114" fmla="*/ 348 h 3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5" name="Freeform 482">
              <a:extLst>
                <a:ext uri="{FF2B5EF4-FFF2-40B4-BE49-F238E27FC236}">
                  <a16:creationId xmlns:a16="http://schemas.microsoft.com/office/drawing/2014/main" id="{FFF2E5BC-BEA1-4D9A-9C4E-A088EE08696D}"/>
                </a:ext>
              </a:extLst>
            </p:cNvPr>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03"/>
                <a:gd name="T184" fmla="*/ 0 h 462"/>
                <a:gd name="T185" fmla="*/ 603 w 603"/>
                <a:gd name="T186" fmla="*/ 462 h 4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6" name="Freeform 483">
              <a:extLst>
                <a:ext uri="{FF2B5EF4-FFF2-40B4-BE49-F238E27FC236}">
                  <a16:creationId xmlns:a16="http://schemas.microsoft.com/office/drawing/2014/main" id="{EC26B6CB-BA9F-416D-A7DC-177838F8BEC8}"/>
                </a:ext>
              </a:extLst>
            </p:cNvPr>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8"/>
                <a:gd name="T163" fmla="*/ 0 h 387"/>
                <a:gd name="T164" fmla="*/ 638 w 638"/>
                <a:gd name="T165" fmla="*/ 387 h 3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7" name="Freeform 484">
              <a:extLst>
                <a:ext uri="{FF2B5EF4-FFF2-40B4-BE49-F238E27FC236}">
                  <a16:creationId xmlns:a16="http://schemas.microsoft.com/office/drawing/2014/main" id="{97043B29-9249-4946-BAAC-08549F2396B4}"/>
                </a:ext>
              </a:extLst>
            </p:cNvPr>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7"/>
                <a:gd name="T103" fmla="*/ 0 h 96"/>
                <a:gd name="T104" fmla="*/ 627 w 627"/>
                <a:gd name="T105" fmla="*/ 96 h 9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8" name="Freeform 485">
              <a:extLst>
                <a:ext uri="{FF2B5EF4-FFF2-40B4-BE49-F238E27FC236}">
                  <a16:creationId xmlns:a16="http://schemas.microsoft.com/office/drawing/2014/main" id="{529EC228-4C4F-4774-9A3D-22317F4DD79A}"/>
                </a:ext>
              </a:extLst>
            </p:cNvPr>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2"/>
                <a:gd name="T160" fmla="*/ 0 h 146"/>
                <a:gd name="T161" fmla="*/ 512 w 512"/>
                <a:gd name="T162" fmla="*/ 146 h 1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79" name="Freeform 486">
              <a:extLst>
                <a:ext uri="{FF2B5EF4-FFF2-40B4-BE49-F238E27FC236}">
                  <a16:creationId xmlns:a16="http://schemas.microsoft.com/office/drawing/2014/main" id="{291648DF-D00F-4C8C-8006-7D3A1CB1F00F}"/>
                </a:ext>
              </a:extLst>
            </p:cNvPr>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62"/>
                <a:gd name="T65" fmla="*/ 91 w 91"/>
                <a:gd name="T66" fmla="*/ 162 h 1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0" name="Freeform 487">
              <a:extLst>
                <a:ext uri="{FF2B5EF4-FFF2-40B4-BE49-F238E27FC236}">
                  <a16:creationId xmlns:a16="http://schemas.microsoft.com/office/drawing/2014/main" id="{B527E6EB-BE47-45F5-A4CE-14FFE69303F6}"/>
                </a:ext>
              </a:extLst>
            </p:cNvPr>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171"/>
                <a:gd name="T77" fmla="*/ 339 w 339"/>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1" name="Freeform 488">
              <a:extLst>
                <a:ext uri="{FF2B5EF4-FFF2-40B4-BE49-F238E27FC236}">
                  <a16:creationId xmlns:a16="http://schemas.microsoft.com/office/drawing/2014/main" id="{A283EF41-C9F8-498F-8681-EB917D2114C3}"/>
                </a:ext>
              </a:extLst>
            </p:cNvPr>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 name="T10" fmla="*/ 0 60000 65536"/>
                <a:gd name="T11" fmla="*/ 0 60000 65536"/>
                <a:gd name="T12" fmla="*/ 0 60000 65536"/>
                <a:gd name="T13" fmla="*/ 0 60000 65536"/>
                <a:gd name="T14" fmla="*/ 0 60000 65536"/>
                <a:gd name="T15" fmla="*/ 0 w 276"/>
                <a:gd name="T16" fmla="*/ 0 h 114"/>
                <a:gd name="T17" fmla="*/ 276 w 276"/>
                <a:gd name="T18" fmla="*/ 114 h 114"/>
              </a:gdLst>
              <a:ahLst/>
              <a:cxnLst>
                <a:cxn ang="T10">
                  <a:pos x="T0" y="T1"/>
                </a:cxn>
                <a:cxn ang="T11">
                  <a:pos x="T2" y="T3"/>
                </a:cxn>
                <a:cxn ang="T12">
                  <a:pos x="T4" y="T5"/>
                </a:cxn>
                <a:cxn ang="T13">
                  <a:pos x="T6" y="T7"/>
                </a:cxn>
                <a:cxn ang="T14">
                  <a:pos x="T8" y="T9"/>
                </a:cxn>
              </a:cxnLst>
              <a:rect l="T15" t="T16" r="T17" b="T18"/>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2" name="Freeform 489">
              <a:extLst>
                <a:ext uri="{FF2B5EF4-FFF2-40B4-BE49-F238E27FC236}">
                  <a16:creationId xmlns:a16="http://schemas.microsoft.com/office/drawing/2014/main" id="{E71E1FBC-5B08-4D55-A882-E887D6DAEB3A}"/>
                </a:ext>
              </a:extLst>
            </p:cNvPr>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107"/>
                <a:gd name="T89" fmla="*/ 98 w 98"/>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3" name="Freeform 490">
              <a:extLst>
                <a:ext uri="{FF2B5EF4-FFF2-40B4-BE49-F238E27FC236}">
                  <a16:creationId xmlns:a16="http://schemas.microsoft.com/office/drawing/2014/main" id="{5E34A40C-445D-4AB9-8407-02E2ECA50563}"/>
                </a:ext>
              </a:extLst>
            </p:cNvPr>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48"/>
                <a:gd name="T175" fmla="*/ 0 h 620"/>
                <a:gd name="T176" fmla="*/ 548 w 548"/>
                <a:gd name="T177" fmla="*/ 620 h 62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4" name="Freeform 491">
              <a:extLst>
                <a:ext uri="{FF2B5EF4-FFF2-40B4-BE49-F238E27FC236}">
                  <a16:creationId xmlns:a16="http://schemas.microsoft.com/office/drawing/2014/main" id="{47947E62-2A44-4983-8F2F-8190752B907A}"/>
                </a:ext>
              </a:extLst>
            </p:cNvPr>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6"/>
                <a:gd name="T124" fmla="*/ 0 h 37"/>
                <a:gd name="T125" fmla="*/ 416 w 416"/>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5" name="Freeform 492">
              <a:extLst>
                <a:ext uri="{FF2B5EF4-FFF2-40B4-BE49-F238E27FC236}">
                  <a16:creationId xmlns:a16="http://schemas.microsoft.com/office/drawing/2014/main" id="{6C1D5A4C-9B0D-4F69-A17B-8BCCF9201D56}"/>
                </a:ext>
              </a:extLst>
            </p:cNvPr>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2"/>
                <a:gd name="T112" fmla="*/ 0 h 137"/>
                <a:gd name="T113" fmla="*/ 102 w 102"/>
                <a:gd name="T114" fmla="*/ 137 h 1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6" name="Freeform 493">
              <a:extLst>
                <a:ext uri="{FF2B5EF4-FFF2-40B4-BE49-F238E27FC236}">
                  <a16:creationId xmlns:a16="http://schemas.microsoft.com/office/drawing/2014/main" id="{FC55FAB7-9933-457D-83FE-5365FE37732A}"/>
                </a:ext>
              </a:extLst>
            </p:cNvPr>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6"/>
                <a:gd name="T148" fmla="*/ 0 h 259"/>
                <a:gd name="T149" fmla="*/ 566 w 566"/>
                <a:gd name="T150" fmla="*/ 259 h 2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7" name="Freeform 494">
              <a:extLst>
                <a:ext uri="{FF2B5EF4-FFF2-40B4-BE49-F238E27FC236}">
                  <a16:creationId xmlns:a16="http://schemas.microsoft.com/office/drawing/2014/main" id="{F0CAF82C-AF48-404F-B2A2-9F649C1F8285}"/>
                </a:ext>
              </a:extLst>
            </p:cNvPr>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4"/>
                <a:gd name="T151" fmla="*/ 0 h 142"/>
                <a:gd name="T152" fmla="*/ 224 w 224"/>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8" name="Freeform 495">
              <a:extLst>
                <a:ext uri="{FF2B5EF4-FFF2-40B4-BE49-F238E27FC236}">
                  <a16:creationId xmlns:a16="http://schemas.microsoft.com/office/drawing/2014/main" id="{255CAEFD-3C64-4459-B899-FE2F863A886E}"/>
                </a:ext>
              </a:extLst>
            </p:cNvPr>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
                <a:gd name="T67" fmla="*/ 0 h 132"/>
                <a:gd name="T68" fmla="*/ 42 w 42"/>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89" name="Freeform 496">
              <a:extLst>
                <a:ext uri="{FF2B5EF4-FFF2-40B4-BE49-F238E27FC236}">
                  <a16:creationId xmlns:a16="http://schemas.microsoft.com/office/drawing/2014/main" id="{F62EA5B9-2C09-4637-A003-CFF75762B8D4}"/>
                </a:ext>
              </a:extLst>
            </p:cNvPr>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68"/>
                <a:gd name="T184" fmla="*/ 0 h 262"/>
                <a:gd name="T185" fmla="*/ 468 w 468"/>
                <a:gd name="T186" fmla="*/ 262 h 2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0" name="Freeform 497">
              <a:extLst>
                <a:ext uri="{FF2B5EF4-FFF2-40B4-BE49-F238E27FC236}">
                  <a16:creationId xmlns:a16="http://schemas.microsoft.com/office/drawing/2014/main" id="{9E5BF842-AFC9-4A7A-83AA-FE5CA7BE1766}"/>
                </a:ext>
              </a:extLst>
            </p:cNvPr>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1"/>
                <a:gd name="T109" fmla="*/ 0 h 207"/>
                <a:gd name="T110" fmla="*/ 551 w 551"/>
                <a:gd name="T111" fmla="*/ 207 h 2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1" name="Freeform 498">
              <a:extLst>
                <a:ext uri="{FF2B5EF4-FFF2-40B4-BE49-F238E27FC236}">
                  <a16:creationId xmlns:a16="http://schemas.microsoft.com/office/drawing/2014/main" id="{C91BEE57-D9E7-4D4D-B741-AC967F168EA8}"/>
                </a:ext>
              </a:extLst>
            </p:cNvPr>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3"/>
                <a:gd name="T151" fmla="*/ 0 h 211"/>
                <a:gd name="T152" fmla="*/ 203 w 203"/>
                <a:gd name="T153" fmla="*/ 211 h 2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2" name="Freeform 499">
              <a:extLst>
                <a:ext uri="{FF2B5EF4-FFF2-40B4-BE49-F238E27FC236}">
                  <a16:creationId xmlns:a16="http://schemas.microsoft.com/office/drawing/2014/main" id="{95661096-5EB4-47F1-8D2B-22549EFC28B8}"/>
                </a:ext>
              </a:extLst>
            </p:cNvPr>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
                <a:gd name="T184" fmla="*/ 0 h 114"/>
                <a:gd name="T185" fmla="*/ 380 w 380"/>
                <a:gd name="T186" fmla="*/ 114 h 1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3" name="Freeform 500">
              <a:extLst>
                <a:ext uri="{FF2B5EF4-FFF2-40B4-BE49-F238E27FC236}">
                  <a16:creationId xmlns:a16="http://schemas.microsoft.com/office/drawing/2014/main" id="{8826FAB7-A9A7-45A6-802B-133B9314B374}"/>
                </a:ext>
              </a:extLst>
            </p:cNvPr>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5"/>
                <a:gd name="T112" fmla="*/ 0 h 55"/>
                <a:gd name="T113" fmla="*/ 345 w 345"/>
                <a:gd name="T114" fmla="*/ 55 h 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4" name="Freeform 501">
              <a:extLst>
                <a:ext uri="{FF2B5EF4-FFF2-40B4-BE49-F238E27FC236}">
                  <a16:creationId xmlns:a16="http://schemas.microsoft.com/office/drawing/2014/main" id="{205926B0-F251-4BE6-8262-60A14F01D848}"/>
                </a:ext>
              </a:extLst>
            </p:cNvPr>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2"/>
                <a:gd name="T148" fmla="*/ 0 h 43"/>
                <a:gd name="T149" fmla="*/ 242 w 242"/>
                <a:gd name="T150" fmla="*/ 43 h 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5" name="Freeform 502">
              <a:extLst>
                <a:ext uri="{FF2B5EF4-FFF2-40B4-BE49-F238E27FC236}">
                  <a16:creationId xmlns:a16="http://schemas.microsoft.com/office/drawing/2014/main" id="{2E4B16DA-AAF2-446B-8F27-0DB6F482EE15}"/>
                </a:ext>
              </a:extLst>
            </p:cNvPr>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5"/>
                <a:gd name="T172" fmla="*/ 0 h 118"/>
                <a:gd name="T173" fmla="*/ 615 w 615"/>
                <a:gd name="T174" fmla="*/ 118 h 11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6" name="Freeform 503">
              <a:extLst>
                <a:ext uri="{FF2B5EF4-FFF2-40B4-BE49-F238E27FC236}">
                  <a16:creationId xmlns:a16="http://schemas.microsoft.com/office/drawing/2014/main" id="{99902242-4773-4F47-AEB0-8658E7CDD3CE}"/>
                </a:ext>
              </a:extLst>
            </p:cNvPr>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7"/>
                <a:gd name="T97" fmla="*/ 0 h 633"/>
                <a:gd name="T98" fmla="*/ 347 w 347"/>
                <a:gd name="T99" fmla="*/ 633 h 6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7" name="Freeform 504">
              <a:extLst>
                <a:ext uri="{FF2B5EF4-FFF2-40B4-BE49-F238E27FC236}">
                  <a16:creationId xmlns:a16="http://schemas.microsoft.com/office/drawing/2014/main" id="{3A34EC5F-A087-43E8-AEC6-2406539B52D5}"/>
                </a:ext>
              </a:extLst>
            </p:cNvPr>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7"/>
                <a:gd name="T148" fmla="*/ 0 h 171"/>
                <a:gd name="T149" fmla="*/ 337 w 337"/>
                <a:gd name="T150" fmla="*/ 171 h 1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8" name="Freeform 505">
              <a:extLst>
                <a:ext uri="{FF2B5EF4-FFF2-40B4-BE49-F238E27FC236}">
                  <a16:creationId xmlns:a16="http://schemas.microsoft.com/office/drawing/2014/main" id="{7447BA00-BCC6-4A01-89C5-96E1CF5CAEC9}"/>
                </a:ext>
              </a:extLst>
            </p:cNvPr>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8"/>
                <a:gd name="T109" fmla="*/ 0 h 270"/>
                <a:gd name="T110" fmla="*/ 628 w 6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599" name="Freeform 506">
              <a:extLst>
                <a:ext uri="{FF2B5EF4-FFF2-40B4-BE49-F238E27FC236}">
                  <a16:creationId xmlns:a16="http://schemas.microsoft.com/office/drawing/2014/main" id="{A15625C5-C672-480D-989C-EAD915B3D4DE}"/>
                </a:ext>
              </a:extLst>
            </p:cNvPr>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1"/>
                <a:gd name="T97" fmla="*/ 0 h 437"/>
                <a:gd name="T98" fmla="*/ 361 w 361"/>
                <a:gd name="T99" fmla="*/ 437 h 4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0" name="Freeform 507">
              <a:extLst>
                <a:ext uri="{FF2B5EF4-FFF2-40B4-BE49-F238E27FC236}">
                  <a16:creationId xmlns:a16="http://schemas.microsoft.com/office/drawing/2014/main" id="{1A49BF97-732E-4896-9C77-53686B3E0145}"/>
                </a:ext>
              </a:extLst>
            </p:cNvPr>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49"/>
                <a:gd name="T136" fmla="*/ 0 h 198"/>
                <a:gd name="T137" fmla="*/ 349 w 349"/>
                <a:gd name="T138" fmla="*/ 198 h 19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1" name="Freeform 508">
              <a:extLst>
                <a:ext uri="{FF2B5EF4-FFF2-40B4-BE49-F238E27FC236}">
                  <a16:creationId xmlns:a16="http://schemas.microsoft.com/office/drawing/2014/main" id="{011FB65E-BB25-4C6E-ADDC-D36AEF1E7352}"/>
                </a:ext>
              </a:extLst>
            </p:cNvPr>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4"/>
                <a:gd name="T151" fmla="*/ 0 h 378"/>
                <a:gd name="T152" fmla="*/ 324 w 324"/>
                <a:gd name="T153" fmla="*/ 378 h 3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2" name="Freeform 509">
              <a:extLst>
                <a:ext uri="{FF2B5EF4-FFF2-40B4-BE49-F238E27FC236}">
                  <a16:creationId xmlns:a16="http://schemas.microsoft.com/office/drawing/2014/main" id="{0286BD04-F1A6-4035-A0E8-6A0121FF775A}"/>
                </a:ext>
              </a:extLst>
            </p:cNvPr>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18"/>
                <a:gd name="T53" fmla="*/ 45 w 45"/>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3" name="Freeform 510">
              <a:extLst>
                <a:ext uri="{FF2B5EF4-FFF2-40B4-BE49-F238E27FC236}">
                  <a16:creationId xmlns:a16="http://schemas.microsoft.com/office/drawing/2014/main" id="{4908F53B-689E-42E0-8FFE-20E90B2606DE}"/>
                </a:ext>
              </a:extLst>
            </p:cNvPr>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319"/>
                <a:gd name="T53" fmla="*/ 21 w 21"/>
                <a:gd name="T54" fmla="*/ 319 h 3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4" name="Freeform 511">
              <a:extLst>
                <a:ext uri="{FF2B5EF4-FFF2-40B4-BE49-F238E27FC236}">
                  <a16:creationId xmlns:a16="http://schemas.microsoft.com/office/drawing/2014/main" id="{420EC77B-22E1-4729-AC5C-49584E7FB048}"/>
                </a:ext>
              </a:extLst>
            </p:cNvPr>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2"/>
                <a:gd name="T148" fmla="*/ 0 h 116"/>
                <a:gd name="T149" fmla="*/ 512 w 512"/>
                <a:gd name="T150" fmla="*/ 116 h 1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5" name="Freeform 512">
              <a:extLst>
                <a:ext uri="{FF2B5EF4-FFF2-40B4-BE49-F238E27FC236}">
                  <a16:creationId xmlns:a16="http://schemas.microsoft.com/office/drawing/2014/main" id="{8808DDB5-F539-4CB8-8553-A3EC018DD9F2}"/>
                </a:ext>
              </a:extLst>
            </p:cNvPr>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6"/>
                <a:gd name="T100" fmla="*/ 0 h 319"/>
                <a:gd name="T101" fmla="*/ 166 w 166"/>
                <a:gd name="T102" fmla="*/ 319 h 3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6" name="Freeform 513">
              <a:extLst>
                <a:ext uri="{FF2B5EF4-FFF2-40B4-BE49-F238E27FC236}">
                  <a16:creationId xmlns:a16="http://schemas.microsoft.com/office/drawing/2014/main" id="{1D521D65-9701-4F12-9E99-271A04C1B350}"/>
                </a:ext>
              </a:extLst>
            </p:cNvPr>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289"/>
                <a:gd name="T101" fmla="*/ 171 w 171"/>
                <a:gd name="T102" fmla="*/ 289 h 2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7" name="Freeform 514">
              <a:extLst>
                <a:ext uri="{FF2B5EF4-FFF2-40B4-BE49-F238E27FC236}">
                  <a16:creationId xmlns:a16="http://schemas.microsoft.com/office/drawing/2014/main" id="{84E4D233-A68F-410A-9C83-3314D9BB59AF}"/>
                </a:ext>
              </a:extLst>
            </p:cNvPr>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
                <a:gd name="T52" fmla="*/ 0 h 39"/>
                <a:gd name="T53" fmla="*/ 73 w 73"/>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8" name="Freeform 515">
              <a:extLst>
                <a:ext uri="{FF2B5EF4-FFF2-40B4-BE49-F238E27FC236}">
                  <a16:creationId xmlns:a16="http://schemas.microsoft.com/office/drawing/2014/main" id="{1A88B19E-A935-4470-A940-7B6E7C967499}"/>
                </a:ext>
              </a:extLst>
            </p:cNvPr>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216"/>
                <a:gd name="T77" fmla="*/ 84 w 84"/>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09" name="Freeform 516">
              <a:extLst>
                <a:ext uri="{FF2B5EF4-FFF2-40B4-BE49-F238E27FC236}">
                  <a16:creationId xmlns:a16="http://schemas.microsoft.com/office/drawing/2014/main" id="{B341B4F4-FA6B-40F6-9791-B27FFB356F24}"/>
                </a:ext>
              </a:extLst>
            </p:cNvPr>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91"/>
                <a:gd name="T101" fmla="*/ 103 w 103"/>
                <a:gd name="T102" fmla="*/ 191 h 1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10" name="Freeform 517">
              <a:extLst>
                <a:ext uri="{FF2B5EF4-FFF2-40B4-BE49-F238E27FC236}">
                  <a16:creationId xmlns:a16="http://schemas.microsoft.com/office/drawing/2014/main" id="{0C79D437-FB37-4391-BE8A-4C550748E89A}"/>
                </a:ext>
              </a:extLst>
            </p:cNvPr>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89"/>
                <a:gd name="T103" fmla="*/ 0 h 235"/>
                <a:gd name="T104" fmla="*/ 489 w 489"/>
                <a:gd name="T105" fmla="*/ 235 h 2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11" name="Freeform 518">
              <a:extLst>
                <a:ext uri="{FF2B5EF4-FFF2-40B4-BE49-F238E27FC236}">
                  <a16:creationId xmlns:a16="http://schemas.microsoft.com/office/drawing/2014/main" id="{E7821C79-AE0F-4524-B009-A702825A8E73}"/>
                </a:ext>
              </a:extLst>
            </p:cNvPr>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78"/>
                <a:gd name="T113" fmla="*/ 261 w 261"/>
                <a:gd name="T114" fmla="*/ 78 h 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9612" name="Freeform 519">
              <a:extLst>
                <a:ext uri="{FF2B5EF4-FFF2-40B4-BE49-F238E27FC236}">
                  <a16:creationId xmlns:a16="http://schemas.microsoft.com/office/drawing/2014/main" id="{A9C09873-B319-443A-9FA3-2878A064515E}"/>
                </a:ext>
              </a:extLst>
            </p:cNvPr>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5"/>
                <a:gd name="T94" fmla="*/ 0 h 205"/>
                <a:gd name="T95" fmla="*/ 295 w 295"/>
                <a:gd name="T96" fmla="*/ 205 h 2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grpSp>
      <p:grpSp>
        <p:nvGrpSpPr>
          <p:cNvPr id="19468" name="Group 520">
            <a:extLst>
              <a:ext uri="{FF2B5EF4-FFF2-40B4-BE49-F238E27FC236}">
                <a16:creationId xmlns:a16="http://schemas.microsoft.com/office/drawing/2014/main" id="{D46A466C-BCB6-43C3-B91D-FA98B5044432}"/>
              </a:ext>
            </a:extLst>
          </p:cNvPr>
          <p:cNvGrpSpPr>
            <a:grpSpLocks/>
          </p:cNvGrpSpPr>
          <p:nvPr/>
        </p:nvGrpSpPr>
        <p:grpSpPr bwMode="auto">
          <a:xfrm>
            <a:off x="4343400" y="4495800"/>
            <a:ext cx="609600" cy="1016000"/>
            <a:chOff x="3642" y="1507"/>
            <a:chExt cx="959" cy="1600"/>
          </a:xfrm>
        </p:grpSpPr>
        <p:sp>
          <p:nvSpPr>
            <p:cNvPr id="19511" name="Freeform 521">
              <a:extLst>
                <a:ext uri="{FF2B5EF4-FFF2-40B4-BE49-F238E27FC236}">
                  <a16:creationId xmlns:a16="http://schemas.microsoft.com/office/drawing/2014/main" id="{A731F3FC-E8E4-4AAD-9223-80B536D3E3AB}"/>
                </a:ext>
              </a:extLst>
            </p:cNvPr>
            <p:cNvSpPr>
              <a:spLocks/>
            </p:cNvSpPr>
            <p:nvPr/>
          </p:nvSpPr>
          <p:spPr bwMode="auto">
            <a:xfrm>
              <a:off x="3753" y="2760"/>
              <a:ext cx="147" cy="221"/>
            </a:xfrm>
            <a:custGeom>
              <a:avLst/>
              <a:gdLst>
                <a:gd name="T0" fmla="*/ 1 w 294"/>
                <a:gd name="T1" fmla="*/ 0 h 441"/>
                <a:gd name="T2" fmla="*/ 1 w 294"/>
                <a:gd name="T3" fmla="*/ 3 h 441"/>
                <a:gd name="T4" fmla="*/ 0 w 294"/>
                <a:gd name="T5" fmla="*/ 4 h 441"/>
                <a:gd name="T6" fmla="*/ 3 w 294"/>
                <a:gd name="T7" fmla="*/ 4 h 441"/>
                <a:gd name="T8" fmla="*/ 3 w 294"/>
                <a:gd name="T9" fmla="*/ 3 h 441"/>
                <a:gd name="T10" fmla="*/ 2 w 294"/>
                <a:gd name="T11" fmla="*/ 1 h 441"/>
                <a:gd name="T12" fmla="*/ 1 w 294"/>
                <a:gd name="T13" fmla="*/ 0 h 441"/>
                <a:gd name="T14" fmla="*/ 1 w 294"/>
                <a:gd name="T15" fmla="*/ 0 h 441"/>
                <a:gd name="T16" fmla="*/ 0 60000 65536"/>
                <a:gd name="T17" fmla="*/ 0 60000 65536"/>
                <a:gd name="T18" fmla="*/ 0 60000 65536"/>
                <a:gd name="T19" fmla="*/ 0 60000 65536"/>
                <a:gd name="T20" fmla="*/ 0 60000 65536"/>
                <a:gd name="T21" fmla="*/ 0 60000 65536"/>
                <a:gd name="T22" fmla="*/ 0 60000 65536"/>
                <a:gd name="T23" fmla="*/ 0 60000 65536"/>
                <a:gd name="T24" fmla="*/ 0 w 294"/>
                <a:gd name="T25" fmla="*/ 0 h 441"/>
                <a:gd name="T26" fmla="*/ 294 w 294"/>
                <a:gd name="T27" fmla="*/ 441 h 4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4" h="441">
                  <a:moveTo>
                    <a:pt x="70" y="0"/>
                  </a:moveTo>
                  <a:lnTo>
                    <a:pt x="70" y="312"/>
                  </a:lnTo>
                  <a:lnTo>
                    <a:pt x="0" y="441"/>
                  </a:lnTo>
                  <a:lnTo>
                    <a:pt x="260" y="439"/>
                  </a:lnTo>
                  <a:lnTo>
                    <a:pt x="294" y="274"/>
                  </a:lnTo>
                  <a:lnTo>
                    <a:pt x="245" y="40"/>
                  </a:lnTo>
                  <a:lnTo>
                    <a:pt x="7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2" name="Freeform 522">
              <a:extLst>
                <a:ext uri="{FF2B5EF4-FFF2-40B4-BE49-F238E27FC236}">
                  <a16:creationId xmlns:a16="http://schemas.microsoft.com/office/drawing/2014/main" id="{E1DADB45-0B1B-47E2-8084-EC282819E692}"/>
                </a:ext>
              </a:extLst>
            </p:cNvPr>
            <p:cNvSpPr>
              <a:spLocks/>
            </p:cNvSpPr>
            <p:nvPr/>
          </p:nvSpPr>
          <p:spPr bwMode="auto">
            <a:xfrm>
              <a:off x="4292" y="2039"/>
              <a:ext cx="170" cy="505"/>
            </a:xfrm>
            <a:custGeom>
              <a:avLst/>
              <a:gdLst>
                <a:gd name="T0" fmla="*/ 1 w 340"/>
                <a:gd name="T1" fmla="*/ 0 h 1009"/>
                <a:gd name="T2" fmla="*/ 3 w 340"/>
                <a:gd name="T3" fmla="*/ 2 h 1009"/>
                <a:gd name="T4" fmla="*/ 3 w 340"/>
                <a:gd name="T5" fmla="*/ 8 h 1009"/>
                <a:gd name="T6" fmla="*/ 2 w 340"/>
                <a:gd name="T7" fmla="*/ 8 h 1009"/>
                <a:gd name="T8" fmla="*/ 0 w 340"/>
                <a:gd name="T9" fmla="*/ 5 h 1009"/>
                <a:gd name="T10" fmla="*/ 1 w 340"/>
                <a:gd name="T11" fmla="*/ 0 h 1009"/>
                <a:gd name="T12" fmla="*/ 1 w 340"/>
                <a:gd name="T13" fmla="*/ 0 h 1009"/>
                <a:gd name="T14" fmla="*/ 0 60000 65536"/>
                <a:gd name="T15" fmla="*/ 0 60000 65536"/>
                <a:gd name="T16" fmla="*/ 0 60000 65536"/>
                <a:gd name="T17" fmla="*/ 0 60000 65536"/>
                <a:gd name="T18" fmla="*/ 0 60000 65536"/>
                <a:gd name="T19" fmla="*/ 0 60000 65536"/>
                <a:gd name="T20" fmla="*/ 0 60000 65536"/>
                <a:gd name="T21" fmla="*/ 0 w 340"/>
                <a:gd name="T22" fmla="*/ 0 h 1009"/>
                <a:gd name="T23" fmla="*/ 340 w 340"/>
                <a:gd name="T24" fmla="*/ 1009 h 10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0" h="1009">
                  <a:moveTo>
                    <a:pt x="50" y="0"/>
                  </a:moveTo>
                  <a:lnTo>
                    <a:pt x="340" y="198"/>
                  </a:lnTo>
                  <a:lnTo>
                    <a:pt x="335" y="1009"/>
                  </a:lnTo>
                  <a:lnTo>
                    <a:pt x="141" y="960"/>
                  </a:lnTo>
                  <a:lnTo>
                    <a:pt x="0" y="589"/>
                  </a:lnTo>
                  <a:lnTo>
                    <a:pt x="50" y="0"/>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523">
              <a:extLst>
                <a:ext uri="{FF2B5EF4-FFF2-40B4-BE49-F238E27FC236}">
                  <a16:creationId xmlns:a16="http://schemas.microsoft.com/office/drawing/2014/main" id="{FFC42EF4-ACDF-4A67-9F87-38ACFE498758}"/>
                </a:ext>
              </a:extLst>
            </p:cNvPr>
            <p:cNvSpPr>
              <a:spLocks/>
            </p:cNvSpPr>
            <p:nvPr/>
          </p:nvSpPr>
          <p:spPr bwMode="auto">
            <a:xfrm>
              <a:off x="4278" y="2083"/>
              <a:ext cx="53" cy="350"/>
            </a:xfrm>
            <a:custGeom>
              <a:avLst/>
              <a:gdLst>
                <a:gd name="T0" fmla="*/ 0 w 104"/>
                <a:gd name="T1" fmla="*/ 1 h 700"/>
                <a:gd name="T2" fmla="*/ 1 w 104"/>
                <a:gd name="T3" fmla="*/ 2 h 700"/>
                <a:gd name="T4" fmla="*/ 1 w 104"/>
                <a:gd name="T5" fmla="*/ 6 h 700"/>
                <a:gd name="T6" fmla="*/ 1 w 104"/>
                <a:gd name="T7" fmla="*/ 1 h 700"/>
                <a:gd name="T8" fmla="*/ 1 w 104"/>
                <a:gd name="T9" fmla="*/ 0 h 700"/>
                <a:gd name="T10" fmla="*/ 0 w 104"/>
                <a:gd name="T11" fmla="*/ 1 h 700"/>
                <a:gd name="T12" fmla="*/ 0 w 104"/>
                <a:gd name="T13" fmla="*/ 1 h 700"/>
                <a:gd name="T14" fmla="*/ 0 60000 65536"/>
                <a:gd name="T15" fmla="*/ 0 60000 65536"/>
                <a:gd name="T16" fmla="*/ 0 60000 65536"/>
                <a:gd name="T17" fmla="*/ 0 60000 65536"/>
                <a:gd name="T18" fmla="*/ 0 60000 65536"/>
                <a:gd name="T19" fmla="*/ 0 60000 65536"/>
                <a:gd name="T20" fmla="*/ 0 60000 65536"/>
                <a:gd name="T21" fmla="*/ 0 w 104"/>
                <a:gd name="T22" fmla="*/ 0 h 700"/>
                <a:gd name="T23" fmla="*/ 104 w 104"/>
                <a:gd name="T24" fmla="*/ 700 h 7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700">
                  <a:moveTo>
                    <a:pt x="0" y="111"/>
                  </a:moveTo>
                  <a:lnTo>
                    <a:pt x="2" y="221"/>
                  </a:lnTo>
                  <a:lnTo>
                    <a:pt x="104" y="700"/>
                  </a:lnTo>
                  <a:lnTo>
                    <a:pt x="104" y="112"/>
                  </a:lnTo>
                  <a:lnTo>
                    <a:pt x="66" y="0"/>
                  </a:lnTo>
                  <a:lnTo>
                    <a:pt x="0" y="111"/>
                  </a:lnTo>
                  <a:close/>
                </a:path>
              </a:pathLst>
            </a:custGeom>
            <a:solidFill>
              <a:srgbClr val="BDC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Freeform 524">
              <a:extLst>
                <a:ext uri="{FF2B5EF4-FFF2-40B4-BE49-F238E27FC236}">
                  <a16:creationId xmlns:a16="http://schemas.microsoft.com/office/drawing/2014/main" id="{DCC8AB20-B1F0-48BD-A899-9BAF273C816C}"/>
                </a:ext>
              </a:extLst>
            </p:cNvPr>
            <p:cNvSpPr>
              <a:spLocks/>
            </p:cNvSpPr>
            <p:nvPr/>
          </p:nvSpPr>
          <p:spPr bwMode="auto">
            <a:xfrm>
              <a:off x="4237" y="2781"/>
              <a:ext cx="170" cy="203"/>
            </a:xfrm>
            <a:custGeom>
              <a:avLst/>
              <a:gdLst>
                <a:gd name="T0" fmla="*/ 2 w 338"/>
                <a:gd name="T1" fmla="*/ 0 h 407"/>
                <a:gd name="T2" fmla="*/ 1 w 338"/>
                <a:gd name="T3" fmla="*/ 0 h 407"/>
                <a:gd name="T4" fmla="*/ 1 w 338"/>
                <a:gd name="T5" fmla="*/ 1 h 407"/>
                <a:gd name="T6" fmla="*/ 1 w 338"/>
                <a:gd name="T7" fmla="*/ 2 h 407"/>
                <a:gd name="T8" fmla="*/ 0 w 338"/>
                <a:gd name="T9" fmla="*/ 3 h 407"/>
                <a:gd name="T10" fmla="*/ 3 w 338"/>
                <a:gd name="T11" fmla="*/ 3 h 407"/>
                <a:gd name="T12" fmla="*/ 3 w 338"/>
                <a:gd name="T13" fmla="*/ 1 h 407"/>
                <a:gd name="T14" fmla="*/ 2 w 338"/>
                <a:gd name="T15" fmla="*/ 0 h 407"/>
                <a:gd name="T16" fmla="*/ 2 w 338"/>
                <a:gd name="T17" fmla="*/ 0 h 407"/>
                <a:gd name="T18" fmla="*/ 2 w 338"/>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8"/>
                <a:gd name="T31" fmla="*/ 0 h 407"/>
                <a:gd name="T32" fmla="*/ 338 w 338"/>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8" h="407">
                  <a:moveTo>
                    <a:pt x="156" y="0"/>
                  </a:moveTo>
                  <a:lnTo>
                    <a:pt x="32" y="82"/>
                  </a:lnTo>
                  <a:lnTo>
                    <a:pt x="76" y="241"/>
                  </a:lnTo>
                  <a:lnTo>
                    <a:pt x="78" y="274"/>
                  </a:lnTo>
                  <a:lnTo>
                    <a:pt x="0" y="407"/>
                  </a:lnTo>
                  <a:lnTo>
                    <a:pt x="260" y="407"/>
                  </a:lnTo>
                  <a:lnTo>
                    <a:pt x="338" y="249"/>
                  </a:lnTo>
                  <a:lnTo>
                    <a:pt x="222" y="40"/>
                  </a:lnTo>
                  <a:lnTo>
                    <a:pt x="156" y="0"/>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5" name="Freeform 525">
              <a:extLst>
                <a:ext uri="{FF2B5EF4-FFF2-40B4-BE49-F238E27FC236}">
                  <a16:creationId xmlns:a16="http://schemas.microsoft.com/office/drawing/2014/main" id="{0B88BAC2-E5FF-42E3-A221-A7C10FB23014}"/>
                </a:ext>
              </a:extLst>
            </p:cNvPr>
            <p:cNvSpPr>
              <a:spLocks/>
            </p:cNvSpPr>
            <p:nvPr/>
          </p:nvSpPr>
          <p:spPr bwMode="auto">
            <a:xfrm>
              <a:off x="4269" y="3006"/>
              <a:ext cx="202" cy="101"/>
            </a:xfrm>
            <a:custGeom>
              <a:avLst/>
              <a:gdLst>
                <a:gd name="T0" fmla="*/ 1 w 404"/>
                <a:gd name="T1" fmla="*/ 0 h 202"/>
                <a:gd name="T2" fmla="*/ 0 w 404"/>
                <a:gd name="T3" fmla="*/ 2 h 202"/>
                <a:gd name="T4" fmla="*/ 4 w 404"/>
                <a:gd name="T5" fmla="*/ 2 h 202"/>
                <a:gd name="T6" fmla="*/ 3 w 404"/>
                <a:gd name="T7" fmla="*/ 0 h 202"/>
                <a:gd name="T8" fmla="*/ 1 w 404"/>
                <a:gd name="T9" fmla="*/ 0 h 202"/>
                <a:gd name="T10" fmla="*/ 1 w 404"/>
                <a:gd name="T11" fmla="*/ 0 h 202"/>
                <a:gd name="T12" fmla="*/ 0 60000 65536"/>
                <a:gd name="T13" fmla="*/ 0 60000 65536"/>
                <a:gd name="T14" fmla="*/ 0 60000 65536"/>
                <a:gd name="T15" fmla="*/ 0 60000 65536"/>
                <a:gd name="T16" fmla="*/ 0 60000 65536"/>
                <a:gd name="T17" fmla="*/ 0 60000 65536"/>
                <a:gd name="T18" fmla="*/ 0 w 404"/>
                <a:gd name="T19" fmla="*/ 0 h 202"/>
                <a:gd name="T20" fmla="*/ 404 w 404"/>
                <a:gd name="T21" fmla="*/ 202 h 202"/>
              </a:gdLst>
              <a:ahLst/>
              <a:cxnLst>
                <a:cxn ang="T12">
                  <a:pos x="T0" y="T1"/>
                </a:cxn>
                <a:cxn ang="T13">
                  <a:pos x="T2" y="T3"/>
                </a:cxn>
                <a:cxn ang="T14">
                  <a:pos x="T4" y="T5"/>
                </a:cxn>
                <a:cxn ang="T15">
                  <a:pos x="T6" y="T7"/>
                </a:cxn>
                <a:cxn ang="T16">
                  <a:pos x="T8" y="T9"/>
                </a:cxn>
                <a:cxn ang="T17">
                  <a:pos x="T10" y="T11"/>
                </a:cxn>
              </a:cxnLst>
              <a:rect l="T18" t="T19" r="T20" b="T21"/>
              <a:pathLst>
                <a:path w="404" h="202">
                  <a:moveTo>
                    <a:pt x="53" y="0"/>
                  </a:moveTo>
                  <a:lnTo>
                    <a:pt x="0" y="202"/>
                  </a:lnTo>
                  <a:lnTo>
                    <a:pt x="404" y="198"/>
                  </a:lnTo>
                  <a:lnTo>
                    <a:pt x="349" y="0"/>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526">
              <a:extLst>
                <a:ext uri="{FF2B5EF4-FFF2-40B4-BE49-F238E27FC236}">
                  <a16:creationId xmlns:a16="http://schemas.microsoft.com/office/drawing/2014/main" id="{54F85F95-B63D-4846-B2B0-1F7E57818329}"/>
                </a:ext>
              </a:extLst>
            </p:cNvPr>
            <p:cNvSpPr>
              <a:spLocks/>
            </p:cNvSpPr>
            <p:nvPr/>
          </p:nvSpPr>
          <p:spPr bwMode="auto">
            <a:xfrm>
              <a:off x="4117" y="2086"/>
              <a:ext cx="187" cy="721"/>
            </a:xfrm>
            <a:custGeom>
              <a:avLst/>
              <a:gdLst>
                <a:gd name="T0" fmla="*/ 0 w 374"/>
                <a:gd name="T1" fmla="*/ 3 h 1441"/>
                <a:gd name="T2" fmla="*/ 1 w 374"/>
                <a:gd name="T3" fmla="*/ 1 h 1441"/>
                <a:gd name="T4" fmla="*/ 1 w 374"/>
                <a:gd name="T5" fmla="*/ 0 h 1441"/>
                <a:gd name="T6" fmla="*/ 2 w 374"/>
                <a:gd name="T7" fmla="*/ 1 h 1441"/>
                <a:gd name="T8" fmla="*/ 3 w 374"/>
                <a:gd name="T9" fmla="*/ 12 h 1441"/>
                <a:gd name="T10" fmla="*/ 1 w 374"/>
                <a:gd name="T11" fmla="*/ 11 h 1441"/>
                <a:gd name="T12" fmla="*/ 0 w 374"/>
                <a:gd name="T13" fmla="*/ 3 h 1441"/>
                <a:gd name="T14" fmla="*/ 0 w 374"/>
                <a:gd name="T15" fmla="*/ 3 h 1441"/>
                <a:gd name="T16" fmla="*/ 0 60000 65536"/>
                <a:gd name="T17" fmla="*/ 0 60000 65536"/>
                <a:gd name="T18" fmla="*/ 0 60000 65536"/>
                <a:gd name="T19" fmla="*/ 0 60000 65536"/>
                <a:gd name="T20" fmla="*/ 0 60000 65536"/>
                <a:gd name="T21" fmla="*/ 0 60000 65536"/>
                <a:gd name="T22" fmla="*/ 0 60000 65536"/>
                <a:gd name="T23" fmla="*/ 0 60000 65536"/>
                <a:gd name="T24" fmla="*/ 0 w 374"/>
                <a:gd name="T25" fmla="*/ 0 h 1441"/>
                <a:gd name="T26" fmla="*/ 374 w 374"/>
                <a:gd name="T27" fmla="*/ 1441 h 14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4" h="1441">
                  <a:moveTo>
                    <a:pt x="0" y="300"/>
                  </a:moveTo>
                  <a:lnTo>
                    <a:pt x="40" y="110"/>
                  </a:lnTo>
                  <a:lnTo>
                    <a:pt x="95" y="0"/>
                  </a:lnTo>
                  <a:lnTo>
                    <a:pt x="212" y="108"/>
                  </a:lnTo>
                  <a:lnTo>
                    <a:pt x="374" y="1441"/>
                  </a:lnTo>
                  <a:lnTo>
                    <a:pt x="38" y="1342"/>
                  </a:lnTo>
                  <a:lnTo>
                    <a:pt x="0" y="30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7" name="Freeform 527">
              <a:extLst>
                <a:ext uri="{FF2B5EF4-FFF2-40B4-BE49-F238E27FC236}">
                  <a16:creationId xmlns:a16="http://schemas.microsoft.com/office/drawing/2014/main" id="{6F18D98A-263C-47E0-8386-FEBB2B80C72D}"/>
                </a:ext>
              </a:extLst>
            </p:cNvPr>
            <p:cNvSpPr>
              <a:spLocks/>
            </p:cNvSpPr>
            <p:nvPr/>
          </p:nvSpPr>
          <p:spPr bwMode="auto">
            <a:xfrm>
              <a:off x="4088" y="2100"/>
              <a:ext cx="50" cy="659"/>
            </a:xfrm>
            <a:custGeom>
              <a:avLst/>
              <a:gdLst>
                <a:gd name="T0" fmla="*/ 1 w 98"/>
                <a:gd name="T1" fmla="*/ 6 h 1318"/>
                <a:gd name="T2" fmla="*/ 1 w 98"/>
                <a:gd name="T3" fmla="*/ 11 h 1318"/>
                <a:gd name="T4" fmla="*/ 1 w 98"/>
                <a:gd name="T5" fmla="*/ 11 h 1318"/>
                <a:gd name="T6" fmla="*/ 1 w 98"/>
                <a:gd name="T7" fmla="*/ 1 h 1318"/>
                <a:gd name="T8" fmla="*/ 1 w 98"/>
                <a:gd name="T9" fmla="*/ 0 h 1318"/>
                <a:gd name="T10" fmla="*/ 0 w 98"/>
                <a:gd name="T11" fmla="*/ 3 h 1318"/>
                <a:gd name="T12" fmla="*/ 1 w 98"/>
                <a:gd name="T13" fmla="*/ 6 h 1318"/>
                <a:gd name="T14" fmla="*/ 1 w 98"/>
                <a:gd name="T15" fmla="*/ 6 h 131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1318"/>
                <a:gd name="T26" fmla="*/ 98 w 98"/>
                <a:gd name="T27" fmla="*/ 1318 h 1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1318">
                  <a:moveTo>
                    <a:pt x="13" y="712"/>
                  </a:moveTo>
                  <a:lnTo>
                    <a:pt x="38" y="1318"/>
                  </a:lnTo>
                  <a:lnTo>
                    <a:pt x="98" y="1316"/>
                  </a:lnTo>
                  <a:lnTo>
                    <a:pt x="97" y="82"/>
                  </a:lnTo>
                  <a:lnTo>
                    <a:pt x="34" y="0"/>
                  </a:lnTo>
                  <a:lnTo>
                    <a:pt x="0" y="358"/>
                  </a:lnTo>
                  <a:lnTo>
                    <a:pt x="13" y="71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8" name="Freeform 528">
              <a:extLst>
                <a:ext uri="{FF2B5EF4-FFF2-40B4-BE49-F238E27FC236}">
                  <a16:creationId xmlns:a16="http://schemas.microsoft.com/office/drawing/2014/main" id="{9CE122FC-FBA8-472C-9545-9088A98328F4}"/>
                </a:ext>
              </a:extLst>
            </p:cNvPr>
            <p:cNvSpPr>
              <a:spLocks/>
            </p:cNvSpPr>
            <p:nvPr/>
          </p:nvSpPr>
          <p:spPr bwMode="auto">
            <a:xfrm>
              <a:off x="3768" y="3001"/>
              <a:ext cx="217" cy="102"/>
            </a:xfrm>
            <a:custGeom>
              <a:avLst/>
              <a:gdLst>
                <a:gd name="T0" fmla="*/ 1 w 434"/>
                <a:gd name="T1" fmla="*/ 0 h 205"/>
                <a:gd name="T2" fmla="*/ 0 w 434"/>
                <a:gd name="T3" fmla="*/ 1 h 205"/>
                <a:gd name="T4" fmla="*/ 4 w 434"/>
                <a:gd name="T5" fmla="*/ 1 h 205"/>
                <a:gd name="T6" fmla="*/ 3 w 434"/>
                <a:gd name="T7" fmla="*/ 0 h 205"/>
                <a:gd name="T8" fmla="*/ 1 w 434"/>
                <a:gd name="T9" fmla="*/ 0 h 205"/>
                <a:gd name="T10" fmla="*/ 1 w 434"/>
                <a:gd name="T11" fmla="*/ 0 h 205"/>
                <a:gd name="T12" fmla="*/ 0 60000 65536"/>
                <a:gd name="T13" fmla="*/ 0 60000 65536"/>
                <a:gd name="T14" fmla="*/ 0 60000 65536"/>
                <a:gd name="T15" fmla="*/ 0 60000 65536"/>
                <a:gd name="T16" fmla="*/ 0 60000 65536"/>
                <a:gd name="T17" fmla="*/ 0 60000 65536"/>
                <a:gd name="T18" fmla="*/ 0 w 434"/>
                <a:gd name="T19" fmla="*/ 0 h 205"/>
                <a:gd name="T20" fmla="*/ 434 w 434"/>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434" h="205">
                  <a:moveTo>
                    <a:pt x="67" y="0"/>
                  </a:moveTo>
                  <a:lnTo>
                    <a:pt x="0" y="202"/>
                  </a:lnTo>
                  <a:lnTo>
                    <a:pt x="434" y="205"/>
                  </a:lnTo>
                  <a:lnTo>
                    <a:pt x="365" y="0"/>
                  </a:lnTo>
                  <a:lnTo>
                    <a:pt x="67"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9" name="Freeform 529">
              <a:extLst>
                <a:ext uri="{FF2B5EF4-FFF2-40B4-BE49-F238E27FC236}">
                  <a16:creationId xmlns:a16="http://schemas.microsoft.com/office/drawing/2014/main" id="{B01EBE6D-A911-49BA-A010-6ED2110E4980}"/>
                </a:ext>
              </a:extLst>
            </p:cNvPr>
            <p:cNvSpPr>
              <a:spLocks/>
            </p:cNvSpPr>
            <p:nvPr/>
          </p:nvSpPr>
          <p:spPr bwMode="auto">
            <a:xfrm>
              <a:off x="3895" y="1547"/>
              <a:ext cx="190" cy="594"/>
            </a:xfrm>
            <a:custGeom>
              <a:avLst/>
              <a:gdLst>
                <a:gd name="T0" fmla="*/ 2 w 382"/>
                <a:gd name="T1" fmla="*/ 3 h 1188"/>
                <a:gd name="T2" fmla="*/ 1 w 382"/>
                <a:gd name="T3" fmla="*/ 10 h 1188"/>
                <a:gd name="T4" fmla="*/ 0 w 382"/>
                <a:gd name="T5" fmla="*/ 8 h 1188"/>
                <a:gd name="T6" fmla="*/ 1 w 382"/>
                <a:gd name="T7" fmla="*/ 3 h 1188"/>
                <a:gd name="T8" fmla="*/ 1 w 382"/>
                <a:gd name="T9" fmla="*/ 3 h 1188"/>
                <a:gd name="T10" fmla="*/ 1 w 382"/>
                <a:gd name="T11" fmla="*/ 3 h 1188"/>
                <a:gd name="T12" fmla="*/ 1 w 382"/>
                <a:gd name="T13" fmla="*/ 3 h 1188"/>
                <a:gd name="T14" fmla="*/ 1 w 382"/>
                <a:gd name="T15" fmla="*/ 3 h 1188"/>
                <a:gd name="T16" fmla="*/ 1 w 382"/>
                <a:gd name="T17" fmla="*/ 3 h 1188"/>
                <a:gd name="T18" fmla="*/ 1 w 382"/>
                <a:gd name="T19" fmla="*/ 3 h 1188"/>
                <a:gd name="T20" fmla="*/ 1 w 382"/>
                <a:gd name="T21" fmla="*/ 3 h 1188"/>
                <a:gd name="T22" fmla="*/ 1 w 382"/>
                <a:gd name="T23" fmla="*/ 3 h 1188"/>
                <a:gd name="T24" fmla="*/ 1 w 382"/>
                <a:gd name="T25" fmla="*/ 3 h 1188"/>
                <a:gd name="T26" fmla="*/ 1 w 382"/>
                <a:gd name="T27" fmla="*/ 3 h 1188"/>
                <a:gd name="T28" fmla="*/ 1 w 382"/>
                <a:gd name="T29" fmla="*/ 3 h 1188"/>
                <a:gd name="T30" fmla="*/ 1 w 382"/>
                <a:gd name="T31" fmla="*/ 3 h 1188"/>
                <a:gd name="T32" fmla="*/ 1 w 382"/>
                <a:gd name="T33" fmla="*/ 3 h 1188"/>
                <a:gd name="T34" fmla="*/ 1 w 382"/>
                <a:gd name="T35" fmla="*/ 2 h 1188"/>
                <a:gd name="T36" fmla="*/ 1 w 382"/>
                <a:gd name="T37" fmla="*/ 2 h 1188"/>
                <a:gd name="T38" fmla="*/ 1 w 382"/>
                <a:gd name="T39" fmla="*/ 2 h 1188"/>
                <a:gd name="T40" fmla="*/ 1 w 382"/>
                <a:gd name="T41" fmla="*/ 2 h 1188"/>
                <a:gd name="T42" fmla="*/ 1 w 382"/>
                <a:gd name="T43" fmla="*/ 2 h 1188"/>
                <a:gd name="T44" fmla="*/ 1 w 382"/>
                <a:gd name="T45" fmla="*/ 2 h 1188"/>
                <a:gd name="T46" fmla="*/ 1 w 382"/>
                <a:gd name="T47" fmla="*/ 2 h 1188"/>
                <a:gd name="T48" fmla="*/ 1 w 382"/>
                <a:gd name="T49" fmla="*/ 2 h 1188"/>
                <a:gd name="T50" fmla="*/ 1 w 382"/>
                <a:gd name="T51" fmla="*/ 2 h 1188"/>
                <a:gd name="T52" fmla="*/ 1 w 382"/>
                <a:gd name="T53" fmla="*/ 2 h 1188"/>
                <a:gd name="T54" fmla="*/ 1 w 382"/>
                <a:gd name="T55" fmla="*/ 2 h 1188"/>
                <a:gd name="T56" fmla="*/ 1 w 382"/>
                <a:gd name="T57" fmla="*/ 2 h 1188"/>
                <a:gd name="T58" fmla="*/ 1 w 382"/>
                <a:gd name="T59" fmla="*/ 2 h 1188"/>
                <a:gd name="T60" fmla="*/ 1 w 382"/>
                <a:gd name="T61" fmla="*/ 2 h 1188"/>
                <a:gd name="T62" fmla="*/ 1 w 382"/>
                <a:gd name="T63" fmla="*/ 1 h 1188"/>
                <a:gd name="T64" fmla="*/ 1 w 382"/>
                <a:gd name="T65" fmla="*/ 1 h 1188"/>
                <a:gd name="T66" fmla="*/ 1 w 382"/>
                <a:gd name="T67" fmla="*/ 1 h 1188"/>
                <a:gd name="T68" fmla="*/ 2 w 382"/>
                <a:gd name="T69" fmla="*/ 1 h 1188"/>
                <a:gd name="T70" fmla="*/ 2 w 382"/>
                <a:gd name="T71" fmla="*/ 1 h 1188"/>
                <a:gd name="T72" fmla="*/ 2 w 382"/>
                <a:gd name="T73" fmla="*/ 1 h 1188"/>
                <a:gd name="T74" fmla="*/ 2 w 382"/>
                <a:gd name="T75" fmla="*/ 1 h 1188"/>
                <a:gd name="T76" fmla="*/ 2 w 382"/>
                <a:gd name="T77" fmla="*/ 1 h 1188"/>
                <a:gd name="T78" fmla="*/ 2 w 382"/>
                <a:gd name="T79" fmla="*/ 1 h 1188"/>
                <a:gd name="T80" fmla="*/ 2 w 382"/>
                <a:gd name="T81" fmla="*/ 1 h 1188"/>
                <a:gd name="T82" fmla="*/ 2 w 382"/>
                <a:gd name="T83" fmla="*/ 1 h 1188"/>
                <a:gd name="T84" fmla="*/ 2 w 382"/>
                <a:gd name="T85" fmla="*/ 1 h 1188"/>
                <a:gd name="T86" fmla="*/ 2 w 382"/>
                <a:gd name="T87" fmla="*/ 1 h 11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82"/>
                <a:gd name="T133" fmla="*/ 0 h 1188"/>
                <a:gd name="T134" fmla="*/ 382 w 382"/>
                <a:gd name="T135" fmla="*/ 1188 h 118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82" h="1188">
                  <a:moveTo>
                    <a:pt x="382" y="25"/>
                  </a:moveTo>
                  <a:lnTo>
                    <a:pt x="300" y="348"/>
                  </a:lnTo>
                  <a:lnTo>
                    <a:pt x="302" y="781"/>
                  </a:lnTo>
                  <a:lnTo>
                    <a:pt x="177" y="1188"/>
                  </a:lnTo>
                  <a:lnTo>
                    <a:pt x="133" y="1188"/>
                  </a:lnTo>
                  <a:lnTo>
                    <a:pt x="0" y="994"/>
                  </a:lnTo>
                  <a:lnTo>
                    <a:pt x="135" y="831"/>
                  </a:lnTo>
                  <a:lnTo>
                    <a:pt x="139" y="390"/>
                  </a:lnTo>
                  <a:lnTo>
                    <a:pt x="139" y="388"/>
                  </a:lnTo>
                  <a:lnTo>
                    <a:pt x="141" y="382"/>
                  </a:lnTo>
                  <a:lnTo>
                    <a:pt x="141" y="378"/>
                  </a:lnTo>
                  <a:lnTo>
                    <a:pt x="143" y="374"/>
                  </a:lnTo>
                  <a:lnTo>
                    <a:pt x="143" y="369"/>
                  </a:lnTo>
                  <a:lnTo>
                    <a:pt x="144" y="365"/>
                  </a:lnTo>
                  <a:lnTo>
                    <a:pt x="146" y="357"/>
                  </a:lnTo>
                  <a:lnTo>
                    <a:pt x="146" y="352"/>
                  </a:lnTo>
                  <a:lnTo>
                    <a:pt x="148" y="344"/>
                  </a:lnTo>
                  <a:lnTo>
                    <a:pt x="150" y="336"/>
                  </a:lnTo>
                  <a:lnTo>
                    <a:pt x="152" y="333"/>
                  </a:lnTo>
                  <a:lnTo>
                    <a:pt x="154" y="329"/>
                  </a:lnTo>
                  <a:lnTo>
                    <a:pt x="154" y="325"/>
                  </a:lnTo>
                  <a:lnTo>
                    <a:pt x="156" y="319"/>
                  </a:lnTo>
                  <a:lnTo>
                    <a:pt x="156" y="316"/>
                  </a:lnTo>
                  <a:lnTo>
                    <a:pt x="158" y="312"/>
                  </a:lnTo>
                  <a:lnTo>
                    <a:pt x="158" y="308"/>
                  </a:lnTo>
                  <a:lnTo>
                    <a:pt x="162" y="302"/>
                  </a:lnTo>
                  <a:lnTo>
                    <a:pt x="162" y="296"/>
                  </a:lnTo>
                  <a:lnTo>
                    <a:pt x="163" y="293"/>
                  </a:lnTo>
                  <a:lnTo>
                    <a:pt x="163" y="287"/>
                  </a:lnTo>
                  <a:lnTo>
                    <a:pt x="165" y="283"/>
                  </a:lnTo>
                  <a:lnTo>
                    <a:pt x="167" y="277"/>
                  </a:lnTo>
                  <a:lnTo>
                    <a:pt x="169" y="274"/>
                  </a:lnTo>
                  <a:lnTo>
                    <a:pt x="169" y="268"/>
                  </a:lnTo>
                  <a:lnTo>
                    <a:pt x="171" y="264"/>
                  </a:lnTo>
                  <a:lnTo>
                    <a:pt x="173" y="258"/>
                  </a:lnTo>
                  <a:lnTo>
                    <a:pt x="175" y="255"/>
                  </a:lnTo>
                  <a:lnTo>
                    <a:pt x="177" y="249"/>
                  </a:lnTo>
                  <a:lnTo>
                    <a:pt x="179" y="245"/>
                  </a:lnTo>
                  <a:lnTo>
                    <a:pt x="179" y="239"/>
                  </a:lnTo>
                  <a:lnTo>
                    <a:pt x="181" y="236"/>
                  </a:lnTo>
                  <a:lnTo>
                    <a:pt x="182" y="230"/>
                  </a:lnTo>
                  <a:lnTo>
                    <a:pt x="184" y="226"/>
                  </a:lnTo>
                  <a:lnTo>
                    <a:pt x="186" y="220"/>
                  </a:lnTo>
                  <a:lnTo>
                    <a:pt x="188" y="215"/>
                  </a:lnTo>
                  <a:lnTo>
                    <a:pt x="190" y="211"/>
                  </a:lnTo>
                  <a:lnTo>
                    <a:pt x="192" y="207"/>
                  </a:lnTo>
                  <a:lnTo>
                    <a:pt x="192" y="201"/>
                  </a:lnTo>
                  <a:lnTo>
                    <a:pt x="196" y="198"/>
                  </a:lnTo>
                  <a:lnTo>
                    <a:pt x="198" y="192"/>
                  </a:lnTo>
                  <a:lnTo>
                    <a:pt x="200" y="188"/>
                  </a:lnTo>
                  <a:lnTo>
                    <a:pt x="201" y="184"/>
                  </a:lnTo>
                  <a:lnTo>
                    <a:pt x="203" y="181"/>
                  </a:lnTo>
                  <a:lnTo>
                    <a:pt x="205" y="175"/>
                  </a:lnTo>
                  <a:lnTo>
                    <a:pt x="207" y="171"/>
                  </a:lnTo>
                  <a:lnTo>
                    <a:pt x="209" y="167"/>
                  </a:lnTo>
                  <a:lnTo>
                    <a:pt x="211" y="163"/>
                  </a:lnTo>
                  <a:lnTo>
                    <a:pt x="213" y="160"/>
                  </a:lnTo>
                  <a:lnTo>
                    <a:pt x="217" y="156"/>
                  </a:lnTo>
                  <a:lnTo>
                    <a:pt x="219" y="152"/>
                  </a:lnTo>
                  <a:lnTo>
                    <a:pt x="220" y="148"/>
                  </a:lnTo>
                  <a:lnTo>
                    <a:pt x="222" y="144"/>
                  </a:lnTo>
                  <a:lnTo>
                    <a:pt x="224" y="141"/>
                  </a:lnTo>
                  <a:lnTo>
                    <a:pt x="228" y="133"/>
                  </a:lnTo>
                  <a:lnTo>
                    <a:pt x="234" y="127"/>
                  </a:lnTo>
                  <a:lnTo>
                    <a:pt x="238" y="120"/>
                  </a:lnTo>
                  <a:lnTo>
                    <a:pt x="241" y="114"/>
                  </a:lnTo>
                  <a:lnTo>
                    <a:pt x="245" y="108"/>
                  </a:lnTo>
                  <a:lnTo>
                    <a:pt x="251" y="103"/>
                  </a:lnTo>
                  <a:lnTo>
                    <a:pt x="255" y="95"/>
                  </a:lnTo>
                  <a:lnTo>
                    <a:pt x="258" y="89"/>
                  </a:lnTo>
                  <a:lnTo>
                    <a:pt x="262" y="84"/>
                  </a:lnTo>
                  <a:lnTo>
                    <a:pt x="268" y="78"/>
                  </a:lnTo>
                  <a:lnTo>
                    <a:pt x="270" y="72"/>
                  </a:lnTo>
                  <a:lnTo>
                    <a:pt x="276" y="68"/>
                  </a:lnTo>
                  <a:lnTo>
                    <a:pt x="279" y="65"/>
                  </a:lnTo>
                  <a:lnTo>
                    <a:pt x="283" y="61"/>
                  </a:lnTo>
                  <a:lnTo>
                    <a:pt x="285" y="55"/>
                  </a:lnTo>
                  <a:lnTo>
                    <a:pt x="289" y="51"/>
                  </a:lnTo>
                  <a:lnTo>
                    <a:pt x="293" y="47"/>
                  </a:lnTo>
                  <a:lnTo>
                    <a:pt x="296" y="44"/>
                  </a:lnTo>
                  <a:lnTo>
                    <a:pt x="302" y="38"/>
                  </a:lnTo>
                  <a:lnTo>
                    <a:pt x="306" y="34"/>
                  </a:lnTo>
                  <a:lnTo>
                    <a:pt x="310" y="28"/>
                  </a:lnTo>
                  <a:lnTo>
                    <a:pt x="314" y="27"/>
                  </a:lnTo>
                  <a:lnTo>
                    <a:pt x="314" y="25"/>
                  </a:lnTo>
                  <a:lnTo>
                    <a:pt x="315" y="25"/>
                  </a:lnTo>
                  <a:lnTo>
                    <a:pt x="367" y="0"/>
                  </a:lnTo>
                  <a:lnTo>
                    <a:pt x="382" y="25"/>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0" name="Freeform 530">
              <a:extLst>
                <a:ext uri="{FF2B5EF4-FFF2-40B4-BE49-F238E27FC236}">
                  <a16:creationId xmlns:a16="http://schemas.microsoft.com/office/drawing/2014/main" id="{70EEBE02-FDA7-4FD8-98DA-AF1EFC31CD1E}"/>
                </a:ext>
              </a:extLst>
            </p:cNvPr>
            <p:cNvSpPr>
              <a:spLocks/>
            </p:cNvSpPr>
            <p:nvPr/>
          </p:nvSpPr>
          <p:spPr bwMode="auto">
            <a:xfrm>
              <a:off x="3991" y="2758"/>
              <a:ext cx="254" cy="216"/>
            </a:xfrm>
            <a:custGeom>
              <a:avLst/>
              <a:gdLst>
                <a:gd name="T0" fmla="*/ 0 w 507"/>
                <a:gd name="T1" fmla="*/ 3 h 432"/>
                <a:gd name="T2" fmla="*/ 1 w 507"/>
                <a:gd name="T3" fmla="*/ 4 h 432"/>
                <a:gd name="T4" fmla="*/ 2 w 507"/>
                <a:gd name="T5" fmla="*/ 4 h 432"/>
                <a:gd name="T6" fmla="*/ 2 w 507"/>
                <a:gd name="T7" fmla="*/ 3 h 432"/>
                <a:gd name="T8" fmla="*/ 3 w 507"/>
                <a:gd name="T9" fmla="*/ 3 h 432"/>
                <a:gd name="T10" fmla="*/ 3 w 507"/>
                <a:gd name="T11" fmla="*/ 4 h 432"/>
                <a:gd name="T12" fmla="*/ 4 w 507"/>
                <a:gd name="T13" fmla="*/ 4 h 432"/>
                <a:gd name="T14" fmla="*/ 4 w 507"/>
                <a:gd name="T15" fmla="*/ 3 h 432"/>
                <a:gd name="T16" fmla="*/ 3 w 507"/>
                <a:gd name="T17" fmla="*/ 0 h 432"/>
                <a:gd name="T18" fmla="*/ 2 w 507"/>
                <a:gd name="T19" fmla="*/ 1 h 432"/>
                <a:gd name="T20" fmla="*/ 0 w 507"/>
                <a:gd name="T21" fmla="*/ 3 h 432"/>
                <a:gd name="T22" fmla="*/ 0 w 507"/>
                <a:gd name="T23" fmla="*/ 3 h 4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7"/>
                <a:gd name="T37" fmla="*/ 0 h 432"/>
                <a:gd name="T38" fmla="*/ 507 w 507"/>
                <a:gd name="T39" fmla="*/ 432 h 4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7" h="432">
                  <a:moveTo>
                    <a:pt x="0" y="287"/>
                  </a:moveTo>
                  <a:lnTo>
                    <a:pt x="30" y="430"/>
                  </a:lnTo>
                  <a:lnTo>
                    <a:pt x="194" y="430"/>
                  </a:lnTo>
                  <a:lnTo>
                    <a:pt x="199" y="341"/>
                  </a:lnTo>
                  <a:lnTo>
                    <a:pt x="311" y="341"/>
                  </a:lnTo>
                  <a:lnTo>
                    <a:pt x="311" y="432"/>
                  </a:lnTo>
                  <a:lnTo>
                    <a:pt x="482" y="432"/>
                  </a:lnTo>
                  <a:lnTo>
                    <a:pt x="507" y="304"/>
                  </a:lnTo>
                  <a:lnTo>
                    <a:pt x="279" y="0"/>
                  </a:lnTo>
                  <a:lnTo>
                    <a:pt x="234" y="2"/>
                  </a:lnTo>
                  <a:lnTo>
                    <a:pt x="0" y="2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1" name="Freeform 531">
              <a:extLst>
                <a:ext uri="{FF2B5EF4-FFF2-40B4-BE49-F238E27FC236}">
                  <a16:creationId xmlns:a16="http://schemas.microsoft.com/office/drawing/2014/main" id="{E9CC9812-F996-4FBA-9762-5A1F9ED878F0}"/>
                </a:ext>
              </a:extLst>
            </p:cNvPr>
            <p:cNvSpPr>
              <a:spLocks/>
            </p:cNvSpPr>
            <p:nvPr/>
          </p:nvSpPr>
          <p:spPr bwMode="auto">
            <a:xfrm>
              <a:off x="3642" y="2165"/>
              <a:ext cx="377" cy="621"/>
            </a:xfrm>
            <a:custGeom>
              <a:avLst/>
              <a:gdLst>
                <a:gd name="T0" fmla="*/ 0 w 754"/>
                <a:gd name="T1" fmla="*/ 9 h 1241"/>
                <a:gd name="T2" fmla="*/ 2 w 754"/>
                <a:gd name="T3" fmla="*/ 10 h 1241"/>
                <a:gd name="T4" fmla="*/ 4 w 754"/>
                <a:gd name="T5" fmla="*/ 10 h 1241"/>
                <a:gd name="T6" fmla="*/ 6 w 754"/>
                <a:gd name="T7" fmla="*/ 10 h 1241"/>
                <a:gd name="T8" fmla="*/ 6 w 754"/>
                <a:gd name="T9" fmla="*/ 0 h 1241"/>
                <a:gd name="T10" fmla="*/ 4 w 754"/>
                <a:gd name="T11" fmla="*/ 6 h 1241"/>
                <a:gd name="T12" fmla="*/ 0 w 754"/>
                <a:gd name="T13" fmla="*/ 9 h 1241"/>
                <a:gd name="T14" fmla="*/ 0 w 754"/>
                <a:gd name="T15" fmla="*/ 9 h 1241"/>
                <a:gd name="T16" fmla="*/ 0 60000 65536"/>
                <a:gd name="T17" fmla="*/ 0 60000 65536"/>
                <a:gd name="T18" fmla="*/ 0 60000 65536"/>
                <a:gd name="T19" fmla="*/ 0 60000 65536"/>
                <a:gd name="T20" fmla="*/ 0 60000 65536"/>
                <a:gd name="T21" fmla="*/ 0 60000 65536"/>
                <a:gd name="T22" fmla="*/ 0 60000 65536"/>
                <a:gd name="T23" fmla="*/ 0 60000 65536"/>
                <a:gd name="T24" fmla="*/ 0 w 754"/>
                <a:gd name="T25" fmla="*/ 0 h 1241"/>
                <a:gd name="T26" fmla="*/ 754 w 754"/>
                <a:gd name="T27" fmla="*/ 1241 h 12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4" h="1241">
                  <a:moveTo>
                    <a:pt x="0" y="1099"/>
                  </a:moveTo>
                  <a:lnTo>
                    <a:pt x="237" y="1188"/>
                  </a:lnTo>
                  <a:lnTo>
                    <a:pt x="509" y="1241"/>
                  </a:lnTo>
                  <a:lnTo>
                    <a:pt x="710" y="1190"/>
                  </a:lnTo>
                  <a:lnTo>
                    <a:pt x="754" y="0"/>
                  </a:lnTo>
                  <a:lnTo>
                    <a:pt x="456" y="715"/>
                  </a:lnTo>
                  <a:lnTo>
                    <a:pt x="0" y="10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532">
              <a:extLst>
                <a:ext uri="{FF2B5EF4-FFF2-40B4-BE49-F238E27FC236}">
                  <a16:creationId xmlns:a16="http://schemas.microsoft.com/office/drawing/2014/main" id="{56D4974D-1C4C-48B1-9E71-71F29CA04288}"/>
                </a:ext>
              </a:extLst>
            </p:cNvPr>
            <p:cNvSpPr>
              <a:spLocks/>
            </p:cNvSpPr>
            <p:nvPr/>
          </p:nvSpPr>
          <p:spPr bwMode="auto">
            <a:xfrm>
              <a:off x="4152" y="1547"/>
              <a:ext cx="130" cy="594"/>
            </a:xfrm>
            <a:custGeom>
              <a:avLst/>
              <a:gdLst>
                <a:gd name="T0" fmla="*/ 1 w 260"/>
                <a:gd name="T1" fmla="*/ 0 h 1188"/>
                <a:gd name="T2" fmla="*/ 1 w 260"/>
                <a:gd name="T3" fmla="*/ 1 h 1188"/>
                <a:gd name="T4" fmla="*/ 1 w 260"/>
                <a:gd name="T5" fmla="*/ 1 h 1188"/>
                <a:gd name="T6" fmla="*/ 1 w 260"/>
                <a:gd name="T7" fmla="*/ 1 h 1188"/>
                <a:gd name="T8" fmla="*/ 1 w 260"/>
                <a:gd name="T9" fmla="*/ 1 h 1188"/>
                <a:gd name="T10" fmla="*/ 1 w 260"/>
                <a:gd name="T11" fmla="*/ 1 h 1188"/>
                <a:gd name="T12" fmla="*/ 1 w 260"/>
                <a:gd name="T13" fmla="*/ 1 h 1188"/>
                <a:gd name="T14" fmla="*/ 1 w 260"/>
                <a:gd name="T15" fmla="*/ 1 h 1188"/>
                <a:gd name="T16" fmla="*/ 1 w 260"/>
                <a:gd name="T17" fmla="*/ 1 h 1188"/>
                <a:gd name="T18" fmla="*/ 1 w 260"/>
                <a:gd name="T19" fmla="*/ 1 h 1188"/>
                <a:gd name="T20" fmla="*/ 1 w 260"/>
                <a:gd name="T21" fmla="*/ 1 h 1188"/>
                <a:gd name="T22" fmla="*/ 1 w 260"/>
                <a:gd name="T23" fmla="*/ 1 h 1188"/>
                <a:gd name="T24" fmla="*/ 1 w 260"/>
                <a:gd name="T25" fmla="*/ 1 h 1188"/>
                <a:gd name="T26" fmla="*/ 1 w 260"/>
                <a:gd name="T27" fmla="*/ 1 h 1188"/>
                <a:gd name="T28" fmla="*/ 1 w 260"/>
                <a:gd name="T29" fmla="*/ 1 h 1188"/>
                <a:gd name="T30" fmla="*/ 1 w 260"/>
                <a:gd name="T31" fmla="*/ 1 h 1188"/>
                <a:gd name="T32" fmla="*/ 1 w 260"/>
                <a:gd name="T33" fmla="*/ 1 h 1188"/>
                <a:gd name="T34" fmla="*/ 1 w 260"/>
                <a:gd name="T35" fmla="*/ 1 h 1188"/>
                <a:gd name="T36" fmla="*/ 1 w 260"/>
                <a:gd name="T37" fmla="*/ 1 h 1188"/>
                <a:gd name="T38" fmla="*/ 1 w 260"/>
                <a:gd name="T39" fmla="*/ 1 h 1188"/>
                <a:gd name="T40" fmla="*/ 1 w 260"/>
                <a:gd name="T41" fmla="*/ 1 h 1188"/>
                <a:gd name="T42" fmla="*/ 1 w 260"/>
                <a:gd name="T43" fmla="*/ 1 h 1188"/>
                <a:gd name="T44" fmla="*/ 2 w 260"/>
                <a:gd name="T45" fmla="*/ 1 h 1188"/>
                <a:gd name="T46" fmla="*/ 2 w 260"/>
                <a:gd name="T47" fmla="*/ 1 h 1188"/>
                <a:gd name="T48" fmla="*/ 2 w 260"/>
                <a:gd name="T49" fmla="*/ 2 h 1188"/>
                <a:gd name="T50" fmla="*/ 2 w 260"/>
                <a:gd name="T51" fmla="*/ 2 h 1188"/>
                <a:gd name="T52" fmla="*/ 2 w 260"/>
                <a:gd name="T53" fmla="*/ 2 h 1188"/>
                <a:gd name="T54" fmla="*/ 2 w 260"/>
                <a:gd name="T55" fmla="*/ 2 h 1188"/>
                <a:gd name="T56" fmla="*/ 2 w 260"/>
                <a:gd name="T57" fmla="*/ 2 h 1188"/>
                <a:gd name="T58" fmla="*/ 2 w 260"/>
                <a:gd name="T59" fmla="*/ 2 h 1188"/>
                <a:gd name="T60" fmla="*/ 2 w 260"/>
                <a:gd name="T61" fmla="*/ 2 h 1188"/>
                <a:gd name="T62" fmla="*/ 2 w 260"/>
                <a:gd name="T63" fmla="*/ 2 h 1188"/>
                <a:gd name="T64" fmla="*/ 2 w 260"/>
                <a:gd name="T65" fmla="*/ 2 h 1188"/>
                <a:gd name="T66" fmla="*/ 2 w 260"/>
                <a:gd name="T67" fmla="*/ 2 h 1188"/>
                <a:gd name="T68" fmla="*/ 2 w 260"/>
                <a:gd name="T69" fmla="*/ 2 h 1188"/>
                <a:gd name="T70" fmla="*/ 2 w 260"/>
                <a:gd name="T71" fmla="*/ 2 h 1188"/>
                <a:gd name="T72" fmla="*/ 2 w 260"/>
                <a:gd name="T73" fmla="*/ 2 h 1188"/>
                <a:gd name="T74" fmla="*/ 2 w 260"/>
                <a:gd name="T75" fmla="*/ 2 h 1188"/>
                <a:gd name="T76" fmla="*/ 2 w 260"/>
                <a:gd name="T77" fmla="*/ 2 h 1188"/>
                <a:gd name="T78" fmla="*/ 2 w 260"/>
                <a:gd name="T79" fmla="*/ 2 h 1188"/>
                <a:gd name="T80" fmla="*/ 2 w 260"/>
                <a:gd name="T81" fmla="*/ 2 h 1188"/>
                <a:gd name="T82" fmla="*/ 2 w 260"/>
                <a:gd name="T83" fmla="*/ 2 h 1188"/>
                <a:gd name="T84" fmla="*/ 2 w 260"/>
                <a:gd name="T85" fmla="*/ 3 h 1188"/>
                <a:gd name="T86" fmla="*/ 2 w 260"/>
                <a:gd name="T87" fmla="*/ 3 h 1188"/>
                <a:gd name="T88" fmla="*/ 2 w 260"/>
                <a:gd name="T89" fmla="*/ 3 h 1188"/>
                <a:gd name="T90" fmla="*/ 2 w 260"/>
                <a:gd name="T91" fmla="*/ 3 h 1188"/>
                <a:gd name="T92" fmla="*/ 2 w 260"/>
                <a:gd name="T93" fmla="*/ 3 h 1188"/>
                <a:gd name="T94" fmla="*/ 2 w 260"/>
                <a:gd name="T95" fmla="*/ 3 h 1188"/>
                <a:gd name="T96" fmla="*/ 2 w 260"/>
                <a:gd name="T97" fmla="*/ 3 h 1188"/>
                <a:gd name="T98" fmla="*/ 2 w 260"/>
                <a:gd name="T99" fmla="*/ 3 h 1188"/>
                <a:gd name="T100" fmla="*/ 2 w 260"/>
                <a:gd name="T101" fmla="*/ 3 h 1188"/>
                <a:gd name="T102" fmla="*/ 2 w 260"/>
                <a:gd name="T103" fmla="*/ 3 h 1188"/>
                <a:gd name="T104" fmla="*/ 2 w 260"/>
                <a:gd name="T105" fmla="*/ 3 h 1188"/>
                <a:gd name="T106" fmla="*/ 2 w 260"/>
                <a:gd name="T107" fmla="*/ 3 h 1188"/>
                <a:gd name="T108" fmla="*/ 2 w 260"/>
                <a:gd name="T109" fmla="*/ 3 h 1188"/>
                <a:gd name="T110" fmla="*/ 2 w 260"/>
                <a:gd name="T111" fmla="*/ 3 h 1188"/>
                <a:gd name="T112" fmla="*/ 2 w 260"/>
                <a:gd name="T113" fmla="*/ 10 h 1188"/>
                <a:gd name="T114" fmla="*/ 2 w 260"/>
                <a:gd name="T115" fmla="*/ 10 h 1188"/>
                <a:gd name="T116" fmla="*/ 1 w 260"/>
                <a:gd name="T117" fmla="*/ 7 h 1188"/>
                <a:gd name="T118" fmla="*/ 0 w 260"/>
                <a:gd name="T119" fmla="*/ 1 h 1188"/>
                <a:gd name="T120" fmla="*/ 1 w 260"/>
                <a:gd name="T121" fmla="*/ 0 h 1188"/>
                <a:gd name="T122" fmla="*/ 1 w 260"/>
                <a:gd name="T123" fmla="*/ 0 h 1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0"/>
                <a:gd name="T187" fmla="*/ 0 h 1188"/>
                <a:gd name="T188" fmla="*/ 260 w 260"/>
                <a:gd name="T189" fmla="*/ 1188 h 1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0" h="1188">
                  <a:moveTo>
                    <a:pt x="13" y="0"/>
                  </a:moveTo>
                  <a:lnTo>
                    <a:pt x="68" y="25"/>
                  </a:lnTo>
                  <a:lnTo>
                    <a:pt x="70" y="27"/>
                  </a:lnTo>
                  <a:lnTo>
                    <a:pt x="74" y="30"/>
                  </a:lnTo>
                  <a:lnTo>
                    <a:pt x="78" y="34"/>
                  </a:lnTo>
                  <a:lnTo>
                    <a:pt x="82" y="38"/>
                  </a:lnTo>
                  <a:lnTo>
                    <a:pt x="87" y="44"/>
                  </a:lnTo>
                  <a:lnTo>
                    <a:pt x="93" y="51"/>
                  </a:lnTo>
                  <a:lnTo>
                    <a:pt x="95" y="53"/>
                  </a:lnTo>
                  <a:lnTo>
                    <a:pt x="99" y="57"/>
                  </a:lnTo>
                  <a:lnTo>
                    <a:pt x="101" y="61"/>
                  </a:lnTo>
                  <a:lnTo>
                    <a:pt x="104" y="65"/>
                  </a:lnTo>
                  <a:lnTo>
                    <a:pt x="108" y="68"/>
                  </a:lnTo>
                  <a:lnTo>
                    <a:pt x="112" y="72"/>
                  </a:lnTo>
                  <a:lnTo>
                    <a:pt x="114" y="76"/>
                  </a:lnTo>
                  <a:lnTo>
                    <a:pt x="120" y="82"/>
                  </a:lnTo>
                  <a:lnTo>
                    <a:pt x="122" y="85"/>
                  </a:lnTo>
                  <a:lnTo>
                    <a:pt x="125" y="91"/>
                  </a:lnTo>
                  <a:lnTo>
                    <a:pt x="129" y="95"/>
                  </a:lnTo>
                  <a:lnTo>
                    <a:pt x="133" y="101"/>
                  </a:lnTo>
                  <a:lnTo>
                    <a:pt x="139" y="106"/>
                  </a:lnTo>
                  <a:lnTo>
                    <a:pt x="142" y="112"/>
                  </a:lnTo>
                  <a:lnTo>
                    <a:pt x="146" y="118"/>
                  </a:lnTo>
                  <a:lnTo>
                    <a:pt x="150" y="123"/>
                  </a:lnTo>
                  <a:lnTo>
                    <a:pt x="154" y="129"/>
                  </a:lnTo>
                  <a:lnTo>
                    <a:pt x="158" y="135"/>
                  </a:lnTo>
                  <a:lnTo>
                    <a:pt x="161" y="142"/>
                  </a:lnTo>
                  <a:lnTo>
                    <a:pt x="167" y="148"/>
                  </a:lnTo>
                  <a:lnTo>
                    <a:pt x="171" y="156"/>
                  </a:lnTo>
                  <a:lnTo>
                    <a:pt x="175" y="161"/>
                  </a:lnTo>
                  <a:lnTo>
                    <a:pt x="179" y="167"/>
                  </a:lnTo>
                  <a:lnTo>
                    <a:pt x="182" y="175"/>
                  </a:lnTo>
                  <a:lnTo>
                    <a:pt x="186" y="182"/>
                  </a:lnTo>
                  <a:lnTo>
                    <a:pt x="190" y="190"/>
                  </a:lnTo>
                  <a:lnTo>
                    <a:pt x="194" y="198"/>
                  </a:lnTo>
                  <a:lnTo>
                    <a:pt x="198" y="205"/>
                  </a:lnTo>
                  <a:lnTo>
                    <a:pt x="201" y="213"/>
                  </a:lnTo>
                  <a:lnTo>
                    <a:pt x="205" y="220"/>
                  </a:lnTo>
                  <a:lnTo>
                    <a:pt x="211" y="230"/>
                  </a:lnTo>
                  <a:lnTo>
                    <a:pt x="215" y="238"/>
                  </a:lnTo>
                  <a:lnTo>
                    <a:pt x="217" y="245"/>
                  </a:lnTo>
                  <a:lnTo>
                    <a:pt x="220" y="255"/>
                  </a:lnTo>
                  <a:lnTo>
                    <a:pt x="224" y="262"/>
                  </a:lnTo>
                  <a:lnTo>
                    <a:pt x="228" y="272"/>
                  </a:lnTo>
                  <a:lnTo>
                    <a:pt x="232" y="279"/>
                  </a:lnTo>
                  <a:lnTo>
                    <a:pt x="234" y="289"/>
                  </a:lnTo>
                  <a:lnTo>
                    <a:pt x="237" y="296"/>
                  </a:lnTo>
                  <a:lnTo>
                    <a:pt x="241" y="308"/>
                  </a:lnTo>
                  <a:lnTo>
                    <a:pt x="243" y="316"/>
                  </a:lnTo>
                  <a:lnTo>
                    <a:pt x="245" y="325"/>
                  </a:lnTo>
                  <a:lnTo>
                    <a:pt x="249" y="335"/>
                  </a:lnTo>
                  <a:lnTo>
                    <a:pt x="251" y="344"/>
                  </a:lnTo>
                  <a:lnTo>
                    <a:pt x="253" y="354"/>
                  </a:lnTo>
                  <a:lnTo>
                    <a:pt x="255" y="365"/>
                  </a:lnTo>
                  <a:lnTo>
                    <a:pt x="258" y="374"/>
                  </a:lnTo>
                  <a:lnTo>
                    <a:pt x="260" y="384"/>
                  </a:lnTo>
                  <a:lnTo>
                    <a:pt x="253" y="1184"/>
                  </a:lnTo>
                  <a:lnTo>
                    <a:pt x="222" y="1188"/>
                  </a:lnTo>
                  <a:lnTo>
                    <a:pt x="82" y="863"/>
                  </a:lnTo>
                  <a:lnTo>
                    <a:pt x="0" y="25"/>
                  </a:lnTo>
                  <a:lnTo>
                    <a:pt x="13" y="0"/>
                  </a:lnTo>
                  <a:close/>
                </a:path>
              </a:pathLst>
            </a:custGeom>
            <a:solidFill>
              <a:srgbClr val="2E4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533">
              <a:extLst>
                <a:ext uri="{FF2B5EF4-FFF2-40B4-BE49-F238E27FC236}">
                  <a16:creationId xmlns:a16="http://schemas.microsoft.com/office/drawing/2014/main" id="{F520472F-781C-4359-8C7B-7D6A35B03489}"/>
                </a:ext>
              </a:extLst>
            </p:cNvPr>
            <p:cNvSpPr>
              <a:spLocks/>
            </p:cNvSpPr>
            <p:nvPr/>
          </p:nvSpPr>
          <p:spPr bwMode="auto">
            <a:xfrm>
              <a:off x="4040" y="2107"/>
              <a:ext cx="71" cy="651"/>
            </a:xfrm>
            <a:custGeom>
              <a:avLst/>
              <a:gdLst>
                <a:gd name="T0" fmla="*/ 1 w 142"/>
                <a:gd name="T1" fmla="*/ 0 h 1302"/>
                <a:gd name="T2" fmla="*/ 2 w 142"/>
                <a:gd name="T3" fmla="*/ 1 h 1302"/>
                <a:gd name="T4" fmla="*/ 2 w 142"/>
                <a:gd name="T5" fmla="*/ 11 h 1302"/>
                <a:gd name="T6" fmla="*/ 1 w 142"/>
                <a:gd name="T7" fmla="*/ 11 h 1302"/>
                <a:gd name="T8" fmla="*/ 0 w 142"/>
                <a:gd name="T9" fmla="*/ 2 h 1302"/>
                <a:gd name="T10" fmla="*/ 1 w 142"/>
                <a:gd name="T11" fmla="*/ 0 h 1302"/>
                <a:gd name="T12" fmla="*/ 1 w 142"/>
                <a:gd name="T13" fmla="*/ 0 h 1302"/>
                <a:gd name="T14" fmla="*/ 0 60000 65536"/>
                <a:gd name="T15" fmla="*/ 0 60000 65536"/>
                <a:gd name="T16" fmla="*/ 0 60000 65536"/>
                <a:gd name="T17" fmla="*/ 0 60000 65536"/>
                <a:gd name="T18" fmla="*/ 0 60000 65536"/>
                <a:gd name="T19" fmla="*/ 0 60000 65536"/>
                <a:gd name="T20" fmla="*/ 0 60000 65536"/>
                <a:gd name="T21" fmla="*/ 0 w 142"/>
                <a:gd name="T22" fmla="*/ 0 h 1302"/>
                <a:gd name="T23" fmla="*/ 142 w 142"/>
                <a:gd name="T24" fmla="*/ 1302 h 13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1302">
                  <a:moveTo>
                    <a:pt x="110" y="0"/>
                  </a:moveTo>
                  <a:lnTo>
                    <a:pt x="137" y="68"/>
                  </a:lnTo>
                  <a:lnTo>
                    <a:pt x="142" y="1302"/>
                  </a:lnTo>
                  <a:lnTo>
                    <a:pt x="55" y="1302"/>
                  </a:lnTo>
                  <a:lnTo>
                    <a:pt x="0" y="175"/>
                  </a:lnTo>
                  <a:lnTo>
                    <a:pt x="11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534">
              <a:extLst>
                <a:ext uri="{FF2B5EF4-FFF2-40B4-BE49-F238E27FC236}">
                  <a16:creationId xmlns:a16="http://schemas.microsoft.com/office/drawing/2014/main" id="{0814C54C-439D-4BB7-A982-D14EEA92AA38}"/>
                </a:ext>
              </a:extLst>
            </p:cNvPr>
            <p:cNvSpPr>
              <a:spLocks/>
            </p:cNvSpPr>
            <p:nvPr/>
          </p:nvSpPr>
          <p:spPr bwMode="auto">
            <a:xfrm>
              <a:off x="4028" y="1845"/>
              <a:ext cx="119" cy="270"/>
            </a:xfrm>
            <a:custGeom>
              <a:avLst/>
              <a:gdLst>
                <a:gd name="T0" fmla="*/ 2 w 237"/>
                <a:gd name="T1" fmla="*/ 5 h 540"/>
                <a:gd name="T2" fmla="*/ 2 w 237"/>
                <a:gd name="T3" fmla="*/ 5 h 540"/>
                <a:gd name="T4" fmla="*/ 2 w 237"/>
                <a:gd name="T5" fmla="*/ 5 h 540"/>
                <a:gd name="T6" fmla="*/ 2 w 237"/>
                <a:gd name="T7" fmla="*/ 5 h 540"/>
                <a:gd name="T8" fmla="*/ 2 w 237"/>
                <a:gd name="T9" fmla="*/ 4 h 540"/>
                <a:gd name="T10" fmla="*/ 2 w 237"/>
                <a:gd name="T11" fmla="*/ 4 h 540"/>
                <a:gd name="T12" fmla="*/ 2 w 237"/>
                <a:gd name="T13" fmla="*/ 4 h 540"/>
                <a:gd name="T14" fmla="*/ 2 w 237"/>
                <a:gd name="T15" fmla="*/ 4 h 540"/>
                <a:gd name="T16" fmla="*/ 2 w 237"/>
                <a:gd name="T17" fmla="*/ 4 h 540"/>
                <a:gd name="T18" fmla="*/ 1 w 237"/>
                <a:gd name="T19" fmla="*/ 4 h 540"/>
                <a:gd name="T20" fmla="*/ 1 w 237"/>
                <a:gd name="T21" fmla="*/ 4 h 540"/>
                <a:gd name="T22" fmla="*/ 1 w 237"/>
                <a:gd name="T23" fmla="*/ 4 h 540"/>
                <a:gd name="T24" fmla="*/ 1 w 237"/>
                <a:gd name="T25" fmla="*/ 4 h 540"/>
                <a:gd name="T26" fmla="*/ 1 w 237"/>
                <a:gd name="T27" fmla="*/ 4 h 540"/>
                <a:gd name="T28" fmla="*/ 1 w 237"/>
                <a:gd name="T29" fmla="*/ 4 h 540"/>
                <a:gd name="T30" fmla="*/ 1 w 237"/>
                <a:gd name="T31" fmla="*/ 3 h 540"/>
                <a:gd name="T32" fmla="*/ 1 w 237"/>
                <a:gd name="T33" fmla="*/ 3 h 540"/>
                <a:gd name="T34" fmla="*/ 1 w 237"/>
                <a:gd name="T35" fmla="*/ 3 h 540"/>
                <a:gd name="T36" fmla="*/ 1 w 237"/>
                <a:gd name="T37" fmla="*/ 3 h 540"/>
                <a:gd name="T38" fmla="*/ 1 w 237"/>
                <a:gd name="T39" fmla="*/ 3 h 540"/>
                <a:gd name="T40" fmla="*/ 1 w 237"/>
                <a:gd name="T41" fmla="*/ 3 h 540"/>
                <a:gd name="T42" fmla="*/ 1 w 237"/>
                <a:gd name="T43" fmla="*/ 3 h 540"/>
                <a:gd name="T44" fmla="*/ 1 w 237"/>
                <a:gd name="T45" fmla="*/ 3 h 540"/>
                <a:gd name="T46" fmla="*/ 1 w 237"/>
                <a:gd name="T47" fmla="*/ 3 h 540"/>
                <a:gd name="T48" fmla="*/ 1 w 237"/>
                <a:gd name="T49" fmla="*/ 3 h 540"/>
                <a:gd name="T50" fmla="*/ 1 w 237"/>
                <a:gd name="T51" fmla="*/ 3 h 540"/>
                <a:gd name="T52" fmla="*/ 1 w 237"/>
                <a:gd name="T53" fmla="*/ 3 h 540"/>
                <a:gd name="T54" fmla="*/ 0 w 237"/>
                <a:gd name="T55" fmla="*/ 3 h 540"/>
                <a:gd name="T56" fmla="*/ 0 w 237"/>
                <a:gd name="T57" fmla="*/ 3 h 540"/>
                <a:gd name="T58" fmla="*/ 1 w 237"/>
                <a:gd name="T59" fmla="*/ 3 h 540"/>
                <a:gd name="T60" fmla="*/ 1 w 237"/>
                <a:gd name="T61" fmla="*/ 2 h 540"/>
                <a:gd name="T62" fmla="*/ 1 w 237"/>
                <a:gd name="T63" fmla="*/ 2 h 540"/>
                <a:gd name="T64" fmla="*/ 1 w 237"/>
                <a:gd name="T65" fmla="*/ 2 h 540"/>
                <a:gd name="T66" fmla="*/ 1 w 237"/>
                <a:gd name="T67" fmla="*/ 2 h 540"/>
                <a:gd name="T68" fmla="*/ 1 w 237"/>
                <a:gd name="T69" fmla="*/ 2 h 540"/>
                <a:gd name="T70" fmla="*/ 1 w 237"/>
                <a:gd name="T71" fmla="*/ 2 h 540"/>
                <a:gd name="T72" fmla="*/ 1 w 237"/>
                <a:gd name="T73" fmla="*/ 2 h 540"/>
                <a:gd name="T74" fmla="*/ 1 w 237"/>
                <a:gd name="T75" fmla="*/ 2 h 540"/>
                <a:gd name="T76" fmla="*/ 1 w 237"/>
                <a:gd name="T77" fmla="*/ 2 h 540"/>
                <a:gd name="T78" fmla="*/ 1 w 237"/>
                <a:gd name="T79" fmla="*/ 2 h 540"/>
                <a:gd name="T80" fmla="*/ 1 w 237"/>
                <a:gd name="T81" fmla="*/ 1 h 540"/>
                <a:gd name="T82" fmla="*/ 1 w 237"/>
                <a:gd name="T83" fmla="*/ 1 h 540"/>
                <a:gd name="T84" fmla="*/ 1 w 237"/>
                <a:gd name="T85" fmla="*/ 1 h 540"/>
                <a:gd name="T86" fmla="*/ 1 w 237"/>
                <a:gd name="T87" fmla="*/ 1 h 540"/>
                <a:gd name="T88" fmla="*/ 1 w 237"/>
                <a:gd name="T89" fmla="*/ 1 h 540"/>
                <a:gd name="T90" fmla="*/ 1 w 237"/>
                <a:gd name="T91" fmla="*/ 1 h 540"/>
                <a:gd name="T92" fmla="*/ 1 w 237"/>
                <a:gd name="T93" fmla="*/ 1 h 540"/>
                <a:gd name="T94" fmla="*/ 1 w 237"/>
                <a:gd name="T95" fmla="*/ 1 h 540"/>
                <a:gd name="T96" fmla="*/ 1 w 237"/>
                <a:gd name="T97" fmla="*/ 1 h 540"/>
                <a:gd name="T98" fmla="*/ 1 w 237"/>
                <a:gd name="T99" fmla="*/ 1 h 540"/>
                <a:gd name="T100" fmla="*/ 1 w 237"/>
                <a:gd name="T101" fmla="*/ 1 h 540"/>
                <a:gd name="T102" fmla="*/ 2 w 237"/>
                <a:gd name="T103" fmla="*/ 1 h 540"/>
                <a:gd name="T104" fmla="*/ 2 w 237"/>
                <a:gd name="T105" fmla="*/ 1 h 5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7"/>
                <a:gd name="T160" fmla="*/ 0 h 540"/>
                <a:gd name="T161" fmla="*/ 237 w 237"/>
                <a:gd name="T162" fmla="*/ 540 h 5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7" h="540">
                  <a:moveTo>
                    <a:pt x="237" y="129"/>
                  </a:moveTo>
                  <a:lnTo>
                    <a:pt x="165" y="540"/>
                  </a:lnTo>
                  <a:lnTo>
                    <a:pt x="165" y="538"/>
                  </a:lnTo>
                  <a:lnTo>
                    <a:pt x="163" y="538"/>
                  </a:lnTo>
                  <a:lnTo>
                    <a:pt x="163" y="534"/>
                  </a:lnTo>
                  <a:lnTo>
                    <a:pt x="161" y="530"/>
                  </a:lnTo>
                  <a:lnTo>
                    <a:pt x="158" y="525"/>
                  </a:lnTo>
                  <a:lnTo>
                    <a:pt x="156" y="519"/>
                  </a:lnTo>
                  <a:lnTo>
                    <a:pt x="154" y="511"/>
                  </a:lnTo>
                  <a:lnTo>
                    <a:pt x="150" y="506"/>
                  </a:lnTo>
                  <a:lnTo>
                    <a:pt x="148" y="500"/>
                  </a:lnTo>
                  <a:lnTo>
                    <a:pt x="146" y="496"/>
                  </a:lnTo>
                  <a:lnTo>
                    <a:pt x="144" y="492"/>
                  </a:lnTo>
                  <a:lnTo>
                    <a:pt x="142" y="489"/>
                  </a:lnTo>
                  <a:lnTo>
                    <a:pt x="139" y="483"/>
                  </a:lnTo>
                  <a:lnTo>
                    <a:pt x="137" y="477"/>
                  </a:lnTo>
                  <a:lnTo>
                    <a:pt x="135" y="473"/>
                  </a:lnTo>
                  <a:lnTo>
                    <a:pt x="133" y="468"/>
                  </a:lnTo>
                  <a:lnTo>
                    <a:pt x="131" y="462"/>
                  </a:lnTo>
                  <a:lnTo>
                    <a:pt x="127" y="458"/>
                  </a:lnTo>
                  <a:lnTo>
                    <a:pt x="125" y="452"/>
                  </a:lnTo>
                  <a:lnTo>
                    <a:pt x="123" y="447"/>
                  </a:lnTo>
                  <a:lnTo>
                    <a:pt x="120" y="441"/>
                  </a:lnTo>
                  <a:lnTo>
                    <a:pt x="118" y="435"/>
                  </a:lnTo>
                  <a:lnTo>
                    <a:pt x="114" y="430"/>
                  </a:lnTo>
                  <a:lnTo>
                    <a:pt x="112" y="426"/>
                  </a:lnTo>
                  <a:lnTo>
                    <a:pt x="108" y="418"/>
                  </a:lnTo>
                  <a:lnTo>
                    <a:pt x="104" y="412"/>
                  </a:lnTo>
                  <a:lnTo>
                    <a:pt x="101" y="407"/>
                  </a:lnTo>
                  <a:lnTo>
                    <a:pt x="99" y="401"/>
                  </a:lnTo>
                  <a:lnTo>
                    <a:pt x="95" y="395"/>
                  </a:lnTo>
                  <a:lnTo>
                    <a:pt x="91" y="390"/>
                  </a:lnTo>
                  <a:lnTo>
                    <a:pt x="89" y="384"/>
                  </a:lnTo>
                  <a:lnTo>
                    <a:pt x="85" y="378"/>
                  </a:lnTo>
                  <a:lnTo>
                    <a:pt x="82" y="373"/>
                  </a:lnTo>
                  <a:lnTo>
                    <a:pt x="78" y="367"/>
                  </a:lnTo>
                  <a:lnTo>
                    <a:pt x="74" y="361"/>
                  </a:lnTo>
                  <a:lnTo>
                    <a:pt x="72" y="355"/>
                  </a:lnTo>
                  <a:lnTo>
                    <a:pt x="68" y="350"/>
                  </a:lnTo>
                  <a:lnTo>
                    <a:pt x="65" y="346"/>
                  </a:lnTo>
                  <a:lnTo>
                    <a:pt x="61" y="340"/>
                  </a:lnTo>
                  <a:lnTo>
                    <a:pt x="59" y="335"/>
                  </a:lnTo>
                  <a:lnTo>
                    <a:pt x="53" y="329"/>
                  </a:lnTo>
                  <a:lnTo>
                    <a:pt x="51" y="323"/>
                  </a:lnTo>
                  <a:lnTo>
                    <a:pt x="46" y="317"/>
                  </a:lnTo>
                  <a:lnTo>
                    <a:pt x="44" y="314"/>
                  </a:lnTo>
                  <a:lnTo>
                    <a:pt x="40" y="308"/>
                  </a:lnTo>
                  <a:lnTo>
                    <a:pt x="36" y="304"/>
                  </a:lnTo>
                  <a:lnTo>
                    <a:pt x="32" y="300"/>
                  </a:lnTo>
                  <a:lnTo>
                    <a:pt x="28" y="297"/>
                  </a:lnTo>
                  <a:lnTo>
                    <a:pt x="25" y="293"/>
                  </a:lnTo>
                  <a:lnTo>
                    <a:pt x="21" y="289"/>
                  </a:lnTo>
                  <a:lnTo>
                    <a:pt x="17" y="283"/>
                  </a:lnTo>
                  <a:lnTo>
                    <a:pt x="13" y="281"/>
                  </a:lnTo>
                  <a:lnTo>
                    <a:pt x="8" y="274"/>
                  </a:lnTo>
                  <a:lnTo>
                    <a:pt x="0" y="270"/>
                  </a:lnTo>
                  <a:lnTo>
                    <a:pt x="0" y="268"/>
                  </a:lnTo>
                  <a:lnTo>
                    <a:pt x="0" y="266"/>
                  </a:lnTo>
                  <a:lnTo>
                    <a:pt x="2" y="262"/>
                  </a:lnTo>
                  <a:lnTo>
                    <a:pt x="4" y="258"/>
                  </a:lnTo>
                  <a:lnTo>
                    <a:pt x="4" y="253"/>
                  </a:lnTo>
                  <a:lnTo>
                    <a:pt x="8" y="245"/>
                  </a:lnTo>
                  <a:lnTo>
                    <a:pt x="8" y="241"/>
                  </a:lnTo>
                  <a:lnTo>
                    <a:pt x="9" y="238"/>
                  </a:lnTo>
                  <a:lnTo>
                    <a:pt x="11" y="234"/>
                  </a:lnTo>
                  <a:lnTo>
                    <a:pt x="13" y="230"/>
                  </a:lnTo>
                  <a:lnTo>
                    <a:pt x="13" y="226"/>
                  </a:lnTo>
                  <a:lnTo>
                    <a:pt x="15" y="220"/>
                  </a:lnTo>
                  <a:lnTo>
                    <a:pt x="17" y="217"/>
                  </a:lnTo>
                  <a:lnTo>
                    <a:pt x="19" y="211"/>
                  </a:lnTo>
                  <a:lnTo>
                    <a:pt x="21" y="205"/>
                  </a:lnTo>
                  <a:lnTo>
                    <a:pt x="23" y="200"/>
                  </a:lnTo>
                  <a:lnTo>
                    <a:pt x="25" y="194"/>
                  </a:lnTo>
                  <a:lnTo>
                    <a:pt x="27" y="190"/>
                  </a:lnTo>
                  <a:lnTo>
                    <a:pt x="28" y="184"/>
                  </a:lnTo>
                  <a:lnTo>
                    <a:pt x="32" y="179"/>
                  </a:lnTo>
                  <a:lnTo>
                    <a:pt x="34" y="171"/>
                  </a:lnTo>
                  <a:lnTo>
                    <a:pt x="36" y="165"/>
                  </a:lnTo>
                  <a:lnTo>
                    <a:pt x="38" y="160"/>
                  </a:lnTo>
                  <a:lnTo>
                    <a:pt x="42" y="154"/>
                  </a:lnTo>
                  <a:lnTo>
                    <a:pt x="44" y="148"/>
                  </a:lnTo>
                  <a:lnTo>
                    <a:pt x="46" y="143"/>
                  </a:lnTo>
                  <a:lnTo>
                    <a:pt x="49" y="137"/>
                  </a:lnTo>
                  <a:lnTo>
                    <a:pt x="51" y="131"/>
                  </a:lnTo>
                  <a:lnTo>
                    <a:pt x="53" y="125"/>
                  </a:lnTo>
                  <a:lnTo>
                    <a:pt x="57" y="120"/>
                  </a:lnTo>
                  <a:lnTo>
                    <a:pt x="59" y="114"/>
                  </a:lnTo>
                  <a:lnTo>
                    <a:pt x="61" y="108"/>
                  </a:lnTo>
                  <a:lnTo>
                    <a:pt x="63" y="104"/>
                  </a:lnTo>
                  <a:lnTo>
                    <a:pt x="66" y="101"/>
                  </a:lnTo>
                  <a:lnTo>
                    <a:pt x="68" y="97"/>
                  </a:lnTo>
                  <a:lnTo>
                    <a:pt x="70" y="93"/>
                  </a:lnTo>
                  <a:lnTo>
                    <a:pt x="72" y="89"/>
                  </a:lnTo>
                  <a:lnTo>
                    <a:pt x="76" y="85"/>
                  </a:lnTo>
                  <a:lnTo>
                    <a:pt x="80" y="80"/>
                  </a:lnTo>
                  <a:lnTo>
                    <a:pt x="84" y="74"/>
                  </a:lnTo>
                  <a:lnTo>
                    <a:pt x="87" y="66"/>
                  </a:lnTo>
                  <a:lnTo>
                    <a:pt x="91" y="63"/>
                  </a:lnTo>
                  <a:lnTo>
                    <a:pt x="95" y="59"/>
                  </a:lnTo>
                  <a:lnTo>
                    <a:pt x="99" y="57"/>
                  </a:lnTo>
                  <a:lnTo>
                    <a:pt x="101" y="53"/>
                  </a:lnTo>
                  <a:lnTo>
                    <a:pt x="104" y="51"/>
                  </a:lnTo>
                  <a:lnTo>
                    <a:pt x="165" y="0"/>
                  </a:lnTo>
                  <a:lnTo>
                    <a:pt x="180" y="72"/>
                  </a:lnTo>
                  <a:lnTo>
                    <a:pt x="237" y="12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535">
              <a:extLst>
                <a:ext uri="{FF2B5EF4-FFF2-40B4-BE49-F238E27FC236}">
                  <a16:creationId xmlns:a16="http://schemas.microsoft.com/office/drawing/2014/main" id="{8B39BB95-E637-4BCE-BC80-EE09F5E0A779}"/>
                </a:ext>
              </a:extLst>
            </p:cNvPr>
            <p:cNvSpPr>
              <a:spLocks/>
            </p:cNvSpPr>
            <p:nvPr/>
          </p:nvSpPr>
          <p:spPr bwMode="auto">
            <a:xfrm>
              <a:off x="4292" y="1783"/>
              <a:ext cx="169" cy="357"/>
            </a:xfrm>
            <a:custGeom>
              <a:avLst/>
              <a:gdLst>
                <a:gd name="T0" fmla="*/ 0 w 338"/>
                <a:gd name="T1" fmla="*/ 4 h 715"/>
                <a:gd name="T2" fmla="*/ 1 w 338"/>
                <a:gd name="T3" fmla="*/ 5 h 715"/>
                <a:gd name="T4" fmla="*/ 3 w 338"/>
                <a:gd name="T5" fmla="*/ 5 h 715"/>
                <a:gd name="T6" fmla="*/ 3 w 338"/>
                <a:gd name="T7" fmla="*/ 2 h 715"/>
                <a:gd name="T8" fmla="*/ 2 w 338"/>
                <a:gd name="T9" fmla="*/ 0 h 715"/>
                <a:gd name="T10" fmla="*/ 2 w 338"/>
                <a:gd name="T11" fmla="*/ 0 h 715"/>
                <a:gd name="T12" fmla="*/ 1 w 338"/>
                <a:gd name="T13" fmla="*/ 2 h 715"/>
                <a:gd name="T14" fmla="*/ 0 w 338"/>
                <a:gd name="T15" fmla="*/ 4 h 715"/>
                <a:gd name="T16" fmla="*/ 0 w 338"/>
                <a:gd name="T17" fmla="*/ 4 h 7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8"/>
                <a:gd name="T28" fmla="*/ 0 h 715"/>
                <a:gd name="T29" fmla="*/ 338 w 338"/>
                <a:gd name="T30" fmla="*/ 715 h 7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8" h="715">
                  <a:moveTo>
                    <a:pt x="0" y="538"/>
                  </a:moveTo>
                  <a:lnTo>
                    <a:pt x="78" y="713"/>
                  </a:lnTo>
                  <a:lnTo>
                    <a:pt x="338" y="715"/>
                  </a:lnTo>
                  <a:lnTo>
                    <a:pt x="338" y="343"/>
                  </a:lnTo>
                  <a:lnTo>
                    <a:pt x="221" y="2"/>
                  </a:lnTo>
                  <a:lnTo>
                    <a:pt x="158" y="0"/>
                  </a:lnTo>
                  <a:lnTo>
                    <a:pt x="40" y="310"/>
                  </a:lnTo>
                  <a:lnTo>
                    <a:pt x="0" y="53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536">
              <a:extLst>
                <a:ext uri="{FF2B5EF4-FFF2-40B4-BE49-F238E27FC236}">
                  <a16:creationId xmlns:a16="http://schemas.microsoft.com/office/drawing/2014/main" id="{8B01EB45-92F7-425F-8C2D-6BF059965CB7}"/>
                </a:ext>
              </a:extLst>
            </p:cNvPr>
            <p:cNvSpPr>
              <a:spLocks/>
            </p:cNvSpPr>
            <p:nvPr/>
          </p:nvSpPr>
          <p:spPr bwMode="auto">
            <a:xfrm>
              <a:off x="4278" y="1784"/>
              <a:ext cx="93" cy="355"/>
            </a:xfrm>
            <a:custGeom>
              <a:avLst/>
              <a:gdLst>
                <a:gd name="T0" fmla="*/ 0 w 186"/>
                <a:gd name="T1" fmla="*/ 5 h 711"/>
                <a:gd name="T2" fmla="*/ 1 w 186"/>
                <a:gd name="T3" fmla="*/ 5 h 711"/>
                <a:gd name="T4" fmla="*/ 1 w 186"/>
                <a:gd name="T5" fmla="*/ 2 h 711"/>
                <a:gd name="T6" fmla="*/ 2 w 186"/>
                <a:gd name="T7" fmla="*/ 0 h 711"/>
                <a:gd name="T8" fmla="*/ 2 w 186"/>
                <a:gd name="T9" fmla="*/ 0 h 711"/>
                <a:gd name="T10" fmla="*/ 1 w 186"/>
                <a:gd name="T11" fmla="*/ 2 h 711"/>
                <a:gd name="T12" fmla="*/ 0 w 186"/>
                <a:gd name="T13" fmla="*/ 5 h 711"/>
                <a:gd name="T14" fmla="*/ 0 w 186"/>
                <a:gd name="T15" fmla="*/ 5 h 711"/>
                <a:gd name="T16" fmla="*/ 0 60000 65536"/>
                <a:gd name="T17" fmla="*/ 0 60000 65536"/>
                <a:gd name="T18" fmla="*/ 0 60000 65536"/>
                <a:gd name="T19" fmla="*/ 0 60000 65536"/>
                <a:gd name="T20" fmla="*/ 0 60000 65536"/>
                <a:gd name="T21" fmla="*/ 0 60000 65536"/>
                <a:gd name="T22" fmla="*/ 0 60000 65536"/>
                <a:gd name="T23" fmla="*/ 0 60000 65536"/>
                <a:gd name="T24" fmla="*/ 0 w 186"/>
                <a:gd name="T25" fmla="*/ 0 h 711"/>
                <a:gd name="T26" fmla="*/ 186 w 186"/>
                <a:gd name="T27" fmla="*/ 711 h 7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 h="711">
                  <a:moveTo>
                    <a:pt x="0" y="711"/>
                  </a:moveTo>
                  <a:lnTo>
                    <a:pt x="104" y="711"/>
                  </a:lnTo>
                  <a:lnTo>
                    <a:pt x="106" y="358"/>
                  </a:lnTo>
                  <a:lnTo>
                    <a:pt x="186" y="0"/>
                  </a:lnTo>
                  <a:lnTo>
                    <a:pt x="131" y="4"/>
                  </a:lnTo>
                  <a:lnTo>
                    <a:pt x="3" y="356"/>
                  </a:lnTo>
                  <a:lnTo>
                    <a:pt x="0" y="7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537">
              <a:extLst>
                <a:ext uri="{FF2B5EF4-FFF2-40B4-BE49-F238E27FC236}">
                  <a16:creationId xmlns:a16="http://schemas.microsoft.com/office/drawing/2014/main" id="{4FF61E62-7BEA-4382-945B-29855D027E4F}"/>
                </a:ext>
              </a:extLst>
            </p:cNvPr>
            <p:cNvSpPr>
              <a:spLocks/>
            </p:cNvSpPr>
            <p:nvPr/>
          </p:nvSpPr>
          <p:spPr bwMode="auto">
            <a:xfrm>
              <a:off x="4096" y="1543"/>
              <a:ext cx="116" cy="426"/>
            </a:xfrm>
            <a:custGeom>
              <a:avLst/>
              <a:gdLst>
                <a:gd name="T0" fmla="*/ 1 w 232"/>
                <a:gd name="T1" fmla="*/ 1 h 852"/>
                <a:gd name="T2" fmla="*/ 1 w 232"/>
                <a:gd name="T3" fmla="*/ 1 h 852"/>
                <a:gd name="T4" fmla="*/ 1 w 232"/>
                <a:gd name="T5" fmla="*/ 1 h 852"/>
                <a:gd name="T6" fmla="*/ 1 w 232"/>
                <a:gd name="T7" fmla="*/ 1 h 852"/>
                <a:gd name="T8" fmla="*/ 1 w 232"/>
                <a:gd name="T9" fmla="*/ 1 h 852"/>
                <a:gd name="T10" fmla="*/ 2 w 232"/>
                <a:gd name="T11" fmla="*/ 1 h 852"/>
                <a:gd name="T12" fmla="*/ 2 w 232"/>
                <a:gd name="T13" fmla="*/ 1 h 852"/>
                <a:gd name="T14" fmla="*/ 2 w 232"/>
                <a:gd name="T15" fmla="*/ 1 h 852"/>
                <a:gd name="T16" fmla="*/ 2 w 232"/>
                <a:gd name="T17" fmla="*/ 1 h 852"/>
                <a:gd name="T18" fmla="*/ 2 w 232"/>
                <a:gd name="T19" fmla="*/ 1 h 852"/>
                <a:gd name="T20" fmla="*/ 2 w 232"/>
                <a:gd name="T21" fmla="*/ 1 h 852"/>
                <a:gd name="T22" fmla="*/ 2 w 232"/>
                <a:gd name="T23" fmla="*/ 1 h 852"/>
                <a:gd name="T24" fmla="*/ 2 w 232"/>
                <a:gd name="T25" fmla="*/ 1 h 852"/>
                <a:gd name="T26" fmla="*/ 2 w 232"/>
                <a:gd name="T27" fmla="*/ 2 h 852"/>
                <a:gd name="T28" fmla="*/ 2 w 232"/>
                <a:gd name="T29" fmla="*/ 2 h 852"/>
                <a:gd name="T30" fmla="*/ 2 w 232"/>
                <a:gd name="T31" fmla="*/ 2 h 852"/>
                <a:gd name="T32" fmla="*/ 2 w 232"/>
                <a:gd name="T33" fmla="*/ 2 h 852"/>
                <a:gd name="T34" fmla="*/ 2 w 232"/>
                <a:gd name="T35" fmla="*/ 2 h 852"/>
                <a:gd name="T36" fmla="*/ 2 w 232"/>
                <a:gd name="T37" fmla="*/ 2 h 852"/>
                <a:gd name="T38" fmla="*/ 2 w 232"/>
                <a:gd name="T39" fmla="*/ 2 h 852"/>
                <a:gd name="T40" fmla="*/ 2 w 232"/>
                <a:gd name="T41" fmla="*/ 2 h 852"/>
                <a:gd name="T42" fmla="*/ 2 w 232"/>
                <a:gd name="T43" fmla="*/ 2 h 852"/>
                <a:gd name="T44" fmla="*/ 2 w 232"/>
                <a:gd name="T45" fmla="*/ 3 h 852"/>
                <a:gd name="T46" fmla="*/ 2 w 232"/>
                <a:gd name="T47" fmla="*/ 3 h 852"/>
                <a:gd name="T48" fmla="*/ 2 w 232"/>
                <a:gd name="T49" fmla="*/ 3 h 852"/>
                <a:gd name="T50" fmla="*/ 2 w 232"/>
                <a:gd name="T51" fmla="*/ 3 h 852"/>
                <a:gd name="T52" fmla="*/ 2 w 232"/>
                <a:gd name="T53" fmla="*/ 3 h 852"/>
                <a:gd name="T54" fmla="*/ 2 w 232"/>
                <a:gd name="T55" fmla="*/ 3 h 852"/>
                <a:gd name="T56" fmla="*/ 2 w 232"/>
                <a:gd name="T57" fmla="*/ 7 h 852"/>
                <a:gd name="T58" fmla="*/ 2 w 232"/>
                <a:gd name="T59" fmla="*/ 7 h 852"/>
                <a:gd name="T60" fmla="*/ 2 w 232"/>
                <a:gd name="T61" fmla="*/ 7 h 852"/>
                <a:gd name="T62" fmla="*/ 2 w 232"/>
                <a:gd name="T63" fmla="*/ 7 h 852"/>
                <a:gd name="T64" fmla="*/ 2 w 232"/>
                <a:gd name="T65" fmla="*/ 7 h 852"/>
                <a:gd name="T66" fmla="*/ 2 w 232"/>
                <a:gd name="T67" fmla="*/ 7 h 852"/>
                <a:gd name="T68" fmla="*/ 2 w 232"/>
                <a:gd name="T69" fmla="*/ 7 h 852"/>
                <a:gd name="T70" fmla="*/ 2 w 232"/>
                <a:gd name="T71" fmla="*/ 7 h 852"/>
                <a:gd name="T72" fmla="*/ 2 w 232"/>
                <a:gd name="T73" fmla="*/ 7 h 852"/>
                <a:gd name="T74" fmla="*/ 2 w 232"/>
                <a:gd name="T75" fmla="*/ 6 h 852"/>
                <a:gd name="T76" fmla="*/ 2 w 232"/>
                <a:gd name="T77" fmla="*/ 6 h 852"/>
                <a:gd name="T78" fmla="*/ 2 w 232"/>
                <a:gd name="T79" fmla="*/ 6 h 852"/>
                <a:gd name="T80" fmla="*/ 2 w 232"/>
                <a:gd name="T81" fmla="*/ 6 h 852"/>
                <a:gd name="T82" fmla="*/ 2 w 232"/>
                <a:gd name="T83" fmla="*/ 6 h 852"/>
                <a:gd name="T84" fmla="*/ 2 w 232"/>
                <a:gd name="T85" fmla="*/ 6 h 852"/>
                <a:gd name="T86" fmla="*/ 2 w 232"/>
                <a:gd name="T87" fmla="*/ 6 h 852"/>
                <a:gd name="T88" fmla="*/ 2 w 232"/>
                <a:gd name="T89" fmla="*/ 6 h 852"/>
                <a:gd name="T90" fmla="*/ 1 w 232"/>
                <a:gd name="T91" fmla="*/ 6 h 852"/>
                <a:gd name="T92" fmla="*/ 1 w 232"/>
                <a:gd name="T93" fmla="*/ 6 h 852"/>
                <a:gd name="T94" fmla="*/ 1 w 232"/>
                <a:gd name="T95" fmla="*/ 6 h 852"/>
                <a:gd name="T96" fmla="*/ 1 w 232"/>
                <a:gd name="T97" fmla="*/ 5 h 852"/>
                <a:gd name="T98" fmla="*/ 1 w 232"/>
                <a:gd name="T99" fmla="*/ 5 h 852"/>
                <a:gd name="T100" fmla="*/ 1 w 232"/>
                <a:gd name="T101" fmla="*/ 5 h 852"/>
                <a:gd name="T102" fmla="*/ 1 w 232"/>
                <a:gd name="T103" fmla="*/ 5 h 852"/>
                <a:gd name="T104" fmla="*/ 1 w 232"/>
                <a:gd name="T105" fmla="*/ 5 h 852"/>
                <a:gd name="T106" fmla="*/ 1 w 232"/>
                <a:gd name="T107" fmla="*/ 5 h 852"/>
                <a:gd name="T108" fmla="*/ 1 w 232"/>
                <a:gd name="T109" fmla="*/ 5 h 852"/>
                <a:gd name="T110" fmla="*/ 1 w 232"/>
                <a:gd name="T111" fmla="*/ 5 h 852"/>
                <a:gd name="T112" fmla="*/ 0 w 232"/>
                <a:gd name="T113" fmla="*/ 2 h 8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2"/>
                <a:gd name="T172" fmla="*/ 0 h 852"/>
                <a:gd name="T173" fmla="*/ 232 w 232"/>
                <a:gd name="T174" fmla="*/ 852 h 8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2" h="852">
                  <a:moveTo>
                    <a:pt x="0" y="223"/>
                  </a:moveTo>
                  <a:lnTo>
                    <a:pt x="44" y="33"/>
                  </a:lnTo>
                  <a:lnTo>
                    <a:pt x="64" y="0"/>
                  </a:lnTo>
                  <a:lnTo>
                    <a:pt x="114" y="33"/>
                  </a:lnTo>
                  <a:lnTo>
                    <a:pt x="118" y="36"/>
                  </a:lnTo>
                  <a:lnTo>
                    <a:pt x="120" y="38"/>
                  </a:lnTo>
                  <a:lnTo>
                    <a:pt x="121" y="44"/>
                  </a:lnTo>
                  <a:lnTo>
                    <a:pt x="123" y="48"/>
                  </a:lnTo>
                  <a:lnTo>
                    <a:pt x="127" y="54"/>
                  </a:lnTo>
                  <a:lnTo>
                    <a:pt x="129" y="59"/>
                  </a:lnTo>
                  <a:lnTo>
                    <a:pt x="133" y="65"/>
                  </a:lnTo>
                  <a:lnTo>
                    <a:pt x="135" y="69"/>
                  </a:lnTo>
                  <a:lnTo>
                    <a:pt x="137" y="73"/>
                  </a:lnTo>
                  <a:lnTo>
                    <a:pt x="139" y="76"/>
                  </a:lnTo>
                  <a:lnTo>
                    <a:pt x="142" y="80"/>
                  </a:lnTo>
                  <a:lnTo>
                    <a:pt x="144" y="84"/>
                  </a:lnTo>
                  <a:lnTo>
                    <a:pt x="146" y="88"/>
                  </a:lnTo>
                  <a:lnTo>
                    <a:pt x="148" y="92"/>
                  </a:lnTo>
                  <a:lnTo>
                    <a:pt x="150" y="97"/>
                  </a:lnTo>
                  <a:lnTo>
                    <a:pt x="152" y="101"/>
                  </a:lnTo>
                  <a:lnTo>
                    <a:pt x="154" y="107"/>
                  </a:lnTo>
                  <a:lnTo>
                    <a:pt x="158" y="111"/>
                  </a:lnTo>
                  <a:lnTo>
                    <a:pt x="159" y="118"/>
                  </a:lnTo>
                  <a:lnTo>
                    <a:pt x="161" y="122"/>
                  </a:lnTo>
                  <a:lnTo>
                    <a:pt x="163" y="128"/>
                  </a:lnTo>
                  <a:lnTo>
                    <a:pt x="165" y="133"/>
                  </a:lnTo>
                  <a:lnTo>
                    <a:pt x="169" y="139"/>
                  </a:lnTo>
                  <a:lnTo>
                    <a:pt x="171" y="145"/>
                  </a:lnTo>
                  <a:lnTo>
                    <a:pt x="173" y="150"/>
                  </a:lnTo>
                  <a:lnTo>
                    <a:pt x="175" y="158"/>
                  </a:lnTo>
                  <a:lnTo>
                    <a:pt x="178" y="166"/>
                  </a:lnTo>
                  <a:lnTo>
                    <a:pt x="180" y="171"/>
                  </a:lnTo>
                  <a:lnTo>
                    <a:pt x="182" y="177"/>
                  </a:lnTo>
                  <a:lnTo>
                    <a:pt x="184" y="185"/>
                  </a:lnTo>
                  <a:lnTo>
                    <a:pt x="186" y="192"/>
                  </a:lnTo>
                  <a:lnTo>
                    <a:pt x="188" y="198"/>
                  </a:lnTo>
                  <a:lnTo>
                    <a:pt x="192" y="206"/>
                  </a:lnTo>
                  <a:lnTo>
                    <a:pt x="194" y="215"/>
                  </a:lnTo>
                  <a:lnTo>
                    <a:pt x="196" y="223"/>
                  </a:lnTo>
                  <a:lnTo>
                    <a:pt x="199" y="230"/>
                  </a:lnTo>
                  <a:lnTo>
                    <a:pt x="201" y="238"/>
                  </a:lnTo>
                  <a:lnTo>
                    <a:pt x="203" y="246"/>
                  </a:lnTo>
                  <a:lnTo>
                    <a:pt x="205" y="255"/>
                  </a:lnTo>
                  <a:lnTo>
                    <a:pt x="207" y="263"/>
                  </a:lnTo>
                  <a:lnTo>
                    <a:pt x="209" y="272"/>
                  </a:lnTo>
                  <a:lnTo>
                    <a:pt x="211" y="280"/>
                  </a:lnTo>
                  <a:lnTo>
                    <a:pt x="213" y="289"/>
                  </a:lnTo>
                  <a:lnTo>
                    <a:pt x="215" y="299"/>
                  </a:lnTo>
                  <a:lnTo>
                    <a:pt x="216" y="308"/>
                  </a:lnTo>
                  <a:lnTo>
                    <a:pt x="218" y="318"/>
                  </a:lnTo>
                  <a:lnTo>
                    <a:pt x="220" y="327"/>
                  </a:lnTo>
                  <a:lnTo>
                    <a:pt x="222" y="337"/>
                  </a:lnTo>
                  <a:lnTo>
                    <a:pt x="222" y="348"/>
                  </a:lnTo>
                  <a:lnTo>
                    <a:pt x="224" y="358"/>
                  </a:lnTo>
                  <a:lnTo>
                    <a:pt x="226" y="367"/>
                  </a:lnTo>
                  <a:lnTo>
                    <a:pt x="232" y="852"/>
                  </a:lnTo>
                  <a:lnTo>
                    <a:pt x="230" y="850"/>
                  </a:lnTo>
                  <a:lnTo>
                    <a:pt x="230" y="848"/>
                  </a:lnTo>
                  <a:lnTo>
                    <a:pt x="228" y="846"/>
                  </a:lnTo>
                  <a:lnTo>
                    <a:pt x="226" y="843"/>
                  </a:lnTo>
                  <a:lnTo>
                    <a:pt x="222" y="837"/>
                  </a:lnTo>
                  <a:lnTo>
                    <a:pt x="220" y="831"/>
                  </a:lnTo>
                  <a:lnTo>
                    <a:pt x="216" y="824"/>
                  </a:lnTo>
                  <a:lnTo>
                    <a:pt x="213" y="818"/>
                  </a:lnTo>
                  <a:lnTo>
                    <a:pt x="211" y="812"/>
                  </a:lnTo>
                  <a:lnTo>
                    <a:pt x="209" y="808"/>
                  </a:lnTo>
                  <a:lnTo>
                    <a:pt x="205" y="805"/>
                  </a:lnTo>
                  <a:lnTo>
                    <a:pt x="203" y="799"/>
                  </a:lnTo>
                  <a:lnTo>
                    <a:pt x="201" y="795"/>
                  </a:lnTo>
                  <a:lnTo>
                    <a:pt x="197" y="789"/>
                  </a:lnTo>
                  <a:lnTo>
                    <a:pt x="196" y="786"/>
                  </a:lnTo>
                  <a:lnTo>
                    <a:pt x="194" y="780"/>
                  </a:lnTo>
                  <a:lnTo>
                    <a:pt x="190" y="774"/>
                  </a:lnTo>
                  <a:lnTo>
                    <a:pt x="186" y="768"/>
                  </a:lnTo>
                  <a:lnTo>
                    <a:pt x="184" y="763"/>
                  </a:lnTo>
                  <a:lnTo>
                    <a:pt x="180" y="759"/>
                  </a:lnTo>
                  <a:lnTo>
                    <a:pt x="177" y="751"/>
                  </a:lnTo>
                  <a:lnTo>
                    <a:pt x="175" y="746"/>
                  </a:lnTo>
                  <a:lnTo>
                    <a:pt x="171" y="742"/>
                  </a:lnTo>
                  <a:lnTo>
                    <a:pt x="169" y="736"/>
                  </a:lnTo>
                  <a:lnTo>
                    <a:pt x="165" y="728"/>
                  </a:lnTo>
                  <a:lnTo>
                    <a:pt x="161" y="723"/>
                  </a:lnTo>
                  <a:lnTo>
                    <a:pt x="158" y="717"/>
                  </a:lnTo>
                  <a:lnTo>
                    <a:pt x="154" y="711"/>
                  </a:lnTo>
                  <a:lnTo>
                    <a:pt x="150" y="704"/>
                  </a:lnTo>
                  <a:lnTo>
                    <a:pt x="146" y="698"/>
                  </a:lnTo>
                  <a:lnTo>
                    <a:pt x="142" y="692"/>
                  </a:lnTo>
                  <a:lnTo>
                    <a:pt x="139" y="687"/>
                  </a:lnTo>
                  <a:lnTo>
                    <a:pt x="135" y="681"/>
                  </a:lnTo>
                  <a:lnTo>
                    <a:pt x="131" y="673"/>
                  </a:lnTo>
                  <a:lnTo>
                    <a:pt x="127" y="668"/>
                  </a:lnTo>
                  <a:lnTo>
                    <a:pt x="123" y="662"/>
                  </a:lnTo>
                  <a:lnTo>
                    <a:pt x="120" y="656"/>
                  </a:lnTo>
                  <a:lnTo>
                    <a:pt x="116" y="651"/>
                  </a:lnTo>
                  <a:lnTo>
                    <a:pt x="112" y="645"/>
                  </a:lnTo>
                  <a:lnTo>
                    <a:pt x="108" y="639"/>
                  </a:lnTo>
                  <a:lnTo>
                    <a:pt x="104" y="633"/>
                  </a:lnTo>
                  <a:lnTo>
                    <a:pt x="101" y="628"/>
                  </a:lnTo>
                  <a:lnTo>
                    <a:pt x="95" y="622"/>
                  </a:lnTo>
                  <a:lnTo>
                    <a:pt x="91" y="616"/>
                  </a:lnTo>
                  <a:lnTo>
                    <a:pt x="87" y="611"/>
                  </a:lnTo>
                  <a:lnTo>
                    <a:pt x="83" y="605"/>
                  </a:lnTo>
                  <a:lnTo>
                    <a:pt x="80" y="599"/>
                  </a:lnTo>
                  <a:lnTo>
                    <a:pt x="76" y="595"/>
                  </a:lnTo>
                  <a:lnTo>
                    <a:pt x="72" y="590"/>
                  </a:lnTo>
                  <a:lnTo>
                    <a:pt x="68" y="586"/>
                  </a:lnTo>
                  <a:lnTo>
                    <a:pt x="63" y="582"/>
                  </a:lnTo>
                  <a:lnTo>
                    <a:pt x="59" y="576"/>
                  </a:lnTo>
                  <a:lnTo>
                    <a:pt x="55" y="573"/>
                  </a:lnTo>
                  <a:lnTo>
                    <a:pt x="51" y="569"/>
                  </a:lnTo>
                  <a:lnTo>
                    <a:pt x="47" y="565"/>
                  </a:lnTo>
                  <a:lnTo>
                    <a:pt x="44" y="561"/>
                  </a:lnTo>
                  <a:lnTo>
                    <a:pt x="0" y="223"/>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538">
              <a:extLst>
                <a:ext uri="{FF2B5EF4-FFF2-40B4-BE49-F238E27FC236}">
                  <a16:creationId xmlns:a16="http://schemas.microsoft.com/office/drawing/2014/main" id="{7C87BDA1-D276-4325-8F43-6E8C79629961}"/>
                </a:ext>
              </a:extLst>
            </p:cNvPr>
            <p:cNvSpPr>
              <a:spLocks/>
            </p:cNvSpPr>
            <p:nvPr/>
          </p:nvSpPr>
          <p:spPr bwMode="auto">
            <a:xfrm>
              <a:off x="4044" y="1547"/>
              <a:ext cx="74" cy="390"/>
            </a:xfrm>
            <a:custGeom>
              <a:avLst/>
              <a:gdLst>
                <a:gd name="T0" fmla="*/ 0 w 149"/>
                <a:gd name="T1" fmla="*/ 1 h 779"/>
                <a:gd name="T2" fmla="*/ 0 w 149"/>
                <a:gd name="T3" fmla="*/ 1 h 779"/>
                <a:gd name="T4" fmla="*/ 0 w 149"/>
                <a:gd name="T5" fmla="*/ 1 h 779"/>
                <a:gd name="T6" fmla="*/ 0 w 149"/>
                <a:gd name="T7" fmla="*/ 1 h 779"/>
                <a:gd name="T8" fmla="*/ 0 w 149"/>
                <a:gd name="T9" fmla="*/ 1 h 779"/>
                <a:gd name="T10" fmla="*/ 0 w 149"/>
                <a:gd name="T11" fmla="*/ 1 h 779"/>
                <a:gd name="T12" fmla="*/ 0 w 149"/>
                <a:gd name="T13" fmla="*/ 1 h 779"/>
                <a:gd name="T14" fmla="*/ 0 w 149"/>
                <a:gd name="T15" fmla="*/ 1 h 779"/>
                <a:gd name="T16" fmla="*/ 0 w 149"/>
                <a:gd name="T17" fmla="*/ 1 h 779"/>
                <a:gd name="T18" fmla="*/ 0 w 149"/>
                <a:gd name="T19" fmla="*/ 1 h 779"/>
                <a:gd name="T20" fmla="*/ 0 w 149"/>
                <a:gd name="T21" fmla="*/ 1 h 779"/>
                <a:gd name="T22" fmla="*/ 0 w 149"/>
                <a:gd name="T23" fmla="*/ 1 h 779"/>
                <a:gd name="T24" fmla="*/ 0 w 149"/>
                <a:gd name="T25" fmla="*/ 2 h 779"/>
                <a:gd name="T26" fmla="*/ 0 w 149"/>
                <a:gd name="T27" fmla="*/ 2 h 779"/>
                <a:gd name="T28" fmla="*/ 0 w 149"/>
                <a:gd name="T29" fmla="*/ 2 h 779"/>
                <a:gd name="T30" fmla="*/ 0 w 149"/>
                <a:gd name="T31" fmla="*/ 2 h 779"/>
                <a:gd name="T32" fmla="*/ 0 w 149"/>
                <a:gd name="T33" fmla="*/ 2 h 779"/>
                <a:gd name="T34" fmla="*/ 0 w 149"/>
                <a:gd name="T35" fmla="*/ 2 h 779"/>
                <a:gd name="T36" fmla="*/ 0 w 149"/>
                <a:gd name="T37" fmla="*/ 2 h 779"/>
                <a:gd name="T38" fmla="*/ 0 w 149"/>
                <a:gd name="T39" fmla="*/ 2 h 779"/>
                <a:gd name="T40" fmla="*/ 0 w 149"/>
                <a:gd name="T41" fmla="*/ 2 h 779"/>
                <a:gd name="T42" fmla="*/ 0 w 149"/>
                <a:gd name="T43" fmla="*/ 3 h 779"/>
                <a:gd name="T44" fmla="*/ 0 w 149"/>
                <a:gd name="T45" fmla="*/ 3 h 779"/>
                <a:gd name="T46" fmla="*/ 0 w 149"/>
                <a:gd name="T47" fmla="*/ 3 h 779"/>
                <a:gd name="T48" fmla="*/ 0 w 149"/>
                <a:gd name="T49" fmla="*/ 3 h 779"/>
                <a:gd name="T50" fmla="*/ 0 w 149"/>
                <a:gd name="T51" fmla="*/ 3 h 779"/>
                <a:gd name="T52" fmla="*/ 0 w 149"/>
                <a:gd name="T53" fmla="*/ 3 h 779"/>
                <a:gd name="T54" fmla="*/ 0 w 149"/>
                <a:gd name="T55" fmla="*/ 7 h 779"/>
                <a:gd name="T56" fmla="*/ 0 w 149"/>
                <a:gd name="T57" fmla="*/ 7 h 779"/>
                <a:gd name="T58" fmla="*/ 0 w 149"/>
                <a:gd name="T59" fmla="*/ 6 h 779"/>
                <a:gd name="T60" fmla="*/ 0 w 149"/>
                <a:gd name="T61" fmla="*/ 6 h 779"/>
                <a:gd name="T62" fmla="*/ 0 w 149"/>
                <a:gd name="T63" fmla="*/ 6 h 779"/>
                <a:gd name="T64" fmla="*/ 0 w 149"/>
                <a:gd name="T65" fmla="*/ 6 h 779"/>
                <a:gd name="T66" fmla="*/ 0 w 149"/>
                <a:gd name="T67" fmla="*/ 6 h 779"/>
                <a:gd name="T68" fmla="*/ 0 w 149"/>
                <a:gd name="T69" fmla="*/ 6 h 779"/>
                <a:gd name="T70" fmla="*/ 0 w 149"/>
                <a:gd name="T71" fmla="*/ 6 h 779"/>
                <a:gd name="T72" fmla="*/ 0 w 149"/>
                <a:gd name="T73" fmla="*/ 6 h 779"/>
                <a:gd name="T74" fmla="*/ 0 w 149"/>
                <a:gd name="T75" fmla="*/ 6 h 779"/>
                <a:gd name="T76" fmla="*/ 0 w 149"/>
                <a:gd name="T77" fmla="*/ 6 h 779"/>
                <a:gd name="T78" fmla="*/ 0 w 149"/>
                <a:gd name="T79" fmla="*/ 6 h 779"/>
                <a:gd name="T80" fmla="*/ 0 w 149"/>
                <a:gd name="T81" fmla="*/ 6 h 779"/>
                <a:gd name="T82" fmla="*/ 0 w 149"/>
                <a:gd name="T83" fmla="*/ 6 h 779"/>
                <a:gd name="T84" fmla="*/ 0 w 149"/>
                <a:gd name="T85" fmla="*/ 5 h 779"/>
                <a:gd name="T86" fmla="*/ 0 w 149"/>
                <a:gd name="T87" fmla="*/ 5 h 779"/>
                <a:gd name="T88" fmla="*/ 0 w 149"/>
                <a:gd name="T89" fmla="*/ 5 h 779"/>
                <a:gd name="T90" fmla="*/ 0 w 149"/>
                <a:gd name="T91" fmla="*/ 5 h 779"/>
                <a:gd name="T92" fmla="*/ 0 w 149"/>
                <a:gd name="T93" fmla="*/ 5 h 779"/>
                <a:gd name="T94" fmla="*/ 0 w 149"/>
                <a:gd name="T95" fmla="*/ 5 h 779"/>
                <a:gd name="T96" fmla="*/ 0 w 149"/>
                <a:gd name="T97" fmla="*/ 5 h 779"/>
                <a:gd name="T98" fmla="*/ 1 w 149"/>
                <a:gd name="T99" fmla="*/ 5 h 779"/>
                <a:gd name="T100" fmla="*/ 1 w 149"/>
                <a:gd name="T101" fmla="*/ 5 h 779"/>
                <a:gd name="T102" fmla="*/ 1 w 149"/>
                <a:gd name="T103" fmla="*/ 1 h 779"/>
                <a:gd name="T104" fmla="*/ 1 w 149"/>
                <a:gd name="T105" fmla="*/ 0 h 7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
                <a:gd name="T160" fmla="*/ 0 h 779"/>
                <a:gd name="T161" fmla="*/ 149 w 149"/>
                <a:gd name="T162" fmla="*/ 779 h 77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 h="779">
                  <a:moveTo>
                    <a:pt x="130" y="0"/>
                  </a:moveTo>
                  <a:lnTo>
                    <a:pt x="84" y="25"/>
                  </a:lnTo>
                  <a:lnTo>
                    <a:pt x="82" y="27"/>
                  </a:lnTo>
                  <a:lnTo>
                    <a:pt x="80" y="30"/>
                  </a:lnTo>
                  <a:lnTo>
                    <a:pt x="78" y="32"/>
                  </a:lnTo>
                  <a:lnTo>
                    <a:pt x="76" y="38"/>
                  </a:lnTo>
                  <a:lnTo>
                    <a:pt x="74" y="42"/>
                  </a:lnTo>
                  <a:lnTo>
                    <a:pt x="73" y="47"/>
                  </a:lnTo>
                  <a:lnTo>
                    <a:pt x="69" y="53"/>
                  </a:lnTo>
                  <a:lnTo>
                    <a:pt x="67" y="61"/>
                  </a:lnTo>
                  <a:lnTo>
                    <a:pt x="65" y="65"/>
                  </a:lnTo>
                  <a:lnTo>
                    <a:pt x="63" y="68"/>
                  </a:lnTo>
                  <a:lnTo>
                    <a:pt x="63" y="72"/>
                  </a:lnTo>
                  <a:lnTo>
                    <a:pt x="61" y="76"/>
                  </a:lnTo>
                  <a:lnTo>
                    <a:pt x="59" y="80"/>
                  </a:lnTo>
                  <a:lnTo>
                    <a:pt x="57" y="85"/>
                  </a:lnTo>
                  <a:lnTo>
                    <a:pt x="55" y="89"/>
                  </a:lnTo>
                  <a:lnTo>
                    <a:pt x="54" y="95"/>
                  </a:lnTo>
                  <a:lnTo>
                    <a:pt x="52" y="99"/>
                  </a:lnTo>
                  <a:lnTo>
                    <a:pt x="50" y="104"/>
                  </a:lnTo>
                  <a:lnTo>
                    <a:pt x="48" y="108"/>
                  </a:lnTo>
                  <a:lnTo>
                    <a:pt x="48" y="116"/>
                  </a:lnTo>
                  <a:lnTo>
                    <a:pt x="46" y="120"/>
                  </a:lnTo>
                  <a:lnTo>
                    <a:pt x="44" y="125"/>
                  </a:lnTo>
                  <a:lnTo>
                    <a:pt x="40" y="131"/>
                  </a:lnTo>
                  <a:lnTo>
                    <a:pt x="40" y="137"/>
                  </a:lnTo>
                  <a:lnTo>
                    <a:pt x="38" y="142"/>
                  </a:lnTo>
                  <a:lnTo>
                    <a:pt x="36" y="148"/>
                  </a:lnTo>
                  <a:lnTo>
                    <a:pt x="33" y="156"/>
                  </a:lnTo>
                  <a:lnTo>
                    <a:pt x="33" y="161"/>
                  </a:lnTo>
                  <a:lnTo>
                    <a:pt x="31" y="167"/>
                  </a:lnTo>
                  <a:lnTo>
                    <a:pt x="29" y="173"/>
                  </a:lnTo>
                  <a:lnTo>
                    <a:pt x="27" y="181"/>
                  </a:lnTo>
                  <a:lnTo>
                    <a:pt x="25" y="188"/>
                  </a:lnTo>
                  <a:lnTo>
                    <a:pt x="23" y="194"/>
                  </a:lnTo>
                  <a:lnTo>
                    <a:pt x="21" y="201"/>
                  </a:lnTo>
                  <a:lnTo>
                    <a:pt x="21" y="207"/>
                  </a:lnTo>
                  <a:lnTo>
                    <a:pt x="19" y="215"/>
                  </a:lnTo>
                  <a:lnTo>
                    <a:pt x="17" y="222"/>
                  </a:lnTo>
                  <a:lnTo>
                    <a:pt x="16" y="230"/>
                  </a:lnTo>
                  <a:lnTo>
                    <a:pt x="14" y="238"/>
                  </a:lnTo>
                  <a:lnTo>
                    <a:pt x="14" y="245"/>
                  </a:lnTo>
                  <a:lnTo>
                    <a:pt x="12" y="253"/>
                  </a:lnTo>
                  <a:lnTo>
                    <a:pt x="10" y="260"/>
                  </a:lnTo>
                  <a:lnTo>
                    <a:pt x="8" y="268"/>
                  </a:lnTo>
                  <a:lnTo>
                    <a:pt x="8" y="276"/>
                  </a:lnTo>
                  <a:lnTo>
                    <a:pt x="6" y="283"/>
                  </a:lnTo>
                  <a:lnTo>
                    <a:pt x="6" y="291"/>
                  </a:lnTo>
                  <a:lnTo>
                    <a:pt x="4" y="300"/>
                  </a:lnTo>
                  <a:lnTo>
                    <a:pt x="4" y="308"/>
                  </a:lnTo>
                  <a:lnTo>
                    <a:pt x="2" y="316"/>
                  </a:lnTo>
                  <a:lnTo>
                    <a:pt x="2" y="325"/>
                  </a:lnTo>
                  <a:lnTo>
                    <a:pt x="0" y="333"/>
                  </a:lnTo>
                  <a:lnTo>
                    <a:pt x="0" y="342"/>
                  </a:lnTo>
                  <a:lnTo>
                    <a:pt x="0" y="779"/>
                  </a:lnTo>
                  <a:lnTo>
                    <a:pt x="0" y="778"/>
                  </a:lnTo>
                  <a:lnTo>
                    <a:pt x="2" y="774"/>
                  </a:lnTo>
                  <a:lnTo>
                    <a:pt x="4" y="770"/>
                  </a:lnTo>
                  <a:lnTo>
                    <a:pt x="4" y="766"/>
                  </a:lnTo>
                  <a:lnTo>
                    <a:pt x="6" y="762"/>
                  </a:lnTo>
                  <a:lnTo>
                    <a:pt x="10" y="759"/>
                  </a:lnTo>
                  <a:lnTo>
                    <a:pt x="12" y="753"/>
                  </a:lnTo>
                  <a:lnTo>
                    <a:pt x="14" y="747"/>
                  </a:lnTo>
                  <a:lnTo>
                    <a:pt x="16" y="740"/>
                  </a:lnTo>
                  <a:lnTo>
                    <a:pt x="19" y="734"/>
                  </a:lnTo>
                  <a:lnTo>
                    <a:pt x="23" y="726"/>
                  </a:lnTo>
                  <a:lnTo>
                    <a:pt x="27" y="720"/>
                  </a:lnTo>
                  <a:lnTo>
                    <a:pt x="29" y="717"/>
                  </a:lnTo>
                  <a:lnTo>
                    <a:pt x="31" y="713"/>
                  </a:lnTo>
                  <a:lnTo>
                    <a:pt x="33" y="709"/>
                  </a:lnTo>
                  <a:lnTo>
                    <a:pt x="36" y="705"/>
                  </a:lnTo>
                  <a:lnTo>
                    <a:pt x="38" y="700"/>
                  </a:lnTo>
                  <a:lnTo>
                    <a:pt x="40" y="696"/>
                  </a:lnTo>
                  <a:lnTo>
                    <a:pt x="42" y="692"/>
                  </a:lnTo>
                  <a:lnTo>
                    <a:pt x="46" y="688"/>
                  </a:lnTo>
                  <a:lnTo>
                    <a:pt x="48" y="682"/>
                  </a:lnTo>
                  <a:lnTo>
                    <a:pt x="50" y="679"/>
                  </a:lnTo>
                  <a:lnTo>
                    <a:pt x="54" y="675"/>
                  </a:lnTo>
                  <a:lnTo>
                    <a:pt x="55" y="671"/>
                  </a:lnTo>
                  <a:lnTo>
                    <a:pt x="59" y="665"/>
                  </a:lnTo>
                  <a:lnTo>
                    <a:pt x="61" y="662"/>
                  </a:lnTo>
                  <a:lnTo>
                    <a:pt x="65" y="656"/>
                  </a:lnTo>
                  <a:lnTo>
                    <a:pt x="69" y="652"/>
                  </a:lnTo>
                  <a:lnTo>
                    <a:pt x="71" y="646"/>
                  </a:lnTo>
                  <a:lnTo>
                    <a:pt x="74" y="643"/>
                  </a:lnTo>
                  <a:lnTo>
                    <a:pt x="78" y="637"/>
                  </a:lnTo>
                  <a:lnTo>
                    <a:pt x="82" y="633"/>
                  </a:lnTo>
                  <a:lnTo>
                    <a:pt x="86" y="627"/>
                  </a:lnTo>
                  <a:lnTo>
                    <a:pt x="88" y="624"/>
                  </a:lnTo>
                  <a:lnTo>
                    <a:pt x="92" y="618"/>
                  </a:lnTo>
                  <a:lnTo>
                    <a:pt x="95" y="614"/>
                  </a:lnTo>
                  <a:lnTo>
                    <a:pt x="101" y="608"/>
                  </a:lnTo>
                  <a:lnTo>
                    <a:pt x="105" y="605"/>
                  </a:lnTo>
                  <a:lnTo>
                    <a:pt x="109" y="599"/>
                  </a:lnTo>
                  <a:lnTo>
                    <a:pt x="112" y="595"/>
                  </a:lnTo>
                  <a:lnTo>
                    <a:pt x="116" y="589"/>
                  </a:lnTo>
                  <a:lnTo>
                    <a:pt x="120" y="584"/>
                  </a:lnTo>
                  <a:lnTo>
                    <a:pt x="126" y="580"/>
                  </a:lnTo>
                  <a:lnTo>
                    <a:pt x="130" y="576"/>
                  </a:lnTo>
                  <a:lnTo>
                    <a:pt x="133" y="570"/>
                  </a:lnTo>
                  <a:lnTo>
                    <a:pt x="139" y="566"/>
                  </a:lnTo>
                  <a:lnTo>
                    <a:pt x="143" y="561"/>
                  </a:lnTo>
                  <a:lnTo>
                    <a:pt x="149" y="557"/>
                  </a:lnTo>
                  <a:lnTo>
                    <a:pt x="149" y="25"/>
                  </a:lnTo>
                  <a:lnTo>
                    <a:pt x="130" y="0"/>
                  </a:lnTo>
                  <a:close/>
                </a:path>
              </a:pathLst>
            </a:custGeom>
            <a:solidFill>
              <a:srgbClr val="7A94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539">
              <a:extLst>
                <a:ext uri="{FF2B5EF4-FFF2-40B4-BE49-F238E27FC236}">
                  <a16:creationId xmlns:a16="http://schemas.microsoft.com/office/drawing/2014/main" id="{A0D93138-5795-4F0B-99B5-13ECFF3B2C31}"/>
                </a:ext>
              </a:extLst>
            </p:cNvPr>
            <p:cNvSpPr>
              <a:spLocks/>
            </p:cNvSpPr>
            <p:nvPr/>
          </p:nvSpPr>
          <p:spPr bwMode="auto">
            <a:xfrm>
              <a:off x="4053" y="1507"/>
              <a:ext cx="66" cy="52"/>
            </a:xfrm>
            <a:custGeom>
              <a:avLst/>
              <a:gdLst>
                <a:gd name="T0" fmla="*/ 0 w 131"/>
                <a:gd name="T1" fmla="*/ 0 h 105"/>
                <a:gd name="T2" fmla="*/ 0 w 131"/>
                <a:gd name="T3" fmla="*/ 0 h 105"/>
                <a:gd name="T4" fmla="*/ 1 w 131"/>
                <a:gd name="T5" fmla="*/ 0 h 105"/>
                <a:gd name="T6" fmla="*/ 1 w 131"/>
                <a:gd name="T7" fmla="*/ 0 h 105"/>
                <a:gd name="T8" fmla="*/ 1 w 131"/>
                <a:gd name="T9" fmla="*/ 0 h 105"/>
                <a:gd name="T10" fmla="*/ 1 w 131"/>
                <a:gd name="T11" fmla="*/ 0 h 105"/>
                <a:gd name="T12" fmla="*/ 1 w 131"/>
                <a:gd name="T13" fmla="*/ 0 h 105"/>
                <a:gd name="T14" fmla="*/ 1 w 131"/>
                <a:gd name="T15" fmla="*/ 0 h 105"/>
                <a:gd name="T16" fmla="*/ 1 w 131"/>
                <a:gd name="T17" fmla="*/ 0 h 105"/>
                <a:gd name="T18" fmla="*/ 1 w 131"/>
                <a:gd name="T19" fmla="*/ 0 h 105"/>
                <a:gd name="T20" fmla="*/ 1 w 131"/>
                <a:gd name="T21" fmla="*/ 0 h 105"/>
                <a:gd name="T22" fmla="*/ 1 w 131"/>
                <a:gd name="T23" fmla="*/ 0 h 105"/>
                <a:gd name="T24" fmla="*/ 1 w 131"/>
                <a:gd name="T25" fmla="*/ 0 h 105"/>
                <a:gd name="T26" fmla="*/ 1 w 131"/>
                <a:gd name="T27" fmla="*/ 0 h 105"/>
                <a:gd name="T28" fmla="*/ 1 w 131"/>
                <a:gd name="T29" fmla="*/ 0 h 105"/>
                <a:gd name="T30" fmla="*/ 1 w 131"/>
                <a:gd name="T31" fmla="*/ 0 h 105"/>
                <a:gd name="T32" fmla="*/ 1 w 131"/>
                <a:gd name="T33" fmla="*/ 0 h 105"/>
                <a:gd name="T34" fmla="*/ 1 w 131"/>
                <a:gd name="T35" fmla="*/ 0 h 105"/>
                <a:gd name="T36" fmla="*/ 1 w 131"/>
                <a:gd name="T37" fmla="*/ 0 h 105"/>
                <a:gd name="T38" fmla="*/ 1 w 131"/>
                <a:gd name="T39" fmla="*/ 0 h 105"/>
                <a:gd name="T40" fmla="*/ 1 w 131"/>
                <a:gd name="T41" fmla="*/ 0 h 105"/>
                <a:gd name="T42" fmla="*/ 1 w 131"/>
                <a:gd name="T43" fmla="*/ 0 h 105"/>
                <a:gd name="T44" fmla="*/ 1 w 131"/>
                <a:gd name="T45" fmla="*/ 0 h 105"/>
                <a:gd name="T46" fmla="*/ 1 w 131"/>
                <a:gd name="T47" fmla="*/ 0 h 105"/>
                <a:gd name="T48" fmla="*/ 1 w 131"/>
                <a:gd name="T49" fmla="*/ 0 h 105"/>
                <a:gd name="T50" fmla="*/ 1 w 131"/>
                <a:gd name="T51" fmla="*/ 0 h 105"/>
                <a:gd name="T52" fmla="*/ 1 w 131"/>
                <a:gd name="T53" fmla="*/ 0 h 105"/>
                <a:gd name="T54" fmla="*/ 1 w 131"/>
                <a:gd name="T55" fmla="*/ 0 h 105"/>
                <a:gd name="T56" fmla="*/ 2 w 131"/>
                <a:gd name="T57" fmla="*/ 0 h 105"/>
                <a:gd name="T58" fmla="*/ 1 w 131"/>
                <a:gd name="T59" fmla="*/ 0 h 105"/>
                <a:gd name="T60" fmla="*/ 1 w 131"/>
                <a:gd name="T61" fmla="*/ 0 h 105"/>
                <a:gd name="T62" fmla="*/ 0 w 131"/>
                <a:gd name="T63" fmla="*/ 0 h 105"/>
                <a:gd name="T64" fmla="*/ 0 w 131"/>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05"/>
                <a:gd name="T101" fmla="*/ 131 w 131"/>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05">
                  <a:moveTo>
                    <a:pt x="0" y="105"/>
                  </a:moveTo>
                  <a:lnTo>
                    <a:pt x="0" y="103"/>
                  </a:lnTo>
                  <a:lnTo>
                    <a:pt x="4" y="101"/>
                  </a:lnTo>
                  <a:lnTo>
                    <a:pt x="8" y="95"/>
                  </a:lnTo>
                  <a:lnTo>
                    <a:pt x="14" y="89"/>
                  </a:lnTo>
                  <a:lnTo>
                    <a:pt x="17" y="86"/>
                  </a:lnTo>
                  <a:lnTo>
                    <a:pt x="21" y="82"/>
                  </a:lnTo>
                  <a:lnTo>
                    <a:pt x="27" y="78"/>
                  </a:lnTo>
                  <a:lnTo>
                    <a:pt x="31" y="74"/>
                  </a:lnTo>
                  <a:lnTo>
                    <a:pt x="35" y="70"/>
                  </a:lnTo>
                  <a:lnTo>
                    <a:pt x="40" y="67"/>
                  </a:lnTo>
                  <a:lnTo>
                    <a:pt x="44" y="63"/>
                  </a:lnTo>
                  <a:lnTo>
                    <a:pt x="52" y="59"/>
                  </a:lnTo>
                  <a:lnTo>
                    <a:pt x="55" y="53"/>
                  </a:lnTo>
                  <a:lnTo>
                    <a:pt x="61" y="48"/>
                  </a:lnTo>
                  <a:lnTo>
                    <a:pt x="67" y="44"/>
                  </a:lnTo>
                  <a:lnTo>
                    <a:pt x="73" y="40"/>
                  </a:lnTo>
                  <a:lnTo>
                    <a:pt x="76" y="36"/>
                  </a:lnTo>
                  <a:lnTo>
                    <a:pt x="82" y="30"/>
                  </a:lnTo>
                  <a:lnTo>
                    <a:pt x="88" y="27"/>
                  </a:lnTo>
                  <a:lnTo>
                    <a:pt x="93" y="23"/>
                  </a:lnTo>
                  <a:lnTo>
                    <a:pt x="99" y="19"/>
                  </a:lnTo>
                  <a:lnTo>
                    <a:pt x="103" y="15"/>
                  </a:lnTo>
                  <a:lnTo>
                    <a:pt x="109" y="11"/>
                  </a:lnTo>
                  <a:lnTo>
                    <a:pt x="114" y="10"/>
                  </a:lnTo>
                  <a:lnTo>
                    <a:pt x="118" y="6"/>
                  </a:lnTo>
                  <a:lnTo>
                    <a:pt x="122" y="4"/>
                  </a:lnTo>
                  <a:lnTo>
                    <a:pt x="126" y="2"/>
                  </a:lnTo>
                  <a:lnTo>
                    <a:pt x="131" y="0"/>
                  </a:lnTo>
                  <a:lnTo>
                    <a:pt x="109" y="70"/>
                  </a:lnTo>
                  <a:lnTo>
                    <a:pt x="65" y="105"/>
                  </a:lnTo>
                  <a:lnTo>
                    <a:pt x="0" y="105"/>
                  </a:lnTo>
                  <a:close/>
                </a:path>
              </a:pathLst>
            </a:custGeom>
            <a:solidFill>
              <a:srgbClr val="2E4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0" name="Freeform 540">
              <a:extLst>
                <a:ext uri="{FF2B5EF4-FFF2-40B4-BE49-F238E27FC236}">
                  <a16:creationId xmlns:a16="http://schemas.microsoft.com/office/drawing/2014/main" id="{C70FF352-49E4-46DF-80A7-6F92B7981733}"/>
                </a:ext>
              </a:extLst>
            </p:cNvPr>
            <p:cNvSpPr>
              <a:spLocks/>
            </p:cNvSpPr>
            <p:nvPr/>
          </p:nvSpPr>
          <p:spPr bwMode="auto">
            <a:xfrm>
              <a:off x="4085" y="1507"/>
              <a:ext cx="46" cy="52"/>
            </a:xfrm>
            <a:custGeom>
              <a:avLst/>
              <a:gdLst>
                <a:gd name="T0" fmla="*/ 1 w 91"/>
                <a:gd name="T1" fmla="*/ 0 h 105"/>
                <a:gd name="T2" fmla="*/ 1 w 91"/>
                <a:gd name="T3" fmla="*/ 0 h 105"/>
                <a:gd name="T4" fmla="*/ 1 w 91"/>
                <a:gd name="T5" fmla="*/ 0 h 105"/>
                <a:gd name="T6" fmla="*/ 0 w 91"/>
                <a:gd name="T7" fmla="*/ 0 h 105"/>
                <a:gd name="T8" fmla="*/ 0 w 91"/>
                <a:gd name="T9" fmla="*/ 0 h 105"/>
                <a:gd name="T10" fmla="*/ 1 w 91"/>
                <a:gd name="T11" fmla="*/ 0 h 105"/>
                <a:gd name="T12" fmla="*/ 1 w 91"/>
                <a:gd name="T13" fmla="*/ 0 h 105"/>
                <a:gd name="T14" fmla="*/ 1 w 91"/>
                <a:gd name="T15" fmla="*/ 0 h 105"/>
                <a:gd name="T16" fmla="*/ 1 w 91"/>
                <a:gd name="T17" fmla="*/ 0 h 105"/>
                <a:gd name="T18" fmla="*/ 1 w 91"/>
                <a:gd name="T19" fmla="*/ 0 h 105"/>
                <a:gd name="T20" fmla="*/ 1 w 91"/>
                <a:gd name="T21" fmla="*/ 0 h 105"/>
                <a:gd name="T22" fmla="*/ 1 w 91"/>
                <a:gd name="T23" fmla="*/ 0 h 105"/>
                <a:gd name="T24" fmla="*/ 1 w 91"/>
                <a:gd name="T25" fmla="*/ 0 h 105"/>
                <a:gd name="T26" fmla="*/ 1 w 91"/>
                <a:gd name="T27" fmla="*/ 0 h 105"/>
                <a:gd name="T28" fmla="*/ 1 w 91"/>
                <a:gd name="T29" fmla="*/ 0 h 105"/>
                <a:gd name="T30" fmla="*/ 1 w 91"/>
                <a:gd name="T31" fmla="*/ 0 h 105"/>
                <a:gd name="T32" fmla="*/ 1 w 91"/>
                <a:gd name="T33" fmla="*/ 0 h 105"/>
                <a:gd name="T34" fmla="*/ 1 w 91"/>
                <a:gd name="T35" fmla="*/ 0 h 105"/>
                <a:gd name="T36" fmla="*/ 1 w 91"/>
                <a:gd name="T37" fmla="*/ 0 h 105"/>
                <a:gd name="T38" fmla="*/ 1 w 91"/>
                <a:gd name="T39" fmla="*/ 0 h 105"/>
                <a:gd name="T40" fmla="*/ 1 w 91"/>
                <a:gd name="T41" fmla="*/ 0 h 105"/>
                <a:gd name="T42" fmla="*/ 1 w 91"/>
                <a:gd name="T43" fmla="*/ 0 h 105"/>
                <a:gd name="T44" fmla="*/ 1 w 91"/>
                <a:gd name="T45" fmla="*/ 0 h 105"/>
                <a:gd name="T46" fmla="*/ 1 w 91"/>
                <a:gd name="T47" fmla="*/ 0 h 105"/>
                <a:gd name="T48" fmla="*/ 1 w 91"/>
                <a:gd name="T49" fmla="*/ 0 h 105"/>
                <a:gd name="T50" fmla="*/ 1 w 91"/>
                <a:gd name="T51" fmla="*/ 0 h 105"/>
                <a:gd name="T52" fmla="*/ 1 w 91"/>
                <a:gd name="T53" fmla="*/ 0 h 105"/>
                <a:gd name="T54" fmla="*/ 1 w 91"/>
                <a:gd name="T55" fmla="*/ 0 h 105"/>
                <a:gd name="T56" fmla="*/ 1 w 91"/>
                <a:gd name="T57" fmla="*/ 0 h 1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1"/>
                <a:gd name="T88" fmla="*/ 0 h 105"/>
                <a:gd name="T89" fmla="*/ 91 w 91"/>
                <a:gd name="T90" fmla="*/ 105 h 10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1" h="105">
                  <a:moveTo>
                    <a:pt x="66" y="0"/>
                  </a:moveTo>
                  <a:lnTo>
                    <a:pt x="91" y="78"/>
                  </a:lnTo>
                  <a:lnTo>
                    <a:pt x="65" y="105"/>
                  </a:lnTo>
                  <a:lnTo>
                    <a:pt x="0" y="105"/>
                  </a:lnTo>
                  <a:lnTo>
                    <a:pt x="0" y="103"/>
                  </a:lnTo>
                  <a:lnTo>
                    <a:pt x="2" y="99"/>
                  </a:lnTo>
                  <a:lnTo>
                    <a:pt x="4" y="93"/>
                  </a:lnTo>
                  <a:lnTo>
                    <a:pt x="9" y="86"/>
                  </a:lnTo>
                  <a:lnTo>
                    <a:pt x="11" y="82"/>
                  </a:lnTo>
                  <a:lnTo>
                    <a:pt x="13" y="78"/>
                  </a:lnTo>
                  <a:lnTo>
                    <a:pt x="15" y="72"/>
                  </a:lnTo>
                  <a:lnTo>
                    <a:pt x="19" y="68"/>
                  </a:lnTo>
                  <a:lnTo>
                    <a:pt x="21" y="63"/>
                  </a:lnTo>
                  <a:lnTo>
                    <a:pt x="25" y="59"/>
                  </a:lnTo>
                  <a:lnTo>
                    <a:pt x="27" y="53"/>
                  </a:lnTo>
                  <a:lnTo>
                    <a:pt x="30" y="49"/>
                  </a:lnTo>
                  <a:lnTo>
                    <a:pt x="32" y="44"/>
                  </a:lnTo>
                  <a:lnTo>
                    <a:pt x="36" y="40"/>
                  </a:lnTo>
                  <a:lnTo>
                    <a:pt x="40" y="34"/>
                  </a:lnTo>
                  <a:lnTo>
                    <a:pt x="42" y="30"/>
                  </a:lnTo>
                  <a:lnTo>
                    <a:pt x="46" y="27"/>
                  </a:lnTo>
                  <a:lnTo>
                    <a:pt x="47" y="23"/>
                  </a:lnTo>
                  <a:lnTo>
                    <a:pt x="51" y="19"/>
                  </a:lnTo>
                  <a:lnTo>
                    <a:pt x="53" y="15"/>
                  </a:lnTo>
                  <a:lnTo>
                    <a:pt x="59" y="8"/>
                  </a:lnTo>
                  <a:lnTo>
                    <a:pt x="63" y="4"/>
                  </a:lnTo>
                  <a:lnTo>
                    <a:pt x="65" y="0"/>
                  </a:lnTo>
                  <a:lnTo>
                    <a:pt x="66" y="0"/>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1" name="Freeform 541">
              <a:extLst>
                <a:ext uri="{FF2B5EF4-FFF2-40B4-BE49-F238E27FC236}">
                  <a16:creationId xmlns:a16="http://schemas.microsoft.com/office/drawing/2014/main" id="{E0F89356-E325-4604-892D-9306B53B6347}"/>
                </a:ext>
              </a:extLst>
            </p:cNvPr>
            <p:cNvSpPr>
              <a:spLocks/>
            </p:cNvSpPr>
            <p:nvPr/>
          </p:nvSpPr>
          <p:spPr bwMode="auto">
            <a:xfrm>
              <a:off x="4118" y="1507"/>
              <a:ext cx="37" cy="52"/>
            </a:xfrm>
            <a:custGeom>
              <a:avLst/>
              <a:gdLst>
                <a:gd name="T0" fmla="*/ 0 w 74"/>
                <a:gd name="T1" fmla="*/ 0 h 105"/>
                <a:gd name="T2" fmla="*/ 0 w 74"/>
                <a:gd name="T3" fmla="*/ 0 h 105"/>
                <a:gd name="T4" fmla="*/ 1 w 74"/>
                <a:gd name="T5" fmla="*/ 0 h 105"/>
                <a:gd name="T6" fmla="*/ 1 w 74"/>
                <a:gd name="T7" fmla="*/ 0 h 105"/>
                <a:gd name="T8" fmla="*/ 0 w 74"/>
                <a:gd name="T9" fmla="*/ 0 h 105"/>
                <a:gd name="T10" fmla="*/ 0 w 74"/>
                <a:gd name="T11" fmla="*/ 0 h 105"/>
                <a:gd name="T12" fmla="*/ 0 60000 65536"/>
                <a:gd name="T13" fmla="*/ 0 60000 65536"/>
                <a:gd name="T14" fmla="*/ 0 60000 65536"/>
                <a:gd name="T15" fmla="*/ 0 60000 65536"/>
                <a:gd name="T16" fmla="*/ 0 60000 65536"/>
                <a:gd name="T17" fmla="*/ 0 60000 65536"/>
                <a:gd name="T18" fmla="*/ 0 w 74"/>
                <a:gd name="T19" fmla="*/ 0 h 105"/>
                <a:gd name="T20" fmla="*/ 74 w 74"/>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4" h="105">
                  <a:moveTo>
                    <a:pt x="0" y="0"/>
                  </a:moveTo>
                  <a:lnTo>
                    <a:pt x="0" y="105"/>
                  </a:lnTo>
                  <a:lnTo>
                    <a:pt x="68" y="105"/>
                  </a:lnTo>
                  <a:lnTo>
                    <a:pt x="74" y="67"/>
                  </a:lnTo>
                  <a:lnTo>
                    <a:pt x="0" y="0"/>
                  </a:lnTo>
                  <a:close/>
                </a:path>
              </a:pathLst>
            </a:custGeom>
            <a:solidFill>
              <a:srgbClr val="638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2" name="Freeform 542">
              <a:extLst>
                <a:ext uri="{FF2B5EF4-FFF2-40B4-BE49-F238E27FC236}">
                  <a16:creationId xmlns:a16="http://schemas.microsoft.com/office/drawing/2014/main" id="{285AD0C5-4C85-450A-ACF1-B979F4AEE341}"/>
                </a:ext>
              </a:extLst>
            </p:cNvPr>
            <p:cNvSpPr>
              <a:spLocks/>
            </p:cNvSpPr>
            <p:nvPr/>
          </p:nvSpPr>
          <p:spPr bwMode="auto">
            <a:xfrm>
              <a:off x="4119" y="1856"/>
              <a:ext cx="96" cy="194"/>
            </a:xfrm>
            <a:custGeom>
              <a:avLst/>
              <a:gdLst>
                <a:gd name="T0" fmla="*/ 1 w 192"/>
                <a:gd name="T1" fmla="*/ 0 h 388"/>
                <a:gd name="T2" fmla="*/ 1 w 192"/>
                <a:gd name="T3" fmla="*/ 1 h 388"/>
                <a:gd name="T4" fmla="*/ 1 w 192"/>
                <a:gd name="T5" fmla="*/ 1 h 388"/>
                <a:gd name="T6" fmla="*/ 1 w 192"/>
                <a:gd name="T7" fmla="*/ 1 h 388"/>
                <a:gd name="T8" fmla="*/ 1 w 192"/>
                <a:gd name="T9" fmla="*/ 1 h 388"/>
                <a:gd name="T10" fmla="*/ 1 w 192"/>
                <a:gd name="T11" fmla="*/ 1 h 388"/>
                <a:gd name="T12" fmla="*/ 1 w 192"/>
                <a:gd name="T13" fmla="*/ 1 h 388"/>
                <a:gd name="T14" fmla="*/ 1 w 192"/>
                <a:gd name="T15" fmla="*/ 1 h 388"/>
                <a:gd name="T16" fmla="*/ 1 w 192"/>
                <a:gd name="T17" fmla="*/ 1 h 388"/>
                <a:gd name="T18" fmla="*/ 1 w 192"/>
                <a:gd name="T19" fmla="*/ 1 h 388"/>
                <a:gd name="T20" fmla="*/ 1 w 192"/>
                <a:gd name="T21" fmla="*/ 1 h 388"/>
                <a:gd name="T22" fmla="*/ 1 w 192"/>
                <a:gd name="T23" fmla="*/ 1 h 388"/>
                <a:gd name="T24" fmla="*/ 1 w 192"/>
                <a:gd name="T25" fmla="*/ 1 h 388"/>
                <a:gd name="T26" fmla="*/ 1 w 192"/>
                <a:gd name="T27" fmla="*/ 1 h 388"/>
                <a:gd name="T28" fmla="*/ 1 w 192"/>
                <a:gd name="T29" fmla="*/ 1 h 388"/>
                <a:gd name="T30" fmla="*/ 2 w 192"/>
                <a:gd name="T31" fmla="*/ 1 h 388"/>
                <a:gd name="T32" fmla="*/ 2 w 192"/>
                <a:gd name="T33" fmla="*/ 1 h 388"/>
                <a:gd name="T34" fmla="*/ 2 w 192"/>
                <a:gd name="T35" fmla="*/ 1 h 388"/>
                <a:gd name="T36" fmla="*/ 2 w 192"/>
                <a:gd name="T37" fmla="*/ 1 h 388"/>
                <a:gd name="T38" fmla="*/ 2 w 192"/>
                <a:gd name="T39" fmla="*/ 1 h 388"/>
                <a:gd name="T40" fmla="*/ 2 w 192"/>
                <a:gd name="T41" fmla="*/ 1 h 388"/>
                <a:gd name="T42" fmla="*/ 2 w 192"/>
                <a:gd name="T43" fmla="*/ 1 h 388"/>
                <a:gd name="T44" fmla="*/ 2 w 192"/>
                <a:gd name="T45" fmla="*/ 2 h 388"/>
                <a:gd name="T46" fmla="*/ 2 w 192"/>
                <a:gd name="T47" fmla="*/ 2 h 388"/>
                <a:gd name="T48" fmla="*/ 2 w 192"/>
                <a:gd name="T49" fmla="*/ 2 h 388"/>
                <a:gd name="T50" fmla="*/ 2 w 192"/>
                <a:gd name="T51" fmla="*/ 2 h 388"/>
                <a:gd name="T52" fmla="*/ 2 w 192"/>
                <a:gd name="T53" fmla="*/ 2 h 388"/>
                <a:gd name="T54" fmla="*/ 2 w 192"/>
                <a:gd name="T55" fmla="*/ 2 h 388"/>
                <a:gd name="T56" fmla="*/ 2 w 192"/>
                <a:gd name="T57" fmla="*/ 2 h 388"/>
                <a:gd name="T58" fmla="*/ 2 w 192"/>
                <a:gd name="T59" fmla="*/ 2 h 388"/>
                <a:gd name="T60" fmla="*/ 2 w 192"/>
                <a:gd name="T61" fmla="*/ 2 h 388"/>
                <a:gd name="T62" fmla="*/ 2 w 192"/>
                <a:gd name="T63" fmla="*/ 2 h 388"/>
                <a:gd name="T64" fmla="*/ 2 w 192"/>
                <a:gd name="T65" fmla="*/ 2 h 388"/>
                <a:gd name="T66" fmla="*/ 2 w 192"/>
                <a:gd name="T67" fmla="*/ 2 h 388"/>
                <a:gd name="T68" fmla="*/ 2 w 192"/>
                <a:gd name="T69" fmla="*/ 2 h 388"/>
                <a:gd name="T70" fmla="*/ 2 w 192"/>
                <a:gd name="T71" fmla="*/ 2 h 388"/>
                <a:gd name="T72" fmla="*/ 2 w 192"/>
                <a:gd name="T73" fmla="*/ 2 h 388"/>
                <a:gd name="T74" fmla="*/ 2 w 192"/>
                <a:gd name="T75" fmla="*/ 2 h 388"/>
                <a:gd name="T76" fmla="*/ 2 w 192"/>
                <a:gd name="T77" fmla="*/ 2 h 388"/>
                <a:gd name="T78" fmla="*/ 2 w 192"/>
                <a:gd name="T79" fmla="*/ 2 h 388"/>
                <a:gd name="T80" fmla="*/ 2 w 192"/>
                <a:gd name="T81" fmla="*/ 2 h 388"/>
                <a:gd name="T82" fmla="*/ 2 w 192"/>
                <a:gd name="T83" fmla="*/ 2 h 388"/>
                <a:gd name="T84" fmla="*/ 2 w 192"/>
                <a:gd name="T85" fmla="*/ 2 h 388"/>
                <a:gd name="T86" fmla="*/ 2 w 192"/>
                <a:gd name="T87" fmla="*/ 2 h 388"/>
                <a:gd name="T88" fmla="*/ 1 w 192"/>
                <a:gd name="T89" fmla="*/ 3 h 388"/>
                <a:gd name="T90" fmla="*/ 1 w 192"/>
                <a:gd name="T91" fmla="*/ 3 h 388"/>
                <a:gd name="T92" fmla="*/ 0 w 192"/>
                <a:gd name="T93" fmla="*/ 1 h 388"/>
                <a:gd name="T94" fmla="*/ 1 w 192"/>
                <a:gd name="T95" fmla="*/ 0 h 388"/>
                <a:gd name="T96" fmla="*/ 1 w 192"/>
                <a:gd name="T97" fmla="*/ 0 h 3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2"/>
                <a:gd name="T148" fmla="*/ 0 h 388"/>
                <a:gd name="T149" fmla="*/ 192 w 192"/>
                <a:gd name="T150" fmla="*/ 388 h 3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2" h="388">
                  <a:moveTo>
                    <a:pt x="35" y="0"/>
                  </a:moveTo>
                  <a:lnTo>
                    <a:pt x="80" y="30"/>
                  </a:lnTo>
                  <a:lnTo>
                    <a:pt x="82" y="32"/>
                  </a:lnTo>
                  <a:lnTo>
                    <a:pt x="86" y="38"/>
                  </a:lnTo>
                  <a:lnTo>
                    <a:pt x="90" y="44"/>
                  </a:lnTo>
                  <a:lnTo>
                    <a:pt x="97" y="51"/>
                  </a:lnTo>
                  <a:lnTo>
                    <a:pt x="99" y="53"/>
                  </a:lnTo>
                  <a:lnTo>
                    <a:pt x="101" y="59"/>
                  </a:lnTo>
                  <a:lnTo>
                    <a:pt x="105" y="63"/>
                  </a:lnTo>
                  <a:lnTo>
                    <a:pt x="109" y="66"/>
                  </a:lnTo>
                  <a:lnTo>
                    <a:pt x="113" y="72"/>
                  </a:lnTo>
                  <a:lnTo>
                    <a:pt x="114" y="78"/>
                  </a:lnTo>
                  <a:lnTo>
                    <a:pt x="120" y="83"/>
                  </a:lnTo>
                  <a:lnTo>
                    <a:pt x="124" y="91"/>
                  </a:lnTo>
                  <a:lnTo>
                    <a:pt x="126" y="97"/>
                  </a:lnTo>
                  <a:lnTo>
                    <a:pt x="130" y="102"/>
                  </a:lnTo>
                  <a:lnTo>
                    <a:pt x="132" y="106"/>
                  </a:lnTo>
                  <a:lnTo>
                    <a:pt x="133" y="110"/>
                  </a:lnTo>
                  <a:lnTo>
                    <a:pt x="137" y="114"/>
                  </a:lnTo>
                  <a:lnTo>
                    <a:pt x="139" y="118"/>
                  </a:lnTo>
                  <a:lnTo>
                    <a:pt x="141" y="122"/>
                  </a:lnTo>
                  <a:lnTo>
                    <a:pt x="143" y="125"/>
                  </a:lnTo>
                  <a:lnTo>
                    <a:pt x="145" y="129"/>
                  </a:lnTo>
                  <a:lnTo>
                    <a:pt x="147" y="135"/>
                  </a:lnTo>
                  <a:lnTo>
                    <a:pt x="149" y="139"/>
                  </a:lnTo>
                  <a:lnTo>
                    <a:pt x="151" y="142"/>
                  </a:lnTo>
                  <a:lnTo>
                    <a:pt x="152" y="148"/>
                  </a:lnTo>
                  <a:lnTo>
                    <a:pt x="156" y="152"/>
                  </a:lnTo>
                  <a:lnTo>
                    <a:pt x="158" y="158"/>
                  </a:lnTo>
                  <a:lnTo>
                    <a:pt x="160" y="161"/>
                  </a:lnTo>
                  <a:lnTo>
                    <a:pt x="162" y="167"/>
                  </a:lnTo>
                  <a:lnTo>
                    <a:pt x="164" y="173"/>
                  </a:lnTo>
                  <a:lnTo>
                    <a:pt x="166" y="177"/>
                  </a:lnTo>
                  <a:lnTo>
                    <a:pt x="170" y="182"/>
                  </a:lnTo>
                  <a:lnTo>
                    <a:pt x="171" y="188"/>
                  </a:lnTo>
                  <a:lnTo>
                    <a:pt x="173" y="194"/>
                  </a:lnTo>
                  <a:lnTo>
                    <a:pt x="177" y="199"/>
                  </a:lnTo>
                  <a:lnTo>
                    <a:pt x="179" y="205"/>
                  </a:lnTo>
                  <a:lnTo>
                    <a:pt x="181" y="213"/>
                  </a:lnTo>
                  <a:lnTo>
                    <a:pt x="183" y="218"/>
                  </a:lnTo>
                  <a:lnTo>
                    <a:pt x="185" y="224"/>
                  </a:lnTo>
                  <a:lnTo>
                    <a:pt x="189" y="230"/>
                  </a:lnTo>
                  <a:lnTo>
                    <a:pt x="190" y="237"/>
                  </a:lnTo>
                  <a:lnTo>
                    <a:pt x="192" y="245"/>
                  </a:lnTo>
                  <a:lnTo>
                    <a:pt x="99" y="388"/>
                  </a:lnTo>
                  <a:lnTo>
                    <a:pt x="4" y="296"/>
                  </a:lnTo>
                  <a:lnTo>
                    <a:pt x="0" y="51"/>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3" name="Freeform 543">
              <a:extLst>
                <a:ext uri="{FF2B5EF4-FFF2-40B4-BE49-F238E27FC236}">
                  <a16:creationId xmlns:a16="http://schemas.microsoft.com/office/drawing/2014/main" id="{7A633C1E-5225-44AD-A4D8-9008DF207FF4}"/>
                </a:ext>
              </a:extLst>
            </p:cNvPr>
            <p:cNvSpPr>
              <a:spLocks/>
            </p:cNvSpPr>
            <p:nvPr/>
          </p:nvSpPr>
          <p:spPr bwMode="auto">
            <a:xfrm>
              <a:off x="3864" y="2784"/>
              <a:ext cx="131" cy="196"/>
            </a:xfrm>
            <a:custGeom>
              <a:avLst/>
              <a:gdLst>
                <a:gd name="T0" fmla="*/ 0 w 262"/>
                <a:gd name="T1" fmla="*/ 0 h 391"/>
                <a:gd name="T2" fmla="*/ 0 w 262"/>
                <a:gd name="T3" fmla="*/ 3 h 391"/>
                <a:gd name="T4" fmla="*/ 1 w 262"/>
                <a:gd name="T5" fmla="*/ 4 h 391"/>
                <a:gd name="T6" fmla="*/ 2 w 262"/>
                <a:gd name="T7" fmla="*/ 4 h 391"/>
                <a:gd name="T8" fmla="*/ 2 w 262"/>
                <a:gd name="T9" fmla="*/ 2 h 391"/>
                <a:gd name="T10" fmla="*/ 2 w 262"/>
                <a:gd name="T11" fmla="*/ 1 h 391"/>
                <a:gd name="T12" fmla="*/ 0 w 262"/>
                <a:gd name="T13" fmla="*/ 0 h 391"/>
                <a:gd name="T14" fmla="*/ 0 w 262"/>
                <a:gd name="T15" fmla="*/ 0 h 391"/>
                <a:gd name="T16" fmla="*/ 0 60000 65536"/>
                <a:gd name="T17" fmla="*/ 0 60000 65536"/>
                <a:gd name="T18" fmla="*/ 0 60000 65536"/>
                <a:gd name="T19" fmla="*/ 0 60000 65536"/>
                <a:gd name="T20" fmla="*/ 0 60000 65536"/>
                <a:gd name="T21" fmla="*/ 0 60000 65536"/>
                <a:gd name="T22" fmla="*/ 0 60000 65536"/>
                <a:gd name="T23" fmla="*/ 0 60000 65536"/>
                <a:gd name="T24" fmla="*/ 0 w 262"/>
                <a:gd name="T25" fmla="*/ 0 h 391"/>
                <a:gd name="T26" fmla="*/ 262 w 262"/>
                <a:gd name="T27" fmla="*/ 391 h 3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2" h="391">
                  <a:moveTo>
                    <a:pt x="0" y="0"/>
                  </a:moveTo>
                  <a:lnTo>
                    <a:pt x="0" y="260"/>
                  </a:lnTo>
                  <a:lnTo>
                    <a:pt x="38" y="391"/>
                  </a:lnTo>
                  <a:lnTo>
                    <a:pt x="247" y="391"/>
                  </a:lnTo>
                  <a:lnTo>
                    <a:pt x="196" y="239"/>
                  </a:lnTo>
                  <a:lnTo>
                    <a:pt x="262" y="91"/>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4" name="Freeform 544">
              <a:extLst>
                <a:ext uri="{FF2B5EF4-FFF2-40B4-BE49-F238E27FC236}">
                  <a16:creationId xmlns:a16="http://schemas.microsoft.com/office/drawing/2014/main" id="{479DF9D8-1325-4522-8CB4-4B1EB0362219}"/>
                </a:ext>
              </a:extLst>
            </p:cNvPr>
            <p:cNvSpPr>
              <a:spLocks/>
            </p:cNvSpPr>
            <p:nvPr/>
          </p:nvSpPr>
          <p:spPr bwMode="auto">
            <a:xfrm>
              <a:off x="4118" y="1507"/>
              <a:ext cx="68" cy="53"/>
            </a:xfrm>
            <a:custGeom>
              <a:avLst/>
              <a:gdLst>
                <a:gd name="T0" fmla="*/ 0 w 136"/>
                <a:gd name="T1" fmla="*/ 0 h 107"/>
                <a:gd name="T2" fmla="*/ 1 w 136"/>
                <a:gd name="T3" fmla="*/ 0 h 107"/>
                <a:gd name="T4" fmla="*/ 1 w 136"/>
                <a:gd name="T5" fmla="*/ 0 h 107"/>
                <a:gd name="T6" fmla="*/ 1 w 136"/>
                <a:gd name="T7" fmla="*/ 0 h 107"/>
                <a:gd name="T8" fmla="*/ 1 w 136"/>
                <a:gd name="T9" fmla="*/ 0 h 107"/>
                <a:gd name="T10" fmla="*/ 1 w 136"/>
                <a:gd name="T11" fmla="*/ 0 h 107"/>
                <a:gd name="T12" fmla="*/ 1 w 136"/>
                <a:gd name="T13" fmla="*/ 0 h 107"/>
                <a:gd name="T14" fmla="*/ 1 w 136"/>
                <a:gd name="T15" fmla="*/ 0 h 107"/>
                <a:gd name="T16" fmla="*/ 1 w 136"/>
                <a:gd name="T17" fmla="*/ 0 h 107"/>
                <a:gd name="T18" fmla="*/ 1 w 136"/>
                <a:gd name="T19" fmla="*/ 0 h 107"/>
                <a:gd name="T20" fmla="*/ 1 w 136"/>
                <a:gd name="T21" fmla="*/ 0 h 107"/>
                <a:gd name="T22" fmla="*/ 1 w 136"/>
                <a:gd name="T23" fmla="*/ 0 h 107"/>
                <a:gd name="T24" fmla="*/ 1 w 136"/>
                <a:gd name="T25" fmla="*/ 0 h 107"/>
                <a:gd name="T26" fmla="*/ 1 w 136"/>
                <a:gd name="T27" fmla="*/ 0 h 107"/>
                <a:gd name="T28" fmla="*/ 1 w 136"/>
                <a:gd name="T29" fmla="*/ 0 h 107"/>
                <a:gd name="T30" fmla="*/ 1 w 136"/>
                <a:gd name="T31" fmla="*/ 0 h 107"/>
                <a:gd name="T32" fmla="*/ 1 w 136"/>
                <a:gd name="T33" fmla="*/ 0 h 107"/>
                <a:gd name="T34" fmla="*/ 1 w 136"/>
                <a:gd name="T35" fmla="*/ 0 h 107"/>
                <a:gd name="T36" fmla="*/ 1 w 136"/>
                <a:gd name="T37" fmla="*/ 0 h 107"/>
                <a:gd name="T38" fmla="*/ 1 w 136"/>
                <a:gd name="T39" fmla="*/ 0 h 107"/>
                <a:gd name="T40" fmla="*/ 1 w 136"/>
                <a:gd name="T41" fmla="*/ 0 h 107"/>
                <a:gd name="T42" fmla="*/ 1 w 136"/>
                <a:gd name="T43" fmla="*/ 0 h 107"/>
                <a:gd name="T44" fmla="*/ 1 w 136"/>
                <a:gd name="T45" fmla="*/ 0 h 107"/>
                <a:gd name="T46" fmla="*/ 1 w 136"/>
                <a:gd name="T47" fmla="*/ 0 h 107"/>
                <a:gd name="T48" fmla="*/ 1 w 136"/>
                <a:gd name="T49" fmla="*/ 0 h 107"/>
                <a:gd name="T50" fmla="*/ 1 w 136"/>
                <a:gd name="T51" fmla="*/ 0 h 107"/>
                <a:gd name="T52" fmla="*/ 1 w 136"/>
                <a:gd name="T53" fmla="*/ 0 h 107"/>
                <a:gd name="T54" fmla="*/ 2 w 136"/>
                <a:gd name="T55" fmla="*/ 0 h 107"/>
                <a:gd name="T56" fmla="*/ 2 w 136"/>
                <a:gd name="T57" fmla="*/ 0 h 107"/>
                <a:gd name="T58" fmla="*/ 1 w 136"/>
                <a:gd name="T59" fmla="*/ 0 h 107"/>
                <a:gd name="T60" fmla="*/ 1 w 136"/>
                <a:gd name="T61" fmla="*/ 0 h 107"/>
                <a:gd name="T62" fmla="*/ 1 w 136"/>
                <a:gd name="T63" fmla="*/ 0 h 107"/>
                <a:gd name="T64" fmla="*/ 1 w 136"/>
                <a:gd name="T65" fmla="*/ 0 h 107"/>
                <a:gd name="T66" fmla="*/ 1 w 136"/>
                <a:gd name="T67" fmla="*/ 0 h 107"/>
                <a:gd name="T68" fmla="*/ 1 w 136"/>
                <a:gd name="T69" fmla="*/ 0 h 107"/>
                <a:gd name="T70" fmla="*/ 1 w 136"/>
                <a:gd name="T71" fmla="*/ 0 h 107"/>
                <a:gd name="T72" fmla="*/ 1 w 136"/>
                <a:gd name="T73" fmla="*/ 0 h 107"/>
                <a:gd name="T74" fmla="*/ 1 w 136"/>
                <a:gd name="T75" fmla="*/ 0 h 107"/>
                <a:gd name="T76" fmla="*/ 1 w 136"/>
                <a:gd name="T77" fmla="*/ 0 h 107"/>
                <a:gd name="T78" fmla="*/ 1 w 136"/>
                <a:gd name="T79" fmla="*/ 0 h 107"/>
                <a:gd name="T80" fmla="*/ 1 w 136"/>
                <a:gd name="T81" fmla="*/ 0 h 107"/>
                <a:gd name="T82" fmla="*/ 1 w 136"/>
                <a:gd name="T83" fmla="*/ 0 h 107"/>
                <a:gd name="T84" fmla="*/ 1 w 136"/>
                <a:gd name="T85" fmla="*/ 0 h 107"/>
                <a:gd name="T86" fmla="*/ 1 w 136"/>
                <a:gd name="T87" fmla="*/ 0 h 107"/>
                <a:gd name="T88" fmla="*/ 1 w 136"/>
                <a:gd name="T89" fmla="*/ 0 h 107"/>
                <a:gd name="T90" fmla="*/ 1 w 136"/>
                <a:gd name="T91" fmla="*/ 0 h 107"/>
                <a:gd name="T92" fmla="*/ 1 w 136"/>
                <a:gd name="T93" fmla="*/ 0 h 107"/>
                <a:gd name="T94" fmla="*/ 1 w 136"/>
                <a:gd name="T95" fmla="*/ 0 h 107"/>
                <a:gd name="T96" fmla="*/ 1 w 136"/>
                <a:gd name="T97" fmla="*/ 0 h 107"/>
                <a:gd name="T98" fmla="*/ 1 w 136"/>
                <a:gd name="T99" fmla="*/ 0 h 107"/>
                <a:gd name="T100" fmla="*/ 1 w 136"/>
                <a:gd name="T101" fmla="*/ 0 h 107"/>
                <a:gd name="T102" fmla="*/ 1 w 136"/>
                <a:gd name="T103" fmla="*/ 0 h 107"/>
                <a:gd name="T104" fmla="*/ 1 w 136"/>
                <a:gd name="T105" fmla="*/ 0 h 107"/>
                <a:gd name="T106" fmla="*/ 0 w 136"/>
                <a:gd name="T107" fmla="*/ 0 h 107"/>
                <a:gd name="T108" fmla="*/ 0 w 136"/>
                <a:gd name="T109" fmla="*/ 0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6"/>
                <a:gd name="T166" fmla="*/ 0 h 107"/>
                <a:gd name="T167" fmla="*/ 136 w 136"/>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6" h="107">
                  <a:moveTo>
                    <a:pt x="0" y="0"/>
                  </a:moveTo>
                  <a:lnTo>
                    <a:pt x="1" y="0"/>
                  </a:lnTo>
                  <a:lnTo>
                    <a:pt x="3" y="2"/>
                  </a:lnTo>
                  <a:lnTo>
                    <a:pt x="9" y="4"/>
                  </a:lnTo>
                  <a:lnTo>
                    <a:pt x="15" y="10"/>
                  </a:lnTo>
                  <a:lnTo>
                    <a:pt x="19" y="11"/>
                  </a:lnTo>
                  <a:lnTo>
                    <a:pt x="22" y="13"/>
                  </a:lnTo>
                  <a:lnTo>
                    <a:pt x="26" y="17"/>
                  </a:lnTo>
                  <a:lnTo>
                    <a:pt x="32" y="21"/>
                  </a:lnTo>
                  <a:lnTo>
                    <a:pt x="36" y="23"/>
                  </a:lnTo>
                  <a:lnTo>
                    <a:pt x="41" y="27"/>
                  </a:lnTo>
                  <a:lnTo>
                    <a:pt x="45" y="30"/>
                  </a:lnTo>
                  <a:lnTo>
                    <a:pt x="53" y="34"/>
                  </a:lnTo>
                  <a:lnTo>
                    <a:pt x="57" y="38"/>
                  </a:lnTo>
                  <a:lnTo>
                    <a:pt x="62" y="42"/>
                  </a:lnTo>
                  <a:lnTo>
                    <a:pt x="68" y="46"/>
                  </a:lnTo>
                  <a:lnTo>
                    <a:pt x="74" y="51"/>
                  </a:lnTo>
                  <a:lnTo>
                    <a:pt x="79" y="55"/>
                  </a:lnTo>
                  <a:lnTo>
                    <a:pt x="85" y="59"/>
                  </a:lnTo>
                  <a:lnTo>
                    <a:pt x="91" y="65"/>
                  </a:lnTo>
                  <a:lnTo>
                    <a:pt x="96" y="68"/>
                  </a:lnTo>
                  <a:lnTo>
                    <a:pt x="102" y="74"/>
                  </a:lnTo>
                  <a:lnTo>
                    <a:pt x="108" y="78"/>
                  </a:lnTo>
                  <a:lnTo>
                    <a:pt x="114" y="82"/>
                  </a:lnTo>
                  <a:lnTo>
                    <a:pt x="117" y="87"/>
                  </a:lnTo>
                  <a:lnTo>
                    <a:pt x="123" y="91"/>
                  </a:lnTo>
                  <a:lnTo>
                    <a:pt x="127" y="95"/>
                  </a:lnTo>
                  <a:lnTo>
                    <a:pt x="131" y="101"/>
                  </a:lnTo>
                  <a:lnTo>
                    <a:pt x="136" y="107"/>
                  </a:lnTo>
                  <a:lnTo>
                    <a:pt x="68" y="105"/>
                  </a:lnTo>
                  <a:lnTo>
                    <a:pt x="68" y="103"/>
                  </a:lnTo>
                  <a:lnTo>
                    <a:pt x="66" y="101"/>
                  </a:lnTo>
                  <a:lnTo>
                    <a:pt x="62" y="95"/>
                  </a:lnTo>
                  <a:lnTo>
                    <a:pt x="60" y="89"/>
                  </a:lnTo>
                  <a:lnTo>
                    <a:pt x="58" y="86"/>
                  </a:lnTo>
                  <a:lnTo>
                    <a:pt x="57" y="84"/>
                  </a:lnTo>
                  <a:lnTo>
                    <a:pt x="53" y="78"/>
                  </a:lnTo>
                  <a:lnTo>
                    <a:pt x="51" y="76"/>
                  </a:lnTo>
                  <a:lnTo>
                    <a:pt x="47" y="68"/>
                  </a:lnTo>
                  <a:lnTo>
                    <a:pt x="43" y="61"/>
                  </a:lnTo>
                  <a:lnTo>
                    <a:pt x="39" y="55"/>
                  </a:lnTo>
                  <a:lnTo>
                    <a:pt x="36" y="51"/>
                  </a:lnTo>
                  <a:lnTo>
                    <a:pt x="34" y="48"/>
                  </a:lnTo>
                  <a:lnTo>
                    <a:pt x="30" y="44"/>
                  </a:lnTo>
                  <a:lnTo>
                    <a:pt x="26" y="38"/>
                  </a:lnTo>
                  <a:lnTo>
                    <a:pt x="22" y="32"/>
                  </a:lnTo>
                  <a:lnTo>
                    <a:pt x="19" y="27"/>
                  </a:lnTo>
                  <a:lnTo>
                    <a:pt x="17" y="23"/>
                  </a:lnTo>
                  <a:lnTo>
                    <a:pt x="11" y="17"/>
                  </a:lnTo>
                  <a:lnTo>
                    <a:pt x="9" y="13"/>
                  </a:lnTo>
                  <a:lnTo>
                    <a:pt x="5" y="10"/>
                  </a:lnTo>
                  <a:lnTo>
                    <a:pt x="3" y="6"/>
                  </a:lnTo>
                  <a:lnTo>
                    <a:pt x="1" y="2"/>
                  </a:lnTo>
                  <a:lnTo>
                    <a:pt x="0" y="0"/>
                  </a:lnTo>
                  <a:close/>
                </a:path>
              </a:pathLst>
            </a:custGeom>
            <a:solidFill>
              <a:srgbClr val="7A94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5" name="Freeform 545">
              <a:extLst>
                <a:ext uri="{FF2B5EF4-FFF2-40B4-BE49-F238E27FC236}">
                  <a16:creationId xmlns:a16="http://schemas.microsoft.com/office/drawing/2014/main" id="{B8098EB5-3FE2-45A3-BEE6-DF81B7A67DF8}"/>
                </a:ext>
              </a:extLst>
            </p:cNvPr>
            <p:cNvSpPr>
              <a:spLocks/>
            </p:cNvSpPr>
            <p:nvPr/>
          </p:nvSpPr>
          <p:spPr bwMode="auto">
            <a:xfrm>
              <a:off x="4223" y="2147"/>
              <a:ext cx="376" cy="668"/>
            </a:xfrm>
            <a:custGeom>
              <a:avLst/>
              <a:gdLst>
                <a:gd name="T0" fmla="*/ 0 w 753"/>
                <a:gd name="T1" fmla="*/ 0 h 1336"/>
                <a:gd name="T2" fmla="*/ 0 w 753"/>
                <a:gd name="T3" fmla="*/ 11 h 1336"/>
                <a:gd name="T4" fmla="*/ 3 w 753"/>
                <a:gd name="T5" fmla="*/ 10 h 1336"/>
                <a:gd name="T6" fmla="*/ 5 w 753"/>
                <a:gd name="T7" fmla="*/ 9 h 1336"/>
                <a:gd name="T8" fmla="*/ 1 w 753"/>
                <a:gd name="T9" fmla="*/ 6 h 1336"/>
                <a:gd name="T10" fmla="*/ 0 w 753"/>
                <a:gd name="T11" fmla="*/ 0 h 1336"/>
                <a:gd name="T12" fmla="*/ 0 w 753"/>
                <a:gd name="T13" fmla="*/ 0 h 1336"/>
                <a:gd name="T14" fmla="*/ 0 60000 65536"/>
                <a:gd name="T15" fmla="*/ 0 60000 65536"/>
                <a:gd name="T16" fmla="*/ 0 60000 65536"/>
                <a:gd name="T17" fmla="*/ 0 60000 65536"/>
                <a:gd name="T18" fmla="*/ 0 60000 65536"/>
                <a:gd name="T19" fmla="*/ 0 60000 65536"/>
                <a:gd name="T20" fmla="*/ 0 60000 65536"/>
                <a:gd name="T21" fmla="*/ 0 w 753"/>
                <a:gd name="T22" fmla="*/ 0 h 1336"/>
                <a:gd name="T23" fmla="*/ 753 w 753"/>
                <a:gd name="T24" fmla="*/ 1336 h 1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3" h="1336">
                  <a:moveTo>
                    <a:pt x="0" y="0"/>
                  </a:moveTo>
                  <a:lnTo>
                    <a:pt x="59" y="1336"/>
                  </a:lnTo>
                  <a:lnTo>
                    <a:pt x="475" y="1224"/>
                  </a:lnTo>
                  <a:lnTo>
                    <a:pt x="753" y="1129"/>
                  </a:lnTo>
                  <a:lnTo>
                    <a:pt x="253" y="70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6" name="Freeform 546">
              <a:extLst>
                <a:ext uri="{FF2B5EF4-FFF2-40B4-BE49-F238E27FC236}">
                  <a16:creationId xmlns:a16="http://schemas.microsoft.com/office/drawing/2014/main" id="{F8B35445-472D-4788-8810-F38D5DD010D6}"/>
                </a:ext>
              </a:extLst>
            </p:cNvPr>
            <p:cNvSpPr>
              <a:spLocks/>
            </p:cNvSpPr>
            <p:nvPr/>
          </p:nvSpPr>
          <p:spPr bwMode="auto">
            <a:xfrm>
              <a:off x="3785" y="1789"/>
              <a:ext cx="128" cy="420"/>
            </a:xfrm>
            <a:custGeom>
              <a:avLst/>
              <a:gdLst>
                <a:gd name="T0" fmla="*/ 0 w 254"/>
                <a:gd name="T1" fmla="*/ 6 h 838"/>
                <a:gd name="T2" fmla="*/ 1 w 254"/>
                <a:gd name="T3" fmla="*/ 7 h 838"/>
                <a:gd name="T4" fmla="*/ 1 w 254"/>
                <a:gd name="T5" fmla="*/ 6 h 838"/>
                <a:gd name="T6" fmla="*/ 3 w 254"/>
                <a:gd name="T7" fmla="*/ 6 h 838"/>
                <a:gd name="T8" fmla="*/ 2 w 254"/>
                <a:gd name="T9" fmla="*/ 1 h 838"/>
                <a:gd name="T10" fmla="*/ 2 w 254"/>
                <a:gd name="T11" fmla="*/ 0 h 838"/>
                <a:gd name="T12" fmla="*/ 0 w 254"/>
                <a:gd name="T13" fmla="*/ 3 h 838"/>
                <a:gd name="T14" fmla="*/ 0 w 254"/>
                <a:gd name="T15" fmla="*/ 6 h 838"/>
                <a:gd name="T16" fmla="*/ 0 w 254"/>
                <a:gd name="T17" fmla="*/ 6 h 8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838"/>
                <a:gd name="T29" fmla="*/ 254 w 254"/>
                <a:gd name="T30" fmla="*/ 838 h 8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838">
                  <a:moveTo>
                    <a:pt x="0" y="703"/>
                  </a:moveTo>
                  <a:lnTo>
                    <a:pt x="57" y="838"/>
                  </a:lnTo>
                  <a:lnTo>
                    <a:pt x="108" y="701"/>
                  </a:lnTo>
                  <a:lnTo>
                    <a:pt x="254" y="659"/>
                  </a:lnTo>
                  <a:lnTo>
                    <a:pt x="180" y="2"/>
                  </a:lnTo>
                  <a:lnTo>
                    <a:pt x="136" y="0"/>
                  </a:lnTo>
                  <a:lnTo>
                    <a:pt x="0" y="363"/>
                  </a:lnTo>
                  <a:lnTo>
                    <a:pt x="0" y="7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7" name="Freeform 547">
              <a:extLst>
                <a:ext uri="{FF2B5EF4-FFF2-40B4-BE49-F238E27FC236}">
                  <a16:creationId xmlns:a16="http://schemas.microsoft.com/office/drawing/2014/main" id="{AD8E33B3-A486-4F69-A290-21F56789595B}"/>
                </a:ext>
              </a:extLst>
            </p:cNvPr>
            <p:cNvSpPr>
              <a:spLocks/>
            </p:cNvSpPr>
            <p:nvPr/>
          </p:nvSpPr>
          <p:spPr bwMode="auto">
            <a:xfrm>
              <a:off x="3838" y="1789"/>
              <a:ext cx="124" cy="407"/>
            </a:xfrm>
            <a:custGeom>
              <a:avLst/>
              <a:gdLst>
                <a:gd name="T0" fmla="*/ 1 w 247"/>
                <a:gd name="T1" fmla="*/ 7 h 813"/>
                <a:gd name="T2" fmla="*/ 2 w 247"/>
                <a:gd name="T3" fmla="*/ 6 h 813"/>
                <a:gd name="T4" fmla="*/ 2 w 247"/>
                <a:gd name="T5" fmla="*/ 3 h 813"/>
                <a:gd name="T6" fmla="*/ 1 w 247"/>
                <a:gd name="T7" fmla="*/ 1 h 813"/>
                <a:gd name="T8" fmla="*/ 1 w 247"/>
                <a:gd name="T9" fmla="*/ 0 h 813"/>
                <a:gd name="T10" fmla="*/ 0 w 247"/>
                <a:gd name="T11" fmla="*/ 3 h 813"/>
                <a:gd name="T12" fmla="*/ 1 w 247"/>
                <a:gd name="T13" fmla="*/ 6 h 813"/>
                <a:gd name="T14" fmla="*/ 1 w 247"/>
                <a:gd name="T15" fmla="*/ 7 h 813"/>
                <a:gd name="T16" fmla="*/ 1 w 247"/>
                <a:gd name="T17" fmla="*/ 7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7"/>
                <a:gd name="T28" fmla="*/ 0 h 813"/>
                <a:gd name="T29" fmla="*/ 247 w 247"/>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7" h="813">
                  <a:moveTo>
                    <a:pt x="116" y="813"/>
                  </a:moveTo>
                  <a:lnTo>
                    <a:pt x="245" y="703"/>
                  </a:lnTo>
                  <a:lnTo>
                    <a:pt x="247" y="346"/>
                  </a:lnTo>
                  <a:lnTo>
                    <a:pt x="127" y="2"/>
                  </a:lnTo>
                  <a:lnTo>
                    <a:pt x="74" y="0"/>
                  </a:lnTo>
                  <a:lnTo>
                    <a:pt x="0" y="365"/>
                  </a:lnTo>
                  <a:lnTo>
                    <a:pt x="2" y="701"/>
                  </a:lnTo>
                  <a:lnTo>
                    <a:pt x="116" y="81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8" name="Freeform 548">
              <a:extLst>
                <a:ext uri="{FF2B5EF4-FFF2-40B4-BE49-F238E27FC236}">
                  <a16:creationId xmlns:a16="http://schemas.microsoft.com/office/drawing/2014/main" id="{613FCBF3-861A-4670-ABC6-EB14AD42DBC1}"/>
                </a:ext>
              </a:extLst>
            </p:cNvPr>
            <p:cNvSpPr>
              <a:spLocks/>
            </p:cNvSpPr>
            <p:nvPr/>
          </p:nvSpPr>
          <p:spPr bwMode="auto">
            <a:xfrm>
              <a:off x="3785" y="2140"/>
              <a:ext cx="101" cy="408"/>
            </a:xfrm>
            <a:custGeom>
              <a:avLst/>
              <a:gdLst>
                <a:gd name="T0" fmla="*/ 0 w 201"/>
                <a:gd name="T1" fmla="*/ 1 h 816"/>
                <a:gd name="T2" fmla="*/ 1 w 201"/>
                <a:gd name="T3" fmla="*/ 0 h 816"/>
                <a:gd name="T4" fmla="*/ 2 w 201"/>
                <a:gd name="T5" fmla="*/ 3 h 816"/>
                <a:gd name="T6" fmla="*/ 1 w 201"/>
                <a:gd name="T7" fmla="*/ 6 h 816"/>
                <a:gd name="T8" fmla="*/ 1 w 201"/>
                <a:gd name="T9" fmla="*/ 7 h 816"/>
                <a:gd name="T10" fmla="*/ 0 w 201"/>
                <a:gd name="T11" fmla="*/ 7 h 816"/>
                <a:gd name="T12" fmla="*/ 0 w 201"/>
                <a:gd name="T13" fmla="*/ 1 h 816"/>
                <a:gd name="T14" fmla="*/ 0 w 201"/>
                <a:gd name="T15" fmla="*/ 1 h 816"/>
                <a:gd name="T16" fmla="*/ 0 60000 65536"/>
                <a:gd name="T17" fmla="*/ 0 60000 65536"/>
                <a:gd name="T18" fmla="*/ 0 60000 65536"/>
                <a:gd name="T19" fmla="*/ 0 60000 65536"/>
                <a:gd name="T20" fmla="*/ 0 60000 65536"/>
                <a:gd name="T21" fmla="*/ 0 60000 65536"/>
                <a:gd name="T22" fmla="*/ 0 60000 65536"/>
                <a:gd name="T23" fmla="*/ 0 60000 65536"/>
                <a:gd name="T24" fmla="*/ 0 w 201"/>
                <a:gd name="T25" fmla="*/ 0 h 816"/>
                <a:gd name="T26" fmla="*/ 201 w 201"/>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 h="816">
                  <a:moveTo>
                    <a:pt x="0" y="2"/>
                  </a:moveTo>
                  <a:lnTo>
                    <a:pt x="108" y="0"/>
                  </a:lnTo>
                  <a:lnTo>
                    <a:pt x="201" y="381"/>
                  </a:lnTo>
                  <a:lnTo>
                    <a:pt x="108" y="730"/>
                  </a:lnTo>
                  <a:lnTo>
                    <a:pt x="83" y="816"/>
                  </a:lnTo>
                  <a:lnTo>
                    <a:pt x="0" y="810"/>
                  </a:lnTo>
                  <a:lnTo>
                    <a:pt x="0" y="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9" name="Freeform 549">
              <a:extLst>
                <a:ext uri="{FF2B5EF4-FFF2-40B4-BE49-F238E27FC236}">
                  <a16:creationId xmlns:a16="http://schemas.microsoft.com/office/drawing/2014/main" id="{418FD6DC-9391-44C1-BC32-75590D0FE492}"/>
                </a:ext>
              </a:extLst>
            </p:cNvPr>
            <p:cNvSpPr>
              <a:spLocks/>
            </p:cNvSpPr>
            <p:nvPr/>
          </p:nvSpPr>
          <p:spPr bwMode="auto">
            <a:xfrm>
              <a:off x="3838" y="2140"/>
              <a:ext cx="123" cy="382"/>
            </a:xfrm>
            <a:custGeom>
              <a:avLst/>
              <a:gdLst>
                <a:gd name="T0" fmla="*/ 0 w 245"/>
                <a:gd name="T1" fmla="*/ 0 h 765"/>
                <a:gd name="T2" fmla="*/ 2 w 245"/>
                <a:gd name="T3" fmla="*/ 0 h 765"/>
                <a:gd name="T4" fmla="*/ 2 w 245"/>
                <a:gd name="T5" fmla="*/ 1 h 765"/>
                <a:gd name="T6" fmla="*/ 2 w 245"/>
                <a:gd name="T7" fmla="*/ 2 h 765"/>
                <a:gd name="T8" fmla="*/ 1 w 245"/>
                <a:gd name="T9" fmla="*/ 5 h 765"/>
                <a:gd name="T10" fmla="*/ 1 w 245"/>
                <a:gd name="T11" fmla="*/ 5 h 765"/>
                <a:gd name="T12" fmla="*/ 0 w 245"/>
                <a:gd name="T13" fmla="*/ 0 h 765"/>
                <a:gd name="T14" fmla="*/ 0 w 245"/>
                <a:gd name="T15" fmla="*/ 0 h 765"/>
                <a:gd name="T16" fmla="*/ 0 60000 65536"/>
                <a:gd name="T17" fmla="*/ 0 60000 65536"/>
                <a:gd name="T18" fmla="*/ 0 60000 65536"/>
                <a:gd name="T19" fmla="*/ 0 60000 65536"/>
                <a:gd name="T20" fmla="*/ 0 60000 65536"/>
                <a:gd name="T21" fmla="*/ 0 60000 65536"/>
                <a:gd name="T22" fmla="*/ 0 60000 65536"/>
                <a:gd name="T23" fmla="*/ 0 60000 65536"/>
                <a:gd name="T24" fmla="*/ 0 w 245"/>
                <a:gd name="T25" fmla="*/ 0 h 765"/>
                <a:gd name="T26" fmla="*/ 245 w 245"/>
                <a:gd name="T27" fmla="*/ 765 h 7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5" h="765">
                  <a:moveTo>
                    <a:pt x="0" y="0"/>
                  </a:moveTo>
                  <a:lnTo>
                    <a:pt x="245" y="2"/>
                  </a:lnTo>
                  <a:lnTo>
                    <a:pt x="245" y="152"/>
                  </a:lnTo>
                  <a:lnTo>
                    <a:pt x="237" y="350"/>
                  </a:lnTo>
                  <a:lnTo>
                    <a:pt x="108" y="765"/>
                  </a:lnTo>
                  <a:lnTo>
                    <a:pt x="2" y="730"/>
                  </a:lnTo>
                  <a:lnTo>
                    <a:pt x="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0" name="Freeform 550">
              <a:extLst>
                <a:ext uri="{FF2B5EF4-FFF2-40B4-BE49-F238E27FC236}">
                  <a16:creationId xmlns:a16="http://schemas.microsoft.com/office/drawing/2014/main" id="{4109F67A-2C14-417F-8D23-BBEEB1F5EDDA}"/>
                </a:ext>
              </a:extLst>
            </p:cNvPr>
            <p:cNvSpPr>
              <a:spLocks/>
            </p:cNvSpPr>
            <p:nvPr/>
          </p:nvSpPr>
          <p:spPr bwMode="auto">
            <a:xfrm>
              <a:off x="3642" y="2140"/>
              <a:ext cx="378" cy="574"/>
            </a:xfrm>
            <a:custGeom>
              <a:avLst/>
              <a:gdLst>
                <a:gd name="T0" fmla="*/ 6 w 756"/>
                <a:gd name="T1" fmla="*/ 0 h 1149"/>
                <a:gd name="T2" fmla="*/ 6 w 756"/>
                <a:gd name="T3" fmla="*/ 0 h 1149"/>
                <a:gd name="T4" fmla="*/ 6 w 756"/>
                <a:gd name="T5" fmla="*/ 0 h 1149"/>
                <a:gd name="T6" fmla="*/ 5 w 756"/>
                <a:gd name="T7" fmla="*/ 6 h 1149"/>
                <a:gd name="T8" fmla="*/ 0 w 756"/>
                <a:gd name="T9" fmla="*/ 8 h 1149"/>
                <a:gd name="T10" fmla="*/ 1 w 756"/>
                <a:gd name="T11" fmla="*/ 7 h 1149"/>
                <a:gd name="T12" fmla="*/ 4 w 756"/>
                <a:gd name="T13" fmla="*/ 5 h 1149"/>
                <a:gd name="T14" fmla="*/ 6 w 756"/>
                <a:gd name="T15" fmla="*/ 0 h 1149"/>
                <a:gd name="T16" fmla="*/ 6 w 756"/>
                <a:gd name="T17" fmla="*/ 0 h 1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6"/>
                <a:gd name="T28" fmla="*/ 0 h 1149"/>
                <a:gd name="T29" fmla="*/ 756 w 756"/>
                <a:gd name="T30" fmla="*/ 1149 h 11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6" h="1149">
                  <a:moveTo>
                    <a:pt x="682" y="0"/>
                  </a:moveTo>
                  <a:lnTo>
                    <a:pt x="756" y="0"/>
                  </a:lnTo>
                  <a:lnTo>
                    <a:pt x="754" y="63"/>
                  </a:lnTo>
                  <a:lnTo>
                    <a:pt x="539" y="778"/>
                  </a:lnTo>
                  <a:lnTo>
                    <a:pt x="0" y="1149"/>
                  </a:lnTo>
                  <a:lnTo>
                    <a:pt x="47" y="985"/>
                  </a:lnTo>
                  <a:lnTo>
                    <a:pt x="477" y="673"/>
                  </a:lnTo>
                  <a:lnTo>
                    <a:pt x="6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1" name="Freeform 551">
              <a:extLst>
                <a:ext uri="{FF2B5EF4-FFF2-40B4-BE49-F238E27FC236}">
                  <a16:creationId xmlns:a16="http://schemas.microsoft.com/office/drawing/2014/main" id="{BE60E79B-5502-4432-96D2-98AD8620FB1B}"/>
                </a:ext>
              </a:extLst>
            </p:cNvPr>
            <p:cNvSpPr>
              <a:spLocks/>
            </p:cNvSpPr>
            <p:nvPr/>
          </p:nvSpPr>
          <p:spPr bwMode="auto">
            <a:xfrm>
              <a:off x="3761" y="2759"/>
              <a:ext cx="217" cy="72"/>
            </a:xfrm>
            <a:custGeom>
              <a:avLst/>
              <a:gdLst>
                <a:gd name="T0" fmla="*/ 0 w 435"/>
                <a:gd name="T1" fmla="*/ 0 h 145"/>
                <a:gd name="T2" fmla="*/ 3 w 435"/>
                <a:gd name="T3" fmla="*/ 1 h 145"/>
                <a:gd name="T4" fmla="*/ 3 w 435"/>
                <a:gd name="T5" fmla="*/ 0 h 145"/>
                <a:gd name="T6" fmla="*/ 3 w 435"/>
                <a:gd name="T7" fmla="*/ 0 h 145"/>
                <a:gd name="T8" fmla="*/ 0 w 435"/>
                <a:gd name="T9" fmla="*/ 0 h 145"/>
                <a:gd name="T10" fmla="*/ 0 w 435"/>
                <a:gd name="T11" fmla="*/ 0 h 145"/>
                <a:gd name="T12" fmla="*/ 0 60000 65536"/>
                <a:gd name="T13" fmla="*/ 0 60000 65536"/>
                <a:gd name="T14" fmla="*/ 0 60000 65536"/>
                <a:gd name="T15" fmla="*/ 0 60000 65536"/>
                <a:gd name="T16" fmla="*/ 0 60000 65536"/>
                <a:gd name="T17" fmla="*/ 0 60000 65536"/>
                <a:gd name="T18" fmla="*/ 0 w 435"/>
                <a:gd name="T19" fmla="*/ 0 h 145"/>
                <a:gd name="T20" fmla="*/ 435 w 435"/>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435" h="145">
                  <a:moveTo>
                    <a:pt x="0" y="0"/>
                  </a:moveTo>
                  <a:lnTo>
                    <a:pt x="403" y="145"/>
                  </a:lnTo>
                  <a:lnTo>
                    <a:pt x="435" y="44"/>
                  </a:lnTo>
                  <a:lnTo>
                    <a:pt x="405" y="0"/>
                  </a:lnTo>
                  <a:lnTo>
                    <a:pt x="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2" name="Freeform 552">
              <a:extLst>
                <a:ext uri="{FF2B5EF4-FFF2-40B4-BE49-F238E27FC236}">
                  <a16:creationId xmlns:a16="http://schemas.microsoft.com/office/drawing/2014/main" id="{9E02DEA7-80F9-47F0-ADD0-452E6ACC4FF3}"/>
                </a:ext>
              </a:extLst>
            </p:cNvPr>
            <p:cNvSpPr>
              <a:spLocks/>
            </p:cNvSpPr>
            <p:nvPr/>
          </p:nvSpPr>
          <p:spPr bwMode="auto">
            <a:xfrm>
              <a:off x="3994" y="2108"/>
              <a:ext cx="91" cy="598"/>
            </a:xfrm>
            <a:custGeom>
              <a:avLst/>
              <a:gdLst>
                <a:gd name="T0" fmla="*/ 1 w 182"/>
                <a:gd name="T1" fmla="*/ 1 h 1196"/>
                <a:gd name="T2" fmla="*/ 2 w 182"/>
                <a:gd name="T3" fmla="*/ 0 h 1196"/>
                <a:gd name="T4" fmla="*/ 2 w 182"/>
                <a:gd name="T5" fmla="*/ 1 h 1196"/>
                <a:gd name="T6" fmla="*/ 2 w 182"/>
                <a:gd name="T7" fmla="*/ 10 h 1196"/>
                <a:gd name="T8" fmla="*/ 0 w 182"/>
                <a:gd name="T9" fmla="*/ 10 h 1196"/>
                <a:gd name="T10" fmla="*/ 1 w 182"/>
                <a:gd name="T11" fmla="*/ 1 h 1196"/>
                <a:gd name="T12" fmla="*/ 1 w 182"/>
                <a:gd name="T13" fmla="*/ 1 h 1196"/>
                <a:gd name="T14" fmla="*/ 0 60000 65536"/>
                <a:gd name="T15" fmla="*/ 0 60000 65536"/>
                <a:gd name="T16" fmla="*/ 0 60000 65536"/>
                <a:gd name="T17" fmla="*/ 0 60000 65536"/>
                <a:gd name="T18" fmla="*/ 0 60000 65536"/>
                <a:gd name="T19" fmla="*/ 0 60000 65536"/>
                <a:gd name="T20" fmla="*/ 0 60000 65536"/>
                <a:gd name="T21" fmla="*/ 0 w 182"/>
                <a:gd name="T22" fmla="*/ 0 h 1196"/>
                <a:gd name="T23" fmla="*/ 182 w 182"/>
                <a:gd name="T24" fmla="*/ 1196 h 1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196">
                  <a:moveTo>
                    <a:pt x="51" y="66"/>
                  </a:moveTo>
                  <a:lnTo>
                    <a:pt x="155" y="0"/>
                  </a:lnTo>
                  <a:lnTo>
                    <a:pt x="182" y="66"/>
                  </a:lnTo>
                  <a:lnTo>
                    <a:pt x="138" y="1192"/>
                  </a:lnTo>
                  <a:lnTo>
                    <a:pt x="0" y="1196"/>
                  </a:lnTo>
                  <a:lnTo>
                    <a:pt x="51"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3" name="Freeform 553">
              <a:extLst>
                <a:ext uri="{FF2B5EF4-FFF2-40B4-BE49-F238E27FC236}">
                  <a16:creationId xmlns:a16="http://schemas.microsoft.com/office/drawing/2014/main" id="{6907FA4F-993E-4CF6-9125-E05208C4F82B}"/>
                </a:ext>
              </a:extLst>
            </p:cNvPr>
            <p:cNvSpPr>
              <a:spLocks/>
            </p:cNvSpPr>
            <p:nvPr/>
          </p:nvSpPr>
          <p:spPr bwMode="auto">
            <a:xfrm>
              <a:off x="4020" y="1980"/>
              <a:ext cx="86" cy="161"/>
            </a:xfrm>
            <a:custGeom>
              <a:avLst/>
              <a:gdLst>
                <a:gd name="T0" fmla="*/ 0 w 173"/>
                <a:gd name="T1" fmla="*/ 0 h 321"/>
                <a:gd name="T2" fmla="*/ 0 w 173"/>
                <a:gd name="T3" fmla="*/ 0 h 321"/>
                <a:gd name="T4" fmla="*/ 0 w 173"/>
                <a:gd name="T5" fmla="*/ 1 h 321"/>
                <a:gd name="T6" fmla="*/ 0 w 173"/>
                <a:gd name="T7" fmla="*/ 1 h 321"/>
                <a:gd name="T8" fmla="*/ 0 w 173"/>
                <a:gd name="T9" fmla="*/ 1 h 321"/>
                <a:gd name="T10" fmla="*/ 0 w 173"/>
                <a:gd name="T11" fmla="*/ 1 h 321"/>
                <a:gd name="T12" fmla="*/ 0 w 173"/>
                <a:gd name="T13" fmla="*/ 1 h 321"/>
                <a:gd name="T14" fmla="*/ 0 w 173"/>
                <a:gd name="T15" fmla="*/ 1 h 321"/>
                <a:gd name="T16" fmla="*/ 0 w 173"/>
                <a:gd name="T17" fmla="*/ 1 h 321"/>
                <a:gd name="T18" fmla="*/ 0 w 173"/>
                <a:gd name="T19" fmla="*/ 1 h 321"/>
                <a:gd name="T20" fmla="*/ 0 w 173"/>
                <a:gd name="T21" fmla="*/ 1 h 321"/>
                <a:gd name="T22" fmla="*/ 0 w 173"/>
                <a:gd name="T23" fmla="*/ 1 h 321"/>
                <a:gd name="T24" fmla="*/ 0 w 173"/>
                <a:gd name="T25" fmla="*/ 1 h 321"/>
                <a:gd name="T26" fmla="*/ 0 w 173"/>
                <a:gd name="T27" fmla="*/ 1 h 321"/>
                <a:gd name="T28" fmla="*/ 0 w 173"/>
                <a:gd name="T29" fmla="*/ 1 h 321"/>
                <a:gd name="T30" fmla="*/ 0 w 173"/>
                <a:gd name="T31" fmla="*/ 1 h 321"/>
                <a:gd name="T32" fmla="*/ 0 w 173"/>
                <a:gd name="T33" fmla="*/ 1 h 321"/>
                <a:gd name="T34" fmla="*/ 0 w 173"/>
                <a:gd name="T35" fmla="*/ 1 h 321"/>
                <a:gd name="T36" fmla="*/ 0 w 173"/>
                <a:gd name="T37" fmla="*/ 1 h 321"/>
                <a:gd name="T38" fmla="*/ 0 w 173"/>
                <a:gd name="T39" fmla="*/ 1 h 321"/>
                <a:gd name="T40" fmla="*/ 0 w 173"/>
                <a:gd name="T41" fmla="*/ 1 h 321"/>
                <a:gd name="T42" fmla="*/ 0 w 173"/>
                <a:gd name="T43" fmla="*/ 1 h 321"/>
                <a:gd name="T44" fmla="*/ 0 w 173"/>
                <a:gd name="T45" fmla="*/ 1 h 321"/>
                <a:gd name="T46" fmla="*/ 0 w 173"/>
                <a:gd name="T47" fmla="*/ 1 h 321"/>
                <a:gd name="T48" fmla="*/ 1 w 173"/>
                <a:gd name="T49" fmla="*/ 1 h 321"/>
                <a:gd name="T50" fmla="*/ 1 w 173"/>
                <a:gd name="T51" fmla="*/ 1 h 321"/>
                <a:gd name="T52" fmla="*/ 1 w 173"/>
                <a:gd name="T53" fmla="*/ 2 h 321"/>
                <a:gd name="T54" fmla="*/ 1 w 173"/>
                <a:gd name="T55" fmla="*/ 3 h 321"/>
                <a:gd name="T56" fmla="*/ 0 w 173"/>
                <a:gd name="T57" fmla="*/ 3 h 321"/>
                <a:gd name="T58" fmla="*/ 0 w 173"/>
                <a:gd name="T59" fmla="*/ 1 h 321"/>
                <a:gd name="T60" fmla="*/ 0 w 173"/>
                <a:gd name="T61" fmla="*/ 0 h 321"/>
                <a:gd name="T62" fmla="*/ 0 w 173"/>
                <a:gd name="T63" fmla="*/ 0 h 3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3"/>
                <a:gd name="T97" fmla="*/ 0 h 321"/>
                <a:gd name="T98" fmla="*/ 173 w 173"/>
                <a:gd name="T99" fmla="*/ 321 h 3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3" h="321">
                  <a:moveTo>
                    <a:pt x="17" y="0"/>
                  </a:moveTo>
                  <a:lnTo>
                    <a:pt x="19" y="0"/>
                  </a:lnTo>
                  <a:lnTo>
                    <a:pt x="21" y="2"/>
                  </a:lnTo>
                  <a:lnTo>
                    <a:pt x="25" y="6"/>
                  </a:lnTo>
                  <a:lnTo>
                    <a:pt x="28" y="7"/>
                  </a:lnTo>
                  <a:lnTo>
                    <a:pt x="36" y="11"/>
                  </a:lnTo>
                  <a:lnTo>
                    <a:pt x="38" y="13"/>
                  </a:lnTo>
                  <a:lnTo>
                    <a:pt x="42" y="15"/>
                  </a:lnTo>
                  <a:lnTo>
                    <a:pt x="45" y="17"/>
                  </a:lnTo>
                  <a:lnTo>
                    <a:pt x="51" y="19"/>
                  </a:lnTo>
                  <a:lnTo>
                    <a:pt x="53" y="21"/>
                  </a:lnTo>
                  <a:lnTo>
                    <a:pt x="59" y="23"/>
                  </a:lnTo>
                  <a:lnTo>
                    <a:pt x="63" y="25"/>
                  </a:lnTo>
                  <a:lnTo>
                    <a:pt x="68" y="27"/>
                  </a:lnTo>
                  <a:lnTo>
                    <a:pt x="72" y="28"/>
                  </a:lnTo>
                  <a:lnTo>
                    <a:pt x="78" y="30"/>
                  </a:lnTo>
                  <a:lnTo>
                    <a:pt x="82" y="32"/>
                  </a:lnTo>
                  <a:lnTo>
                    <a:pt x="87" y="34"/>
                  </a:lnTo>
                  <a:lnTo>
                    <a:pt x="93" y="36"/>
                  </a:lnTo>
                  <a:lnTo>
                    <a:pt x="99" y="38"/>
                  </a:lnTo>
                  <a:lnTo>
                    <a:pt x="106" y="38"/>
                  </a:lnTo>
                  <a:lnTo>
                    <a:pt x="112" y="40"/>
                  </a:lnTo>
                  <a:lnTo>
                    <a:pt x="118" y="40"/>
                  </a:lnTo>
                  <a:lnTo>
                    <a:pt x="123" y="42"/>
                  </a:lnTo>
                  <a:lnTo>
                    <a:pt x="131" y="44"/>
                  </a:lnTo>
                  <a:lnTo>
                    <a:pt x="137" y="44"/>
                  </a:lnTo>
                  <a:lnTo>
                    <a:pt x="173" y="156"/>
                  </a:lnTo>
                  <a:lnTo>
                    <a:pt x="133" y="321"/>
                  </a:lnTo>
                  <a:lnTo>
                    <a:pt x="0" y="321"/>
                  </a:lnTo>
                  <a:lnTo>
                    <a:pt x="13" y="23"/>
                  </a:lnTo>
                  <a:lnTo>
                    <a:pt x="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4" name="Freeform 554">
              <a:extLst>
                <a:ext uri="{FF2B5EF4-FFF2-40B4-BE49-F238E27FC236}">
                  <a16:creationId xmlns:a16="http://schemas.microsoft.com/office/drawing/2014/main" id="{081C4F05-0154-448D-9A41-39911C0CCDB3}"/>
                </a:ext>
              </a:extLst>
            </p:cNvPr>
            <p:cNvSpPr>
              <a:spLocks/>
            </p:cNvSpPr>
            <p:nvPr/>
          </p:nvSpPr>
          <p:spPr bwMode="auto">
            <a:xfrm>
              <a:off x="3983" y="1995"/>
              <a:ext cx="44" cy="146"/>
            </a:xfrm>
            <a:custGeom>
              <a:avLst/>
              <a:gdLst>
                <a:gd name="T0" fmla="*/ 1 w 87"/>
                <a:gd name="T1" fmla="*/ 0 h 293"/>
                <a:gd name="T2" fmla="*/ 1 w 87"/>
                <a:gd name="T3" fmla="*/ 2 h 293"/>
                <a:gd name="T4" fmla="*/ 0 w 87"/>
                <a:gd name="T5" fmla="*/ 2 h 293"/>
                <a:gd name="T6" fmla="*/ 1 w 87"/>
                <a:gd name="T7" fmla="*/ 0 h 293"/>
                <a:gd name="T8" fmla="*/ 1 w 87"/>
                <a:gd name="T9" fmla="*/ 0 h 293"/>
                <a:gd name="T10" fmla="*/ 0 60000 65536"/>
                <a:gd name="T11" fmla="*/ 0 60000 65536"/>
                <a:gd name="T12" fmla="*/ 0 60000 65536"/>
                <a:gd name="T13" fmla="*/ 0 60000 65536"/>
                <a:gd name="T14" fmla="*/ 0 60000 65536"/>
                <a:gd name="T15" fmla="*/ 0 w 87"/>
                <a:gd name="T16" fmla="*/ 0 h 293"/>
                <a:gd name="T17" fmla="*/ 87 w 87"/>
                <a:gd name="T18" fmla="*/ 293 h 293"/>
              </a:gdLst>
              <a:ahLst/>
              <a:cxnLst>
                <a:cxn ang="T10">
                  <a:pos x="T0" y="T1"/>
                </a:cxn>
                <a:cxn ang="T11">
                  <a:pos x="T2" y="T3"/>
                </a:cxn>
                <a:cxn ang="T12">
                  <a:pos x="T4" y="T5"/>
                </a:cxn>
                <a:cxn ang="T13">
                  <a:pos x="T6" y="T7"/>
                </a:cxn>
                <a:cxn ang="T14">
                  <a:pos x="T8" y="T9"/>
                </a:cxn>
              </a:cxnLst>
              <a:rect l="T15" t="T16" r="T17" b="T18"/>
              <a:pathLst>
                <a:path w="87" h="293">
                  <a:moveTo>
                    <a:pt x="87" y="0"/>
                  </a:moveTo>
                  <a:lnTo>
                    <a:pt x="74" y="293"/>
                  </a:lnTo>
                  <a:lnTo>
                    <a:pt x="0" y="293"/>
                  </a:lnTo>
                  <a:lnTo>
                    <a:pt x="8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5" name="Freeform 555">
              <a:extLst>
                <a:ext uri="{FF2B5EF4-FFF2-40B4-BE49-F238E27FC236}">
                  <a16:creationId xmlns:a16="http://schemas.microsoft.com/office/drawing/2014/main" id="{2B8EC8F7-6C47-476E-9A48-0E1E6AED2913}"/>
                </a:ext>
              </a:extLst>
            </p:cNvPr>
            <p:cNvSpPr>
              <a:spLocks/>
            </p:cNvSpPr>
            <p:nvPr/>
          </p:nvSpPr>
          <p:spPr bwMode="auto">
            <a:xfrm>
              <a:off x="4085" y="2002"/>
              <a:ext cx="46" cy="139"/>
            </a:xfrm>
            <a:custGeom>
              <a:avLst/>
              <a:gdLst>
                <a:gd name="T0" fmla="*/ 1 w 91"/>
                <a:gd name="T1" fmla="*/ 0 h 277"/>
                <a:gd name="T2" fmla="*/ 1 w 91"/>
                <a:gd name="T3" fmla="*/ 1 h 277"/>
                <a:gd name="T4" fmla="*/ 1 w 91"/>
                <a:gd name="T5" fmla="*/ 2 h 277"/>
                <a:gd name="T6" fmla="*/ 1 w 91"/>
                <a:gd name="T7" fmla="*/ 3 h 277"/>
                <a:gd name="T8" fmla="*/ 0 w 91"/>
                <a:gd name="T9" fmla="*/ 3 h 277"/>
                <a:gd name="T10" fmla="*/ 1 w 91"/>
                <a:gd name="T11" fmla="*/ 0 h 277"/>
                <a:gd name="T12" fmla="*/ 1 w 91"/>
                <a:gd name="T13" fmla="*/ 0 h 277"/>
                <a:gd name="T14" fmla="*/ 0 60000 65536"/>
                <a:gd name="T15" fmla="*/ 0 60000 65536"/>
                <a:gd name="T16" fmla="*/ 0 60000 65536"/>
                <a:gd name="T17" fmla="*/ 0 60000 65536"/>
                <a:gd name="T18" fmla="*/ 0 60000 65536"/>
                <a:gd name="T19" fmla="*/ 0 60000 65536"/>
                <a:gd name="T20" fmla="*/ 0 60000 65536"/>
                <a:gd name="T21" fmla="*/ 0 w 91"/>
                <a:gd name="T22" fmla="*/ 0 h 277"/>
                <a:gd name="T23" fmla="*/ 91 w 91"/>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277">
                  <a:moveTo>
                    <a:pt x="6" y="0"/>
                  </a:moveTo>
                  <a:lnTo>
                    <a:pt x="44" y="3"/>
                  </a:lnTo>
                  <a:lnTo>
                    <a:pt x="91" y="182"/>
                  </a:lnTo>
                  <a:lnTo>
                    <a:pt x="44" y="277"/>
                  </a:lnTo>
                  <a:lnTo>
                    <a:pt x="0" y="277"/>
                  </a:lnTo>
                  <a:lnTo>
                    <a:pt x="6"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6" name="Freeform 556">
              <a:extLst>
                <a:ext uri="{FF2B5EF4-FFF2-40B4-BE49-F238E27FC236}">
                  <a16:creationId xmlns:a16="http://schemas.microsoft.com/office/drawing/2014/main" id="{BC4E25E9-E76D-46BB-B573-3432FDA61491}"/>
                </a:ext>
              </a:extLst>
            </p:cNvPr>
            <p:cNvSpPr>
              <a:spLocks/>
            </p:cNvSpPr>
            <p:nvPr/>
          </p:nvSpPr>
          <p:spPr bwMode="auto">
            <a:xfrm>
              <a:off x="4107" y="2003"/>
              <a:ext cx="80" cy="138"/>
            </a:xfrm>
            <a:custGeom>
              <a:avLst/>
              <a:gdLst>
                <a:gd name="T0" fmla="*/ 0 w 159"/>
                <a:gd name="T1" fmla="*/ 3 h 275"/>
                <a:gd name="T2" fmla="*/ 1 w 159"/>
                <a:gd name="T3" fmla="*/ 3 h 275"/>
                <a:gd name="T4" fmla="*/ 2 w 159"/>
                <a:gd name="T5" fmla="*/ 2 h 275"/>
                <a:gd name="T6" fmla="*/ 1 w 159"/>
                <a:gd name="T7" fmla="*/ 0 h 275"/>
                <a:gd name="T8" fmla="*/ 0 w 159"/>
                <a:gd name="T9" fmla="*/ 1 h 275"/>
                <a:gd name="T10" fmla="*/ 0 w 159"/>
                <a:gd name="T11" fmla="*/ 3 h 275"/>
                <a:gd name="T12" fmla="*/ 0 w 159"/>
                <a:gd name="T13" fmla="*/ 3 h 275"/>
                <a:gd name="T14" fmla="*/ 0 60000 65536"/>
                <a:gd name="T15" fmla="*/ 0 60000 65536"/>
                <a:gd name="T16" fmla="*/ 0 60000 65536"/>
                <a:gd name="T17" fmla="*/ 0 60000 65536"/>
                <a:gd name="T18" fmla="*/ 0 60000 65536"/>
                <a:gd name="T19" fmla="*/ 0 60000 65536"/>
                <a:gd name="T20" fmla="*/ 0 60000 65536"/>
                <a:gd name="T21" fmla="*/ 0 w 159"/>
                <a:gd name="T22" fmla="*/ 0 h 275"/>
                <a:gd name="T23" fmla="*/ 159 w 159"/>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 h="275">
                  <a:moveTo>
                    <a:pt x="0" y="275"/>
                  </a:moveTo>
                  <a:lnTo>
                    <a:pt x="59" y="275"/>
                  </a:lnTo>
                  <a:lnTo>
                    <a:pt x="159" y="155"/>
                  </a:lnTo>
                  <a:lnTo>
                    <a:pt x="60" y="0"/>
                  </a:lnTo>
                  <a:lnTo>
                    <a:pt x="0" y="1"/>
                  </a:lnTo>
                  <a:lnTo>
                    <a:pt x="0" y="27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7" name="Freeform 557">
              <a:extLst>
                <a:ext uri="{FF2B5EF4-FFF2-40B4-BE49-F238E27FC236}">
                  <a16:creationId xmlns:a16="http://schemas.microsoft.com/office/drawing/2014/main" id="{E335BFFD-0D9F-4A77-9DD6-70409FC0E4C1}"/>
                </a:ext>
              </a:extLst>
            </p:cNvPr>
            <p:cNvSpPr>
              <a:spLocks/>
            </p:cNvSpPr>
            <p:nvPr/>
          </p:nvSpPr>
          <p:spPr bwMode="auto">
            <a:xfrm>
              <a:off x="4137" y="1979"/>
              <a:ext cx="98" cy="162"/>
            </a:xfrm>
            <a:custGeom>
              <a:avLst/>
              <a:gdLst>
                <a:gd name="T0" fmla="*/ 0 w 195"/>
                <a:gd name="T1" fmla="*/ 2 h 325"/>
                <a:gd name="T2" fmla="*/ 2 w 195"/>
                <a:gd name="T3" fmla="*/ 2 h 325"/>
                <a:gd name="T4" fmla="*/ 2 w 195"/>
                <a:gd name="T5" fmla="*/ 2 h 325"/>
                <a:gd name="T6" fmla="*/ 2 w 195"/>
                <a:gd name="T7" fmla="*/ 0 h 325"/>
                <a:gd name="T8" fmla="*/ 2 w 195"/>
                <a:gd name="T9" fmla="*/ 0 h 325"/>
                <a:gd name="T10" fmla="*/ 2 w 195"/>
                <a:gd name="T11" fmla="*/ 0 h 325"/>
                <a:gd name="T12" fmla="*/ 2 w 195"/>
                <a:gd name="T13" fmla="*/ 0 h 325"/>
                <a:gd name="T14" fmla="*/ 2 w 195"/>
                <a:gd name="T15" fmla="*/ 0 h 325"/>
                <a:gd name="T16" fmla="*/ 2 w 195"/>
                <a:gd name="T17" fmla="*/ 0 h 325"/>
                <a:gd name="T18" fmla="*/ 2 w 195"/>
                <a:gd name="T19" fmla="*/ 0 h 325"/>
                <a:gd name="T20" fmla="*/ 1 w 195"/>
                <a:gd name="T21" fmla="*/ 0 h 325"/>
                <a:gd name="T22" fmla="*/ 1 w 195"/>
                <a:gd name="T23" fmla="*/ 0 h 325"/>
                <a:gd name="T24" fmla="*/ 1 w 195"/>
                <a:gd name="T25" fmla="*/ 0 h 325"/>
                <a:gd name="T26" fmla="*/ 1 w 195"/>
                <a:gd name="T27" fmla="*/ 0 h 325"/>
                <a:gd name="T28" fmla="*/ 1 w 195"/>
                <a:gd name="T29" fmla="*/ 0 h 325"/>
                <a:gd name="T30" fmla="*/ 1 w 195"/>
                <a:gd name="T31" fmla="*/ 0 h 325"/>
                <a:gd name="T32" fmla="*/ 1 w 195"/>
                <a:gd name="T33" fmla="*/ 0 h 325"/>
                <a:gd name="T34" fmla="*/ 1 w 195"/>
                <a:gd name="T35" fmla="*/ 0 h 325"/>
                <a:gd name="T36" fmla="*/ 1 w 195"/>
                <a:gd name="T37" fmla="*/ 0 h 325"/>
                <a:gd name="T38" fmla="*/ 1 w 195"/>
                <a:gd name="T39" fmla="*/ 0 h 325"/>
                <a:gd name="T40" fmla="*/ 1 w 195"/>
                <a:gd name="T41" fmla="*/ 0 h 325"/>
                <a:gd name="T42" fmla="*/ 1 w 195"/>
                <a:gd name="T43" fmla="*/ 0 h 325"/>
                <a:gd name="T44" fmla="*/ 1 w 195"/>
                <a:gd name="T45" fmla="*/ 0 h 325"/>
                <a:gd name="T46" fmla="*/ 1 w 195"/>
                <a:gd name="T47" fmla="*/ 0 h 325"/>
                <a:gd name="T48" fmla="*/ 1 w 195"/>
                <a:gd name="T49" fmla="*/ 0 h 325"/>
                <a:gd name="T50" fmla="*/ 1 w 195"/>
                <a:gd name="T51" fmla="*/ 0 h 325"/>
                <a:gd name="T52" fmla="*/ 1 w 195"/>
                <a:gd name="T53" fmla="*/ 0 h 325"/>
                <a:gd name="T54" fmla="*/ 1 w 195"/>
                <a:gd name="T55" fmla="*/ 0 h 325"/>
                <a:gd name="T56" fmla="*/ 1 w 195"/>
                <a:gd name="T57" fmla="*/ 0 h 325"/>
                <a:gd name="T58" fmla="*/ 1 w 195"/>
                <a:gd name="T59" fmla="*/ 0 h 325"/>
                <a:gd name="T60" fmla="*/ 1 w 195"/>
                <a:gd name="T61" fmla="*/ 0 h 325"/>
                <a:gd name="T62" fmla="*/ 1 w 195"/>
                <a:gd name="T63" fmla="*/ 0 h 325"/>
                <a:gd name="T64" fmla="*/ 1 w 195"/>
                <a:gd name="T65" fmla="*/ 0 h 325"/>
                <a:gd name="T66" fmla="*/ 1 w 195"/>
                <a:gd name="T67" fmla="*/ 0 h 325"/>
                <a:gd name="T68" fmla="*/ 1 w 195"/>
                <a:gd name="T69" fmla="*/ 0 h 325"/>
                <a:gd name="T70" fmla="*/ 1 w 195"/>
                <a:gd name="T71" fmla="*/ 0 h 325"/>
                <a:gd name="T72" fmla="*/ 1 w 195"/>
                <a:gd name="T73" fmla="*/ 0 h 325"/>
                <a:gd name="T74" fmla="*/ 1 w 195"/>
                <a:gd name="T75" fmla="*/ 0 h 325"/>
                <a:gd name="T76" fmla="*/ 1 w 195"/>
                <a:gd name="T77" fmla="*/ 0 h 325"/>
                <a:gd name="T78" fmla="*/ 1 w 195"/>
                <a:gd name="T79" fmla="*/ 0 h 325"/>
                <a:gd name="T80" fmla="*/ 0 w 195"/>
                <a:gd name="T81" fmla="*/ 2 h 325"/>
                <a:gd name="T82" fmla="*/ 0 w 195"/>
                <a:gd name="T83" fmla="*/ 2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5"/>
                <a:gd name="T127" fmla="*/ 0 h 325"/>
                <a:gd name="T128" fmla="*/ 195 w 195"/>
                <a:gd name="T129" fmla="*/ 325 h 3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5" h="325">
                  <a:moveTo>
                    <a:pt x="0" y="325"/>
                  </a:moveTo>
                  <a:lnTo>
                    <a:pt x="169" y="325"/>
                  </a:lnTo>
                  <a:lnTo>
                    <a:pt x="195" y="266"/>
                  </a:lnTo>
                  <a:lnTo>
                    <a:pt x="159" y="32"/>
                  </a:lnTo>
                  <a:lnTo>
                    <a:pt x="153" y="0"/>
                  </a:lnTo>
                  <a:lnTo>
                    <a:pt x="152" y="2"/>
                  </a:lnTo>
                  <a:lnTo>
                    <a:pt x="146" y="4"/>
                  </a:lnTo>
                  <a:lnTo>
                    <a:pt x="142" y="6"/>
                  </a:lnTo>
                  <a:lnTo>
                    <a:pt x="138" y="8"/>
                  </a:lnTo>
                  <a:lnTo>
                    <a:pt x="133" y="10"/>
                  </a:lnTo>
                  <a:lnTo>
                    <a:pt x="127" y="13"/>
                  </a:lnTo>
                  <a:lnTo>
                    <a:pt x="119" y="15"/>
                  </a:lnTo>
                  <a:lnTo>
                    <a:pt x="114" y="19"/>
                  </a:lnTo>
                  <a:lnTo>
                    <a:pt x="110" y="19"/>
                  </a:lnTo>
                  <a:lnTo>
                    <a:pt x="106" y="21"/>
                  </a:lnTo>
                  <a:lnTo>
                    <a:pt x="102" y="23"/>
                  </a:lnTo>
                  <a:lnTo>
                    <a:pt x="98" y="25"/>
                  </a:lnTo>
                  <a:lnTo>
                    <a:pt x="93" y="27"/>
                  </a:lnTo>
                  <a:lnTo>
                    <a:pt x="89" y="29"/>
                  </a:lnTo>
                  <a:lnTo>
                    <a:pt x="85" y="31"/>
                  </a:lnTo>
                  <a:lnTo>
                    <a:pt x="81" y="32"/>
                  </a:lnTo>
                  <a:lnTo>
                    <a:pt x="76" y="32"/>
                  </a:lnTo>
                  <a:lnTo>
                    <a:pt x="72" y="34"/>
                  </a:lnTo>
                  <a:lnTo>
                    <a:pt x="68" y="36"/>
                  </a:lnTo>
                  <a:lnTo>
                    <a:pt x="62" y="38"/>
                  </a:lnTo>
                  <a:lnTo>
                    <a:pt x="57" y="40"/>
                  </a:lnTo>
                  <a:lnTo>
                    <a:pt x="53" y="40"/>
                  </a:lnTo>
                  <a:lnTo>
                    <a:pt x="49" y="42"/>
                  </a:lnTo>
                  <a:lnTo>
                    <a:pt x="45" y="42"/>
                  </a:lnTo>
                  <a:lnTo>
                    <a:pt x="41" y="42"/>
                  </a:lnTo>
                  <a:lnTo>
                    <a:pt x="38" y="44"/>
                  </a:lnTo>
                  <a:lnTo>
                    <a:pt x="34" y="44"/>
                  </a:lnTo>
                  <a:lnTo>
                    <a:pt x="32" y="46"/>
                  </a:lnTo>
                  <a:lnTo>
                    <a:pt x="24" y="46"/>
                  </a:lnTo>
                  <a:lnTo>
                    <a:pt x="20" y="48"/>
                  </a:lnTo>
                  <a:lnTo>
                    <a:pt x="17" y="48"/>
                  </a:lnTo>
                  <a:lnTo>
                    <a:pt x="13" y="48"/>
                  </a:lnTo>
                  <a:lnTo>
                    <a:pt x="7" y="48"/>
                  </a:lnTo>
                  <a:lnTo>
                    <a:pt x="3" y="48"/>
                  </a:lnTo>
                  <a:lnTo>
                    <a:pt x="1" y="48"/>
                  </a:lnTo>
                  <a:lnTo>
                    <a:pt x="0" y="3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8" name="Freeform 558">
              <a:extLst>
                <a:ext uri="{FF2B5EF4-FFF2-40B4-BE49-F238E27FC236}">
                  <a16:creationId xmlns:a16="http://schemas.microsoft.com/office/drawing/2014/main" id="{D0250686-9F85-4587-8B71-CFD1BE0388CF}"/>
                </a:ext>
              </a:extLst>
            </p:cNvPr>
            <p:cNvSpPr>
              <a:spLocks/>
            </p:cNvSpPr>
            <p:nvPr/>
          </p:nvSpPr>
          <p:spPr bwMode="auto">
            <a:xfrm>
              <a:off x="3962" y="2703"/>
              <a:ext cx="57" cy="103"/>
            </a:xfrm>
            <a:custGeom>
              <a:avLst/>
              <a:gdLst>
                <a:gd name="T0" fmla="*/ 1 w 114"/>
                <a:gd name="T1" fmla="*/ 0 h 205"/>
                <a:gd name="T2" fmla="*/ 1 w 114"/>
                <a:gd name="T3" fmla="*/ 1 h 205"/>
                <a:gd name="T4" fmla="*/ 1 w 114"/>
                <a:gd name="T5" fmla="*/ 2 h 205"/>
                <a:gd name="T6" fmla="*/ 0 w 114"/>
                <a:gd name="T7" fmla="*/ 1 h 205"/>
                <a:gd name="T8" fmla="*/ 0 w 114"/>
                <a:gd name="T9" fmla="*/ 1 h 205"/>
                <a:gd name="T10" fmla="*/ 1 w 114"/>
                <a:gd name="T11" fmla="*/ 0 h 205"/>
                <a:gd name="T12" fmla="*/ 1 w 114"/>
                <a:gd name="T13" fmla="*/ 0 h 205"/>
                <a:gd name="T14" fmla="*/ 1 w 114"/>
                <a:gd name="T15" fmla="*/ 0 h 205"/>
                <a:gd name="T16" fmla="*/ 0 60000 65536"/>
                <a:gd name="T17" fmla="*/ 0 60000 65536"/>
                <a:gd name="T18" fmla="*/ 0 60000 65536"/>
                <a:gd name="T19" fmla="*/ 0 60000 65536"/>
                <a:gd name="T20" fmla="*/ 0 60000 65536"/>
                <a:gd name="T21" fmla="*/ 0 60000 65536"/>
                <a:gd name="T22" fmla="*/ 0 60000 65536"/>
                <a:gd name="T23" fmla="*/ 0 60000 65536"/>
                <a:gd name="T24" fmla="*/ 0 w 114"/>
                <a:gd name="T25" fmla="*/ 0 h 205"/>
                <a:gd name="T26" fmla="*/ 114 w 114"/>
                <a:gd name="T27" fmla="*/ 205 h 2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 h="205">
                  <a:moveTo>
                    <a:pt x="114" y="0"/>
                  </a:moveTo>
                  <a:lnTo>
                    <a:pt x="114" y="80"/>
                  </a:lnTo>
                  <a:lnTo>
                    <a:pt x="93" y="205"/>
                  </a:lnTo>
                  <a:lnTo>
                    <a:pt x="0" y="112"/>
                  </a:lnTo>
                  <a:lnTo>
                    <a:pt x="0" y="65"/>
                  </a:lnTo>
                  <a:lnTo>
                    <a:pt x="55" y="0"/>
                  </a:lnTo>
                  <a:lnTo>
                    <a:pt x="114"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9" name="Freeform 559">
              <a:extLst>
                <a:ext uri="{FF2B5EF4-FFF2-40B4-BE49-F238E27FC236}">
                  <a16:creationId xmlns:a16="http://schemas.microsoft.com/office/drawing/2014/main" id="{56B22477-0563-489D-83C6-3E69E7ED7292}"/>
                </a:ext>
              </a:extLst>
            </p:cNvPr>
            <p:cNvSpPr>
              <a:spLocks/>
            </p:cNvSpPr>
            <p:nvPr/>
          </p:nvSpPr>
          <p:spPr bwMode="auto">
            <a:xfrm>
              <a:off x="4001" y="2703"/>
              <a:ext cx="83" cy="101"/>
            </a:xfrm>
            <a:custGeom>
              <a:avLst/>
              <a:gdLst>
                <a:gd name="T0" fmla="*/ 0 w 165"/>
                <a:gd name="T1" fmla="*/ 1 h 201"/>
                <a:gd name="T2" fmla="*/ 1 w 165"/>
                <a:gd name="T3" fmla="*/ 0 h 201"/>
                <a:gd name="T4" fmla="*/ 1 w 165"/>
                <a:gd name="T5" fmla="*/ 0 h 201"/>
                <a:gd name="T6" fmla="*/ 2 w 165"/>
                <a:gd name="T7" fmla="*/ 1 h 201"/>
                <a:gd name="T8" fmla="*/ 2 w 165"/>
                <a:gd name="T9" fmla="*/ 1 h 201"/>
                <a:gd name="T10" fmla="*/ 1 w 165"/>
                <a:gd name="T11" fmla="*/ 2 h 201"/>
                <a:gd name="T12" fmla="*/ 0 w 165"/>
                <a:gd name="T13" fmla="*/ 1 h 201"/>
                <a:gd name="T14" fmla="*/ 0 w 165"/>
                <a:gd name="T15" fmla="*/ 1 h 201"/>
                <a:gd name="T16" fmla="*/ 0 w 165"/>
                <a:gd name="T17" fmla="*/ 1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
                <a:gd name="T28" fmla="*/ 0 h 201"/>
                <a:gd name="T29" fmla="*/ 165 w 165"/>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 h="201">
                  <a:moveTo>
                    <a:pt x="0" y="74"/>
                  </a:moveTo>
                  <a:lnTo>
                    <a:pt x="34" y="0"/>
                  </a:lnTo>
                  <a:lnTo>
                    <a:pt x="106" y="0"/>
                  </a:lnTo>
                  <a:lnTo>
                    <a:pt x="165" y="65"/>
                  </a:lnTo>
                  <a:lnTo>
                    <a:pt x="133" y="112"/>
                  </a:lnTo>
                  <a:lnTo>
                    <a:pt x="101" y="201"/>
                  </a:lnTo>
                  <a:lnTo>
                    <a:pt x="0" y="112"/>
                  </a:lnTo>
                  <a:lnTo>
                    <a:pt x="0" y="7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0" name="Freeform 560">
              <a:extLst>
                <a:ext uri="{FF2B5EF4-FFF2-40B4-BE49-F238E27FC236}">
                  <a16:creationId xmlns:a16="http://schemas.microsoft.com/office/drawing/2014/main" id="{E575AC8E-2B6E-475C-A271-A1B7A37AD92C}"/>
                </a:ext>
              </a:extLst>
            </p:cNvPr>
            <p:cNvSpPr>
              <a:spLocks/>
            </p:cNvSpPr>
            <p:nvPr/>
          </p:nvSpPr>
          <p:spPr bwMode="auto">
            <a:xfrm>
              <a:off x="4054" y="2703"/>
              <a:ext cx="54" cy="102"/>
            </a:xfrm>
            <a:custGeom>
              <a:avLst/>
              <a:gdLst>
                <a:gd name="T0" fmla="*/ 0 w 109"/>
                <a:gd name="T1" fmla="*/ 0 h 203"/>
                <a:gd name="T2" fmla="*/ 0 w 109"/>
                <a:gd name="T3" fmla="*/ 1 h 203"/>
                <a:gd name="T4" fmla="*/ 0 w 109"/>
                <a:gd name="T5" fmla="*/ 1 h 203"/>
                <a:gd name="T6" fmla="*/ 0 w 109"/>
                <a:gd name="T7" fmla="*/ 2 h 203"/>
                <a:gd name="T8" fmla="*/ 0 w 109"/>
                <a:gd name="T9" fmla="*/ 1 h 203"/>
                <a:gd name="T10" fmla="*/ 0 w 109"/>
                <a:gd name="T11" fmla="*/ 1 h 203"/>
                <a:gd name="T12" fmla="*/ 0 w 109"/>
                <a:gd name="T13" fmla="*/ 0 h 203"/>
                <a:gd name="T14" fmla="*/ 0 w 109"/>
                <a:gd name="T15" fmla="*/ 0 h 203"/>
                <a:gd name="T16" fmla="*/ 0 w 109"/>
                <a:gd name="T17" fmla="*/ 0 h 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203"/>
                <a:gd name="T29" fmla="*/ 109 w 109"/>
                <a:gd name="T30" fmla="*/ 203 h 2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203">
                  <a:moveTo>
                    <a:pt x="0" y="0"/>
                  </a:moveTo>
                  <a:lnTo>
                    <a:pt x="27" y="70"/>
                  </a:lnTo>
                  <a:lnTo>
                    <a:pt x="27" y="112"/>
                  </a:lnTo>
                  <a:lnTo>
                    <a:pt x="74" y="203"/>
                  </a:lnTo>
                  <a:lnTo>
                    <a:pt x="109" y="112"/>
                  </a:lnTo>
                  <a:lnTo>
                    <a:pt x="109" y="65"/>
                  </a:lnTo>
                  <a:lnTo>
                    <a:pt x="63" y="0"/>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1" name="Freeform 561">
              <a:extLst>
                <a:ext uri="{FF2B5EF4-FFF2-40B4-BE49-F238E27FC236}">
                  <a16:creationId xmlns:a16="http://schemas.microsoft.com/office/drawing/2014/main" id="{160444D4-10A4-4E52-BEC6-6EAC7D28FE76}"/>
                </a:ext>
              </a:extLst>
            </p:cNvPr>
            <p:cNvSpPr>
              <a:spLocks/>
            </p:cNvSpPr>
            <p:nvPr/>
          </p:nvSpPr>
          <p:spPr bwMode="auto">
            <a:xfrm>
              <a:off x="3962" y="2759"/>
              <a:ext cx="68" cy="145"/>
            </a:xfrm>
            <a:custGeom>
              <a:avLst/>
              <a:gdLst>
                <a:gd name="T0" fmla="*/ 1 w 137"/>
                <a:gd name="T1" fmla="*/ 1 h 289"/>
                <a:gd name="T2" fmla="*/ 0 w 137"/>
                <a:gd name="T3" fmla="*/ 3 h 289"/>
                <a:gd name="T4" fmla="*/ 0 w 137"/>
                <a:gd name="T5" fmla="*/ 3 h 289"/>
                <a:gd name="T6" fmla="*/ 0 w 137"/>
                <a:gd name="T7" fmla="*/ 0 h 289"/>
                <a:gd name="T8" fmla="*/ 0 w 137"/>
                <a:gd name="T9" fmla="*/ 0 h 289"/>
                <a:gd name="T10" fmla="*/ 1 w 137"/>
                <a:gd name="T11" fmla="*/ 1 h 289"/>
                <a:gd name="T12" fmla="*/ 1 w 137"/>
                <a:gd name="T13" fmla="*/ 1 h 289"/>
                <a:gd name="T14" fmla="*/ 0 60000 65536"/>
                <a:gd name="T15" fmla="*/ 0 60000 65536"/>
                <a:gd name="T16" fmla="*/ 0 60000 65536"/>
                <a:gd name="T17" fmla="*/ 0 60000 65536"/>
                <a:gd name="T18" fmla="*/ 0 60000 65536"/>
                <a:gd name="T19" fmla="*/ 0 60000 65536"/>
                <a:gd name="T20" fmla="*/ 0 60000 65536"/>
                <a:gd name="T21" fmla="*/ 0 w 137"/>
                <a:gd name="T22" fmla="*/ 0 h 289"/>
                <a:gd name="T23" fmla="*/ 137 w 137"/>
                <a:gd name="T24" fmla="*/ 289 h 2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289">
                  <a:moveTo>
                    <a:pt x="137" y="126"/>
                  </a:moveTo>
                  <a:lnTo>
                    <a:pt x="78" y="289"/>
                  </a:lnTo>
                  <a:lnTo>
                    <a:pt x="0" y="289"/>
                  </a:lnTo>
                  <a:lnTo>
                    <a:pt x="0" y="0"/>
                  </a:lnTo>
                  <a:lnTo>
                    <a:pt x="78" y="0"/>
                  </a:lnTo>
                  <a:lnTo>
                    <a:pt x="137" y="12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2" name="Freeform 562">
              <a:extLst>
                <a:ext uri="{FF2B5EF4-FFF2-40B4-BE49-F238E27FC236}">
                  <a16:creationId xmlns:a16="http://schemas.microsoft.com/office/drawing/2014/main" id="{14FD5B6E-9E51-4B0E-92CA-8666F58027AA}"/>
                </a:ext>
              </a:extLst>
            </p:cNvPr>
            <p:cNvSpPr>
              <a:spLocks/>
            </p:cNvSpPr>
            <p:nvPr/>
          </p:nvSpPr>
          <p:spPr bwMode="auto">
            <a:xfrm>
              <a:off x="4001" y="2759"/>
              <a:ext cx="96" cy="145"/>
            </a:xfrm>
            <a:custGeom>
              <a:avLst/>
              <a:gdLst>
                <a:gd name="T0" fmla="*/ 0 w 192"/>
                <a:gd name="T1" fmla="*/ 3 h 289"/>
                <a:gd name="T2" fmla="*/ 2 w 192"/>
                <a:gd name="T3" fmla="*/ 3 h 289"/>
                <a:gd name="T4" fmla="*/ 2 w 192"/>
                <a:gd name="T5" fmla="*/ 1 h 289"/>
                <a:gd name="T6" fmla="*/ 2 w 192"/>
                <a:gd name="T7" fmla="*/ 0 h 289"/>
                <a:gd name="T8" fmla="*/ 0 w 192"/>
                <a:gd name="T9" fmla="*/ 0 h 289"/>
                <a:gd name="T10" fmla="*/ 0 w 192"/>
                <a:gd name="T11" fmla="*/ 3 h 289"/>
                <a:gd name="T12" fmla="*/ 0 w 192"/>
                <a:gd name="T13" fmla="*/ 3 h 289"/>
                <a:gd name="T14" fmla="*/ 0 60000 65536"/>
                <a:gd name="T15" fmla="*/ 0 60000 65536"/>
                <a:gd name="T16" fmla="*/ 0 60000 65536"/>
                <a:gd name="T17" fmla="*/ 0 60000 65536"/>
                <a:gd name="T18" fmla="*/ 0 60000 65536"/>
                <a:gd name="T19" fmla="*/ 0 60000 65536"/>
                <a:gd name="T20" fmla="*/ 0 60000 65536"/>
                <a:gd name="T21" fmla="*/ 0 w 192"/>
                <a:gd name="T22" fmla="*/ 0 h 289"/>
                <a:gd name="T23" fmla="*/ 192 w 192"/>
                <a:gd name="T24" fmla="*/ 289 h 2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289">
                  <a:moveTo>
                    <a:pt x="0" y="289"/>
                  </a:moveTo>
                  <a:lnTo>
                    <a:pt x="131" y="289"/>
                  </a:lnTo>
                  <a:lnTo>
                    <a:pt x="192" y="97"/>
                  </a:lnTo>
                  <a:lnTo>
                    <a:pt x="133" y="0"/>
                  </a:lnTo>
                  <a:lnTo>
                    <a:pt x="0" y="0"/>
                  </a:lnTo>
                  <a:lnTo>
                    <a:pt x="0" y="289"/>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3" name="Freeform 563">
              <a:extLst>
                <a:ext uri="{FF2B5EF4-FFF2-40B4-BE49-F238E27FC236}">
                  <a16:creationId xmlns:a16="http://schemas.microsoft.com/office/drawing/2014/main" id="{D6ED21EE-6216-474F-BCDF-60ADC232573F}"/>
                </a:ext>
              </a:extLst>
            </p:cNvPr>
            <p:cNvSpPr>
              <a:spLocks/>
            </p:cNvSpPr>
            <p:nvPr/>
          </p:nvSpPr>
          <p:spPr bwMode="auto">
            <a:xfrm>
              <a:off x="4066" y="2759"/>
              <a:ext cx="42" cy="145"/>
            </a:xfrm>
            <a:custGeom>
              <a:avLst/>
              <a:gdLst>
                <a:gd name="T0" fmla="*/ 0 w 84"/>
                <a:gd name="T1" fmla="*/ 3 h 289"/>
                <a:gd name="T2" fmla="*/ 1 w 84"/>
                <a:gd name="T3" fmla="*/ 3 h 289"/>
                <a:gd name="T4" fmla="*/ 1 w 84"/>
                <a:gd name="T5" fmla="*/ 0 h 289"/>
                <a:gd name="T6" fmla="*/ 1 w 84"/>
                <a:gd name="T7" fmla="*/ 0 h 289"/>
                <a:gd name="T8" fmla="*/ 0 w 84"/>
                <a:gd name="T9" fmla="*/ 3 h 289"/>
                <a:gd name="T10" fmla="*/ 0 w 84"/>
                <a:gd name="T11" fmla="*/ 3 h 289"/>
                <a:gd name="T12" fmla="*/ 0 60000 65536"/>
                <a:gd name="T13" fmla="*/ 0 60000 65536"/>
                <a:gd name="T14" fmla="*/ 0 60000 65536"/>
                <a:gd name="T15" fmla="*/ 0 60000 65536"/>
                <a:gd name="T16" fmla="*/ 0 60000 65536"/>
                <a:gd name="T17" fmla="*/ 0 60000 65536"/>
                <a:gd name="T18" fmla="*/ 0 w 84"/>
                <a:gd name="T19" fmla="*/ 0 h 289"/>
                <a:gd name="T20" fmla="*/ 84 w 84"/>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84" h="289">
                  <a:moveTo>
                    <a:pt x="0" y="289"/>
                  </a:moveTo>
                  <a:lnTo>
                    <a:pt x="84" y="289"/>
                  </a:lnTo>
                  <a:lnTo>
                    <a:pt x="84" y="0"/>
                  </a:lnTo>
                  <a:lnTo>
                    <a:pt x="2" y="0"/>
                  </a:lnTo>
                  <a:lnTo>
                    <a:pt x="0" y="28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4" name="Freeform 564">
              <a:extLst>
                <a:ext uri="{FF2B5EF4-FFF2-40B4-BE49-F238E27FC236}">
                  <a16:creationId xmlns:a16="http://schemas.microsoft.com/office/drawing/2014/main" id="{D15182B3-3AAD-4C08-9E50-4AE49D81F513}"/>
                </a:ext>
              </a:extLst>
            </p:cNvPr>
            <p:cNvSpPr>
              <a:spLocks/>
            </p:cNvSpPr>
            <p:nvPr/>
          </p:nvSpPr>
          <p:spPr bwMode="auto">
            <a:xfrm>
              <a:off x="4131" y="2703"/>
              <a:ext cx="56" cy="86"/>
            </a:xfrm>
            <a:custGeom>
              <a:avLst/>
              <a:gdLst>
                <a:gd name="T0" fmla="*/ 1 w 112"/>
                <a:gd name="T1" fmla="*/ 0 h 173"/>
                <a:gd name="T2" fmla="*/ 1 w 112"/>
                <a:gd name="T3" fmla="*/ 0 h 173"/>
                <a:gd name="T4" fmla="*/ 1 w 112"/>
                <a:gd name="T5" fmla="*/ 0 h 173"/>
                <a:gd name="T6" fmla="*/ 1 w 112"/>
                <a:gd name="T7" fmla="*/ 1 h 173"/>
                <a:gd name="T8" fmla="*/ 0 w 112"/>
                <a:gd name="T9" fmla="*/ 0 h 173"/>
                <a:gd name="T10" fmla="*/ 0 w 112"/>
                <a:gd name="T11" fmla="*/ 0 h 173"/>
                <a:gd name="T12" fmla="*/ 1 w 112"/>
                <a:gd name="T13" fmla="*/ 0 h 173"/>
                <a:gd name="T14" fmla="*/ 1 w 112"/>
                <a:gd name="T15" fmla="*/ 0 h 173"/>
                <a:gd name="T16" fmla="*/ 1 w 112"/>
                <a:gd name="T17" fmla="*/ 0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
                <a:gd name="T28" fmla="*/ 0 h 173"/>
                <a:gd name="T29" fmla="*/ 112 w 112"/>
                <a:gd name="T30" fmla="*/ 173 h 1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 h="173">
                  <a:moveTo>
                    <a:pt x="112" y="0"/>
                  </a:moveTo>
                  <a:lnTo>
                    <a:pt x="78" y="74"/>
                  </a:lnTo>
                  <a:lnTo>
                    <a:pt x="78" y="110"/>
                  </a:lnTo>
                  <a:lnTo>
                    <a:pt x="48" y="173"/>
                  </a:lnTo>
                  <a:lnTo>
                    <a:pt x="0" y="112"/>
                  </a:lnTo>
                  <a:lnTo>
                    <a:pt x="0" y="65"/>
                  </a:lnTo>
                  <a:lnTo>
                    <a:pt x="55" y="0"/>
                  </a:lnTo>
                  <a:lnTo>
                    <a:pt x="11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5" name="Freeform 565">
              <a:extLst>
                <a:ext uri="{FF2B5EF4-FFF2-40B4-BE49-F238E27FC236}">
                  <a16:creationId xmlns:a16="http://schemas.microsoft.com/office/drawing/2014/main" id="{96ED4AE8-F0EB-4B4D-B9E3-DC279908395B}"/>
                </a:ext>
              </a:extLst>
            </p:cNvPr>
            <p:cNvSpPr>
              <a:spLocks/>
            </p:cNvSpPr>
            <p:nvPr/>
          </p:nvSpPr>
          <p:spPr bwMode="auto">
            <a:xfrm>
              <a:off x="4348" y="2759"/>
              <a:ext cx="140" cy="227"/>
            </a:xfrm>
            <a:custGeom>
              <a:avLst/>
              <a:gdLst>
                <a:gd name="T0" fmla="*/ 0 w 282"/>
                <a:gd name="T1" fmla="*/ 0 h 455"/>
                <a:gd name="T2" fmla="*/ 0 w 282"/>
                <a:gd name="T3" fmla="*/ 0 h 455"/>
                <a:gd name="T4" fmla="*/ 0 w 282"/>
                <a:gd name="T5" fmla="*/ 2 h 455"/>
                <a:gd name="T6" fmla="*/ 0 w 282"/>
                <a:gd name="T7" fmla="*/ 3 h 455"/>
                <a:gd name="T8" fmla="*/ 2 w 282"/>
                <a:gd name="T9" fmla="*/ 3 h 455"/>
                <a:gd name="T10" fmla="*/ 1 w 282"/>
                <a:gd name="T11" fmla="*/ 2 h 455"/>
                <a:gd name="T12" fmla="*/ 1 w 282"/>
                <a:gd name="T13" fmla="*/ 0 h 455"/>
                <a:gd name="T14" fmla="*/ 0 w 282"/>
                <a:gd name="T15" fmla="*/ 0 h 455"/>
                <a:gd name="T16" fmla="*/ 0 w 282"/>
                <a:gd name="T17" fmla="*/ 0 h 4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2"/>
                <a:gd name="T28" fmla="*/ 0 h 455"/>
                <a:gd name="T29" fmla="*/ 282 w 282"/>
                <a:gd name="T30" fmla="*/ 455 h 4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2" h="455">
                  <a:moveTo>
                    <a:pt x="86" y="19"/>
                  </a:moveTo>
                  <a:lnTo>
                    <a:pt x="0" y="80"/>
                  </a:lnTo>
                  <a:lnTo>
                    <a:pt x="2" y="295"/>
                  </a:lnTo>
                  <a:lnTo>
                    <a:pt x="40" y="451"/>
                  </a:lnTo>
                  <a:lnTo>
                    <a:pt x="282" y="455"/>
                  </a:lnTo>
                  <a:lnTo>
                    <a:pt x="228" y="321"/>
                  </a:lnTo>
                  <a:lnTo>
                    <a:pt x="226" y="0"/>
                  </a:lnTo>
                  <a:lnTo>
                    <a:pt x="86" y="19"/>
                  </a:lnTo>
                  <a:close/>
                </a:path>
              </a:pathLst>
            </a:custGeom>
            <a:solidFill>
              <a:srgbClr val="7A94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6" name="Freeform 566">
              <a:extLst>
                <a:ext uri="{FF2B5EF4-FFF2-40B4-BE49-F238E27FC236}">
                  <a16:creationId xmlns:a16="http://schemas.microsoft.com/office/drawing/2014/main" id="{7C146C0D-DA9E-4157-AFFA-9C1D03E4EAAE}"/>
                </a:ext>
              </a:extLst>
            </p:cNvPr>
            <p:cNvSpPr>
              <a:spLocks/>
            </p:cNvSpPr>
            <p:nvPr/>
          </p:nvSpPr>
          <p:spPr bwMode="auto">
            <a:xfrm>
              <a:off x="4169" y="2703"/>
              <a:ext cx="88" cy="89"/>
            </a:xfrm>
            <a:custGeom>
              <a:avLst/>
              <a:gdLst>
                <a:gd name="T0" fmla="*/ 0 w 177"/>
                <a:gd name="T1" fmla="*/ 0 h 179"/>
                <a:gd name="T2" fmla="*/ 0 w 177"/>
                <a:gd name="T3" fmla="*/ 0 h 179"/>
                <a:gd name="T4" fmla="*/ 0 w 177"/>
                <a:gd name="T5" fmla="*/ 0 h 179"/>
                <a:gd name="T6" fmla="*/ 1 w 177"/>
                <a:gd name="T7" fmla="*/ 0 h 179"/>
                <a:gd name="T8" fmla="*/ 1 w 177"/>
                <a:gd name="T9" fmla="*/ 1 h 179"/>
                <a:gd name="T10" fmla="*/ 0 w 177"/>
                <a:gd name="T11" fmla="*/ 0 h 179"/>
                <a:gd name="T12" fmla="*/ 0 w 177"/>
                <a:gd name="T13" fmla="*/ 0 h 179"/>
                <a:gd name="T14" fmla="*/ 0 w 177"/>
                <a:gd name="T15" fmla="*/ 0 h 179"/>
                <a:gd name="T16" fmla="*/ 0 60000 65536"/>
                <a:gd name="T17" fmla="*/ 0 60000 65536"/>
                <a:gd name="T18" fmla="*/ 0 60000 65536"/>
                <a:gd name="T19" fmla="*/ 0 60000 65536"/>
                <a:gd name="T20" fmla="*/ 0 60000 65536"/>
                <a:gd name="T21" fmla="*/ 0 60000 65536"/>
                <a:gd name="T22" fmla="*/ 0 60000 65536"/>
                <a:gd name="T23" fmla="*/ 0 60000 65536"/>
                <a:gd name="T24" fmla="*/ 0 w 177"/>
                <a:gd name="T25" fmla="*/ 0 h 179"/>
                <a:gd name="T26" fmla="*/ 177 w 177"/>
                <a:gd name="T27" fmla="*/ 179 h 1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 h="179">
                  <a:moveTo>
                    <a:pt x="2" y="74"/>
                  </a:moveTo>
                  <a:lnTo>
                    <a:pt x="34" y="0"/>
                  </a:lnTo>
                  <a:lnTo>
                    <a:pt x="107" y="0"/>
                  </a:lnTo>
                  <a:lnTo>
                    <a:pt x="158" y="61"/>
                  </a:lnTo>
                  <a:lnTo>
                    <a:pt x="177" y="179"/>
                  </a:lnTo>
                  <a:lnTo>
                    <a:pt x="0" y="112"/>
                  </a:lnTo>
                  <a:lnTo>
                    <a:pt x="2" y="7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7" name="Freeform 567">
              <a:extLst>
                <a:ext uri="{FF2B5EF4-FFF2-40B4-BE49-F238E27FC236}">
                  <a16:creationId xmlns:a16="http://schemas.microsoft.com/office/drawing/2014/main" id="{4F482BD0-4D2C-4B96-9B40-D3C7297182EF}"/>
                </a:ext>
              </a:extLst>
            </p:cNvPr>
            <p:cNvSpPr>
              <a:spLocks/>
            </p:cNvSpPr>
            <p:nvPr/>
          </p:nvSpPr>
          <p:spPr bwMode="auto">
            <a:xfrm>
              <a:off x="4222" y="2703"/>
              <a:ext cx="54" cy="81"/>
            </a:xfrm>
            <a:custGeom>
              <a:avLst/>
              <a:gdLst>
                <a:gd name="T0" fmla="*/ 0 w 108"/>
                <a:gd name="T1" fmla="*/ 0 h 162"/>
                <a:gd name="T2" fmla="*/ 1 w 108"/>
                <a:gd name="T3" fmla="*/ 1 h 162"/>
                <a:gd name="T4" fmla="*/ 1 w 108"/>
                <a:gd name="T5" fmla="*/ 1 h 162"/>
                <a:gd name="T6" fmla="*/ 1 w 108"/>
                <a:gd name="T7" fmla="*/ 2 h 162"/>
                <a:gd name="T8" fmla="*/ 1 w 108"/>
                <a:gd name="T9" fmla="*/ 1 h 162"/>
                <a:gd name="T10" fmla="*/ 1 w 108"/>
                <a:gd name="T11" fmla="*/ 1 h 162"/>
                <a:gd name="T12" fmla="*/ 1 w 108"/>
                <a:gd name="T13" fmla="*/ 0 h 162"/>
                <a:gd name="T14" fmla="*/ 0 w 108"/>
                <a:gd name="T15" fmla="*/ 0 h 162"/>
                <a:gd name="T16" fmla="*/ 0 w 108"/>
                <a:gd name="T17" fmla="*/ 0 h 1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162"/>
                <a:gd name="T29" fmla="*/ 108 w 108"/>
                <a:gd name="T30" fmla="*/ 162 h 1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162">
                  <a:moveTo>
                    <a:pt x="0" y="0"/>
                  </a:moveTo>
                  <a:lnTo>
                    <a:pt x="26" y="70"/>
                  </a:lnTo>
                  <a:lnTo>
                    <a:pt x="26" y="112"/>
                  </a:lnTo>
                  <a:lnTo>
                    <a:pt x="62" y="162"/>
                  </a:lnTo>
                  <a:lnTo>
                    <a:pt x="108" y="112"/>
                  </a:lnTo>
                  <a:lnTo>
                    <a:pt x="108" y="65"/>
                  </a:lnTo>
                  <a:lnTo>
                    <a:pt x="62" y="0"/>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8" name="Freeform 568">
              <a:extLst>
                <a:ext uri="{FF2B5EF4-FFF2-40B4-BE49-F238E27FC236}">
                  <a16:creationId xmlns:a16="http://schemas.microsoft.com/office/drawing/2014/main" id="{AAE2400B-76C7-48D9-BD82-E6F28B88DC6F}"/>
                </a:ext>
              </a:extLst>
            </p:cNvPr>
            <p:cNvSpPr>
              <a:spLocks/>
            </p:cNvSpPr>
            <p:nvPr/>
          </p:nvSpPr>
          <p:spPr bwMode="auto">
            <a:xfrm>
              <a:off x="4130" y="2758"/>
              <a:ext cx="73" cy="146"/>
            </a:xfrm>
            <a:custGeom>
              <a:avLst/>
              <a:gdLst>
                <a:gd name="T0" fmla="*/ 0 w 147"/>
                <a:gd name="T1" fmla="*/ 0 h 291"/>
                <a:gd name="T2" fmla="*/ 1 w 147"/>
                <a:gd name="T3" fmla="*/ 2 h 291"/>
                <a:gd name="T4" fmla="*/ 0 w 147"/>
                <a:gd name="T5" fmla="*/ 3 h 291"/>
                <a:gd name="T6" fmla="*/ 0 w 147"/>
                <a:gd name="T7" fmla="*/ 3 h 291"/>
                <a:gd name="T8" fmla="*/ 0 w 147"/>
                <a:gd name="T9" fmla="*/ 0 h 291"/>
                <a:gd name="T10" fmla="*/ 0 w 147"/>
                <a:gd name="T11" fmla="*/ 0 h 291"/>
                <a:gd name="T12" fmla="*/ 0 w 147"/>
                <a:gd name="T13" fmla="*/ 0 h 291"/>
                <a:gd name="T14" fmla="*/ 0 60000 65536"/>
                <a:gd name="T15" fmla="*/ 0 60000 65536"/>
                <a:gd name="T16" fmla="*/ 0 60000 65536"/>
                <a:gd name="T17" fmla="*/ 0 60000 65536"/>
                <a:gd name="T18" fmla="*/ 0 60000 65536"/>
                <a:gd name="T19" fmla="*/ 0 60000 65536"/>
                <a:gd name="T20" fmla="*/ 0 60000 65536"/>
                <a:gd name="T21" fmla="*/ 0 w 147"/>
                <a:gd name="T22" fmla="*/ 0 h 291"/>
                <a:gd name="T23" fmla="*/ 147 w 147"/>
                <a:gd name="T24" fmla="*/ 291 h 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291">
                  <a:moveTo>
                    <a:pt x="80" y="0"/>
                  </a:moveTo>
                  <a:lnTo>
                    <a:pt x="147" y="249"/>
                  </a:lnTo>
                  <a:lnTo>
                    <a:pt x="80" y="291"/>
                  </a:lnTo>
                  <a:lnTo>
                    <a:pt x="0" y="291"/>
                  </a:lnTo>
                  <a:lnTo>
                    <a:pt x="2" y="0"/>
                  </a:lnTo>
                  <a:lnTo>
                    <a:pt x="8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9" name="Freeform 569">
              <a:extLst>
                <a:ext uri="{FF2B5EF4-FFF2-40B4-BE49-F238E27FC236}">
                  <a16:creationId xmlns:a16="http://schemas.microsoft.com/office/drawing/2014/main" id="{B4CD33B8-61DC-4596-8DB3-242398B29A93}"/>
                </a:ext>
              </a:extLst>
            </p:cNvPr>
            <p:cNvSpPr>
              <a:spLocks/>
            </p:cNvSpPr>
            <p:nvPr/>
          </p:nvSpPr>
          <p:spPr bwMode="auto">
            <a:xfrm>
              <a:off x="4170" y="2758"/>
              <a:ext cx="76" cy="146"/>
            </a:xfrm>
            <a:custGeom>
              <a:avLst/>
              <a:gdLst>
                <a:gd name="T0" fmla="*/ 0 w 152"/>
                <a:gd name="T1" fmla="*/ 3 h 291"/>
                <a:gd name="T2" fmla="*/ 2 w 152"/>
                <a:gd name="T3" fmla="*/ 3 h 291"/>
                <a:gd name="T4" fmla="*/ 2 w 152"/>
                <a:gd name="T5" fmla="*/ 2 h 291"/>
                <a:gd name="T6" fmla="*/ 2 w 152"/>
                <a:gd name="T7" fmla="*/ 0 h 291"/>
                <a:gd name="T8" fmla="*/ 0 w 152"/>
                <a:gd name="T9" fmla="*/ 0 h 291"/>
                <a:gd name="T10" fmla="*/ 0 w 152"/>
                <a:gd name="T11" fmla="*/ 3 h 291"/>
                <a:gd name="T12" fmla="*/ 0 w 152"/>
                <a:gd name="T13" fmla="*/ 3 h 291"/>
                <a:gd name="T14" fmla="*/ 0 60000 65536"/>
                <a:gd name="T15" fmla="*/ 0 60000 65536"/>
                <a:gd name="T16" fmla="*/ 0 60000 65536"/>
                <a:gd name="T17" fmla="*/ 0 60000 65536"/>
                <a:gd name="T18" fmla="*/ 0 60000 65536"/>
                <a:gd name="T19" fmla="*/ 0 60000 65536"/>
                <a:gd name="T20" fmla="*/ 0 60000 65536"/>
                <a:gd name="T21" fmla="*/ 0 w 152"/>
                <a:gd name="T22" fmla="*/ 0 h 291"/>
                <a:gd name="T23" fmla="*/ 152 w 152"/>
                <a:gd name="T24" fmla="*/ 291 h 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291">
                  <a:moveTo>
                    <a:pt x="0" y="291"/>
                  </a:moveTo>
                  <a:lnTo>
                    <a:pt x="129" y="291"/>
                  </a:lnTo>
                  <a:lnTo>
                    <a:pt x="152" y="206"/>
                  </a:lnTo>
                  <a:lnTo>
                    <a:pt x="133" y="0"/>
                  </a:lnTo>
                  <a:lnTo>
                    <a:pt x="0" y="0"/>
                  </a:lnTo>
                  <a:lnTo>
                    <a:pt x="0" y="29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0" name="Freeform 570">
              <a:extLst>
                <a:ext uri="{FF2B5EF4-FFF2-40B4-BE49-F238E27FC236}">
                  <a16:creationId xmlns:a16="http://schemas.microsoft.com/office/drawing/2014/main" id="{993C241E-F697-4341-80FB-2B420897398B}"/>
                </a:ext>
              </a:extLst>
            </p:cNvPr>
            <p:cNvSpPr>
              <a:spLocks/>
            </p:cNvSpPr>
            <p:nvPr/>
          </p:nvSpPr>
          <p:spPr bwMode="auto">
            <a:xfrm>
              <a:off x="4235" y="2759"/>
              <a:ext cx="41" cy="145"/>
            </a:xfrm>
            <a:custGeom>
              <a:avLst/>
              <a:gdLst>
                <a:gd name="T0" fmla="*/ 0 w 84"/>
                <a:gd name="T1" fmla="*/ 3 h 289"/>
                <a:gd name="T2" fmla="*/ 0 w 84"/>
                <a:gd name="T3" fmla="*/ 3 h 289"/>
                <a:gd name="T4" fmla="*/ 0 w 84"/>
                <a:gd name="T5" fmla="*/ 0 h 289"/>
                <a:gd name="T6" fmla="*/ 0 w 84"/>
                <a:gd name="T7" fmla="*/ 0 h 289"/>
                <a:gd name="T8" fmla="*/ 0 w 84"/>
                <a:gd name="T9" fmla="*/ 3 h 289"/>
                <a:gd name="T10" fmla="*/ 0 w 84"/>
                <a:gd name="T11" fmla="*/ 3 h 289"/>
                <a:gd name="T12" fmla="*/ 0 60000 65536"/>
                <a:gd name="T13" fmla="*/ 0 60000 65536"/>
                <a:gd name="T14" fmla="*/ 0 60000 65536"/>
                <a:gd name="T15" fmla="*/ 0 60000 65536"/>
                <a:gd name="T16" fmla="*/ 0 60000 65536"/>
                <a:gd name="T17" fmla="*/ 0 60000 65536"/>
                <a:gd name="T18" fmla="*/ 0 w 84"/>
                <a:gd name="T19" fmla="*/ 0 h 289"/>
                <a:gd name="T20" fmla="*/ 84 w 84"/>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84" h="289">
                  <a:moveTo>
                    <a:pt x="0" y="289"/>
                  </a:moveTo>
                  <a:lnTo>
                    <a:pt x="84" y="289"/>
                  </a:lnTo>
                  <a:lnTo>
                    <a:pt x="84" y="0"/>
                  </a:lnTo>
                  <a:lnTo>
                    <a:pt x="2" y="0"/>
                  </a:lnTo>
                  <a:lnTo>
                    <a:pt x="0" y="28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1" name="Freeform 571">
              <a:extLst>
                <a:ext uri="{FF2B5EF4-FFF2-40B4-BE49-F238E27FC236}">
                  <a16:creationId xmlns:a16="http://schemas.microsoft.com/office/drawing/2014/main" id="{D9A85691-53C2-4A50-8950-4C487D6AD4B6}"/>
                </a:ext>
              </a:extLst>
            </p:cNvPr>
            <p:cNvSpPr>
              <a:spLocks/>
            </p:cNvSpPr>
            <p:nvPr/>
          </p:nvSpPr>
          <p:spPr bwMode="auto">
            <a:xfrm>
              <a:off x="4276" y="2759"/>
              <a:ext cx="185" cy="69"/>
            </a:xfrm>
            <a:custGeom>
              <a:avLst/>
              <a:gdLst>
                <a:gd name="T0" fmla="*/ 3 w 368"/>
                <a:gd name="T1" fmla="*/ 0 h 139"/>
                <a:gd name="T2" fmla="*/ 2 w 368"/>
                <a:gd name="T3" fmla="*/ 0 h 139"/>
                <a:gd name="T4" fmla="*/ 0 w 368"/>
                <a:gd name="T5" fmla="*/ 1 h 139"/>
                <a:gd name="T6" fmla="*/ 0 w 368"/>
                <a:gd name="T7" fmla="*/ 0 h 139"/>
                <a:gd name="T8" fmla="*/ 3 w 368"/>
                <a:gd name="T9" fmla="*/ 0 h 139"/>
                <a:gd name="T10" fmla="*/ 3 w 368"/>
                <a:gd name="T11" fmla="*/ 0 h 139"/>
                <a:gd name="T12" fmla="*/ 0 60000 65536"/>
                <a:gd name="T13" fmla="*/ 0 60000 65536"/>
                <a:gd name="T14" fmla="*/ 0 60000 65536"/>
                <a:gd name="T15" fmla="*/ 0 60000 65536"/>
                <a:gd name="T16" fmla="*/ 0 60000 65536"/>
                <a:gd name="T17" fmla="*/ 0 60000 65536"/>
                <a:gd name="T18" fmla="*/ 0 w 368"/>
                <a:gd name="T19" fmla="*/ 0 h 139"/>
                <a:gd name="T20" fmla="*/ 368 w 36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368" h="139">
                  <a:moveTo>
                    <a:pt x="368" y="0"/>
                  </a:moveTo>
                  <a:lnTo>
                    <a:pt x="144" y="84"/>
                  </a:lnTo>
                  <a:lnTo>
                    <a:pt x="0" y="139"/>
                  </a:lnTo>
                  <a:lnTo>
                    <a:pt x="0" y="0"/>
                  </a:lnTo>
                  <a:lnTo>
                    <a:pt x="368"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2" name="Freeform 572">
              <a:extLst>
                <a:ext uri="{FF2B5EF4-FFF2-40B4-BE49-F238E27FC236}">
                  <a16:creationId xmlns:a16="http://schemas.microsoft.com/office/drawing/2014/main" id="{6E9416BA-6317-449D-8EF0-00C750224CA1}"/>
                </a:ext>
              </a:extLst>
            </p:cNvPr>
            <p:cNvSpPr>
              <a:spLocks/>
            </p:cNvSpPr>
            <p:nvPr/>
          </p:nvSpPr>
          <p:spPr bwMode="auto">
            <a:xfrm>
              <a:off x="4220" y="2141"/>
              <a:ext cx="381" cy="571"/>
            </a:xfrm>
            <a:custGeom>
              <a:avLst/>
              <a:gdLst>
                <a:gd name="T0" fmla="*/ 0 w 762"/>
                <a:gd name="T1" fmla="*/ 0 h 1143"/>
                <a:gd name="T2" fmla="*/ 1 w 762"/>
                <a:gd name="T3" fmla="*/ 0 h 1143"/>
                <a:gd name="T4" fmla="*/ 3 w 762"/>
                <a:gd name="T5" fmla="*/ 5 h 1143"/>
                <a:gd name="T6" fmla="*/ 6 w 762"/>
                <a:gd name="T7" fmla="*/ 7 h 1143"/>
                <a:gd name="T8" fmla="*/ 6 w 762"/>
                <a:gd name="T9" fmla="*/ 8 h 1143"/>
                <a:gd name="T10" fmla="*/ 2 w 762"/>
                <a:gd name="T11" fmla="*/ 6 h 1143"/>
                <a:gd name="T12" fmla="*/ 0 w 762"/>
                <a:gd name="T13" fmla="*/ 0 h 1143"/>
                <a:gd name="T14" fmla="*/ 0 w 762"/>
                <a:gd name="T15" fmla="*/ 0 h 1143"/>
                <a:gd name="T16" fmla="*/ 0 60000 65536"/>
                <a:gd name="T17" fmla="*/ 0 60000 65536"/>
                <a:gd name="T18" fmla="*/ 0 60000 65536"/>
                <a:gd name="T19" fmla="*/ 0 60000 65536"/>
                <a:gd name="T20" fmla="*/ 0 60000 65536"/>
                <a:gd name="T21" fmla="*/ 0 60000 65536"/>
                <a:gd name="T22" fmla="*/ 0 60000 65536"/>
                <a:gd name="T23" fmla="*/ 0 60000 65536"/>
                <a:gd name="T24" fmla="*/ 0 w 762"/>
                <a:gd name="T25" fmla="*/ 0 h 1143"/>
                <a:gd name="T26" fmla="*/ 762 w 762"/>
                <a:gd name="T27" fmla="*/ 1143 h 1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2" h="1143">
                  <a:moveTo>
                    <a:pt x="0" y="0"/>
                  </a:moveTo>
                  <a:lnTo>
                    <a:pt x="85" y="0"/>
                  </a:lnTo>
                  <a:lnTo>
                    <a:pt x="294" y="673"/>
                  </a:lnTo>
                  <a:lnTo>
                    <a:pt x="716" y="979"/>
                  </a:lnTo>
                  <a:lnTo>
                    <a:pt x="762" y="1143"/>
                  </a:lnTo>
                  <a:lnTo>
                    <a:pt x="226" y="77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3" name="Freeform 573">
              <a:extLst>
                <a:ext uri="{FF2B5EF4-FFF2-40B4-BE49-F238E27FC236}">
                  <a16:creationId xmlns:a16="http://schemas.microsoft.com/office/drawing/2014/main" id="{C5C89BCD-C203-4DB9-8C5A-F57D6B4BF890}"/>
                </a:ext>
              </a:extLst>
            </p:cNvPr>
            <p:cNvSpPr>
              <a:spLocks/>
            </p:cNvSpPr>
            <p:nvPr/>
          </p:nvSpPr>
          <p:spPr bwMode="auto">
            <a:xfrm>
              <a:off x="4215" y="1986"/>
              <a:ext cx="48" cy="155"/>
            </a:xfrm>
            <a:custGeom>
              <a:avLst/>
              <a:gdLst>
                <a:gd name="T0" fmla="*/ 0 w 97"/>
                <a:gd name="T1" fmla="*/ 0 h 310"/>
                <a:gd name="T2" fmla="*/ 0 w 97"/>
                <a:gd name="T3" fmla="*/ 3 h 310"/>
                <a:gd name="T4" fmla="*/ 0 w 97"/>
                <a:gd name="T5" fmla="*/ 3 h 310"/>
                <a:gd name="T6" fmla="*/ 0 w 97"/>
                <a:gd name="T7" fmla="*/ 0 h 310"/>
                <a:gd name="T8" fmla="*/ 0 w 97"/>
                <a:gd name="T9" fmla="*/ 0 h 310"/>
                <a:gd name="T10" fmla="*/ 0 60000 65536"/>
                <a:gd name="T11" fmla="*/ 0 60000 65536"/>
                <a:gd name="T12" fmla="*/ 0 60000 65536"/>
                <a:gd name="T13" fmla="*/ 0 60000 65536"/>
                <a:gd name="T14" fmla="*/ 0 60000 65536"/>
                <a:gd name="T15" fmla="*/ 0 w 97"/>
                <a:gd name="T16" fmla="*/ 0 h 310"/>
                <a:gd name="T17" fmla="*/ 97 w 97"/>
                <a:gd name="T18" fmla="*/ 310 h 310"/>
              </a:gdLst>
              <a:ahLst/>
              <a:cxnLst>
                <a:cxn ang="T10">
                  <a:pos x="T0" y="T1"/>
                </a:cxn>
                <a:cxn ang="T11">
                  <a:pos x="T2" y="T3"/>
                </a:cxn>
                <a:cxn ang="T12">
                  <a:pos x="T4" y="T5"/>
                </a:cxn>
                <a:cxn ang="T13">
                  <a:pos x="T6" y="T7"/>
                </a:cxn>
                <a:cxn ang="T14">
                  <a:pos x="T8" y="T9"/>
                </a:cxn>
              </a:cxnLst>
              <a:rect l="T15" t="T16" r="T17" b="T18"/>
              <a:pathLst>
                <a:path w="97" h="310">
                  <a:moveTo>
                    <a:pt x="0" y="0"/>
                  </a:moveTo>
                  <a:lnTo>
                    <a:pt x="97" y="310"/>
                  </a:lnTo>
                  <a:lnTo>
                    <a:pt x="14" y="310"/>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4" name="Freeform 574">
              <a:extLst>
                <a:ext uri="{FF2B5EF4-FFF2-40B4-BE49-F238E27FC236}">
                  <a16:creationId xmlns:a16="http://schemas.microsoft.com/office/drawing/2014/main" id="{74663929-5990-46E0-9EF4-6D12BC21AB01}"/>
                </a:ext>
              </a:extLst>
            </p:cNvPr>
            <p:cNvSpPr>
              <a:spLocks/>
            </p:cNvSpPr>
            <p:nvPr/>
          </p:nvSpPr>
          <p:spPr bwMode="auto">
            <a:xfrm>
              <a:off x="4079" y="1824"/>
              <a:ext cx="51" cy="58"/>
            </a:xfrm>
            <a:custGeom>
              <a:avLst/>
              <a:gdLst>
                <a:gd name="T0" fmla="*/ 1 w 102"/>
                <a:gd name="T1" fmla="*/ 0 h 116"/>
                <a:gd name="T2" fmla="*/ 1 w 102"/>
                <a:gd name="T3" fmla="*/ 1 h 116"/>
                <a:gd name="T4" fmla="*/ 1 w 102"/>
                <a:gd name="T5" fmla="*/ 1 h 116"/>
                <a:gd name="T6" fmla="*/ 1 w 102"/>
                <a:gd name="T7" fmla="*/ 1 h 116"/>
                <a:gd name="T8" fmla="*/ 1 w 102"/>
                <a:gd name="T9" fmla="*/ 1 h 116"/>
                <a:gd name="T10" fmla="*/ 1 w 102"/>
                <a:gd name="T11" fmla="*/ 1 h 116"/>
                <a:gd name="T12" fmla="*/ 1 w 102"/>
                <a:gd name="T13" fmla="*/ 1 h 116"/>
                <a:gd name="T14" fmla="*/ 1 w 102"/>
                <a:gd name="T15" fmla="*/ 1 h 116"/>
                <a:gd name="T16" fmla="*/ 1 w 102"/>
                <a:gd name="T17" fmla="*/ 1 h 116"/>
                <a:gd name="T18" fmla="*/ 1 w 102"/>
                <a:gd name="T19" fmla="*/ 1 h 116"/>
                <a:gd name="T20" fmla="*/ 1 w 102"/>
                <a:gd name="T21" fmla="*/ 1 h 116"/>
                <a:gd name="T22" fmla="*/ 1 w 102"/>
                <a:gd name="T23" fmla="*/ 1 h 116"/>
                <a:gd name="T24" fmla="*/ 1 w 102"/>
                <a:gd name="T25" fmla="*/ 1 h 116"/>
                <a:gd name="T26" fmla="*/ 1 w 102"/>
                <a:gd name="T27" fmla="*/ 1 h 116"/>
                <a:gd name="T28" fmla="*/ 1 w 102"/>
                <a:gd name="T29" fmla="*/ 1 h 116"/>
                <a:gd name="T30" fmla="*/ 1 w 102"/>
                <a:gd name="T31" fmla="*/ 1 h 116"/>
                <a:gd name="T32" fmla="*/ 1 w 102"/>
                <a:gd name="T33" fmla="*/ 1 h 116"/>
                <a:gd name="T34" fmla="*/ 0 w 102"/>
                <a:gd name="T35" fmla="*/ 1 h 116"/>
                <a:gd name="T36" fmla="*/ 1 w 102"/>
                <a:gd name="T37" fmla="*/ 1 h 116"/>
                <a:gd name="T38" fmla="*/ 1 w 102"/>
                <a:gd name="T39" fmla="*/ 1 h 116"/>
                <a:gd name="T40" fmla="*/ 1 w 102"/>
                <a:gd name="T41" fmla="*/ 1 h 116"/>
                <a:gd name="T42" fmla="*/ 1 w 102"/>
                <a:gd name="T43" fmla="*/ 1 h 116"/>
                <a:gd name="T44" fmla="*/ 1 w 102"/>
                <a:gd name="T45" fmla="*/ 1 h 116"/>
                <a:gd name="T46" fmla="*/ 1 w 102"/>
                <a:gd name="T47" fmla="*/ 1 h 116"/>
                <a:gd name="T48" fmla="*/ 1 w 102"/>
                <a:gd name="T49" fmla="*/ 1 h 116"/>
                <a:gd name="T50" fmla="*/ 1 w 102"/>
                <a:gd name="T51" fmla="*/ 1 h 116"/>
                <a:gd name="T52" fmla="*/ 1 w 102"/>
                <a:gd name="T53" fmla="*/ 1 h 116"/>
                <a:gd name="T54" fmla="*/ 1 w 102"/>
                <a:gd name="T55" fmla="*/ 1 h 116"/>
                <a:gd name="T56" fmla="*/ 1 w 102"/>
                <a:gd name="T57" fmla="*/ 1 h 116"/>
                <a:gd name="T58" fmla="*/ 1 w 102"/>
                <a:gd name="T59" fmla="*/ 1 h 116"/>
                <a:gd name="T60" fmla="*/ 1 w 102"/>
                <a:gd name="T61" fmla="*/ 1 h 116"/>
                <a:gd name="T62" fmla="*/ 1 w 102"/>
                <a:gd name="T63" fmla="*/ 1 h 116"/>
                <a:gd name="T64" fmla="*/ 1 w 102"/>
                <a:gd name="T65" fmla="*/ 1 h 116"/>
                <a:gd name="T66" fmla="*/ 1 w 102"/>
                <a:gd name="T67" fmla="*/ 1 h 116"/>
                <a:gd name="T68" fmla="*/ 1 w 102"/>
                <a:gd name="T69" fmla="*/ 1 h 116"/>
                <a:gd name="T70" fmla="*/ 1 w 102"/>
                <a:gd name="T71" fmla="*/ 1 h 116"/>
                <a:gd name="T72" fmla="*/ 1 w 102"/>
                <a:gd name="T73" fmla="*/ 1 h 116"/>
                <a:gd name="T74" fmla="*/ 1 w 102"/>
                <a:gd name="T75" fmla="*/ 1 h 116"/>
                <a:gd name="T76" fmla="*/ 1 w 102"/>
                <a:gd name="T77" fmla="*/ 1 h 116"/>
                <a:gd name="T78" fmla="*/ 1 w 102"/>
                <a:gd name="T79" fmla="*/ 0 h 116"/>
                <a:gd name="T80" fmla="*/ 1 w 102"/>
                <a:gd name="T81" fmla="*/ 0 h 116"/>
                <a:gd name="T82" fmla="*/ 1 w 102"/>
                <a:gd name="T83" fmla="*/ 0 h 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2"/>
                <a:gd name="T127" fmla="*/ 0 h 116"/>
                <a:gd name="T128" fmla="*/ 102 w 102"/>
                <a:gd name="T129" fmla="*/ 116 h 1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2" h="116">
                  <a:moveTo>
                    <a:pt x="78" y="0"/>
                  </a:moveTo>
                  <a:lnTo>
                    <a:pt x="102" y="69"/>
                  </a:lnTo>
                  <a:lnTo>
                    <a:pt x="79" y="116"/>
                  </a:lnTo>
                  <a:lnTo>
                    <a:pt x="76" y="116"/>
                  </a:lnTo>
                  <a:lnTo>
                    <a:pt x="72" y="116"/>
                  </a:lnTo>
                  <a:lnTo>
                    <a:pt x="66" y="116"/>
                  </a:lnTo>
                  <a:lnTo>
                    <a:pt x="62" y="116"/>
                  </a:lnTo>
                  <a:lnTo>
                    <a:pt x="57" y="114"/>
                  </a:lnTo>
                  <a:lnTo>
                    <a:pt x="51" y="114"/>
                  </a:lnTo>
                  <a:lnTo>
                    <a:pt x="45" y="112"/>
                  </a:lnTo>
                  <a:lnTo>
                    <a:pt x="38" y="112"/>
                  </a:lnTo>
                  <a:lnTo>
                    <a:pt x="32" y="110"/>
                  </a:lnTo>
                  <a:lnTo>
                    <a:pt x="24" y="109"/>
                  </a:lnTo>
                  <a:lnTo>
                    <a:pt x="19" y="105"/>
                  </a:lnTo>
                  <a:lnTo>
                    <a:pt x="13" y="103"/>
                  </a:lnTo>
                  <a:lnTo>
                    <a:pt x="5" y="97"/>
                  </a:lnTo>
                  <a:lnTo>
                    <a:pt x="2" y="95"/>
                  </a:lnTo>
                  <a:lnTo>
                    <a:pt x="0" y="93"/>
                  </a:lnTo>
                  <a:lnTo>
                    <a:pt x="3" y="90"/>
                  </a:lnTo>
                  <a:lnTo>
                    <a:pt x="5" y="86"/>
                  </a:lnTo>
                  <a:lnTo>
                    <a:pt x="9" y="80"/>
                  </a:lnTo>
                  <a:lnTo>
                    <a:pt x="13" y="76"/>
                  </a:lnTo>
                  <a:lnTo>
                    <a:pt x="15" y="72"/>
                  </a:lnTo>
                  <a:lnTo>
                    <a:pt x="17" y="69"/>
                  </a:lnTo>
                  <a:lnTo>
                    <a:pt x="21" y="65"/>
                  </a:lnTo>
                  <a:lnTo>
                    <a:pt x="24" y="59"/>
                  </a:lnTo>
                  <a:lnTo>
                    <a:pt x="28" y="55"/>
                  </a:lnTo>
                  <a:lnTo>
                    <a:pt x="32" y="52"/>
                  </a:lnTo>
                  <a:lnTo>
                    <a:pt x="36" y="46"/>
                  </a:lnTo>
                  <a:lnTo>
                    <a:pt x="40" y="42"/>
                  </a:lnTo>
                  <a:lnTo>
                    <a:pt x="43" y="36"/>
                  </a:lnTo>
                  <a:lnTo>
                    <a:pt x="47" y="32"/>
                  </a:lnTo>
                  <a:lnTo>
                    <a:pt x="51" y="29"/>
                  </a:lnTo>
                  <a:lnTo>
                    <a:pt x="55" y="25"/>
                  </a:lnTo>
                  <a:lnTo>
                    <a:pt x="57" y="21"/>
                  </a:lnTo>
                  <a:lnTo>
                    <a:pt x="60" y="17"/>
                  </a:lnTo>
                  <a:lnTo>
                    <a:pt x="64" y="13"/>
                  </a:lnTo>
                  <a:lnTo>
                    <a:pt x="70" y="8"/>
                  </a:lnTo>
                  <a:lnTo>
                    <a:pt x="74" y="4"/>
                  </a:lnTo>
                  <a:lnTo>
                    <a:pt x="76" y="0"/>
                  </a:lnTo>
                  <a:lnTo>
                    <a:pt x="78"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5" name="Freeform 575">
              <a:extLst>
                <a:ext uri="{FF2B5EF4-FFF2-40B4-BE49-F238E27FC236}">
                  <a16:creationId xmlns:a16="http://schemas.microsoft.com/office/drawing/2014/main" id="{0E265D8C-993A-4DA6-8D61-D46F95A03933}"/>
                </a:ext>
              </a:extLst>
            </p:cNvPr>
            <p:cNvSpPr>
              <a:spLocks/>
            </p:cNvSpPr>
            <p:nvPr/>
          </p:nvSpPr>
          <p:spPr bwMode="auto">
            <a:xfrm>
              <a:off x="4118" y="1824"/>
              <a:ext cx="41" cy="58"/>
            </a:xfrm>
            <a:custGeom>
              <a:avLst/>
              <a:gdLst>
                <a:gd name="T0" fmla="*/ 0 w 81"/>
                <a:gd name="T1" fmla="*/ 0 h 116"/>
                <a:gd name="T2" fmla="*/ 1 w 81"/>
                <a:gd name="T3" fmla="*/ 1 h 116"/>
                <a:gd name="T4" fmla="*/ 1 w 81"/>
                <a:gd name="T5" fmla="*/ 1 h 116"/>
                <a:gd name="T6" fmla="*/ 1 w 81"/>
                <a:gd name="T7" fmla="*/ 1 h 116"/>
                <a:gd name="T8" fmla="*/ 1 w 81"/>
                <a:gd name="T9" fmla="*/ 1 h 116"/>
                <a:gd name="T10" fmla="*/ 1 w 81"/>
                <a:gd name="T11" fmla="*/ 1 h 116"/>
                <a:gd name="T12" fmla="*/ 1 w 81"/>
                <a:gd name="T13" fmla="*/ 1 h 116"/>
                <a:gd name="T14" fmla="*/ 1 w 81"/>
                <a:gd name="T15" fmla="*/ 1 h 116"/>
                <a:gd name="T16" fmla="*/ 1 w 81"/>
                <a:gd name="T17" fmla="*/ 1 h 116"/>
                <a:gd name="T18" fmla="*/ 1 w 81"/>
                <a:gd name="T19" fmla="*/ 1 h 116"/>
                <a:gd name="T20" fmla="*/ 1 w 81"/>
                <a:gd name="T21" fmla="*/ 1 h 116"/>
                <a:gd name="T22" fmla="*/ 1 w 81"/>
                <a:gd name="T23" fmla="*/ 1 h 116"/>
                <a:gd name="T24" fmla="*/ 1 w 81"/>
                <a:gd name="T25" fmla="*/ 1 h 116"/>
                <a:gd name="T26" fmla="*/ 1 w 81"/>
                <a:gd name="T27" fmla="*/ 1 h 116"/>
                <a:gd name="T28" fmla="*/ 1 w 81"/>
                <a:gd name="T29" fmla="*/ 1 h 116"/>
                <a:gd name="T30" fmla="*/ 1 w 81"/>
                <a:gd name="T31" fmla="*/ 1 h 116"/>
                <a:gd name="T32" fmla="*/ 1 w 81"/>
                <a:gd name="T33" fmla="*/ 1 h 116"/>
                <a:gd name="T34" fmla="*/ 1 w 81"/>
                <a:gd name="T35" fmla="*/ 1 h 116"/>
                <a:gd name="T36" fmla="*/ 1 w 81"/>
                <a:gd name="T37" fmla="*/ 1 h 116"/>
                <a:gd name="T38" fmla="*/ 1 w 81"/>
                <a:gd name="T39" fmla="*/ 1 h 116"/>
                <a:gd name="T40" fmla="*/ 1 w 81"/>
                <a:gd name="T41" fmla="*/ 1 h 116"/>
                <a:gd name="T42" fmla="*/ 1 w 81"/>
                <a:gd name="T43" fmla="*/ 1 h 116"/>
                <a:gd name="T44" fmla="*/ 1 w 81"/>
                <a:gd name="T45" fmla="*/ 1 h 116"/>
                <a:gd name="T46" fmla="*/ 1 w 81"/>
                <a:gd name="T47" fmla="*/ 1 h 116"/>
                <a:gd name="T48" fmla="*/ 1 w 81"/>
                <a:gd name="T49" fmla="*/ 1 h 116"/>
                <a:gd name="T50" fmla="*/ 1 w 81"/>
                <a:gd name="T51" fmla="*/ 1 h 116"/>
                <a:gd name="T52" fmla="*/ 1 w 81"/>
                <a:gd name="T53" fmla="*/ 1 h 116"/>
                <a:gd name="T54" fmla="*/ 1 w 81"/>
                <a:gd name="T55" fmla="*/ 1 h 116"/>
                <a:gd name="T56" fmla="*/ 1 w 81"/>
                <a:gd name="T57" fmla="*/ 1 h 116"/>
                <a:gd name="T58" fmla="*/ 1 w 81"/>
                <a:gd name="T59" fmla="*/ 1 h 116"/>
                <a:gd name="T60" fmla="*/ 1 w 81"/>
                <a:gd name="T61" fmla="*/ 1 h 116"/>
                <a:gd name="T62" fmla="*/ 1 w 81"/>
                <a:gd name="T63" fmla="*/ 1 h 116"/>
                <a:gd name="T64" fmla="*/ 1 w 81"/>
                <a:gd name="T65" fmla="*/ 1 h 116"/>
                <a:gd name="T66" fmla="*/ 1 w 81"/>
                <a:gd name="T67" fmla="*/ 1 h 116"/>
                <a:gd name="T68" fmla="*/ 1 w 81"/>
                <a:gd name="T69" fmla="*/ 1 h 116"/>
                <a:gd name="T70" fmla="*/ 1 w 81"/>
                <a:gd name="T71" fmla="*/ 1 h 116"/>
                <a:gd name="T72" fmla="*/ 1 w 81"/>
                <a:gd name="T73" fmla="*/ 1 h 116"/>
                <a:gd name="T74" fmla="*/ 1 w 81"/>
                <a:gd name="T75" fmla="*/ 1 h 116"/>
                <a:gd name="T76" fmla="*/ 1 w 81"/>
                <a:gd name="T77" fmla="*/ 1 h 116"/>
                <a:gd name="T78" fmla="*/ 1 w 81"/>
                <a:gd name="T79" fmla="*/ 1 h 116"/>
                <a:gd name="T80" fmla="*/ 0 w 81"/>
                <a:gd name="T81" fmla="*/ 0 h 116"/>
                <a:gd name="T82" fmla="*/ 0 w 81"/>
                <a:gd name="T83" fmla="*/ 0 h 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
                <a:gd name="T127" fmla="*/ 0 h 116"/>
                <a:gd name="T128" fmla="*/ 81 w 81"/>
                <a:gd name="T129" fmla="*/ 116 h 1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 h="116">
                  <a:moveTo>
                    <a:pt x="0" y="0"/>
                  </a:moveTo>
                  <a:lnTo>
                    <a:pt x="1" y="116"/>
                  </a:lnTo>
                  <a:lnTo>
                    <a:pt x="1" y="114"/>
                  </a:lnTo>
                  <a:lnTo>
                    <a:pt x="3" y="114"/>
                  </a:lnTo>
                  <a:lnTo>
                    <a:pt x="5" y="114"/>
                  </a:lnTo>
                  <a:lnTo>
                    <a:pt x="9" y="114"/>
                  </a:lnTo>
                  <a:lnTo>
                    <a:pt x="13" y="112"/>
                  </a:lnTo>
                  <a:lnTo>
                    <a:pt x="19" y="112"/>
                  </a:lnTo>
                  <a:lnTo>
                    <a:pt x="24" y="112"/>
                  </a:lnTo>
                  <a:lnTo>
                    <a:pt x="32" y="110"/>
                  </a:lnTo>
                  <a:lnTo>
                    <a:pt x="38" y="110"/>
                  </a:lnTo>
                  <a:lnTo>
                    <a:pt x="43" y="109"/>
                  </a:lnTo>
                  <a:lnTo>
                    <a:pt x="51" y="107"/>
                  </a:lnTo>
                  <a:lnTo>
                    <a:pt x="57" y="105"/>
                  </a:lnTo>
                  <a:lnTo>
                    <a:pt x="62" y="103"/>
                  </a:lnTo>
                  <a:lnTo>
                    <a:pt x="70" y="101"/>
                  </a:lnTo>
                  <a:lnTo>
                    <a:pt x="76" y="97"/>
                  </a:lnTo>
                  <a:lnTo>
                    <a:pt x="81" y="95"/>
                  </a:lnTo>
                  <a:lnTo>
                    <a:pt x="81" y="93"/>
                  </a:lnTo>
                  <a:lnTo>
                    <a:pt x="79" y="90"/>
                  </a:lnTo>
                  <a:lnTo>
                    <a:pt x="76" y="84"/>
                  </a:lnTo>
                  <a:lnTo>
                    <a:pt x="70" y="78"/>
                  </a:lnTo>
                  <a:lnTo>
                    <a:pt x="66" y="72"/>
                  </a:lnTo>
                  <a:lnTo>
                    <a:pt x="62" y="69"/>
                  </a:lnTo>
                  <a:lnTo>
                    <a:pt x="60" y="65"/>
                  </a:lnTo>
                  <a:lnTo>
                    <a:pt x="57" y="61"/>
                  </a:lnTo>
                  <a:lnTo>
                    <a:pt x="53" y="55"/>
                  </a:lnTo>
                  <a:lnTo>
                    <a:pt x="49" y="52"/>
                  </a:lnTo>
                  <a:lnTo>
                    <a:pt x="45" y="48"/>
                  </a:lnTo>
                  <a:lnTo>
                    <a:pt x="43" y="44"/>
                  </a:lnTo>
                  <a:lnTo>
                    <a:pt x="38" y="38"/>
                  </a:lnTo>
                  <a:lnTo>
                    <a:pt x="34" y="32"/>
                  </a:lnTo>
                  <a:lnTo>
                    <a:pt x="28" y="29"/>
                  </a:lnTo>
                  <a:lnTo>
                    <a:pt x="24" y="25"/>
                  </a:lnTo>
                  <a:lnTo>
                    <a:pt x="20" y="21"/>
                  </a:lnTo>
                  <a:lnTo>
                    <a:pt x="17" y="17"/>
                  </a:lnTo>
                  <a:lnTo>
                    <a:pt x="13" y="13"/>
                  </a:lnTo>
                  <a:lnTo>
                    <a:pt x="11" y="12"/>
                  </a:lnTo>
                  <a:lnTo>
                    <a:pt x="5" y="6"/>
                  </a:lnTo>
                  <a:lnTo>
                    <a:pt x="3" y="2"/>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6" name="Freeform 576">
              <a:extLst>
                <a:ext uri="{FF2B5EF4-FFF2-40B4-BE49-F238E27FC236}">
                  <a16:creationId xmlns:a16="http://schemas.microsoft.com/office/drawing/2014/main" id="{70F29F26-E8AC-4AD4-92C9-0E420F3ED026}"/>
                </a:ext>
              </a:extLst>
            </p:cNvPr>
            <p:cNvSpPr>
              <a:spLocks/>
            </p:cNvSpPr>
            <p:nvPr/>
          </p:nvSpPr>
          <p:spPr bwMode="auto">
            <a:xfrm>
              <a:off x="4103" y="1917"/>
              <a:ext cx="91" cy="61"/>
            </a:xfrm>
            <a:custGeom>
              <a:avLst/>
              <a:gdLst>
                <a:gd name="T0" fmla="*/ 0 w 183"/>
                <a:gd name="T1" fmla="*/ 1 h 121"/>
                <a:gd name="T2" fmla="*/ 0 w 183"/>
                <a:gd name="T3" fmla="*/ 1 h 121"/>
                <a:gd name="T4" fmla="*/ 0 w 183"/>
                <a:gd name="T5" fmla="*/ 1 h 121"/>
                <a:gd name="T6" fmla="*/ 0 w 183"/>
                <a:gd name="T7" fmla="*/ 1 h 121"/>
                <a:gd name="T8" fmla="*/ 0 w 183"/>
                <a:gd name="T9" fmla="*/ 1 h 121"/>
                <a:gd name="T10" fmla="*/ 0 w 183"/>
                <a:gd name="T11" fmla="*/ 1 h 121"/>
                <a:gd name="T12" fmla="*/ 0 w 183"/>
                <a:gd name="T13" fmla="*/ 1 h 121"/>
                <a:gd name="T14" fmla="*/ 0 w 183"/>
                <a:gd name="T15" fmla="*/ 1 h 121"/>
                <a:gd name="T16" fmla="*/ 0 w 183"/>
                <a:gd name="T17" fmla="*/ 1 h 121"/>
                <a:gd name="T18" fmla="*/ 0 w 183"/>
                <a:gd name="T19" fmla="*/ 1 h 121"/>
                <a:gd name="T20" fmla="*/ 0 w 183"/>
                <a:gd name="T21" fmla="*/ 1 h 121"/>
                <a:gd name="T22" fmla="*/ 0 w 183"/>
                <a:gd name="T23" fmla="*/ 1 h 121"/>
                <a:gd name="T24" fmla="*/ 0 w 183"/>
                <a:gd name="T25" fmla="*/ 1 h 121"/>
                <a:gd name="T26" fmla="*/ 0 w 183"/>
                <a:gd name="T27" fmla="*/ 1 h 121"/>
                <a:gd name="T28" fmla="*/ 0 w 183"/>
                <a:gd name="T29" fmla="*/ 1 h 121"/>
                <a:gd name="T30" fmla="*/ 0 w 183"/>
                <a:gd name="T31" fmla="*/ 1 h 121"/>
                <a:gd name="T32" fmla="*/ 1 w 183"/>
                <a:gd name="T33" fmla="*/ 1 h 121"/>
                <a:gd name="T34" fmla="*/ 1 w 183"/>
                <a:gd name="T35" fmla="*/ 1 h 121"/>
                <a:gd name="T36" fmla="*/ 1 w 183"/>
                <a:gd name="T37" fmla="*/ 0 h 121"/>
                <a:gd name="T38" fmla="*/ 1 w 183"/>
                <a:gd name="T39" fmla="*/ 0 h 121"/>
                <a:gd name="T40" fmla="*/ 1 w 183"/>
                <a:gd name="T41" fmla="*/ 0 h 121"/>
                <a:gd name="T42" fmla="*/ 1 w 183"/>
                <a:gd name="T43" fmla="*/ 1 h 121"/>
                <a:gd name="T44" fmla="*/ 0 w 183"/>
                <a:gd name="T45" fmla="*/ 1 h 121"/>
                <a:gd name="T46" fmla="*/ 0 w 183"/>
                <a:gd name="T47" fmla="*/ 1 h 121"/>
                <a:gd name="T48" fmla="*/ 0 w 183"/>
                <a:gd name="T49" fmla="*/ 1 h 121"/>
                <a:gd name="T50" fmla="*/ 0 w 183"/>
                <a:gd name="T51" fmla="*/ 1 h 121"/>
                <a:gd name="T52" fmla="*/ 0 w 183"/>
                <a:gd name="T53" fmla="*/ 1 h 121"/>
                <a:gd name="T54" fmla="*/ 0 w 183"/>
                <a:gd name="T55" fmla="*/ 1 h 121"/>
                <a:gd name="T56" fmla="*/ 0 w 183"/>
                <a:gd name="T57" fmla="*/ 1 h 121"/>
                <a:gd name="T58" fmla="*/ 0 w 183"/>
                <a:gd name="T59" fmla="*/ 1 h 121"/>
                <a:gd name="T60" fmla="*/ 0 w 183"/>
                <a:gd name="T61" fmla="*/ 1 h 121"/>
                <a:gd name="T62" fmla="*/ 0 w 183"/>
                <a:gd name="T63" fmla="*/ 1 h 121"/>
                <a:gd name="T64" fmla="*/ 0 w 183"/>
                <a:gd name="T65" fmla="*/ 1 h 121"/>
                <a:gd name="T66" fmla="*/ 0 w 183"/>
                <a:gd name="T67" fmla="*/ 1 h 121"/>
                <a:gd name="T68" fmla="*/ 0 w 183"/>
                <a:gd name="T69" fmla="*/ 1 h 121"/>
                <a:gd name="T70" fmla="*/ 0 w 183"/>
                <a:gd name="T71" fmla="*/ 1 h 121"/>
                <a:gd name="T72" fmla="*/ 0 w 183"/>
                <a:gd name="T73" fmla="*/ 1 h 121"/>
                <a:gd name="T74" fmla="*/ 0 w 183"/>
                <a:gd name="T75" fmla="*/ 1 h 121"/>
                <a:gd name="T76" fmla="*/ 0 w 183"/>
                <a:gd name="T77" fmla="*/ 1 h 121"/>
                <a:gd name="T78" fmla="*/ 0 w 183"/>
                <a:gd name="T79" fmla="*/ 1 h 121"/>
                <a:gd name="T80" fmla="*/ 0 w 183"/>
                <a:gd name="T81" fmla="*/ 1 h 121"/>
                <a:gd name="T82" fmla="*/ 0 w 183"/>
                <a:gd name="T83" fmla="*/ 1 h 121"/>
                <a:gd name="T84" fmla="*/ 0 w 183"/>
                <a:gd name="T85" fmla="*/ 1 h 121"/>
                <a:gd name="T86" fmla="*/ 0 w 183"/>
                <a:gd name="T87" fmla="*/ 1 h 121"/>
                <a:gd name="T88" fmla="*/ 0 w 183"/>
                <a:gd name="T89" fmla="*/ 1 h 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121"/>
                <a:gd name="T137" fmla="*/ 183 w 183"/>
                <a:gd name="T138" fmla="*/ 121 h 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121">
                  <a:moveTo>
                    <a:pt x="0" y="49"/>
                  </a:moveTo>
                  <a:lnTo>
                    <a:pt x="36" y="104"/>
                  </a:lnTo>
                  <a:lnTo>
                    <a:pt x="36" y="102"/>
                  </a:lnTo>
                  <a:lnTo>
                    <a:pt x="42" y="102"/>
                  </a:lnTo>
                  <a:lnTo>
                    <a:pt x="44" y="102"/>
                  </a:lnTo>
                  <a:lnTo>
                    <a:pt x="50" y="102"/>
                  </a:lnTo>
                  <a:lnTo>
                    <a:pt x="53" y="102"/>
                  </a:lnTo>
                  <a:lnTo>
                    <a:pt x="59" y="102"/>
                  </a:lnTo>
                  <a:lnTo>
                    <a:pt x="65" y="100"/>
                  </a:lnTo>
                  <a:lnTo>
                    <a:pt x="70" y="100"/>
                  </a:lnTo>
                  <a:lnTo>
                    <a:pt x="76" y="100"/>
                  </a:lnTo>
                  <a:lnTo>
                    <a:pt x="84" y="98"/>
                  </a:lnTo>
                  <a:lnTo>
                    <a:pt x="91" y="98"/>
                  </a:lnTo>
                  <a:lnTo>
                    <a:pt x="99" y="96"/>
                  </a:lnTo>
                  <a:lnTo>
                    <a:pt x="105" y="95"/>
                  </a:lnTo>
                  <a:lnTo>
                    <a:pt x="112" y="93"/>
                  </a:lnTo>
                  <a:lnTo>
                    <a:pt x="133" y="121"/>
                  </a:lnTo>
                  <a:lnTo>
                    <a:pt x="183" y="100"/>
                  </a:lnTo>
                  <a:lnTo>
                    <a:pt x="139" y="0"/>
                  </a:lnTo>
                  <a:lnTo>
                    <a:pt x="137" y="0"/>
                  </a:lnTo>
                  <a:lnTo>
                    <a:pt x="135" y="0"/>
                  </a:lnTo>
                  <a:lnTo>
                    <a:pt x="131" y="1"/>
                  </a:lnTo>
                  <a:lnTo>
                    <a:pt x="127" y="3"/>
                  </a:lnTo>
                  <a:lnTo>
                    <a:pt x="122" y="5"/>
                  </a:lnTo>
                  <a:lnTo>
                    <a:pt x="114" y="7"/>
                  </a:lnTo>
                  <a:lnTo>
                    <a:pt x="107" y="9"/>
                  </a:lnTo>
                  <a:lnTo>
                    <a:pt x="101" y="11"/>
                  </a:lnTo>
                  <a:lnTo>
                    <a:pt x="97" y="11"/>
                  </a:lnTo>
                  <a:lnTo>
                    <a:pt x="91" y="13"/>
                  </a:lnTo>
                  <a:lnTo>
                    <a:pt x="88" y="13"/>
                  </a:lnTo>
                  <a:lnTo>
                    <a:pt x="84" y="15"/>
                  </a:lnTo>
                  <a:lnTo>
                    <a:pt x="80" y="15"/>
                  </a:lnTo>
                  <a:lnTo>
                    <a:pt x="74" y="15"/>
                  </a:lnTo>
                  <a:lnTo>
                    <a:pt x="70" y="17"/>
                  </a:lnTo>
                  <a:lnTo>
                    <a:pt x="67" y="19"/>
                  </a:lnTo>
                  <a:lnTo>
                    <a:pt x="63" y="19"/>
                  </a:lnTo>
                  <a:lnTo>
                    <a:pt x="59" y="19"/>
                  </a:lnTo>
                  <a:lnTo>
                    <a:pt x="55" y="19"/>
                  </a:lnTo>
                  <a:lnTo>
                    <a:pt x="50" y="20"/>
                  </a:lnTo>
                  <a:lnTo>
                    <a:pt x="46" y="20"/>
                  </a:lnTo>
                  <a:lnTo>
                    <a:pt x="42" y="20"/>
                  </a:lnTo>
                  <a:lnTo>
                    <a:pt x="38" y="20"/>
                  </a:lnTo>
                  <a:lnTo>
                    <a:pt x="36" y="20"/>
                  </a:lnTo>
                  <a:lnTo>
                    <a:pt x="0" y="4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7" name="Freeform 577">
              <a:extLst>
                <a:ext uri="{FF2B5EF4-FFF2-40B4-BE49-F238E27FC236}">
                  <a16:creationId xmlns:a16="http://schemas.microsoft.com/office/drawing/2014/main" id="{30C3F76E-1476-4AF4-A648-2AEF0A336EC5}"/>
                </a:ext>
              </a:extLst>
            </p:cNvPr>
            <p:cNvSpPr>
              <a:spLocks/>
            </p:cNvSpPr>
            <p:nvPr/>
          </p:nvSpPr>
          <p:spPr bwMode="auto">
            <a:xfrm>
              <a:off x="4046" y="1920"/>
              <a:ext cx="75" cy="58"/>
            </a:xfrm>
            <a:custGeom>
              <a:avLst/>
              <a:gdLst>
                <a:gd name="T0" fmla="*/ 1 w 150"/>
                <a:gd name="T1" fmla="*/ 0 h 116"/>
                <a:gd name="T2" fmla="*/ 0 w 150"/>
                <a:gd name="T3" fmla="*/ 1 h 116"/>
                <a:gd name="T4" fmla="*/ 1 w 150"/>
                <a:gd name="T5" fmla="*/ 1 h 116"/>
                <a:gd name="T6" fmla="*/ 1 w 150"/>
                <a:gd name="T7" fmla="*/ 1 h 116"/>
                <a:gd name="T8" fmla="*/ 1 w 150"/>
                <a:gd name="T9" fmla="*/ 1 h 116"/>
                <a:gd name="T10" fmla="*/ 1 w 150"/>
                <a:gd name="T11" fmla="*/ 1 h 116"/>
                <a:gd name="T12" fmla="*/ 1 w 150"/>
                <a:gd name="T13" fmla="*/ 1 h 116"/>
                <a:gd name="T14" fmla="*/ 1 w 150"/>
                <a:gd name="T15" fmla="*/ 1 h 116"/>
                <a:gd name="T16" fmla="*/ 1 w 150"/>
                <a:gd name="T17" fmla="*/ 1 h 116"/>
                <a:gd name="T18" fmla="*/ 1 w 150"/>
                <a:gd name="T19" fmla="*/ 1 h 116"/>
                <a:gd name="T20" fmla="*/ 1 w 150"/>
                <a:gd name="T21" fmla="*/ 1 h 116"/>
                <a:gd name="T22" fmla="*/ 1 w 150"/>
                <a:gd name="T23" fmla="*/ 1 h 116"/>
                <a:gd name="T24" fmla="*/ 1 w 150"/>
                <a:gd name="T25" fmla="*/ 1 h 116"/>
                <a:gd name="T26" fmla="*/ 1 w 150"/>
                <a:gd name="T27" fmla="*/ 1 h 116"/>
                <a:gd name="T28" fmla="*/ 1 w 150"/>
                <a:gd name="T29" fmla="*/ 1 h 116"/>
                <a:gd name="T30" fmla="*/ 1 w 150"/>
                <a:gd name="T31" fmla="*/ 1 h 116"/>
                <a:gd name="T32" fmla="*/ 1 w 150"/>
                <a:gd name="T33" fmla="*/ 1 h 116"/>
                <a:gd name="T34" fmla="*/ 2 w 150"/>
                <a:gd name="T35" fmla="*/ 1 h 116"/>
                <a:gd name="T36" fmla="*/ 2 w 150"/>
                <a:gd name="T37" fmla="*/ 1 h 116"/>
                <a:gd name="T38" fmla="*/ 2 w 150"/>
                <a:gd name="T39" fmla="*/ 1 h 116"/>
                <a:gd name="T40" fmla="*/ 2 w 150"/>
                <a:gd name="T41" fmla="*/ 1 h 116"/>
                <a:gd name="T42" fmla="*/ 2 w 150"/>
                <a:gd name="T43" fmla="*/ 1 h 116"/>
                <a:gd name="T44" fmla="*/ 2 w 150"/>
                <a:gd name="T45" fmla="*/ 1 h 116"/>
                <a:gd name="T46" fmla="*/ 2 w 150"/>
                <a:gd name="T47" fmla="*/ 1 h 116"/>
                <a:gd name="T48" fmla="*/ 2 w 150"/>
                <a:gd name="T49" fmla="*/ 1 h 116"/>
                <a:gd name="T50" fmla="*/ 2 w 150"/>
                <a:gd name="T51" fmla="*/ 1 h 116"/>
                <a:gd name="T52" fmla="*/ 2 w 150"/>
                <a:gd name="T53" fmla="*/ 1 h 116"/>
                <a:gd name="T54" fmla="*/ 2 w 150"/>
                <a:gd name="T55" fmla="*/ 1 h 116"/>
                <a:gd name="T56" fmla="*/ 2 w 150"/>
                <a:gd name="T57" fmla="*/ 1 h 116"/>
                <a:gd name="T58" fmla="*/ 1 w 150"/>
                <a:gd name="T59" fmla="*/ 1 h 116"/>
                <a:gd name="T60" fmla="*/ 1 w 150"/>
                <a:gd name="T61" fmla="*/ 1 h 116"/>
                <a:gd name="T62" fmla="*/ 1 w 150"/>
                <a:gd name="T63" fmla="*/ 1 h 116"/>
                <a:gd name="T64" fmla="*/ 1 w 150"/>
                <a:gd name="T65" fmla="*/ 1 h 116"/>
                <a:gd name="T66" fmla="*/ 1 w 150"/>
                <a:gd name="T67" fmla="*/ 1 h 116"/>
                <a:gd name="T68" fmla="*/ 1 w 150"/>
                <a:gd name="T69" fmla="*/ 1 h 116"/>
                <a:gd name="T70" fmla="*/ 1 w 150"/>
                <a:gd name="T71" fmla="*/ 1 h 116"/>
                <a:gd name="T72" fmla="*/ 1 w 150"/>
                <a:gd name="T73" fmla="*/ 1 h 116"/>
                <a:gd name="T74" fmla="*/ 1 w 150"/>
                <a:gd name="T75" fmla="*/ 1 h 116"/>
                <a:gd name="T76" fmla="*/ 1 w 150"/>
                <a:gd name="T77" fmla="*/ 1 h 116"/>
                <a:gd name="T78" fmla="*/ 1 w 150"/>
                <a:gd name="T79" fmla="*/ 1 h 116"/>
                <a:gd name="T80" fmla="*/ 1 w 150"/>
                <a:gd name="T81" fmla="*/ 1 h 116"/>
                <a:gd name="T82" fmla="*/ 1 w 150"/>
                <a:gd name="T83" fmla="*/ 1 h 116"/>
                <a:gd name="T84" fmla="*/ 1 w 150"/>
                <a:gd name="T85" fmla="*/ 1 h 116"/>
                <a:gd name="T86" fmla="*/ 1 w 150"/>
                <a:gd name="T87" fmla="*/ 1 h 116"/>
                <a:gd name="T88" fmla="*/ 1 w 150"/>
                <a:gd name="T89" fmla="*/ 1 h 116"/>
                <a:gd name="T90" fmla="*/ 1 w 150"/>
                <a:gd name="T91" fmla="*/ 1 h 116"/>
                <a:gd name="T92" fmla="*/ 1 w 150"/>
                <a:gd name="T93" fmla="*/ 1 h 116"/>
                <a:gd name="T94" fmla="*/ 1 w 150"/>
                <a:gd name="T95" fmla="*/ 0 h 116"/>
                <a:gd name="T96" fmla="*/ 1 w 150"/>
                <a:gd name="T97" fmla="*/ 0 h 1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0"/>
                <a:gd name="T148" fmla="*/ 0 h 116"/>
                <a:gd name="T149" fmla="*/ 150 w 150"/>
                <a:gd name="T150" fmla="*/ 116 h 1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0" h="116">
                  <a:moveTo>
                    <a:pt x="40" y="0"/>
                  </a:moveTo>
                  <a:lnTo>
                    <a:pt x="0" y="95"/>
                  </a:lnTo>
                  <a:lnTo>
                    <a:pt x="55" y="116"/>
                  </a:lnTo>
                  <a:lnTo>
                    <a:pt x="76" y="88"/>
                  </a:lnTo>
                  <a:lnTo>
                    <a:pt x="80" y="90"/>
                  </a:lnTo>
                  <a:lnTo>
                    <a:pt x="82" y="90"/>
                  </a:lnTo>
                  <a:lnTo>
                    <a:pt x="86" y="91"/>
                  </a:lnTo>
                  <a:lnTo>
                    <a:pt x="89" y="91"/>
                  </a:lnTo>
                  <a:lnTo>
                    <a:pt x="93" y="93"/>
                  </a:lnTo>
                  <a:lnTo>
                    <a:pt x="99" y="93"/>
                  </a:lnTo>
                  <a:lnTo>
                    <a:pt x="105" y="95"/>
                  </a:lnTo>
                  <a:lnTo>
                    <a:pt x="110" y="95"/>
                  </a:lnTo>
                  <a:lnTo>
                    <a:pt x="116" y="97"/>
                  </a:lnTo>
                  <a:lnTo>
                    <a:pt x="120" y="97"/>
                  </a:lnTo>
                  <a:lnTo>
                    <a:pt x="124" y="97"/>
                  </a:lnTo>
                  <a:lnTo>
                    <a:pt x="127" y="97"/>
                  </a:lnTo>
                  <a:lnTo>
                    <a:pt x="131" y="97"/>
                  </a:lnTo>
                  <a:lnTo>
                    <a:pt x="137" y="97"/>
                  </a:lnTo>
                  <a:lnTo>
                    <a:pt x="141" y="97"/>
                  </a:lnTo>
                  <a:lnTo>
                    <a:pt x="145" y="97"/>
                  </a:lnTo>
                  <a:lnTo>
                    <a:pt x="150" y="99"/>
                  </a:lnTo>
                  <a:lnTo>
                    <a:pt x="150" y="15"/>
                  </a:lnTo>
                  <a:lnTo>
                    <a:pt x="148" y="15"/>
                  </a:lnTo>
                  <a:lnTo>
                    <a:pt x="143" y="15"/>
                  </a:lnTo>
                  <a:lnTo>
                    <a:pt x="141" y="15"/>
                  </a:lnTo>
                  <a:lnTo>
                    <a:pt x="137" y="15"/>
                  </a:lnTo>
                  <a:lnTo>
                    <a:pt x="133" y="15"/>
                  </a:lnTo>
                  <a:lnTo>
                    <a:pt x="129" y="15"/>
                  </a:lnTo>
                  <a:lnTo>
                    <a:pt x="126" y="15"/>
                  </a:lnTo>
                  <a:lnTo>
                    <a:pt x="120" y="15"/>
                  </a:lnTo>
                  <a:lnTo>
                    <a:pt x="114" y="14"/>
                  </a:lnTo>
                  <a:lnTo>
                    <a:pt x="110" y="14"/>
                  </a:lnTo>
                  <a:lnTo>
                    <a:pt x="105" y="14"/>
                  </a:lnTo>
                  <a:lnTo>
                    <a:pt x="99" y="14"/>
                  </a:lnTo>
                  <a:lnTo>
                    <a:pt x="93" y="12"/>
                  </a:lnTo>
                  <a:lnTo>
                    <a:pt x="88" y="12"/>
                  </a:lnTo>
                  <a:lnTo>
                    <a:pt x="82" y="10"/>
                  </a:lnTo>
                  <a:lnTo>
                    <a:pt x="76" y="10"/>
                  </a:lnTo>
                  <a:lnTo>
                    <a:pt x="72" y="8"/>
                  </a:lnTo>
                  <a:lnTo>
                    <a:pt x="67" y="8"/>
                  </a:lnTo>
                  <a:lnTo>
                    <a:pt x="63" y="6"/>
                  </a:lnTo>
                  <a:lnTo>
                    <a:pt x="59" y="6"/>
                  </a:lnTo>
                  <a:lnTo>
                    <a:pt x="55" y="4"/>
                  </a:lnTo>
                  <a:lnTo>
                    <a:pt x="51" y="4"/>
                  </a:lnTo>
                  <a:lnTo>
                    <a:pt x="46" y="2"/>
                  </a:lnTo>
                  <a:lnTo>
                    <a:pt x="42" y="2"/>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69" name="Group 578">
            <a:extLst>
              <a:ext uri="{FF2B5EF4-FFF2-40B4-BE49-F238E27FC236}">
                <a16:creationId xmlns:a16="http://schemas.microsoft.com/office/drawing/2014/main" id="{471A4737-B86A-4D4E-9279-254B3D7A978D}"/>
              </a:ext>
            </a:extLst>
          </p:cNvPr>
          <p:cNvGrpSpPr>
            <a:grpSpLocks/>
          </p:cNvGrpSpPr>
          <p:nvPr/>
        </p:nvGrpSpPr>
        <p:grpSpPr bwMode="auto">
          <a:xfrm>
            <a:off x="7543800" y="5257800"/>
            <a:ext cx="1066800" cy="776288"/>
            <a:chOff x="3687" y="2584"/>
            <a:chExt cx="1079" cy="786"/>
          </a:xfrm>
        </p:grpSpPr>
        <p:sp>
          <p:nvSpPr>
            <p:cNvPr id="19485" name="Freeform 579">
              <a:extLst>
                <a:ext uri="{FF2B5EF4-FFF2-40B4-BE49-F238E27FC236}">
                  <a16:creationId xmlns:a16="http://schemas.microsoft.com/office/drawing/2014/main" id="{9B6D1C4C-DB01-4741-B747-0685E35E08C4}"/>
                </a:ext>
              </a:extLst>
            </p:cNvPr>
            <p:cNvSpPr>
              <a:spLocks/>
            </p:cNvSpPr>
            <p:nvPr/>
          </p:nvSpPr>
          <p:spPr bwMode="auto">
            <a:xfrm>
              <a:off x="3687" y="2584"/>
              <a:ext cx="1079" cy="786"/>
            </a:xfrm>
            <a:custGeom>
              <a:avLst/>
              <a:gdLst>
                <a:gd name="T0" fmla="*/ 7 w 2158"/>
                <a:gd name="T1" fmla="*/ 3 h 1571"/>
                <a:gd name="T2" fmla="*/ 6 w 2158"/>
                <a:gd name="T3" fmla="*/ 3 h 1571"/>
                <a:gd name="T4" fmla="*/ 6 w 2158"/>
                <a:gd name="T5" fmla="*/ 3 h 1571"/>
                <a:gd name="T6" fmla="*/ 5 w 2158"/>
                <a:gd name="T7" fmla="*/ 3 h 1571"/>
                <a:gd name="T8" fmla="*/ 3 w 2158"/>
                <a:gd name="T9" fmla="*/ 4 h 1571"/>
                <a:gd name="T10" fmla="*/ 1 w 2158"/>
                <a:gd name="T11" fmla="*/ 4 h 1571"/>
                <a:gd name="T12" fmla="*/ 1 w 2158"/>
                <a:gd name="T13" fmla="*/ 5 h 1571"/>
                <a:gd name="T14" fmla="*/ 1 w 2158"/>
                <a:gd name="T15" fmla="*/ 7 h 1571"/>
                <a:gd name="T16" fmla="*/ 1 w 2158"/>
                <a:gd name="T17" fmla="*/ 6 h 1571"/>
                <a:gd name="T18" fmla="*/ 2 w 2158"/>
                <a:gd name="T19" fmla="*/ 5 h 1571"/>
                <a:gd name="T20" fmla="*/ 3 w 2158"/>
                <a:gd name="T21" fmla="*/ 5 h 1571"/>
                <a:gd name="T22" fmla="*/ 3 w 2158"/>
                <a:gd name="T23" fmla="*/ 5 h 1571"/>
                <a:gd name="T24" fmla="*/ 3 w 2158"/>
                <a:gd name="T25" fmla="*/ 7 h 1571"/>
                <a:gd name="T26" fmla="*/ 2 w 2158"/>
                <a:gd name="T27" fmla="*/ 9 h 1571"/>
                <a:gd name="T28" fmla="*/ 2 w 2158"/>
                <a:gd name="T29" fmla="*/ 11 h 1571"/>
                <a:gd name="T30" fmla="*/ 3 w 2158"/>
                <a:gd name="T31" fmla="*/ 12 h 1571"/>
                <a:gd name="T32" fmla="*/ 3 w 2158"/>
                <a:gd name="T33" fmla="*/ 11 h 1571"/>
                <a:gd name="T34" fmla="*/ 4 w 2158"/>
                <a:gd name="T35" fmla="*/ 8 h 1571"/>
                <a:gd name="T36" fmla="*/ 4 w 2158"/>
                <a:gd name="T37" fmla="*/ 10 h 1571"/>
                <a:gd name="T38" fmla="*/ 4 w 2158"/>
                <a:gd name="T39" fmla="*/ 12 h 1571"/>
                <a:gd name="T40" fmla="*/ 5 w 2158"/>
                <a:gd name="T41" fmla="*/ 13 h 1571"/>
                <a:gd name="T42" fmla="*/ 5 w 2158"/>
                <a:gd name="T43" fmla="*/ 12 h 1571"/>
                <a:gd name="T44" fmla="*/ 5 w 2158"/>
                <a:gd name="T45" fmla="*/ 9 h 1571"/>
                <a:gd name="T46" fmla="*/ 6 w 2158"/>
                <a:gd name="T47" fmla="*/ 7 h 1571"/>
                <a:gd name="T48" fmla="*/ 8 w 2158"/>
                <a:gd name="T49" fmla="*/ 8 h 1571"/>
                <a:gd name="T50" fmla="*/ 10 w 2158"/>
                <a:gd name="T51" fmla="*/ 8 h 1571"/>
                <a:gd name="T52" fmla="*/ 10 w 2158"/>
                <a:gd name="T53" fmla="*/ 10 h 1571"/>
                <a:gd name="T54" fmla="*/ 10 w 2158"/>
                <a:gd name="T55" fmla="*/ 12 h 1571"/>
                <a:gd name="T56" fmla="*/ 11 w 2158"/>
                <a:gd name="T57" fmla="*/ 13 h 1571"/>
                <a:gd name="T58" fmla="*/ 12 w 2158"/>
                <a:gd name="T59" fmla="*/ 12 h 1571"/>
                <a:gd name="T60" fmla="*/ 11 w 2158"/>
                <a:gd name="T61" fmla="*/ 11 h 1571"/>
                <a:gd name="T62" fmla="*/ 11 w 2158"/>
                <a:gd name="T63" fmla="*/ 9 h 1571"/>
                <a:gd name="T64" fmla="*/ 12 w 2158"/>
                <a:gd name="T65" fmla="*/ 7 h 1571"/>
                <a:gd name="T66" fmla="*/ 13 w 2158"/>
                <a:gd name="T67" fmla="*/ 6 h 1571"/>
                <a:gd name="T68" fmla="*/ 13 w 2158"/>
                <a:gd name="T69" fmla="*/ 5 h 1571"/>
                <a:gd name="T70" fmla="*/ 14 w 2158"/>
                <a:gd name="T71" fmla="*/ 5 h 1571"/>
                <a:gd name="T72" fmla="*/ 14 w 2158"/>
                <a:gd name="T73" fmla="*/ 4 h 1571"/>
                <a:gd name="T74" fmla="*/ 14 w 2158"/>
                <a:gd name="T75" fmla="*/ 4 h 1571"/>
                <a:gd name="T76" fmla="*/ 16 w 2158"/>
                <a:gd name="T77" fmla="*/ 4 h 1571"/>
                <a:gd name="T78" fmla="*/ 17 w 2158"/>
                <a:gd name="T79" fmla="*/ 5 h 1571"/>
                <a:gd name="T80" fmla="*/ 17 w 2158"/>
                <a:gd name="T81" fmla="*/ 4 h 1571"/>
                <a:gd name="T82" fmla="*/ 16 w 2158"/>
                <a:gd name="T83" fmla="*/ 2 h 1571"/>
                <a:gd name="T84" fmla="*/ 16 w 2158"/>
                <a:gd name="T85" fmla="*/ 1 h 1571"/>
                <a:gd name="T86" fmla="*/ 15 w 2158"/>
                <a:gd name="T87" fmla="*/ 1 h 1571"/>
                <a:gd name="T88" fmla="*/ 14 w 2158"/>
                <a:gd name="T89" fmla="*/ 1 h 1571"/>
                <a:gd name="T90" fmla="*/ 13 w 2158"/>
                <a:gd name="T91" fmla="*/ 2 h 1571"/>
                <a:gd name="T92" fmla="*/ 13 w 2158"/>
                <a:gd name="T93" fmla="*/ 2 h 1571"/>
                <a:gd name="T94" fmla="*/ 12 w 2158"/>
                <a:gd name="T95" fmla="*/ 2 h 1571"/>
                <a:gd name="T96" fmla="*/ 12 w 2158"/>
                <a:gd name="T97" fmla="*/ 2 h 1571"/>
                <a:gd name="T98" fmla="*/ 11 w 2158"/>
                <a:gd name="T99" fmla="*/ 3 h 1571"/>
                <a:gd name="T100" fmla="*/ 8 w 2158"/>
                <a:gd name="T101" fmla="*/ 3 h 15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58"/>
                <a:gd name="T154" fmla="*/ 0 h 1571"/>
                <a:gd name="T155" fmla="*/ 2158 w 2158"/>
                <a:gd name="T156" fmla="*/ 1571 h 15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58" h="1571">
                  <a:moveTo>
                    <a:pt x="935" y="328"/>
                  </a:moveTo>
                  <a:lnTo>
                    <a:pt x="912" y="328"/>
                  </a:lnTo>
                  <a:lnTo>
                    <a:pt x="889" y="328"/>
                  </a:lnTo>
                  <a:lnTo>
                    <a:pt x="866" y="327"/>
                  </a:lnTo>
                  <a:lnTo>
                    <a:pt x="843" y="325"/>
                  </a:lnTo>
                  <a:lnTo>
                    <a:pt x="821" y="325"/>
                  </a:lnTo>
                  <a:lnTo>
                    <a:pt x="800" y="324"/>
                  </a:lnTo>
                  <a:lnTo>
                    <a:pt x="776" y="322"/>
                  </a:lnTo>
                  <a:lnTo>
                    <a:pt x="755" y="321"/>
                  </a:lnTo>
                  <a:lnTo>
                    <a:pt x="733" y="320"/>
                  </a:lnTo>
                  <a:lnTo>
                    <a:pt x="711" y="317"/>
                  </a:lnTo>
                  <a:lnTo>
                    <a:pt x="688" y="315"/>
                  </a:lnTo>
                  <a:lnTo>
                    <a:pt x="666" y="313"/>
                  </a:lnTo>
                  <a:lnTo>
                    <a:pt x="644" y="311"/>
                  </a:lnTo>
                  <a:lnTo>
                    <a:pt x="621" y="308"/>
                  </a:lnTo>
                  <a:lnTo>
                    <a:pt x="598" y="306"/>
                  </a:lnTo>
                  <a:lnTo>
                    <a:pt x="575" y="304"/>
                  </a:lnTo>
                  <a:lnTo>
                    <a:pt x="508" y="316"/>
                  </a:lnTo>
                  <a:lnTo>
                    <a:pt x="391" y="381"/>
                  </a:lnTo>
                  <a:lnTo>
                    <a:pt x="335" y="414"/>
                  </a:lnTo>
                  <a:lnTo>
                    <a:pt x="286" y="431"/>
                  </a:lnTo>
                  <a:lnTo>
                    <a:pt x="218" y="410"/>
                  </a:lnTo>
                  <a:lnTo>
                    <a:pt x="159" y="427"/>
                  </a:lnTo>
                  <a:lnTo>
                    <a:pt x="67" y="486"/>
                  </a:lnTo>
                  <a:lnTo>
                    <a:pt x="29" y="563"/>
                  </a:lnTo>
                  <a:lnTo>
                    <a:pt x="0" y="601"/>
                  </a:lnTo>
                  <a:lnTo>
                    <a:pt x="8" y="667"/>
                  </a:lnTo>
                  <a:lnTo>
                    <a:pt x="38" y="604"/>
                  </a:lnTo>
                  <a:lnTo>
                    <a:pt x="42" y="647"/>
                  </a:lnTo>
                  <a:lnTo>
                    <a:pt x="59" y="697"/>
                  </a:lnTo>
                  <a:lnTo>
                    <a:pt x="34" y="765"/>
                  </a:lnTo>
                  <a:lnTo>
                    <a:pt x="42" y="829"/>
                  </a:lnTo>
                  <a:lnTo>
                    <a:pt x="64" y="760"/>
                  </a:lnTo>
                  <a:lnTo>
                    <a:pt x="72" y="824"/>
                  </a:lnTo>
                  <a:lnTo>
                    <a:pt x="110" y="859"/>
                  </a:lnTo>
                  <a:lnTo>
                    <a:pt x="97" y="681"/>
                  </a:lnTo>
                  <a:lnTo>
                    <a:pt x="138" y="601"/>
                  </a:lnTo>
                  <a:lnTo>
                    <a:pt x="135" y="689"/>
                  </a:lnTo>
                  <a:lnTo>
                    <a:pt x="151" y="616"/>
                  </a:lnTo>
                  <a:lnTo>
                    <a:pt x="210" y="545"/>
                  </a:lnTo>
                  <a:lnTo>
                    <a:pt x="185" y="616"/>
                  </a:lnTo>
                  <a:lnTo>
                    <a:pt x="194" y="667"/>
                  </a:lnTo>
                  <a:lnTo>
                    <a:pt x="240" y="545"/>
                  </a:lnTo>
                  <a:lnTo>
                    <a:pt x="273" y="520"/>
                  </a:lnTo>
                  <a:lnTo>
                    <a:pt x="253" y="575"/>
                  </a:lnTo>
                  <a:lnTo>
                    <a:pt x="289" y="511"/>
                  </a:lnTo>
                  <a:lnTo>
                    <a:pt x="345" y="465"/>
                  </a:lnTo>
                  <a:lnTo>
                    <a:pt x="315" y="525"/>
                  </a:lnTo>
                  <a:lnTo>
                    <a:pt x="307" y="601"/>
                  </a:lnTo>
                  <a:lnTo>
                    <a:pt x="317" y="710"/>
                  </a:lnTo>
                  <a:lnTo>
                    <a:pt x="339" y="795"/>
                  </a:lnTo>
                  <a:lnTo>
                    <a:pt x="353" y="876"/>
                  </a:lnTo>
                  <a:lnTo>
                    <a:pt x="339" y="927"/>
                  </a:lnTo>
                  <a:lnTo>
                    <a:pt x="294" y="1009"/>
                  </a:lnTo>
                  <a:lnTo>
                    <a:pt x="248" y="1066"/>
                  </a:lnTo>
                  <a:lnTo>
                    <a:pt x="248" y="1108"/>
                  </a:lnTo>
                  <a:lnTo>
                    <a:pt x="247" y="1164"/>
                  </a:lnTo>
                  <a:lnTo>
                    <a:pt x="247" y="1240"/>
                  </a:lnTo>
                  <a:lnTo>
                    <a:pt x="234" y="1335"/>
                  </a:lnTo>
                  <a:lnTo>
                    <a:pt x="238" y="1392"/>
                  </a:lnTo>
                  <a:lnTo>
                    <a:pt x="273" y="1424"/>
                  </a:lnTo>
                  <a:lnTo>
                    <a:pt x="276" y="1456"/>
                  </a:lnTo>
                  <a:lnTo>
                    <a:pt x="263" y="1477"/>
                  </a:lnTo>
                  <a:lnTo>
                    <a:pt x="271" y="1530"/>
                  </a:lnTo>
                  <a:lnTo>
                    <a:pt x="410" y="1521"/>
                  </a:lnTo>
                  <a:lnTo>
                    <a:pt x="365" y="1447"/>
                  </a:lnTo>
                  <a:lnTo>
                    <a:pt x="315" y="1409"/>
                  </a:lnTo>
                  <a:lnTo>
                    <a:pt x="308" y="1334"/>
                  </a:lnTo>
                  <a:lnTo>
                    <a:pt x="320" y="1222"/>
                  </a:lnTo>
                  <a:lnTo>
                    <a:pt x="323" y="1138"/>
                  </a:lnTo>
                  <a:lnTo>
                    <a:pt x="369" y="1066"/>
                  </a:lnTo>
                  <a:lnTo>
                    <a:pt x="419" y="995"/>
                  </a:lnTo>
                  <a:lnTo>
                    <a:pt x="402" y="1045"/>
                  </a:lnTo>
                  <a:lnTo>
                    <a:pt x="386" y="1096"/>
                  </a:lnTo>
                  <a:lnTo>
                    <a:pt x="391" y="1125"/>
                  </a:lnTo>
                  <a:lnTo>
                    <a:pt x="405" y="1181"/>
                  </a:lnTo>
                  <a:lnTo>
                    <a:pt x="413" y="1240"/>
                  </a:lnTo>
                  <a:lnTo>
                    <a:pt x="446" y="1362"/>
                  </a:lnTo>
                  <a:lnTo>
                    <a:pt x="469" y="1452"/>
                  </a:lnTo>
                  <a:lnTo>
                    <a:pt x="486" y="1471"/>
                  </a:lnTo>
                  <a:lnTo>
                    <a:pt x="487" y="1494"/>
                  </a:lnTo>
                  <a:lnTo>
                    <a:pt x="484" y="1526"/>
                  </a:lnTo>
                  <a:lnTo>
                    <a:pt x="491" y="1571"/>
                  </a:lnTo>
                  <a:lnTo>
                    <a:pt x="623" y="1569"/>
                  </a:lnTo>
                  <a:lnTo>
                    <a:pt x="611" y="1523"/>
                  </a:lnTo>
                  <a:lnTo>
                    <a:pt x="569" y="1487"/>
                  </a:lnTo>
                  <a:lnTo>
                    <a:pt x="559" y="1460"/>
                  </a:lnTo>
                  <a:lnTo>
                    <a:pt x="547" y="1425"/>
                  </a:lnTo>
                  <a:lnTo>
                    <a:pt x="527" y="1334"/>
                  </a:lnTo>
                  <a:lnTo>
                    <a:pt x="499" y="1220"/>
                  </a:lnTo>
                  <a:lnTo>
                    <a:pt x="497" y="1155"/>
                  </a:lnTo>
                  <a:lnTo>
                    <a:pt x="517" y="1080"/>
                  </a:lnTo>
                  <a:lnTo>
                    <a:pt x="542" y="1028"/>
                  </a:lnTo>
                  <a:lnTo>
                    <a:pt x="575" y="955"/>
                  </a:lnTo>
                  <a:lnTo>
                    <a:pt x="629" y="803"/>
                  </a:lnTo>
                  <a:lnTo>
                    <a:pt x="675" y="799"/>
                  </a:lnTo>
                  <a:lnTo>
                    <a:pt x="726" y="838"/>
                  </a:lnTo>
                  <a:lnTo>
                    <a:pt x="797" y="889"/>
                  </a:lnTo>
                  <a:lnTo>
                    <a:pt x="902" y="914"/>
                  </a:lnTo>
                  <a:lnTo>
                    <a:pt x="981" y="922"/>
                  </a:lnTo>
                  <a:lnTo>
                    <a:pt x="1099" y="905"/>
                  </a:lnTo>
                  <a:lnTo>
                    <a:pt x="1254" y="892"/>
                  </a:lnTo>
                  <a:lnTo>
                    <a:pt x="1267" y="928"/>
                  </a:lnTo>
                  <a:lnTo>
                    <a:pt x="1272" y="977"/>
                  </a:lnTo>
                  <a:lnTo>
                    <a:pt x="1267" y="1061"/>
                  </a:lnTo>
                  <a:lnTo>
                    <a:pt x="1262" y="1112"/>
                  </a:lnTo>
                  <a:lnTo>
                    <a:pt x="1250" y="1164"/>
                  </a:lnTo>
                  <a:lnTo>
                    <a:pt x="1260" y="1231"/>
                  </a:lnTo>
                  <a:lnTo>
                    <a:pt x="1242" y="1346"/>
                  </a:lnTo>
                  <a:lnTo>
                    <a:pt x="1229" y="1404"/>
                  </a:lnTo>
                  <a:lnTo>
                    <a:pt x="1216" y="1430"/>
                  </a:lnTo>
                  <a:lnTo>
                    <a:pt x="1242" y="1468"/>
                  </a:lnTo>
                  <a:lnTo>
                    <a:pt x="1242" y="1498"/>
                  </a:lnTo>
                  <a:lnTo>
                    <a:pt x="1237" y="1523"/>
                  </a:lnTo>
                  <a:lnTo>
                    <a:pt x="1262" y="1561"/>
                  </a:lnTo>
                  <a:lnTo>
                    <a:pt x="1326" y="1569"/>
                  </a:lnTo>
                  <a:lnTo>
                    <a:pt x="1385" y="1569"/>
                  </a:lnTo>
                  <a:lnTo>
                    <a:pt x="1385" y="1531"/>
                  </a:lnTo>
                  <a:lnTo>
                    <a:pt x="1426" y="1531"/>
                  </a:lnTo>
                  <a:lnTo>
                    <a:pt x="1447" y="1502"/>
                  </a:lnTo>
                  <a:lnTo>
                    <a:pt x="1405" y="1468"/>
                  </a:lnTo>
                  <a:lnTo>
                    <a:pt x="1388" y="1438"/>
                  </a:lnTo>
                  <a:lnTo>
                    <a:pt x="1376" y="1404"/>
                  </a:lnTo>
                  <a:lnTo>
                    <a:pt x="1351" y="1346"/>
                  </a:lnTo>
                  <a:lnTo>
                    <a:pt x="1364" y="1256"/>
                  </a:lnTo>
                  <a:lnTo>
                    <a:pt x="1376" y="1193"/>
                  </a:lnTo>
                  <a:lnTo>
                    <a:pt x="1397" y="1172"/>
                  </a:lnTo>
                  <a:lnTo>
                    <a:pt x="1412" y="1126"/>
                  </a:lnTo>
                  <a:lnTo>
                    <a:pt x="1405" y="1087"/>
                  </a:lnTo>
                  <a:lnTo>
                    <a:pt x="1447" y="930"/>
                  </a:lnTo>
                  <a:lnTo>
                    <a:pt x="1469" y="871"/>
                  </a:lnTo>
                  <a:lnTo>
                    <a:pt x="1505" y="829"/>
                  </a:lnTo>
                  <a:lnTo>
                    <a:pt x="1535" y="791"/>
                  </a:lnTo>
                  <a:lnTo>
                    <a:pt x="1548" y="732"/>
                  </a:lnTo>
                  <a:lnTo>
                    <a:pt x="1548" y="694"/>
                  </a:lnTo>
                  <a:lnTo>
                    <a:pt x="1564" y="651"/>
                  </a:lnTo>
                  <a:lnTo>
                    <a:pt x="1580" y="638"/>
                  </a:lnTo>
                  <a:lnTo>
                    <a:pt x="1596" y="623"/>
                  </a:lnTo>
                  <a:lnTo>
                    <a:pt x="1611" y="609"/>
                  </a:lnTo>
                  <a:lnTo>
                    <a:pt x="1626" y="596"/>
                  </a:lnTo>
                  <a:lnTo>
                    <a:pt x="1642" y="582"/>
                  </a:lnTo>
                  <a:lnTo>
                    <a:pt x="1657" y="568"/>
                  </a:lnTo>
                  <a:lnTo>
                    <a:pt x="1672" y="555"/>
                  </a:lnTo>
                  <a:lnTo>
                    <a:pt x="1686" y="541"/>
                  </a:lnTo>
                  <a:lnTo>
                    <a:pt x="1701" y="527"/>
                  </a:lnTo>
                  <a:lnTo>
                    <a:pt x="1715" y="513"/>
                  </a:lnTo>
                  <a:lnTo>
                    <a:pt x="1729" y="498"/>
                  </a:lnTo>
                  <a:lnTo>
                    <a:pt x="1743" y="483"/>
                  </a:lnTo>
                  <a:lnTo>
                    <a:pt x="1755" y="468"/>
                  </a:lnTo>
                  <a:lnTo>
                    <a:pt x="1768" y="452"/>
                  </a:lnTo>
                  <a:lnTo>
                    <a:pt x="1781" y="436"/>
                  </a:lnTo>
                  <a:lnTo>
                    <a:pt x="1793" y="419"/>
                  </a:lnTo>
                  <a:lnTo>
                    <a:pt x="1839" y="406"/>
                  </a:lnTo>
                  <a:lnTo>
                    <a:pt x="1873" y="431"/>
                  </a:lnTo>
                  <a:lnTo>
                    <a:pt x="1936" y="457"/>
                  </a:lnTo>
                  <a:lnTo>
                    <a:pt x="1979" y="477"/>
                  </a:lnTo>
                  <a:lnTo>
                    <a:pt x="2032" y="511"/>
                  </a:lnTo>
                  <a:lnTo>
                    <a:pt x="2049" y="550"/>
                  </a:lnTo>
                  <a:lnTo>
                    <a:pt x="2075" y="558"/>
                  </a:lnTo>
                  <a:lnTo>
                    <a:pt x="2108" y="558"/>
                  </a:lnTo>
                  <a:lnTo>
                    <a:pt x="2116" y="533"/>
                  </a:lnTo>
                  <a:lnTo>
                    <a:pt x="2146" y="520"/>
                  </a:lnTo>
                  <a:lnTo>
                    <a:pt x="2158" y="472"/>
                  </a:lnTo>
                  <a:lnTo>
                    <a:pt x="2158" y="444"/>
                  </a:lnTo>
                  <a:lnTo>
                    <a:pt x="2133" y="401"/>
                  </a:lnTo>
                  <a:lnTo>
                    <a:pt x="2112" y="363"/>
                  </a:lnTo>
                  <a:lnTo>
                    <a:pt x="2065" y="287"/>
                  </a:lnTo>
                  <a:lnTo>
                    <a:pt x="2044" y="240"/>
                  </a:lnTo>
                  <a:lnTo>
                    <a:pt x="2011" y="198"/>
                  </a:lnTo>
                  <a:lnTo>
                    <a:pt x="1965" y="147"/>
                  </a:lnTo>
                  <a:lnTo>
                    <a:pt x="1944" y="118"/>
                  </a:lnTo>
                  <a:lnTo>
                    <a:pt x="1940" y="84"/>
                  </a:lnTo>
                  <a:lnTo>
                    <a:pt x="1944" y="40"/>
                  </a:lnTo>
                  <a:lnTo>
                    <a:pt x="1965" y="0"/>
                  </a:lnTo>
                  <a:lnTo>
                    <a:pt x="1927" y="40"/>
                  </a:lnTo>
                  <a:lnTo>
                    <a:pt x="1914" y="16"/>
                  </a:lnTo>
                  <a:lnTo>
                    <a:pt x="1885" y="58"/>
                  </a:lnTo>
                  <a:lnTo>
                    <a:pt x="1873" y="101"/>
                  </a:lnTo>
                  <a:lnTo>
                    <a:pt x="1843" y="122"/>
                  </a:lnTo>
                  <a:lnTo>
                    <a:pt x="1806" y="109"/>
                  </a:lnTo>
                  <a:lnTo>
                    <a:pt x="1763" y="147"/>
                  </a:lnTo>
                  <a:lnTo>
                    <a:pt x="1743" y="131"/>
                  </a:lnTo>
                  <a:lnTo>
                    <a:pt x="1707" y="160"/>
                  </a:lnTo>
                  <a:lnTo>
                    <a:pt x="1661" y="164"/>
                  </a:lnTo>
                  <a:lnTo>
                    <a:pt x="1640" y="184"/>
                  </a:lnTo>
                  <a:lnTo>
                    <a:pt x="1602" y="180"/>
                  </a:lnTo>
                  <a:lnTo>
                    <a:pt x="1589" y="207"/>
                  </a:lnTo>
                  <a:lnTo>
                    <a:pt x="1564" y="228"/>
                  </a:lnTo>
                  <a:lnTo>
                    <a:pt x="1560" y="222"/>
                  </a:lnTo>
                  <a:lnTo>
                    <a:pt x="1553" y="217"/>
                  </a:lnTo>
                  <a:lnTo>
                    <a:pt x="1547" y="216"/>
                  </a:lnTo>
                  <a:lnTo>
                    <a:pt x="1540" y="216"/>
                  </a:lnTo>
                  <a:lnTo>
                    <a:pt x="1533" y="216"/>
                  </a:lnTo>
                  <a:lnTo>
                    <a:pt x="1528" y="218"/>
                  </a:lnTo>
                  <a:lnTo>
                    <a:pt x="1525" y="220"/>
                  </a:lnTo>
                  <a:lnTo>
                    <a:pt x="1524" y="220"/>
                  </a:lnTo>
                  <a:lnTo>
                    <a:pt x="1505" y="245"/>
                  </a:lnTo>
                  <a:lnTo>
                    <a:pt x="1478" y="237"/>
                  </a:lnTo>
                  <a:lnTo>
                    <a:pt x="1447" y="253"/>
                  </a:lnTo>
                  <a:lnTo>
                    <a:pt x="1418" y="287"/>
                  </a:lnTo>
                  <a:lnTo>
                    <a:pt x="1334" y="304"/>
                  </a:lnTo>
                  <a:lnTo>
                    <a:pt x="1224" y="334"/>
                  </a:lnTo>
                  <a:lnTo>
                    <a:pt x="1116" y="342"/>
                  </a:lnTo>
                  <a:lnTo>
                    <a:pt x="935" y="328"/>
                  </a:lnTo>
                  <a:close/>
                </a:path>
              </a:pathLst>
            </a:custGeom>
            <a:solidFill>
              <a:srgbClr val="7C2D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580">
              <a:extLst>
                <a:ext uri="{FF2B5EF4-FFF2-40B4-BE49-F238E27FC236}">
                  <a16:creationId xmlns:a16="http://schemas.microsoft.com/office/drawing/2014/main" id="{96C8609D-CE33-459A-8BCE-31280C573D61}"/>
                </a:ext>
              </a:extLst>
            </p:cNvPr>
            <p:cNvSpPr>
              <a:spLocks/>
            </p:cNvSpPr>
            <p:nvPr/>
          </p:nvSpPr>
          <p:spPr bwMode="auto">
            <a:xfrm>
              <a:off x="4285" y="2651"/>
              <a:ext cx="334" cy="129"/>
            </a:xfrm>
            <a:custGeom>
              <a:avLst/>
              <a:gdLst>
                <a:gd name="T0" fmla="*/ 2 w 668"/>
                <a:gd name="T1" fmla="*/ 1 h 259"/>
                <a:gd name="T2" fmla="*/ 3 w 668"/>
                <a:gd name="T3" fmla="*/ 1 h 259"/>
                <a:gd name="T4" fmla="*/ 4 w 668"/>
                <a:gd name="T5" fmla="*/ 0 h 259"/>
                <a:gd name="T6" fmla="*/ 4 w 668"/>
                <a:gd name="T7" fmla="*/ 0 h 259"/>
                <a:gd name="T8" fmla="*/ 5 w 668"/>
                <a:gd name="T9" fmla="*/ 0 h 259"/>
                <a:gd name="T10" fmla="*/ 5 w 668"/>
                <a:gd name="T11" fmla="*/ 0 h 259"/>
                <a:gd name="T12" fmla="*/ 6 w 668"/>
                <a:gd name="T13" fmla="*/ 0 h 259"/>
                <a:gd name="T14" fmla="*/ 6 w 668"/>
                <a:gd name="T15" fmla="*/ 0 h 259"/>
                <a:gd name="T16" fmla="*/ 4 w 668"/>
                <a:gd name="T17" fmla="*/ 0 h 259"/>
                <a:gd name="T18" fmla="*/ 3 w 668"/>
                <a:gd name="T19" fmla="*/ 1 h 259"/>
                <a:gd name="T20" fmla="*/ 2 w 668"/>
                <a:gd name="T21" fmla="*/ 1 h 259"/>
                <a:gd name="T22" fmla="*/ 2 w 668"/>
                <a:gd name="T23" fmla="*/ 1 h 259"/>
                <a:gd name="T24" fmla="*/ 1 w 668"/>
                <a:gd name="T25" fmla="*/ 1 h 259"/>
                <a:gd name="T26" fmla="*/ 1 w 668"/>
                <a:gd name="T27" fmla="*/ 2 h 259"/>
                <a:gd name="T28" fmla="*/ 0 w 668"/>
                <a:gd name="T29" fmla="*/ 1 h 259"/>
                <a:gd name="T30" fmla="*/ 1 w 668"/>
                <a:gd name="T31" fmla="*/ 1 h 259"/>
                <a:gd name="T32" fmla="*/ 2 w 668"/>
                <a:gd name="T33" fmla="*/ 1 h 259"/>
                <a:gd name="T34" fmla="*/ 2 w 668"/>
                <a:gd name="T35" fmla="*/ 1 h 2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8"/>
                <a:gd name="T55" fmla="*/ 0 h 259"/>
                <a:gd name="T56" fmla="*/ 668 w 668"/>
                <a:gd name="T57" fmla="*/ 259 h 2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8" h="259">
                  <a:moveTo>
                    <a:pt x="200" y="190"/>
                  </a:moveTo>
                  <a:lnTo>
                    <a:pt x="294" y="128"/>
                  </a:lnTo>
                  <a:lnTo>
                    <a:pt x="404" y="99"/>
                  </a:lnTo>
                  <a:lnTo>
                    <a:pt x="475" y="46"/>
                  </a:lnTo>
                  <a:lnTo>
                    <a:pt x="580" y="23"/>
                  </a:lnTo>
                  <a:lnTo>
                    <a:pt x="616" y="0"/>
                  </a:lnTo>
                  <a:lnTo>
                    <a:pt x="668" y="4"/>
                  </a:lnTo>
                  <a:lnTo>
                    <a:pt x="642" y="23"/>
                  </a:lnTo>
                  <a:lnTo>
                    <a:pt x="482" y="92"/>
                  </a:lnTo>
                  <a:lnTo>
                    <a:pt x="284" y="174"/>
                  </a:lnTo>
                  <a:lnTo>
                    <a:pt x="191" y="210"/>
                  </a:lnTo>
                  <a:lnTo>
                    <a:pt x="142" y="233"/>
                  </a:lnTo>
                  <a:lnTo>
                    <a:pt x="68" y="229"/>
                  </a:lnTo>
                  <a:lnTo>
                    <a:pt x="28" y="259"/>
                  </a:lnTo>
                  <a:lnTo>
                    <a:pt x="0" y="220"/>
                  </a:lnTo>
                  <a:lnTo>
                    <a:pt x="19" y="197"/>
                  </a:lnTo>
                  <a:lnTo>
                    <a:pt x="159" y="183"/>
                  </a:lnTo>
                  <a:lnTo>
                    <a:pt x="200" y="190"/>
                  </a:lnTo>
                  <a:close/>
                </a:path>
              </a:pathLst>
            </a:custGeom>
            <a:solidFill>
              <a:srgbClr val="490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581">
              <a:extLst>
                <a:ext uri="{FF2B5EF4-FFF2-40B4-BE49-F238E27FC236}">
                  <a16:creationId xmlns:a16="http://schemas.microsoft.com/office/drawing/2014/main" id="{E28BA256-7A12-4F08-B81D-24F3CA9DF0E4}"/>
                </a:ext>
              </a:extLst>
            </p:cNvPr>
            <p:cNvSpPr>
              <a:spLocks/>
            </p:cNvSpPr>
            <p:nvPr/>
          </p:nvSpPr>
          <p:spPr bwMode="auto">
            <a:xfrm>
              <a:off x="4006" y="2742"/>
              <a:ext cx="341" cy="302"/>
            </a:xfrm>
            <a:custGeom>
              <a:avLst/>
              <a:gdLst>
                <a:gd name="T0" fmla="*/ 1 w 683"/>
                <a:gd name="T1" fmla="*/ 2 h 604"/>
                <a:gd name="T2" fmla="*/ 1 w 683"/>
                <a:gd name="T3" fmla="*/ 2 h 604"/>
                <a:gd name="T4" fmla="*/ 1 w 683"/>
                <a:gd name="T5" fmla="*/ 3 h 604"/>
                <a:gd name="T6" fmla="*/ 1 w 683"/>
                <a:gd name="T7" fmla="*/ 3 h 604"/>
                <a:gd name="T8" fmla="*/ 0 w 683"/>
                <a:gd name="T9" fmla="*/ 3 h 604"/>
                <a:gd name="T10" fmla="*/ 0 w 683"/>
                <a:gd name="T11" fmla="*/ 3 h 604"/>
                <a:gd name="T12" fmla="*/ 0 w 683"/>
                <a:gd name="T13" fmla="*/ 3 h 604"/>
                <a:gd name="T14" fmla="*/ 0 w 683"/>
                <a:gd name="T15" fmla="*/ 4 h 604"/>
                <a:gd name="T16" fmla="*/ 0 w 683"/>
                <a:gd name="T17" fmla="*/ 4 h 604"/>
                <a:gd name="T18" fmla="*/ 0 w 683"/>
                <a:gd name="T19" fmla="*/ 4 h 604"/>
                <a:gd name="T20" fmla="*/ 0 w 683"/>
                <a:gd name="T21" fmla="*/ 4 h 604"/>
                <a:gd name="T22" fmla="*/ 0 w 683"/>
                <a:gd name="T23" fmla="*/ 4 h 604"/>
                <a:gd name="T24" fmla="*/ 0 w 683"/>
                <a:gd name="T25" fmla="*/ 4 h 604"/>
                <a:gd name="T26" fmla="*/ 0 w 683"/>
                <a:gd name="T27" fmla="*/ 5 h 604"/>
                <a:gd name="T28" fmla="*/ 0 w 683"/>
                <a:gd name="T29" fmla="*/ 5 h 604"/>
                <a:gd name="T30" fmla="*/ 0 w 683"/>
                <a:gd name="T31" fmla="*/ 5 h 604"/>
                <a:gd name="T32" fmla="*/ 1 w 683"/>
                <a:gd name="T33" fmla="*/ 5 h 604"/>
                <a:gd name="T34" fmla="*/ 1 w 683"/>
                <a:gd name="T35" fmla="*/ 5 h 604"/>
                <a:gd name="T36" fmla="*/ 1 w 683"/>
                <a:gd name="T37" fmla="*/ 5 h 604"/>
                <a:gd name="T38" fmla="*/ 1 w 683"/>
                <a:gd name="T39" fmla="*/ 5 h 604"/>
                <a:gd name="T40" fmla="*/ 2 w 683"/>
                <a:gd name="T41" fmla="*/ 5 h 604"/>
                <a:gd name="T42" fmla="*/ 2 w 683"/>
                <a:gd name="T43" fmla="*/ 5 h 604"/>
                <a:gd name="T44" fmla="*/ 2 w 683"/>
                <a:gd name="T45" fmla="*/ 5 h 604"/>
                <a:gd name="T46" fmla="*/ 2 w 683"/>
                <a:gd name="T47" fmla="*/ 5 h 604"/>
                <a:gd name="T48" fmla="*/ 3 w 683"/>
                <a:gd name="T49" fmla="*/ 5 h 604"/>
                <a:gd name="T50" fmla="*/ 3 w 683"/>
                <a:gd name="T51" fmla="*/ 5 h 604"/>
                <a:gd name="T52" fmla="*/ 3 w 683"/>
                <a:gd name="T53" fmla="*/ 5 h 604"/>
                <a:gd name="T54" fmla="*/ 3 w 683"/>
                <a:gd name="T55" fmla="*/ 5 h 604"/>
                <a:gd name="T56" fmla="*/ 4 w 683"/>
                <a:gd name="T57" fmla="*/ 5 h 604"/>
                <a:gd name="T58" fmla="*/ 5 w 683"/>
                <a:gd name="T59" fmla="*/ 5 h 604"/>
                <a:gd name="T60" fmla="*/ 5 w 683"/>
                <a:gd name="T61" fmla="*/ 5 h 604"/>
                <a:gd name="T62" fmla="*/ 5 w 683"/>
                <a:gd name="T63" fmla="*/ 5 h 604"/>
                <a:gd name="T64" fmla="*/ 5 w 683"/>
                <a:gd name="T65" fmla="*/ 4 h 604"/>
                <a:gd name="T66" fmla="*/ 4 w 683"/>
                <a:gd name="T67" fmla="*/ 4 h 604"/>
                <a:gd name="T68" fmla="*/ 4 w 683"/>
                <a:gd name="T69" fmla="*/ 4 h 604"/>
                <a:gd name="T70" fmla="*/ 4 w 683"/>
                <a:gd name="T71" fmla="*/ 3 h 604"/>
                <a:gd name="T72" fmla="*/ 4 w 683"/>
                <a:gd name="T73" fmla="*/ 2 h 604"/>
                <a:gd name="T74" fmla="*/ 3 w 683"/>
                <a:gd name="T75" fmla="*/ 1 h 604"/>
                <a:gd name="T76" fmla="*/ 2 w 683"/>
                <a:gd name="T77" fmla="*/ 0 h 604"/>
                <a:gd name="T78" fmla="*/ 1 w 683"/>
                <a:gd name="T79" fmla="*/ 1 h 604"/>
                <a:gd name="T80" fmla="*/ 0 w 683"/>
                <a:gd name="T81" fmla="*/ 1 h 604"/>
                <a:gd name="T82" fmla="*/ 1 w 683"/>
                <a:gd name="T83" fmla="*/ 1 h 604"/>
                <a:gd name="T84" fmla="*/ 1 w 683"/>
                <a:gd name="T85" fmla="*/ 2 h 604"/>
                <a:gd name="T86" fmla="*/ 1 w 683"/>
                <a:gd name="T87" fmla="*/ 2 h 604"/>
                <a:gd name="T88" fmla="*/ 1 w 683"/>
                <a:gd name="T89" fmla="*/ 2 h 6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83"/>
                <a:gd name="T136" fmla="*/ 0 h 604"/>
                <a:gd name="T137" fmla="*/ 683 w 683"/>
                <a:gd name="T138" fmla="*/ 604 h 60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83" h="604">
                  <a:moveTo>
                    <a:pt x="158" y="209"/>
                  </a:moveTo>
                  <a:lnTo>
                    <a:pt x="146" y="249"/>
                  </a:lnTo>
                  <a:lnTo>
                    <a:pt x="146" y="295"/>
                  </a:lnTo>
                  <a:lnTo>
                    <a:pt x="134" y="315"/>
                  </a:lnTo>
                  <a:lnTo>
                    <a:pt x="119" y="337"/>
                  </a:lnTo>
                  <a:lnTo>
                    <a:pt x="103" y="357"/>
                  </a:lnTo>
                  <a:lnTo>
                    <a:pt x="85" y="379"/>
                  </a:lnTo>
                  <a:lnTo>
                    <a:pt x="68" y="400"/>
                  </a:lnTo>
                  <a:lnTo>
                    <a:pt x="50" y="419"/>
                  </a:lnTo>
                  <a:lnTo>
                    <a:pt x="31" y="437"/>
                  </a:lnTo>
                  <a:lnTo>
                    <a:pt x="14" y="453"/>
                  </a:lnTo>
                  <a:lnTo>
                    <a:pt x="0" y="483"/>
                  </a:lnTo>
                  <a:lnTo>
                    <a:pt x="31" y="503"/>
                  </a:lnTo>
                  <a:lnTo>
                    <a:pt x="61" y="522"/>
                  </a:lnTo>
                  <a:lnTo>
                    <a:pt x="91" y="538"/>
                  </a:lnTo>
                  <a:lnTo>
                    <a:pt x="121" y="552"/>
                  </a:lnTo>
                  <a:lnTo>
                    <a:pt x="150" y="565"/>
                  </a:lnTo>
                  <a:lnTo>
                    <a:pt x="179" y="576"/>
                  </a:lnTo>
                  <a:lnTo>
                    <a:pt x="209" y="584"/>
                  </a:lnTo>
                  <a:lnTo>
                    <a:pt x="237" y="592"/>
                  </a:lnTo>
                  <a:lnTo>
                    <a:pt x="267" y="598"/>
                  </a:lnTo>
                  <a:lnTo>
                    <a:pt x="297" y="601"/>
                  </a:lnTo>
                  <a:lnTo>
                    <a:pt x="328" y="604"/>
                  </a:lnTo>
                  <a:lnTo>
                    <a:pt x="361" y="604"/>
                  </a:lnTo>
                  <a:lnTo>
                    <a:pt x="394" y="604"/>
                  </a:lnTo>
                  <a:lnTo>
                    <a:pt x="427" y="601"/>
                  </a:lnTo>
                  <a:lnTo>
                    <a:pt x="463" y="597"/>
                  </a:lnTo>
                  <a:lnTo>
                    <a:pt x="500" y="592"/>
                  </a:lnTo>
                  <a:lnTo>
                    <a:pt x="612" y="574"/>
                  </a:lnTo>
                  <a:lnTo>
                    <a:pt x="640" y="586"/>
                  </a:lnTo>
                  <a:lnTo>
                    <a:pt x="657" y="571"/>
                  </a:lnTo>
                  <a:lnTo>
                    <a:pt x="683" y="544"/>
                  </a:lnTo>
                  <a:lnTo>
                    <a:pt x="667" y="509"/>
                  </a:lnTo>
                  <a:lnTo>
                    <a:pt x="624" y="491"/>
                  </a:lnTo>
                  <a:lnTo>
                    <a:pt x="583" y="421"/>
                  </a:lnTo>
                  <a:lnTo>
                    <a:pt x="585" y="368"/>
                  </a:lnTo>
                  <a:lnTo>
                    <a:pt x="548" y="190"/>
                  </a:lnTo>
                  <a:lnTo>
                    <a:pt x="437" y="99"/>
                  </a:lnTo>
                  <a:lnTo>
                    <a:pt x="298" y="0"/>
                  </a:lnTo>
                  <a:lnTo>
                    <a:pt x="221" y="16"/>
                  </a:lnTo>
                  <a:lnTo>
                    <a:pt x="99" y="7"/>
                  </a:lnTo>
                  <a:lnTo>
                    <a:pt x="144" y="49"/>
                  </a:lnTo>
                  <a:lnTo>
                    <a:pt x="158" y="140"/>
                  </a:lnTo>
                  <a:lnTo>
                    <a:pt x="130" y="144"/>
                  </a:lnTo>
                  <a:lnTo>
                    <a:pt x="158" y="209"/>
                  </a:lnTo>
                  <a:close/>
                </a:path>
              </a:pathLst>
            </a:custGeom>
            <a:solidFill>
              <a:srgbClr val="2D0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Freeform 582">
              <a:extLst>
                <a:ext uri="{FF2B5EF4-FFF2-40B4-BE49-F238E27FC236}">
                  <a16:creationId xmlns:a16="http://schemas.microsoft.com/office/drawing/2014/main" id="{AC0547AB-3131-4F67-8801-41B577D454F9}"/>
                </a:ext>
              </a:extLst>
            </p:cNvPr>
            <p:cNvSpPr>
              <a:spLocks/>
            </p:cNvSpPr>
            <p:nvPr/>
          </p:nvSpPr>
          <p:spPr bwMode="auto">
            <a:xfrm>
              <a:off x="4082" y="2739"/>
              <a:ext cx="224" cy="203"/>
            </a:xfrm>
            <a:custGeom>
              <a:avLst/>
              <a:gdLst>
                <a:gd name="T0" fmla="*/ 1 w 449"/>
                <a:gd name="T1" fmla="*/ 1 h 405"/>
                <a:gd name="T2" fmla="*/ 0 w 449"/>
                <a:gd name="T3" fmla="*/ 1 h 405"/>
                <a:gd name="T4" fmla="*/ 0 w 449"/>
                <a:gd name="T5" fmla="*/ 1 h 405"/>
                <a:gd name="T6" fmla="*/ 0 w 449"/>
                <a:gd name="T7" fmla="*/ 2 h 405"/>
                <a:gd name="T8" fmla="*/ 0 w 449"/>
                <a:gd name="T9" fmla="*/ 2 h 405"/>
                <a:gd name="T10" fmla="*/ 0 w 449"/>
                <a:gd name="T11" fmla="*/ 3 h 405"/>
                <a:gd name="T12" fmla="*/ 0 w 449"/>
                <a:gd name="T13" fmla="*/ 3 h 405"/>
                <a:gd name="T14" fmla="*/ 0 w 449"/>
                <a:gd name="T15" fmla="*/ 3 h 405"/>
                <a:gd name="T16" fmla="*/ 0 w 449"/>
                <a:gd name="T17" fmla="*/ 3 h 405"/>
                <a:gd name="T18" fmla="*/ 1 w 449"/>
                <a:gd name="T19" fmla="*/ 3 h 405"/>
                <a:gd name="T20" fmla="*/ 1 w 449"/>
                <a:gd name="T21" fmla="*/ 4 h 405"/>
                <a:gd name="T22" fmla="*/ 2 w 449"/>
                <a:gd name="T23" fmla="*/ 4 h 405"/>
                <a:gd name="T24" fmla="*/ 2 w 449"/>
                <a:gd name="T25" fmla="*/ 3 h 405"/>
                <a:gd name="T26" fmla="*/ 2 w 449"/>
                <a:gd name="T27" fmla="*/ 4 h 405"/>
                <a:gd name="T28" fmla="*/ 3 w 449"/>
                <a:gd name="T29" fmla="*/ 4 h 405"/>
                <a:gd name="T30" fmla="*/ 3 w 449"/>
                <a:gd name="T31" fmla="*/ 2 h 405"/>
                <a:gd name="T32" fmla="*/ 2 w 449"/>
                <a:gd name="T33" fmla="*/ 1 h 405"/>
                <a:gd name="T34" fmla="*/ 1 w 449"/>
                <a:gd name="T35" fmla="*/ 0 h 405"/>
                <a:gd name="T36" fmla="*/ 1 w 449"/>
                <a:gd name="T37" fmla="*/ 1 h 4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49"/>
                <a:gd name="T58" fmla="*/ 0 h 405"/>
                <a:gd name="T59" fmla="*/ 449 w 449"/>
                <a:gd name="T60" fmla="*/ 405 h 4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49" h="405">
                  <a:moveTo>
                    <a:pt x="142" y="4"/>
                  </a:moveTo>
                  <a:lnTo>
                    <a:pt x="92" y="16"/>
                  </a:lnTo>
                  <a:lnTo>
                    <a:pt x="0" y="13"/>
                  </a:lnTo>
                  <a:lnTo>
                    <a:pt x="25" y="132"/>
                  </a:lnTo>
                  <a:lnTo>
                    <a:pt x="34" y="217"/>
                  </a:lnTo>
                  <a:lnTo>
                    <a:pt x="38" y="295"/>
                  </a:lnTo>
                  <a:lnTo>
                    <a:pt x="38" y="383"/>
                  </a:lnTo>
                  <a:lnTo>
                    <a:pt x="97" y="369"/>
                  </a:lnTo>
                  <a:lnTo>
                    <a:pt x="106" y="342"/>
                  </a:lnTo>
                  <a:lnTo>
                    <a:pt x="151" y="365"/>
                  </a:lnTo>
                  <a:lnTo>
                    <a:pt x="183" y="396"/>
                  </a:lnTo>
                  <a:lnTo>
                    <a:pt x="278" y="396"/>
                  </a:lnTo>
                  <a:lnTo>
                    <a:pt x="305" y="355"/>
                  </a:lnTo>
                  <a:lnTo>
                    <a:pt x="336" y="405"/>
                  </a:lnTo>
                  <a:lnTo>
                    <a:pt x="424" y="405"/>
                  </a:lnTo>
                  <a:lnTo>
                    <a:pt x="449" y="214"/>
                  </a:lnTo>
                  <a:lnTo>
                    <a:pt x="318" y="77"/>
                  </a:lnTo>
                  <a:lnTo>
                    <a:pt x="214" y="0"/>
                  </a:lnTo>
                  <a:lnTo>
                    <a:pt x="142" y="4"/>
                  </a:lnTo>
                  <a:close/>
                </a:path>
              </a:pathLst>
            </a:custGeom>
            <a:solidFill>
              <a:srgbClr val="9E66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9" name="Freeform 583">
              <a:extLst>
                <a:ext uri="{FF2B5EF4-FFF2-40B4-BE49-F238E27FC236}">
                  <a16:creationId xmlns:a16="http://schemas.microsoft.com/office/drawing/2014/main" id="{99B44B6B-40C2-4A39-9604-4936DF009FFD}"/>
                </a:ext>
              </a:extLst>
            </p:cNvPr>
            <p:cNvSpPr>
              <a:spLocks/>
            </p:cNvSpPr>
            <p:nvPr/>
          </p:nvSpPr>
          <p:spPr bwMode="auto">
            <a:xfrm>
              <a:off x="4114" y="2735"/>
              <a:ext cx="190" cy="225"/>
            </a:xfrm>
            <a:custGeom>
              <a:avLst/>
              <a:gdLst>
                <a:gd name="T0" fmla="*/ 1 w 380"/>
                <a:gd name="T1" fmla="*/ 0 h 452"/>
                <a:gd name="T2" fmla="*/ 0 w 380"/>
                <a:gd name="T3" fmla="*/ 0 h 452"/>
                <a:gd name="T4" fmla="*/ 1 w 380"/>
                <a:gd name="T5" fmla="*/ 0 h 452"/>
                <a:gd name="T6" fmla="*/ 1 w 380"/>
                <a:gd name="T7" fmla="*/ 0 h 452"/>
                <a:gd name="T8" fmla="*/ 1 w 380"/>
                <a:gd name="T9" fmla="*/ 0 h 452"/>
                <a:gd name="T10" fmla="*/ 1 w 380"/>
                <a:gd name="T11" fmla="*/ 1 h 452"/>
                <a:gd name="T12" fmla="*/ 2 w 380"/>
                <a:gd name="T13" fmla="*/ 1 h 452"/>
                <a:gd name="T14" fmla="*/ 2 w 380"/>
                <a:gd name="T15" fmla="*/ 1 h 452"/>
                <a:gd name="T16" fmla="*/ 3 w 380"/>
                <a:gd name="T17" fmla="*/ 2 h 452"/>
                <a:gd name="T18" fmla="*/ 3 w 380"/>
                <a:gd name="T19" fmla="*/ 3 h 452"/>
                <a:gd name="T20" fmla="*/ 3 w 380"/>
                <a:gd name="T21" fmla="*/ 3 h 452"/>
                <a:gd name="T22" fmla="*/ 3 w 380"/>
                <a:gd name="T23" fmla="*/ 3 h 452"/>
                <a:gd name="T24" fmla="*/ 3 w 380"/>
                <a:gd name="T25" fmla="*/ 1 h 452"/>
                <a:gd name="T26" fmla="*/ 2 w 380"/>
                <a:gd name="T27" fmla="*/ 0 h 452"/>
                <a:gd name="T28" fmla="*/ 1 w 380"/>
                <a:gd name="T29" fmla="*/ 0 h 452"/>
                <a:gd name="T30" fmla="*/ 1 w 380"/>
                <a:gd name="T31" fmla="*/ 0 h 452"/>
                <a:gd name="T32" fmla="*/ 1 w 380"/>
                <a:gd name="T33" fmla="*/ 0 h 452"/>
                <a:gd name="T34" fmla="*/ 1 w 380"/>
                <a:gd name="T35" fmla="*/ 0 h 452"/>
                <a:gd name="T36" fmla="*/ 1 w 380"/>
                <a:gd name="T37" fmla="*/ 0 h 452"/>
                <a:gd name="T38" fmla="*/ 1 w 380"/>
                <a:gd name="T39" fmla="*/ 0 h 452"/>
                <a:gd name="T40" fmla="*/ 1 w 380"/>
                <a:gd name="T41" fmla="*/ 0 h 452"/>
                <a:gd name="T42" fmla="*/ 1 w 380"/>
                <a:gd name="T43" fmla="*/ 0 h 452"/>
                <a:gd name="T44" fmla="*/ 1 w 380"/>
                <a:gd name="T45" fmla="*/ 0 h 4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0"/>
                <a:gd name="T70" fmla="*/ 0 h 452"/>
                <a:gd name="T71" fmla="*/ 380 w 380"/>
                <a:gd name="T72" fmla="*/ 452 h 4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0" h="452">
                  <a:moveTo>
                    <a:pt x="41" y="10"/>
                  </a:moveTo>
                  <a:lnTo>
                    <a:pt x="0" y="31"/>
                  </a:lnTo>
                  <a:lnTo>
                    <a:pt x="63" y="64"/>
                  </a:lnTo>
                  <a:lnTo>
                    <a:pt x="63" y="114"/>
                  </a:lnTo>
                  <a:lnTo>
                    <a:pt x="100" y="118"/>
                  </a:lnTo>
                  <a:lnTo>
                    <a:pt x="100" y="178"/>
                  </a:lnTo>
                  <a:lnTo>
                    <a:pt x="163" y="191"/>
                  </a:lnTo>
                  <a:lnTo>
                    <a:pt x="208" y="228"/>
                  </a:lnTo>
                  <a:lnTo>
                    <a:pt x="281" y="292"/>
                  </a:lnTo>
                  <a:lnTo>
                    <a:pt x="281" y="401"/>
                  </a:lnTo>
                  <a:lnTo>
                    <a:pt x="299" y="452"/>
                  </a:lnTo>
                  <a:lnTo>
                    <a:pt x="349" y="447"/>
                  </a:lnTo>
                  <a:lnTo>
                    <a:pt x="380" y="210"/>
                  </a:lnTo>
                  <a:lnTo>
                    <a:pt x="194" y="64"/>
                  </a:lnTo>
                  <a:lnTo>
                    <a:pt x="104" y="0"/>
                  </a:lnTo>
                  <a:lnTo>
                    <a:pt x="101" y="0"/>
                  </a:lnTo>
                  <a:lnTo>
                    <a:pt x="94" y="1"/>
                  </a:lnTo>
                  <a:lnTo>
                    <a:pt x="84" y="4"/>
                  </a:lnTo>
                  <a:lnTo>
                    <a:pt x="71" y="5"/>
                  </a:lnTo>
                  <a:lnTo>
                    <a:pt x="60" y="6"/>
                  </a:lnTo>
                  <a:lnTo>
                    <a:pt x="49" y="8"/>
                  </a:lnTo>
                  <a:lnTo>
                    <a:pt x="42" y="10"/>
                  </a:lnTo>
                  <a:lnTo>
                    <a:pt x="41" y="10"/>
                  </a:lnTo>
                  <a:close/>
                </a:path>
              </a:pathLst>
            </a:custGeom>
            <a:solidFill>
              <a:srgbClr val="332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Freeform 584">
              <a:extLst>
                <a:ext uri="{FF2B5EF4-FFF2-40B4-BE49-F238E27FC236}">
                  <a16:creationId xmlns:a16="http://schemas.microsoft.com/office/drawing/2014/main" id="{25A8C715-AEC5-40F9-B8E1-56D093D1530D}"/>
                </a:ext>
              </a:extLst>
            </p:cNvPr>
            <p:cNvSpPr>
              <a:spLocks/>
            </p:cNvSpPr>
            <p:nvPr/>
          </p:nvSpPr>
          <p:spPr bwMode="auto">
            <a:xfrm>
              <a:off x="4312" y="2837"/>
              <a:ext cx="23" cy="27"/>
            </a:xfrm>
            <a:custGeom>
              <a:avLst/>
              <a:gdLst>
                <a:gd name="T0" fmla="*/ 0 w 47"/>
                <a:gd name="T1" fmla="*/ 0 h 54"/>
                <a:gd name="T2" fmla="*/ 0 w 47"/>
                <a:gd name="T3" fmla="*/ 1 h 54"/>
                <a:gd name="T4" fmla="*/ 0 w 47"/>
                <a:gd name="T5" fmla="*/ 1 h 54"/>
                <a:gd name="T6" fmla="*/ 0 w 47"/>
                <a:gd name="T7" fmla="*/ 1 h 54"/>
                <a:gd name="T8" fmla="*/ 0 w 47"/>
                <a:gd name="T9" fmla="*/ 1 h 54"/>
                <a:gd name="T10" fmla="*/ 0 w 47"/>
                <a:gd name="T11" fmla="*/ 1 h 54"/>
                <a:gd name="T12" fmla="*/ 0 w 47"/>
                <a:gd name="T13" fmla="*/ 1 h 54"/>
                <a:gd name="T14" fmla="*/ 0 w 47"/>
                <a:gd name="T15" fmla="*/ 1 h 54"/>
                <a:gd name="T16" fmla="*/ 0 w 47"/>
                <a:gd name="T17" fmla="*/ 1 h 54"/>
                <a:gd name="T18" fmla="*/ 0 w 47"/>
                <a:gd name="T19" fmla="*/ 1 h 54"/>
                <a:gd name="T20" fmla="*/ 0 w 47"/>
                <a:gd name="T21" fmla="*/ 1 h 54"/>
                <a:gd name="T22" fmla="*/ 0 w 47"/>
                <a:gd name="T23" fmla="*/ 1 h 54"/>
                <a:gd name="T24" fmla="*/ 0 w 47"/>
                <a:gd name="T25" fmla="*/ 1 h 54"/>
                <a:gd name="T26" fmla="*/ 0 w 47"/>
                <a:gd name="T27" fmla="*/ 1 h 54"/>
                <a:gd name="T28" fmla="*/ 0 w 47"/>
                <a:gd name="T29" fmla="*/ 1 h 54"/>
                <a:gd name="T30" fmla="*/ 0 w 47"/>
                <a:gd name="T31" fmla="*/ 1 h 54"/>
                <a:gd name="T32" fmla="*/ 0 w 47"/>
                <a:gd name="T33" fmla="*/ 1 h 54"/>
                <a:gd name="T34" fmla="*/ 0 w 47"/>
                <a:gd name="T35" fmla="*/ 1 h 54"/>
                <a:gd name="T36" fmla="*/ 0 w 47"/>
                <a:gd name="T37" fmla="*/ 1 h 54"/>
                <a:gd name="T38" fmla="*/ 0 w 47"/>
                <a:gd name="T39" fmla="*/ 0 h 54"/>
                <a:gd name="T40" fmla="*/ 0 w 47"/>
                <a:gd name="T41" fmla="*/ 0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54"/>
                <a:gd name="T65" fmla="*/ 47 w 47"/>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54">
                  <a:moveTo>
                    <a:pt x="19" y="0"/>
                  </a:moveTo>
                  <a:lnTo>
                    <a:pt x="20" y="11"/>
                  </a:lnTo>
                  <a:lnTo>
                    <a:pt x="2" y="20"/>
                  </a:lnTo>
                  <a:lnTo>
                    <a:pt x="0" y="30"/>
                  </a:lnTo>
                  <a:lnTo>
                    <a:pt x="10" y="36"/>
                  </a:lnTo>
                  <a:lnTo>
                    <a:pt x="15" y="22"/>
                  </a:lnTo>
                  <a:lnTo>
                    <a:pt x="22" y="28"/>
                  </a:lnTo>
                  <a:lnTo>
                    <a:pt x="20" y="36"/>
                  </a:lnTo>
                  <a:lnTo>
                    <a:pt x="27" y="38"/>
                  </a:lnTo>
                  <a:lnTo>
                    <a:pt x="27" y="47"/>
                  </a:lnTo>
                  <a:lnTo>
                    <a:pt x="20" y="47"/>
                  </a:lnTo>
                  <a:lnTo>
                    <a:pt x="18" y="54"/>
                  </a:lnTo>
                  <a:lnTo>
                    <a:pt x="27" y="54"/>
                  </a:lnTo>
                  <a:lnTo>
                    <a:pt x="37" y="45"/>
                  </a:lnTo>
                  <a:lnTo>
                    <a:pt x="46" y="39"/>
                  </a:lnTo>
                  <a:lnTo>
                    <a:pt x="47" y="24"/>
                  </a:lnTo>
                  <a:lnTo>
                    <a:pt x="47" y="16"/>
                  </a:lnTo>
                  <a:lnTo>
                    <a:pt x="37" y="16"/>
                  </a:lnTo>
                  <a:lnTo>
                    <a:pt x="29" y="9"/>
                  </a:lnTo>
                  <a:lnTo>
                    <a:pt x="29" y="0"/>
                  </a:lnTo>
                  <a:lnTo>
                    <a:pt x="19" y="0"/>
                  </a:lnTo>
                  <a:close/>
                </a:path>
              </a:pathLst>
            </a:custGeom>
            <a:solidFill>
              <a:srgbClr val="89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1" name="Freeform 585">
              <a:extLst>
                <a:ext uri="{FF2B5EF4-FFF2-40B4-BE49-F238E27FC236}">
                  <a16:creationId xmlns:a16="http://schemas.microsoft.com/office/drawing/2014/main" id="{AE920B6C-9A17-4DE3-A13A-557C39EE5F0A}"/>
                </a:ext>
              </a:extLst>
            </p:cNvPr>
            <p:cNvSpPr>
              <a:spLocks/>
            </p:cNvSpPr>
            <p:nvPr/>
          </p:nvSpPr>
          <p:spPr bwMode="auto">
            <a:xfrm>
              <a:off x="4661" y="2653"/>
              <a:ext cx="101" cy="167"/>
            </a:xfrm>
            <a:custGeom>
              <a:avLst/>
              <a:gdLst>
                <a:gd name="T0" fmla="*/ 1 w 201"/>
                <a:gd name="T1" fmla="*/ 0 h 333"/>
                <a:gd name="T2" fmla="*/ 1 w 201"/>
                <a:gd name="T3" fmla="*/ 1 h 333"/>
                <a:gd name="T4" fmla="*/ 0 w 201"/>
                <a:gd name="T5" fmla="*/ 1 h 333"/>
                <a:gd name="T6" fmla="*/ 1 w 201"/>
                <a:gd name="T7" fmla="*/ 1 h 333"/>
                <a:gd name="T8" fmla="*/ 1 w 201"/>
                <a:gd name="T9" fmla="*/ 1 h 333"/>
                <a:gd name="T10" fmla="*/ 1 w 201"/>
                <a:gd name="T11" fmla="*/ 1 h 333"/>
                <a:gd name="T12" fmla="*/ 1 w 201"/>
                <a:gd name="T13" fmla="*/ 2 h 333"/>
                <a:gd name="T14" fmla="*/ 1 w 201"/>
                <a:gd name="T15" fmla="*/ 2 h 333"/>
                <a:gd name="T16" fmla="*/ 2 w 201"/>
                <a:gd name="T17" fmla="*/ 2 h 333"/>
                <a:gd name="T18" fmla="*/ 2 w 201"/>
                <a:gd name="T19" fmla="*/ 3 h 333"/>
                <a:gd name="T20" fmla="*/ 2 w 201"/>
                <a:gd name="T21" fmla="*/ 3 h 333"/>
                <a:gd name="T22" fmla="*/ 2 w 201"/>
                <a:gd name="T23" fmla="*/ 3 h 333"/>
                <a:gd name="T24" fmla="*/ 2 w 201"/>
                <a:gd name="T25" fmla="*/ 3 h 333"/>
                <a:gd name="T26" fmla="*/ 2 w 201"/>
                <a:gd name="T27" fmla="*/ 3 h 333"/>
                <a:gd name="T28" fmla="*/ 2 w 201"/>
                <a:gd name="T29" fmla="*/ 3 h 333"/>
                <a:gd name="T30" fmla="*/ 2 w 201"/>
                <a:gd name="T31" fmla="*/ 2 h 333"/>
                <a:gd name="T32" fmla="*/ 1 w 201"/>
                <a:gd name="T33" fmla="*/ 2 h 333"/>
                <a:gd name="T34" fmla="*/ 1 w 201"/>
                <a:gd name="T35" fmla="*/ 1 h 333"/>
                <a:gd name="T36" fmla="*/ 1 w 201"/>
                <a:gd name="T37" fmla="*/ 1 h 333"/>
                <a:gd name="T38" fmla="*/ 1 w 201"/>
                <a:gd name="T39" fmla="*/ 0 h 3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
                <a:gd name="T61" fmla="*/ 0 h 333"/>
                <a:gd name="T62" fmla="*/ 201 w 201"/>
                <a:gd name="T63" fmla="*/ 333 h 33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 h="333">
                  <a:moveTo>
                    <a:pt x="9" y="0"/>
                  </a:moveTo>
                  <a:lnTo>
                    <a:pt x="9" y="30"/>
                  </a:lnTo>
                  <a:lnTo>
                    <a:pt x="0" y="59"/>
                  </a:lnTo>
                  <a:lnTo>
                    <a:pt x="12" y="93"/>
                  </a:lnTo>
                  <a:lnTo>
                    <a:pt x="47" y="85"/>
                  </a:lnTo>
                  <a:lnTo>
                    <a:pt x="55" y="106"/>
                  </a:lnTo>
                  <a:lnTo>
                    <a:pt x="55" y="148"/>
                  </a:lnTo>
                  <a:lnTo>
                    <a:pt x="84" y="199"/>
                  </a:lnTo>
                  <a:lnTo>
                    <a:pt x="134" y="250"/>
                  </a:lnTo>
                  <a:lnTo>
                    <a:pt x="130" y="296"/>
                  </a:lnTo>
                  <a:lnTo>
                    <a:pt x="147" y="329"/>
                  </a:lnTo>
                  <a:lnTo>
                    <a:pt x="168" y="305"/>
                  </a:lnTo>
                  <a:lnTo>
                    <a:pt x="198" y="309"/>
                  </a:lnTo>
                  <a:lnTo>
                    <a:pt x="201" y="333"/>
                  </a:lnTo>
                  <a:lnTo>
                    <a:pt x="188" y="275"/>
                  </a:lnTo>
                  <a:lnTo>
                    <a:pt x="155" y="207"/>
                  </a:lnTo>
                  <a:lnTo>
                    <a:pt x="127" y="177"/>
                  </a:lnTo>
                  <a:lnTo>
                    <a:pt x="96" y="110"/>
                  </a:lnTo>
                  <a:lnTo>
                    <a:pt x="68" y="59"/>
                  </a:lnTo>
                  <a:lnTo>
                    <a:pt x="9" y="0"/>
                  </a:lnTo>
                  <a:close/>
                </a:path>
              </a:pathLst>
            </a:custGeom>
            <a:solidFill>
              <a:srgbClr val="EDD6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2" name="Freeform 586">
              <a:extLst>
                <a:ext uri="{FF2B5EF4-FFF2-40B4-BE49-F238E27FC236}">
                  <a16:creationId xmlns:a16="http://schemas.microsoft.com/office/drawing/2014/main" id="{A8426C15-EB83-4EE2-B6CE-6A3629139233}"/>
                </a:ext>
              </a:extLst>
            </p:cNvPr>
            <p:cNvSpPr>
              <a:spLocks/>
            </p:cNvSpPr>
            <p:nvPr/>
          </p:nvSpPr>
          <p:spPr bwMode="auto">
            <a:xfrm>
              <a:off x="4667" y="2704"/>
              <a:ext cx="21" cy="25"/>
            </a:xfrm>
            <a:custGeom>
              <a:avLst/>
              <a:gdLst>
                <a:gd name="T0" fmla="*/ 0 w 43"/>
                <a:gd name="T1" fmla="*/ 0 h 51"/>
                <a:gd name="T2" fmla="*/ 0 w 43"/>
                <a:gd name="T3" fmla="*/ 0 h 51"/>
                <a:gd name="T4" fmla="*/ 0 w 43"/>
                <a:gd name="T5" fmla="*/ 0 h 51"/>
                <a:gd name="T6" fmla="*/ 0 w 43"/>
                <a:gd name="T7" fmla="*/ 0 h 51"/>
                <a:gd name="T8" fmla="*/ 0 w 43"/>
                <a:gd name="T9" fmla="*/ 0 h 51"/>
                <a:gd name="T10" fmla="*/ 0 w 43"/>
                <a:gd name="T11" fmla="*/ 0 h 51"/>
                <a:gd name="T12" fmla="*/ 0 60000 65536"/>
                <a:gd name="T13" fmla="*/ 0 60000 65536"/>
                <a:gd name="T14" fmla="*/ 0 60000 65536"/>
                <a:gd name="T15" fmla="*/ 0 60000 65536"/>
                <a:gd name="T16" fmla="*/ 0 60000 65536"/>
                <a:gd name="T17" fmla="*/ 0 60000 65536"/>
                <a:gd name="T18" fmla="*/ 0 w 43"/>
                <a:gd name="T19" fmla="*/ 0 h 51"/>
                <a:gd name="T20" fmla="*/ 43 w 43"/>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43" h="51">
                  <a:moveTo>
                    <a:pt x="0" y="13"/>
                  </a:moveTo>
                  <a:lnTo>
                    <a:pt x="26" y="0"/>
                  </a:lnTo>
                  <a:lnTo>
                    <a:pt x="43" y="13"/>
                  </a:lnTo>
                  <a:lnTo>
                    <a:pt x="43" y="51"/>
                  </a:lnTo>
                  <a:lnTo>
                    <a:pt x="22" y="3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Freeform 587">
              <a:extLst>
                <a:ext uri="{FF2B5EF4-FFF2-40B4-BE49-F238E27FC236}">
                  <a16:creationId xmlns:a16="http://schemas.microsoft.com/office/drawing/2014/main" id="{80BCF3DA-8A24-4F82-AF6F-A169D836E8F4}"/>
                </a:ext>
              </a:extLst>
            </p:cNvPr>
            <p:cNvSpPr>
              <a:spLocks/>
            </p:cNvSpPr>
            <p:nvPr/>
          </p:nvSpPr>
          <p:spPr bwMode="auto">
            <a:xfrm>
              <a:off x="4621" y="2594"/>
              <a:ext cx="40" cy="76"/>
            </a:xfrm>
            <a:custGeom>
              <a:avLst/>
              <a:gdLst>
                <a:gd name="T0" fmla="*/ 1 w 80"/>
                <a:gd name="T1" fmla="*/ 0 h 152"/>
                <a:gd name="T2" fmla="*/ 1 w 80"/>
                <a:gd name="T3" fmla="*/ 1 h 152"/>
                <a:gd name="T4" fmla="*/ 1 w 80"/>
                <a:gd name="T5" fmla="*/ 1 h 152"/>
                <a:gd name="T6" fmla="*/ 0 w 80"/>
                <a:gd name="T7" fmla="*/ 1 h 152"/>
                <a:gd name="T8" fmla="*/ 1 w 80"/>
                <a:gd name="T9" fmla="*/ 2 h 152"/>
                <a:gd name="T10" fmla="*/ 1 w 80"/>
                <a:gd name="T11" fmla="*/ 2 h 152"/>
                <a:gd name="T12" fmla="*/ 1 w 80"/>
                <a:gd name="T13" fmla="*/ 1 h 152"/>
                <a:gd name="T14" fmla="*/ 1 w 80"/>
                <a:gd name="T15" fmla="*/ 1 h 152"/>
                <a:gd name="T16" fmla="*/ 1 w 80"/>
                <a:gd name="T17" fmla="*/ 0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0"/>
                <a:gd name="T28" fmla="*/ 0 h 152"/>
                <a:gd name="T29" fmla="*/ 80 w 80"/>
                <a:gd name="T30" fmla="*/ 152 h 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0" h="152">
                  <a:moveTo>
                    <a:pt x="80" y="0"/>
                  </a:moveTo>
                  <a:lnTo>
                    <a:pt x="51" y="30"/>
                  </a:lnTo>
                  <a:lnTo>
                    <a:pt x="46" y="73"/>
                  </a:lnTo>
                  <a:lnTo>
                    <a:pt x="0" y="113"/>
                  </a:lnTo>
                  <a:lnTo>
                    <a:pt x="9" y="152"/>
                  </a:lnTo>
                  <a:lnTo>
                    <a:pt x="46" y="136"/>
                  </a:lnTo>
                  <a:lnTo>
                    <a:pt x="68" y="111"/>
                  </a:lnTo>
                  <a:lnTo>
                    <a:pt x="72" y="68"/>
                  </a:lnTo>
                  <a:lnTo>
                    <a:pt x="80" y="0"/>
                  </a:lnTo>
                  <a:close/>
                </a:path>
              </a:pathLst>
            </a:custGeom>
            <a:solidFill>
              <a:srgbClr val="350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4" name="Freeform 588">
              <a:extLst>
                <a:ext uri="{FF2B5EF4-FFF2-40B4-BE49-F238E27FC236}">
                  <a16:creationId xmlns:a16="http://schemas.microsoft.com/office/drawing/2014/main" id="{9B66F24B-BC59-4955-84A2-AF8B7D0637BB}"/>
                </a:ext>
              </a:extLst>
            </p:cNvPr>
            <p:cNvSpPr>
              <a:spLocks/>
            </p:cNvSpPr>
            <p:nvPr/>
          </p:nvSpPr>
          <p:spPr bwMode="auto">
            <a:xfrm>
              <a:off x="4509" y="2694"/>
              <a:ext cx="112" cy="112"/>
            </a:xfrm>
            <a:custGeom>
              <a:avLst/>
              <a:gdLst>
                <a:gd name="T0" fmla="*/ 2 w 223"/>
                <a:gd name="T1" fmla="*/ 0 h 224"/>
                <a:gd name="T2" fmla="*/ 2 w 223"/>
                <a:gd name="T3" fmla="*/ 1 h 224"/>
                <a:gd name="T4" fmla="*/ 1 w 223"/>
                <a:gd name="T5" fmla="*/ 1 h 224"/>
                <a:gd name="T6" fmla="*/ 2 w 223"/>
                <a:gd name="T7" fmla="*/ 1 h 224"/>
                <a:gd name="T8" fmla="*/ 1 w 223"/>
                <a:gd name="T9" fmla="*/ 1 h 224"/>
                <a:gd name="T10" fmla="*/ 1 w 223"/>
                <a:gd name="T11" fmla="*/ 1 h 224"/>
                <a:gd name="T12" fmla="*/ 1 w 223"/>
                <a:gd name="T13" fmla="*/ 2 h 224"/>
                <a:gd name="T14" fmla="*/ 1 w 223"/>
                <a:gd name="T15" fmla="*/ 2 h 224"/>
                <a:gd name="T16" fmla="*/ 0 w 223"/>
                <a:gd name="T17" fmla="*/ 2 h 224"/>
                <a:gd name="T18" fmla="*/ 1 w 223"/>
                <a:gd name="T19" fmla="*/ 2 h 224"/>
                <a:gd name="T20" fmla="*/ 2 w 223"/>
                <a:gd name="T21" fmla="*/ 1 h 224"/>
                <a:gd name="T22" fmla="*/ 2 w 223"/>
                <a:gd name="T23" fmla="*/ 1 h 224"/>
                <a:gd name="T24" fmla="*/ 2 w 223"/>
                <a:gd name="T25" fmla="*/ 1 h 224"/>
                <a:gd name="T26" fmla="*/ 2 w 223"/>
                <a:gd name="T27" fmla="*/ 0 h 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3"/>
                <a:gd name="T43" fmla="*/ 0 h 224"/>
                <a:gd name="T44" fmla="*/ 223 w 223"/>
                <a:gd name="T45" fmla="*/ 224 h 2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3" h="224">
                  <a:moveTo>
                    <a:pt x="215" y="0"/>
                  </a:moveTo>
                  <a:lnTo>
                    <a:pt x="166" y="25"/>
                  </a:lnTo>
                  <a:lnTo>
                    <a:pt x="67" y="67"/>
                  </a:lnTo>
                  <a:lnTo>
                    <a:pt x="152" y="46"/>
                  </a:lnTo>
                  <a:lnTo>
                    <a:pt x="115" y="80"/>
                  </a:lnTo>
                  <a:lnTo>
                    <a:pt x="71" y="96"/>
                  </a:lnTo>
                  <a:lnTo>
                    <a:pt x="71" y="134"/>
                  </a:lnTo>
                  <a:lnTo>
                    <a:pt x="3" y="181"/>
                  </a:lnTo>
                  <a:lnTo>
                    <a:pt x="0" y="224"/>
                  </a:lnTo>
                  <a:lnTo>
                    <a:pt x="75" y="156"/>
                  </a:lnTo>
                  <a:lnTo>
                    <a:pt x="136" y="108"/>
                  </a:lnTo>
                  <a:lnTo>
                    <a:pt x="190" y="57"/>
                  </a:lnTo>
                  <a:lnTo>
                    <a:pt x="223" y="25"/>
                  </a:lnTo>
                  <a:lnTo>
                    <a:pt x="215" y="0"/>
                  </a:lnTo>
                  <a:close/>
                </a:path>
              </a:pathLst>
            </a:custGeom>
            <a:solidFill>
              <a:srgbClr val="350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5" name="Freeform 589">
              <a:extLst>
                <a:ext uri="{FF2B5EF4-FFF2-40B4-BE49-F238E27FC236}">
                  <a16:creationId xmlns:a16="http://schemas.microsoft.com/office/drawing/2014/main" id="{B23B57FE-4623-43C2-9B44-10570F92E2C8}"/>
                </a:ext>
              </a:extLst>
            </p:cNvPr>
            <p:cNvSpPr>
              <a:spLocks/>
            </p:cNvSpPr>
            <p:nvPr/>
          </p:nvSpPr>
          <p:spPr bwMode="auto">
            <a:xfrm>
              <a:off x="4337" y="2732"/>
              <a:ext cx="412" cy="616"/>
            </a:xfrm>
            <a:custGeom>
              <a:avLst/>
              <a:gdLst>
                <a:gd name="T0" fmla="*/ 5 w 824"/>
                <a:gd name="T1" fmla="*/ 1 h 1232"/>
                <a:gd name="T2" fmla="*/ 4 w 824"/>
                <a:gd name="T3" fmla="*/ 2 h 1232"/>
                <a:gd name="T4" fmla="*/ 3 w 824"/>
                <a:gd name="T5" fmla="*/ 3 h 1232"/>
                <a:gd name="T6" fmla="*/ 3 w 824"/>
                <a:gd name="T7" fmla="*/ 2 h 1232"/>
                <a:gd name="T8" fmla="*/ 2 w 824"/>
                <a:gd name="T9" fmla="*/ 2 h 1232"/>
                <a:gd name="T10" fmla="*/ 2 w 824"/>
                <a:gd name="T11" fmla="*/ 3 h 1232"/>
                <a:gd name="T12" fmla="*/ 2 w 824"/>
                <a:gd name="T13" fmla="*/ 4 h 1232"/>
                <a:gd name="T14" fmla="*/ 2 w 824"/>
                <a:gd name="T15" fmla="*/ 5 h 1232"/>
                <a:gd name="T16" fmla="*/ 1 w 824"/>
                <a:gd name="T17" fmla="*/ 5 h 1232"/>
                <a:gd name="T18" fmla="*/ 1 w 824"/>
                <a:gd name="T19" fmla="*/ 4 h 1232"/>
                <a:gd name="T20" fmla="*/ 1 w 824"/>
                <a:gd name="T21" fmla="*/ 4 h 1232"/>
                <a:gd name="T22" fmla="*/ 1 w 824"/>
                <a:gd name="T23" fmla="*/ 5 h 1232"/>
                <a:gd name="T24" fmla="*/ 1 w 824"/>
                <a:gd name="T25" fmla="*/ 5 h 1232"/>
                <a:gd name="T26" fmla="*/ 1 w 824"/>
                <a:gd name="T27" fmla="*/ 5 h 1232"/>
                <a:gd name="T28" fmla="*/ 1 w 824"/>
                <a:gd name="T29" fmla="*/ 7 h 1232"/>
                <a:gd name="T30" fmla="*/ 1 w 824"/>
                <a:gd name="T31" fmla="*/ 7 h 1232"/>
                <a:gd name="T32" fmla="*/ 0 w 824"/>
                <a:gd name="T33" fmla="*/ 9 h 1232"/>
                <a:gd name="T34" fmla="*/ 1 w 824"/>
                <a:gd name="T35" fmla="*/ 10 h 1232"/>
                <a:gd name="T36" fmla="*/ 1 w 824"/>
                <a:gd name="T37" fmla="*/ 10 h 1232"/>
                <a:gd name="T38" fmla="*/ 2 w 824"/>
                <a:gd name="T39" fmla="*/ 10 h 1232"/>
                <a:gd name="T40" fmla="*/ 1 w 824"/>
                <a:gd name="T41" fmla="*/ 9 h 1232"/>
                <a:gd name="T42" fmla="*/ 1 w 824"/>
                <a:gd name="T43" fmla="*/ 7 h 1232"/>
                <a:gd name="T44" fmla="*/ 1 w 824"/>
                <a:gd name="T45" fmla="*/ 6 h 1232"/>
                <a:gd name="T46" fmla="*/ 2 w 824"/>
                <a:gd name="T47" fmla="*/ 5 h 1232"/>
                <a:gd name="T48" fmla="*/ 2 w 824"/>
                <a:gd name="T49" fmla="*/ 4 h 1232"/>
                <a:gd name="T50" fmla="*/ 3 w 824"/>
                <a:gd name="T51" fmla="*/ 3 h 1232"/>
                <a:gd name="T52" fmla="*/ 4 w 824"/>
                <a:gd name="T53" fmla="*/ 2 h 1232"/>
                <a:gd name="T54" fmla="*/ 5 w 824"/>
                <a:gd name="T55" fmla="*/ 1 h 1232"/>
                <a:gd name="T56" fmla="*/ 5 w 824"/>
                <a:gd name="T57" fmla="*/ 2 h 1232"/>
                <a:gd name="T58" fmla="*/ 6 w 824"/>
                <a:gd name="T59" fmla="*/ 2 h 1232"/>
                <a:gd name="T60" fmla="*/ 6 w 824"/>
                <a:gd name="T61" fmla="*/ 2 h 1232"/>
                <a:gd name="T62" fmla="*/ 7 w 824"/>
                <a:gd name="T63" fmla="*/ 2 h 1232"/>
                <a:gd name="T64" fmla="*/ 7 w 824"/>
                <a:gd name="T65" fmla="*/ 2 h 1232"/>
                <a:gd name="T66" fmla="*/ 6 w 824"/>
                <a:gd name="T67" fmla="*/ 2 h 1232"/>
                <a:gd name="T68" fmla="*/ 6 w 824"/>
                <a:gd name="T69" fmla="*/ 2 h 1232"/>
                <a:gd name="T70" fmla="*/ 6 w 824"/>
                <a:gd name="T71" fmla="*/ 1 h 1232"/>
                <a:gd name="T72" fmla="*/ 6 w 824"/>
                <a:gd name="T73" fmla="*/ 1 h 1232"/>
                <a:gd name="T74" fmla="*/ 5 w 824"/>
                <a:gd name="T75" fmla="*/ 1 h 1232"/>
                <a:gd name="T76" fmla="*/ 5 w 824"/>
                <a:gd name="T77" fmla="*/ 1 h 1232"/>
                <a:gd name="T78" fmla="*/ 5 w 824"/>
                <a:gd name="T79" fmla="*/ 1 h 12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24"/>
                <a:gd name="T121" fmla="*/ 0 h 1232"/>
                <a:gd name="T122" fmla="*/ 824 w 824"/>
                <a:gd name="T123" fmla="*/ 1232 h 12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24" h="1232">
                  <a:moveTo>
                    <a:pt x="552" y="0"/>
                  </a:moveTo>
                  <a:lnTo>
                    <a:pt x="519" y="17"/>
                  </a:lnTo>
                  <a:lnTo>
                    <a:pt x="493" y="80"/>
                  </a:lnTo>
                  <a:lnTo>
                    <a:pt x="386" y="176"/>
                  </a:lnTo>
                  <a:lnTo>
                    <a:pt x="327" y="237"/>
                  </a:lnTo>
                  <a:lnTo>
                    <a:pt x="273" y="269"/>
                  </a:lnTo>
                  <a:lnTo>
                    <a:pt x="277" y="237"/>
                  </a:lnTo>
                  <a:lnTo>
                    <a:pt x="345" y="194"/>
                  </a:lnTo>
                  <a:lnTo>
                    <a:pt x="310" y="176"/>
                  </a:lnTo>
                  <a:lnTo>
                    <a:pt x="231" y="241"/>
                  </a:lnTo>
                  <a:lnTo>
                    <a:pt x="227" y="330"/>
                  </a:lnTo>
                  <a:lnTo>
                    <a:pt x="185" y="381"/>
                  </a:lnTo>
                  <a:lnTo>
                    <a:pt x="197" y="413"/>
                  </a:lnTo>
                  <a:lnTo>
                    <a:pt x="164" y="469"/>
                  </a:lnTo>
                  <a:lnTo>
                    <a:pt x="189" y="477"/>
                  </a:lnTo>
                  <a:lnTo>
                    <a:pt x="189" y="537"/>
                  </a:lnTo>
                  <a:lnTo>
                    <a:pt x="143" y="558"/>
                  </a:lnTo>
                  <a:lnTo>
                    <a:pt x="118" y="515"/>
                  </a:lnTo>
                  <a:lnTo>
                    <a:pt x="126" y="477"/>
                  </a:lnTo>
                  <a:lnTo>
                    <a:pt x="126" y="431"/>
                  </a:lnTo>
                  <a:lnTo>
                    <a:pt x="101" y="411"/>
                  </a:lnTo>
                  <a:lnTo>
                    <a:pt x="59" y="449"/>
                  </a:lnTo>
                  <a:lnTo>
                    <a:pt x="85" y="495"/>
                  </a:lnTo>
                  <a:lnTo>
                    <a:pt x="55" y="537"/>
                  </a:lnTo>
                  <a:lnTo>
                    <a:pt x="59" y="558"/>
                  </a:lnTo>
                  <a:lnTo>
                    <a:pt x="101" y="520"/>
                  </a:lnTo>
                  <a:lnTo>
                    <a:pt x="110" y="580"/>
                  </a:lnTo>
                  <a:lnTo>
                    <a:pt x="113" y="626"/>
                  </a:lnTo>
                  <a:lnTo>
                    <a:pt x="93" y="677"/>
                  </a:lnTo>
                  <a:lnTo>
                    <a:pt x="55" y="787"/>
                  </a:lnTo>
                  <a:lnTo>
                    <a:pt x="46" y="859"/>
                  </a:lnTo>
                  <a:lnTo>
                    <a:pt x="51" y="897"/>
                  </a:lnTo>
                  <a:lnTo>
                    <a:pt x="21" y="939"/>
                  </a:lnTo>
                  <a:lnTo>
                    <a:pt x="0" y="1083"/>
                  </a:lnTo>
                  <a:lnTo>
                    <a:pt x="13" y="1134"/>
                  </a:lnTo>
                  <a:lnTo>
                    <a:pt x="38" y="1164"/>
                  </a:lnTo>
                  <a:lnTo>
                    <a:pt x="29" y="1189"/>
                  </a:lnTo>
                  <a:lnTo>
                    <a:pt x="64" y="1232"/>
                  </a:lnTo>
                  <a:lnTo>
                    <a:pt x="147" y="1232"/>
                  </a:lnTo>
                  <a:lnTo>
                    <a:pt x="143" y="1197"/>
                  </a:lnTo>
                  <a:lnTo>
                    <a:pt x="81" y="1151"/>
                  </a:lnTo>
                  <a:lnTo>
                    <a:pt x="55" y="1070"/>
                  </a:lnTo>
                  <a:lnTo>
                    <a:pt x="72" y="926"/>
                  </a:lnTo>
                  <a:lnTo>
                    <a:pt x="93" y="868"/>
                  </a:lnTo>
                  <a:lnTo>
                    <a:pt x="93" y="803"/>
                  </a:lnTo>
                  <a:lnTo>
                    <a:pt x="113" y="737"/>
                  </a:lnTo>
                  <a:lnTo>
                    <a:pt x="147" y="601"/>
                  </a:lnTo>
                  <a:lnTo>
                    <a:pt x="181" y="575"/>
                  </a:lnTo>
                  <a:lnTo>
                    <a:pt x="231" y="487"/>
                  </a:lnTo>
                  <a:lnTo>
                    <a:pt x="240" y="411"/>
                  </a:lnTo>
                  <a:lnTo>
                    <a:pt x="256" y="368"/>
                  </a:lnTo>
                  <a:lnTo>
                    <a:pt x="315" y="320"/>
                  </a:lnTo>
                  <a:lnTo>
                    <a:pt x="369" y="262"/>
                  </a:lnTo>
                  <a:lnTo>
                    <a:pt x="428" y="186"/>
                  </a:lnTo>
                  <a:lnTo>
                    <a:pt x="497" y="125"/>
                  </a:lnTo>
                  <a:lnTo>
                    <a:pt x="531" y="105"/>
                  </a:lnTo>
                  <a:lnTo>
                    <a:pt x="593" y="139"/>
                  </a:lnTo>
                  <a:lnTo>
                    <a:pt x="640" y="156"/>
                  </a:lnTo>
                  <a:lnTo>
                    <a:pt x="679" y="186"/>
                  </a:lnTo>
                  <a:lnTo>
                    <a:pt x="736" y="211"/>
                  </a:lnTo>
                  <a:lnTo>
                    <a:pt x="754" y="249"/>
                  </a:lnTo>
                  <a:lnTo>
                    <a:pt x="754" y="211"/>
                  </a:lnTo>
                  <a:lnTo>
                    <a:pt x="782" y="207"/>
                  </a:lnTo>
                  <a:lnTo>
                    <a:pt x="803" y="254"/>
                  </a:lnTo>
                  <a:lnTo>
                    <a:pt x="824" y="241"/>
                  </a:lnTo>
                  <a:lnTo>
                    <a:pt x="775" y="194"/>
                  </a:lnTo>
                  <a:lnTo>
                    <a:pt x="754" y="172"/>
                  </a:lnTo>
                  <a:lnTo>
                    <a:pt x="690" y="139"/>
                  </a:lnTo>
                  <a:lnTo>
                    <a:pt x="698" y="118"/>
                  </a:lnTo>
                  <a:lnTo>
                    <a:pt x="744" y="156"/>
                  </a:lnTo>
                  <a:lnTo>
                    <a:pt x="744" y="131"/>
                  </a:lnTo>
                  <a:lnTo>
                    <a:pt x="698" y="105"/>
                  </a:lnTo>
                  <a:lnTo>
                    <a:pt x="724" y="76"/>
                  </a:lnTo>
                  <a:lnTo>
                    <a:pt x="703" y="67"/>
                  </a:lnTo>
                  <a:lnTo>
                    <a:pt x="665" y="97"/>
                  </a:lnTo>
                  <a:lnTo>
                    <a:pt x="619" y="114"/>
                  </a:lnTo>
                  <a:lnTo>
                    <a:pt x="593" y="114"/>
                  </a:lnTo>
                  <a:lnTo>
                    <a:pt x="552" y="101"/>
                  </a:lnTo>
                  <a:lnTo>
                    <a:pt x="522" y="80"/>
                  </a:lnTo>
                  <a:lnTo>
                    <a:pt x="535" y="32"/>
                  </a:lnTo>
                  <a:lnTo>
                    <a:pt x="552" y="0"/>
                  </a:lnTo>
                  <a:close/>
                </a:path>
              </a:pathLst>
            </a:custGeom>
            <a:solidFill>
              <a:srgbClr val="2D0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6" name="Freeform 590">
              <a:extLst>
                <a:ext uri="{FF2B5EF4-FFF2-40B4-BE49-F238E27FC236}">
                  <a16:creationId xmlns:a16="http://schemas.microsoft.com/office/drawing/2014/main" id="{8B4E63E3-A65B-446A-A839-CCE1AB458F32}"/>
                </a:ext>
              </a:extLst>
            </p:cNvPr>
            <p:cNvSpPr>
              <a:spLocks/>
            </p:cNvSpPr>
            <p:nvPr/>
          </p:nvSpPr>
          <p:spPr bwMode="auto">
            <a:xfrm>
              <a:off x="3743" y="2814"/>
              <a:ext cx="215" cy="449"/>
            </a:xfrm>
            <a:custGeom>
              <a:avLst/>
              <a:gdLst>
                <a:gd name="T0" fmla="*/ 2 w 430"/>
                <a:gd name="T1" fmla="*/ 1 h 898"/>
                <a:gd name="T2" fmla="*/ 2 w 430"/>
                <a:gd name="T3" fmla="*/ 2 h 898"/>
                <a:gd name="T4" fmla="*/ 3 w 430"/>
                <a:gd name="T5" fmla="*/ 1 h 898"/>
                <a:gd name="T6" fmla="*/ 3 w 430"/>
                <a:gd name="T7" fmla="*/ 3 h 898"/>
                <a:gd name="T8" fmla="*/ 4 w 430"/>
                <a:gd name="T9" fmla="*/ 3 h 898"/>
                <a:gd name="T10" fmla="*/ 3 w 430"/>
                <a:gd name="T11" fmla="*/ 3 h 898"/>
                <a:gd name="T12" fmla="*/ 4 w 430"/>
                <a:gd name="T13" fmla="*/ 3 h 898"/>
                <a:gd name="T14" fmla="*/ 3 w 430"/>
                <a:gd name="T15" fmla="*/ 3 h 898"/>
                <a:gd name="T16" fmla="*/ 3 w 430"/>
                <a:gd name="T17" fmla="*/ 4 h 898"/>
                <a:gd name="T18" fmla="*/ 3 w 430"/>
                <a:gd name="T19" fmla="*/ 5 h 898"/>
                <a:gd name="T20" fmla="*/ 4 w 430"/>
                <a:gd name="T21" fmla="*/ 5 h 898"/>
                <a:gd name="T22" fmla="*/ 3 w 430"/>
                <a:gd name="T23" fmla="*/ 6 h 898"/>
                <a:gd name="T24" fmla="*/ 4 w 430"/>
                <a:gd name="T25" fmla="*/ 7 h 898"/>
                <a:gd name="T26" fmla="*/ 3 w 430"/>
                <a:gd name="T27" fmla="*/ 7 h 898"/>
                <a:gd name="T28" fmla="*/ 3 w 430"/>
                <a:gd name="T29" fmla="*/ 7 h 898"/>
                <a:gd name="T30" fmla="*/ 3 w 430"/>
                <a:gd name="T31" fmla="*/ 6 h 898"/>
                <a:gd name="T32" fmla="*/ 3 w 430"/>
                <a:gd name="T33" fmla="*/ 6 h 898"/>
                <a:gd name="T34" fmla="*/ 3 w 430"/>
                <a:gd name="T35" fmla="*/ 5 h 898"/>
                <a:gd name="T36" fmla="*/ 3 w 430"/>
                <a:gd name="T37" fmla="*/ 5 h 898"/>
                <a:gd name="T38" fmla="*/ 3 w 430"/>
                <a:gd name="T39" fmla="*/ 4 h 898"/>
                <a:gd name="T40" fmla="*/ 2 w 430"/>
                <a:gd name="T41" fmla="*/ 5 h 898"/>
                <a:gd name="T42" fmla="*/ 2 w 430"/>
                <a:gd name="T43" fmla="*/ 6 h 898"/>
                <a:gd name="T44" fmla="*/ 2 w 430"/>
                <a:gd name="T45" fmla="*/ 7 h 898"/>
                <a:gd name="T46" fmla="*/ 2 w 430"/>
                <a:gd name="T47" fmla="*/ 6 h 898"/>
                <a:gd name="T48" fmla="*/ 2 w 430"/>
                <a:gd name="T49" fmla="*/ 5 h 898"/>
                <a:gd name="T50" fmla="*/ 2 w 430"/>
                <a:gd name="T51" fmla="*/ 4 h 898"/>
                <a:gd name="T52" fmla="*/ 2 w 430"/>
                <a:gd name="T53" fmla="*/ 3 h 898"/>
                <a:gd name="T54" fmla="*/ 2 w 430"/>
                <a:gd name="T55" fmla="*/ 2 h 898"/>
                <a:gd name="T56" fmla="*/ 2 w 430"/>
                <a:gd name="T57" fmla="*/ 1 h 898"/>
                <a:gd name="T58" fmla="*/ 2 w 430"/>
                <a:gd name="T59" fmla="*/ 2 h 898"/>
                <a:gd name="T60" fmla="*/ 1 w 430"/>
                <a:gd name="T61" fmla="*/ 1 h 898"/>
                <a:gd name="T62" fmla="*/ 1 w 430"/>
                <a:gd name="T63" fmla="*/ 1 h 898"/>
                <a:gd name="T64" fmla="*/ 1 w 430"/>
                <a:gd name="T65" fmla="*/ 2 h 898"/>
                <a:gd name="T66" fmla="*/ 0 w 430"/>
                <a:gd name="T67" fmla="*/ 2 h 898"/>
                <a:gd name="T68" fmla="*/ 1 w 430"/>
                <a:gd name="T69" fmla="*/ 1 h 898"/>
                <a:gd name="T70" fmla="*/ 1 w 430"/>
                <a:gd name="T71" fmla="*/ 1 h 898"/>
                <a:gd name="T72" fmla="*/ 2 w 430"/>
                <a:gd name="T73" fmla="*/ 0 h 8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898"/>
                <a:gd name="T113" fmla="*/ 430 w 430"/>
                <a:gd name="T114" fmla="*/ 898 h 8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898">
                  <a:moveTo>
                    <a:pt x="240" y="0"/>
                  </a:moveTo>
                  <a:lnTo>
                    <a:pt x="213" y="55"/>
                  </a:lnTo>
                  <a:lnTo>
                    <a:pt x="213" y="111"/>
                  </a:lnTo>
                  <a:lnTo>
                    <a:pt x="236" y="142"/>
                  </a:lnTo>
                  <a:lnTo>
                    <a:pt x="258" y="151"/>
                  </a:lnTo>
                  <a:lnTo>
                    <a:pt x="317" y="128"/>
                  </a:lnTo>
                  <a:lnTo>
                    <a:pt x="326" y="197"/>
                  </a:lnTo>
                  <a:lnTo>
                    <a:pt x="344" y="265"/>
                  </a:lnTo>
                  <a:lnTo>
                    <a:pt x="385" y="293"/>
                  </a:lnTo>
                  <a:lnTo>
                    <a:pt x="430" y="330"/>
                  </a:lnTo>
                  <a:lnTo>
                    <a:pt x="394" y="325"/>
                  </a:lnTo>
                  <a:lnTo>
                    <a:pt x="362" y="302"/>
                  </a:lnTo>
                  <a:lnTo>
                    <a:pt x="362" y="320"/>
                  </a:lnTo>
                  <a:lnTo>
                    <a:pt x="403" y="353"/>
                  </a:lnTo>
                  <a:lnTo>
                    <a:pt x="403" y="388"/>
                  </a:lnTo>
                  <a:lnTo>
                    <a:pt x="358" y="353"/>
                  </a:lnTo>
                  <a:lnTo>
                    <a:pt x="385" y="407"/>
                  </a:lnTo>
                  <a:lnTo>
                    <a:pt x="380" y="457"/>
                  </a:lnTo>
                  <a:lnTo>
                    <a:pt x="362" y="498"/>
                  </a:lnTo>
                  <a:lnTo>
                    <a:pt x="344" y="576"/>
                  </a:lnTo>
                  <a:lnTo>
                    <a:pt x="371" y="581"/>
                  </a:lnTo>
                  <a:lnTo>
                    <a:pt x="408" y="581"/>
                  </a:lnTo>
                  <a:lnTo>
                    <a:pt x="389" y="622"/>
                  </a:lnTo>
                  <a:lnTo>
                    <a:pt x="375" y="690"/>
                  </a:lnTo>
                  <a:lnTo>
                    <a:pt x="383" y="759"/>
                  </a:lnTo>
                  <a:lnTo>
                    <a:pt x="405" y="870"/>
                  </a:lnTo>
                  <a:lnTo>
                    <a:pt x="366" y="836"/>
                  </a:lnTo>
                  <a:lnTo>
                    <a:pt x="344" y="845"/>
                  </a:lnTo>
                  <a:lnTo>
                    <a:pt x="334" y="898"/>
                  </a:lnTo>
                  <a:lnTo>
                    <a:pt x="307" y="787"/>
                  </a:lnTo>
                  <a:lnTo>
                    <a:pt x="296" y="726"/>
                  </a:lnTo>
                  <a:lnTo>
                    <a:pt x="290" y="667"/>
                  </a:lnTo>
                  <a:lnTo>
                    <a:pt x="326" y="648"/>
                  </a:lnTo>
                  <a:lnTo>
                    <a:pt x="349" y="672"/>
                  </a:lnTo>
                  <a:lnTo>
                    <a:pt x="354" y="625"/>
                  </a:lnTo>
                  <a:lnTo>
                    <a:pt x="331" y="613"/>
                  </a:lnTo>
                  <a:lnTo>
                    <a:pt x="290" y="635"/>
                  </a:lnTo>
                  <a:lnTo>
                    <a:pt x="286" y="613"/>
                  </a:lnTo>
                  <a:lnTo>
                    <a:pt x="303" y="562"/>
                  </a:lnTo>
                  <a:lnTo>
                    <a:pt x="321" y="498"/>
                  </a:lnTo>
                  <a:lnTo>
                    <a:pt x="286" y="571"/>
                  </a:lnTo>
                  <a:lnTo>
                    <a:pt x="249" y="608"/>
                  </a:lnTo>
                  <a:lnTo>
                    <a:pt x="213" y="672"/>
                  </a:lnTo>
                  <a:lnTo>
                    <a:pt x="204" y="744"/>
                  </a:lnTo>
                  <a:lnTo>
                    <a:pt x="198" y="814"/>
                  </a:lnTo>
                  <a:lnTo>
                    <a:pt x="168" y="864"/>
                  </a:lnTo>
                  <a:lnTo>
                    <a:pt x="128" y="853"/>
                  </a:lnTo>
                  <a:lnTo>
                    <a:pt x="135" y="762"/>
                  </a:lnTo>
                  <a:lnTo>
                    <a:pt x="138" y="655"/>
                  </a:lnTo>
                  <a:lnTo>
                    <a:pt x="135" y="602"/>
                  </a:lnTo>
                  <a:lnTo>
                    <a:pt x="176" y="567"/>
                  </a:lnTo>
                  <a:lnTo>
                    <a:pt x="222" y="494"/>
                  </a:lnTo>
                  <a:lnTo>
                    <a:pt x="253" y="425"/>
                  </a:lnTo>
                  <a:lnTo>
                    <a:pt x="231" y="343"/>
                  </a:lnTo>
                  <a:lnTo>
                    <a:pt x="208" y="256"/>
                  </a:lnTo>
                  <a:lnTo>
                    <a:pt x="195" y="183"/>
                  </a:lnTo>
                  <a:lnTo>
                    <a:pt x="195" y="114"/>
                  </a:lnTo>
                  <a:lnTo>
                    <a:pt x="213" y="32"/>
                  </a:lnTo>
                  <a:lnTo>
                    <a:pt x="181" y="51"/>
                  </a:lnTo>
                  <a:lnTo>
                    <a:pt x="131" y="151"/>
                  </a:lnTo>
                  <a:lnTo>
                    <a:pt x="136" y="88"/>
                  </a:lnTo>
                  <a:lnTo>
                    <a:pt x="105" y="114"/>
                  </a:lnTo>
                  <a:lnTo>
                    <a:pt x="91" y="197"/>
                  </a:lnTo>
                  <a:lnTo>
                    <a:pt x="96" y="79"/>
                  </a:lnTo>
                  <a:lnTo>
                    <a:pt x="59" y="119"/>
                  </a:lnTo>
                  <a:lnTo>
                    <a:pt x="37" y="197"/>
                  </a:lnTo>
                  <a:lnTo>
                    <a:pt x="32" y="142"/>
                  </a:lnTo>
                  <a:lnTo>
                    <a:pt x="0" y="201"/>
                  </a:lnTo>
                  <a:lnTo>
                    <a:pt x="32" y="128"/>
                  </a:lnTo>
                  <a:lnTo>
                    <a:pt x="82" y="51"/>
                  </a:lnTo>
                  <a:lnTo>
                    <a:pt x="136" y="14"/>
                  </a:lnTo>
                  <a:lnTo>
                    <a:pt x="122" y="51"/>
                  </a:lnTo>
                  <a:lnTo>
                    <a:pt x="181" y="19"/>
                  </a:lnTo>
                  <a:lnTo>
                    <a:pt x="240" y="0"/>
                  </a:lnTo>
                  <a:close/>
                </a:path>
              </a:pathLst>
            </a:custGeom>
            <a:solidFill>
              <a:srgbClr val="2D0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591">
              <a:extLst>
                <a:ext uri="{FF2B5EF4-FFF2-40B4-BE49-F238E27FC236}">
                  <a16:creationId xmlns:a16="http://schemas.microsoft.com/office/drawing/2014/main" id="{3E558738-880D-4CD3-AEFA-B3A06CFC4453}"/>
                </a:ext>
              </a:extLst>
            </p:cNvPr>
            <p:cNvSpPr>
              <a:spLocks/>
            </p:cNvSpPr>
            <p:nvPr/>
          </p:nvSpPr>
          <p:spPr bwMode="auto">
            <a:xfrm>
              <a:off x="4001" y="2785"/>
              <a:ext cx="45" cy="50"/>
            </a:xfrm>
            <a:custGeom>
              <a:avLst/>
              <a:gdLst>
                <a:gd name="T0" fmla="*/ 0 w 91"/>
                <a:gd name="T1" fmla="*/ 0 h 101"/>
                <a:gd name="T2" fmla="*/ 0 w 91"/>
                <a:gd name="T3" fmla="*/ 0 h 101"/>
                <a:gd name="T4" fmla="*/ 0 w 91"/>
                <a:gd name="T5" fmla="*/ 0 h 101"/>
                <a:gd name="T6" fmla="*/ 0 w 91"/>
                <a:gd name="T7" fmla="*/ 0 h 101"/>
                <a:gd name="T8" fmla="*/ 0 w 91"/>
                <a:gd name="T9" fmla="*/ 0 h 101"/>
                <a:gd name="T10" fmla="*/ 0 w 91"/>
                <a:gd name="T11" fmla="*/ 0 h 101"/>
                <a:gd name="T12" fmla="*/ 0 w 91"/>
                <a:gd name="T13" fmla="*/ 0 h 101"/>
                <a:gd name="T14" fmla="*/ 0 60000 65536"/>
                <a:gd name="T15" fmla="*/ 0 60000 65536"/>
                <a:gd name="T16" fmla="*/ 0 60000 65536"/>
                <a:gd name="T17" fmla="*/ 0 60000 65536"/>
                <a:gd name="T18" fmla="*/ 0 60000 65536"/>
                <a:gd name="T19" fmla="*/ 0 60000 65536"/>
                <a:gd name="T20" fmla="*/ 0 60000 65536"/>
                <a:gd name="T21" fmla="*/ 0 w 91"/>
                <a:gd name="T22" fmla="*/ 0 h 101"/>
                <a:gd name="T23" fmla="*/ 91 w 9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01">
                  <a:moveTo>
                    <a:pt x="45" y="0"/>
                  </a:moveTo>
                  <a:lnTo>
                    <a:pt x="0" y="59"/>
                  </a:lnTo>
                  <a:lnTo>
                    <a:pt x="23" y="101"/>
                  </a:lnTo>
                  <a:lnTo>
                    <a:pt x="45" y="55"/>
                  </a:lnTo>
                  <a:lnTo>
                    <a:pt x="68" y="24"/>
                  </a:lnTo>
                  <a:lnTo>
                    <a:pt x="91" y="5"/>
                  </a:lnTo>
                  <a:lnTo>
                    <a:pt x="45" y="0"/>
                  </a:lnTo>
                  <a:close/>
                </a:path>
              </a:pathLst>
            </a:custGeom>
            <a:solidFill>
              <a:srgbClr val="4428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592">
              <a:extLst>
                <a:ext uri="{FF2B5EF4-FFF2-40B4-BE49-F238E27FC236}">
                  <a16:creationId xmlns:a16="http://schemas.microsoft.com/office/drawing/2014/main" id="{EBCDA840-9D0B-4A91-A135-D42D3209DB49}"/>
                </a:ext>
              </a:extLst>
            </p:cNvPr>
            <p:cNvSpPr>
              <a:spLocks/>
            </p:cNvSpPr>
            <p:nvPr/>
          </p:nvSpPr>
          <p:spPr bwMode="auto">
            <a:xfrm>
              <a:off x="3865" y="2739"/>
              <a:ext cx="154" cy="66"/>
            </a:xfrm>
            <a:custGeom>
              <a:avLst/>
              <a:gdLst>
                <a:gd name="T0" fmla="*/ 0 w 308"/>
                <a:gd name="T1" fmla="*/ 1 h 132"/>
                <a:gd name="T2" fmla="*/ 1 w 308"/>
                <a:gd name="T3" fmla="*/ 1 h 132"/>
                <a:gd name="T4" fmla="*/ 2 w 308"/>
                <a:gd name="T5" fmla="*/ 1 h 132"/>
                <a:gd name="T6" fmla="*/ 2 w 308"/>
                <a:gd name="T7" fmla="*/ 0 h 132"/>
                <a:gd name="T8" fmla="*/ 3 w 308"/>
                <a:gd name="T9" fmla="*/ 1 h 132"/>
                <a:gd name="T10" fmla="*/ 3 w 308"/>
                <a:gd name="T11" fmla="*/ 1 h 132"/>
                <a:gd name="T12" fmla="*/ 2 w 308"/>
                <a:gd name="T13" fmla="*/ 1 h 132"/>
                <a:gd name="T14" fmla="*/ 2 w 308"/>
                <a:gd name="T15" fmla="*/ 1 h 132"/>
                <a:gd name="T16" fmla="*/ 1 w 308"/>
                <a:gd name="T17" fmla="*/ 1 h 132"/>
                <a:gd name="T18" fmla="*/ 0 w 308"/>
                <a:gd name="T19" fmla="*/ 1 h 1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132"/>
                <a:gd name="T32" fmla="*/ 308 w 308"/>
                <a:gd name="T33" fmla="*/ 132 h 1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132">
                  <a:moveTo>
                    <a:pt x="0" y="104"/>
                  </a:moveTo>
                  <a:lnTo>
                    <a:pt x="68" y="58"/>
                  </a:lnTo>
                  <a:lnTo>
                    <a:pt x="157" y="11"/>
                  </a:lnTo>
                  <a:lnTo>
                    <a:pt x="222" y="0"/>
                  </a:lnTo>
                  <a:lnTo>
                    <a:pt x="308" y="8"/>
                  </a:lnTo>
                  <a:lnTo>
                    <a:pt x="290" y="35"/>
                  </a:lnTo>
                  <a:lnTo>
                    <a:pt x="222" y="35"/>
                  </a:lnTo>
                  <a:lnTo>
                    <a:pt x="150" y="104"/>
                  </a:lnTo>
                  <a:lnTo>
                    <a:pt x="59" y="132"/>
                  </a:lnTo>
                  <a:lnTo>
                    <a:pt x="0" y="104"/>
                  </a:lnTo>
                  <a:close/>
                </a:path>
              </a:pathLst>
            </a:custGeom>
            <a:solidFill>
              <a:srgbClr val="4428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Freeform 593">
              <a:extLst>
                <a:ext uri="{FF2B5EF4-FFF2-40B4-BE49-F238E27FC236}">
                  <a16:creationId xmlns:a16="http://schemas.microsoft.com/office/drawing/2014/main" id="{E71505A3-C324-4D02-9280-8FAC87B566CC}"/>
                </a:ext>
              </a:extLst>
            </p:cNvPr>
            <p:cNvSpPr>
              <a:spLocks/>
            </p:cNvSpPr>
            <p:nvPr/>
          </p:nvSpPr>
          <p:spPr bwMode="auto">
            <a:xfrm>
              <a:off x="4742" y="2813"/>
              <a:ext cx="18" cy="22"/>
            </a:xfrm>
            <a:custGeom>
              <a:avLst/>
              <a:gdLst>
                <a:gd name="T0" fmla="*/ 0 w 36"/>
                <a:gd name="T1" fmla="*/ 0 h 45"/>
                <a:gd name="T2" fmla="*/ 1 w 36"/>
                <a:gd name="T3" fmla="*/ 0 h 45"/>
                <a:gd name="T4" fmla="*/ 1 w 36"/>
                <a:gd name="T5" fmla="*/ 0 h 45"/>
                <a:gd name="T6" fmla="*/ 1 w 36"/>
                <a:gd name="T7" fmla="*/ 0 h 45"/>
                <a:gd name="T8" fmla="*/ 1 w 36"/>
                <a:gd name="T9" fmla="*/ 0 h 45"/>
                <a:gd name="T10" fmla="*/ 0 w 36"/>
                <a:gd name="T11" fmla="*/ 0 h 45"/>
                <a:gd name="T12" fmla="*/ 0 60000 65536"/>
                <a:gd name="T13" fmla="*/ 0 60000 65536"/>
                <a:gd name="T14" fmla="*/ 0 60000 65536"/>
                <a:gd name="T15" fmla="*/ 0 60000 65536"/>
                <a:gd name="T16" fmla="*/ 0 60000 65536"/>
                <a:gd name="T17" fmla="*/ 0 60000 65536"/>
                <a:gd name="T18" fmla="*/ 0 w 36"/>
                <a:gd name="T19" fmla="*/ 0 h 45"/>
                <a:gd name="T20" fmla="*/ 36 w 36"/>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36" h="45">
                  <a:moveTo>
                    <a:pt x="0" y="22"/>
                  </a:moveTo>
                  <a:lnTo>
                    <a:pt x="3" y="0"/>
                  </a:lnTo>
                  <a:lnTo>
                    <a:pt x="36" y="0"/>
                  </a:lnTo>
                  <a:lnTo>
                    <a:pt x="36" y="29"/>
                  </a:lnTo>
                  <a:lnTo>
                    <a:pt x="25" y="45"/>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0" name="Freeform 594">
              <a:extLst>
                <a:ext uri="{FF2B5EF4-FFF2-40B4-BE49-F238E27FC236}">
                  <a16:creationId xmlns:a16="http://schemas.microsoft.com/office/drawing/2014/main" id="{05D27D36-7FA5-4CD9-A064-9E82E187BE3B}"/>
                </a:ext>
              </a:extLst>
            </p:cNvPr>
            <p:cNvSpPr>
              <a:spLocks/>
            </p:cNvSpPr>
            <p:nvPr/>
          </p:nvSpPr>
          <p:spPr bwMode="auto">
            <a:xfrm>
              <a:off x="4362" y="2778"/>
              <a:ext cx="132" cy="175"/>
            </a:xfrm>
            <a:custGeom>
              <a:avLst/>
              <a:gdLst>
                <a:gd name="T0" fmla="*/ 0 w 265"/>
                <a:gd name="T1" fmla="*/ 0 h 350"/>
                <a:gd name="T2" fmla="*/ 0 w 265"/>
                <a:gd name="T3" fmla="*/ 1 h 350"/>
                <a:gd name="T4" fmla="*/ 0 w 265"/>
                <a:gd name="T5" fmla="*/ 1 h 350"/>
                <a:gd name="T6" fmla="*/ 1 w 265"/>
                <a:gd name="T7" fmla="*/ 1 h 350"/>
                <a:gd name="T8" fmla="*/ 1 w 265"/>
                <a:gd name="T9" fmla="*/ 1 h 350"/>
                <a:gd name="T10" fmla="*/ 2 w 265"/>
                <a:gd name="T11" fmla="*/ 1 h 350"/>
                <a:gd name="T12" fmla="*/ 1 w 265"/>
                <a:gd name="T13" fmla="*/ 2 h 350"/>
                <a:gd name="T14" fmla="*/ 1 w 265"/>
                <a:gd name="T15" fmla="*/ 2 h 350"/>
                <a:gd name="T16" fmla="*/ 1 w 265"/>
                <a:gd name="T17" fmla="*/ 2 h 350"/>
                <a:gd name="T18" fmla="*/ 1 w 265"/>
                <a:gd name="T19" fmla="*/ 2 h 350"/>
                <a:gd name="T20" fmla="*/ 1 w 265"/>
                <a:gd name="T21" fmla="*/ 3 h 350"/>
                <a:gd name="T22" fmla="*/ 0 w 265"/>
                <a:gd name="T23" fmla="*/ 3 h 350"/>
                <a:gd name="T24" fmla="*/ 0 w 265"/>
                <a:gd name="T25" fmla="*/ 3 h 350"/>
                <a:gd name="T26" fmla="*/ 0 w 265"/>
                <a:gd name="T27" fmla="*/ 2 h 350"/>
                <a:gd name="T28" fmla="*/ 0 w 265"/>
                <a:gd name="T29" fmla="*/ 2 h 350"/>
                <a:gd name="T30" fmla="*/ 0 w 265"/>
                <a:gd name="T31" fmla="*/ 2 h 350"/>
                <a:gd name="T32" fmla="*/ 0 w 265"/>
                <a:gd name="T33" fmla="*/ 1 h 350"/>
                <a:gd name="T34" fmla="*/ 0 w 265"/>
                <a:gd name="T35" fmla="*/ 1 h 350"/>
                <a:gd name="T36" fmla="*/ 0 w 265"/>
                <a:gd name="T37" fmla="*/ 1 h 350"/>
                <a:gd name="T38" fmla="*/ 0 w 265"/>
                <a:gd name="T39" fmla="*/ 1 h 350"/>
                <a:gd name="T40" fmla="*/ 0 w 265"/>
                <a:gd name="T41" fmla="*/ 0 h 3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5"/>
                <a:gd name="T64" fmla="*/ 0 h 350"/>
                <a:gd name="T65" fmla="*/ 265 w 265"/>
                <a:gd name="T66" fmla="*/ 350 h 3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5" h="350">
                  <a:moveTo>
                    <a:pt x="37" y="0"/>
                  </a:moveTo>
                  <a:lnTo>
                    <a:pt x="77" y="63"/>
                  </a:lnTo>
                  <a:lnTo>
                    <a:pt x="122" y="77"/>
                  </a:lnTo>
                  <a:lnTo>
                    <a:pt x="172" y="72"/>
                  </a:lnTo>
                  <a:lnTo>
                    <a:pt x="243" y="41"/>
                  </a:lnTo>
                  <a:lnTo>
                    <a:pt x="265" y="60"/>
                  </a:lnTo>
                  <a:lnTo>
                    <a:pt x="184" y="132"/>
                  </a:lnTo>
                  <a:lnTo>
                    <a:pt x="162" y="154"/>
                  </a:lnTo>
                  <a:lnTo>
                    <a:pt x="167" y="205"/>
                  </a:lnTo>
                  <a:lnTo>
                    <a:pt x="149" y="254"/>
                  </a:lnTo>
                  <a:lnTo>
                    <a:pt x="135" y="290"/>
                  </a:lnTo>
                  <a:lnTo>
                    <a:pt x="122" y="341"/>
                  </a:lnTo>
                  <a:lnTo>
                    <a:pt x="90" y="350"/>
                  </a:lnTo>
                  <a:lnTo>
                    <a:pt x="117" y="245"/>
                  </a:lnTo>
                  <a:lnTo>
                    <a:pt x="90" y="182"/>
                  </a:lnTo>
                  <a:lnTo>
                    <a:pt x="23" y="136"/>
                  </a:lnTo>
                  <a:lnTo>
                    <a:pt x="5" y="104"/>
                  </a:lnTo>
                  <a:lnTo>
                    <a:pt x="32" y="86"/>
                  </a:lnTo>
                  <a:lnTo>
                    <a:pt x="32" y="55"/>
                  </a:lnTo>
                  <a:lnTo>
                    <a:pt x="0" y="13"/>
                  </a:lnTo>
                  <a:lnTo>
                    <a:pt x="37" y="0"/>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1" name="Freeform 595">
              <a:extLst>
                <a:ext uri="{FF2B5EF4-FFF2-40B4-BE49-F238E27FC236}">
                  <a16:creationId xmlns:a16="http://schemas.microsoft.com/office/drawing/2014/main" id="{871C11A3-1CA4-4DF7-A41C-1A6AE4E90B1E}"/>
                </a:ext>
              </a:extLst>
            </p:cNvPr>
            <p:cNvSpPr>
              <a:spLocks/>
            </p:cNvSpPr>
            <p:nvPr/>
          </p:nvSpPr>
          <p:spPr bwMode="auto">
            <a:xfrm>
              <a:off x="3855" y="2767"/>
              <a:ext cx="200" cy="192"/>
            </a:xfrm>
            <a:custGeom>
              <a:avLst/>
              <a:gdLst>
                <a:gd name="T0" fmla="*/ 3 w 400"/>
                <a:gd name="T1" fmla="*/ 1 h 384"/>
                <a:gd name="T2" fmla="*/ 2 w 400"/>
                <a:gd name="T3" fmla="*/ 1 h 384"/>
                <a:gd name="T4" fmla="*/ 2 w 400"/>
                <a:gd name="T5" fmla="*/ 1 h 384"/>
                <a:gd name="T6" fmla="*/ 1 w 400"/>
                <a:gd name="T7" fmla="*/ 2 h 384"/>
                <a:gd name="T8" fmla="*/ 1 w 400"/>
                <a:gd name="T9" fmla="*/ 2 h 384"/>
                <a:gd name="T10" fmla="*/ 1 w 400"/>
                <a:gd name="T11" fmla="*/ 1 h 384"/>
                <a:gd name="T12" fmla="*/ 1 w 400"/>
                <a:gd name="T13" fmla="*/ 1 h 384"/>
                <a:gd name="T14" fmla="*/ 0 w 400"/>
                <a:gd name="T15" fmla="*/ 2 h 384"/>
                <a:gd name="T16" fmla="*/ 1 w 400"/>
                <a:gd name="T17" fmla="*/ 2 h 384"/>
                <a:gd name="T18" fmla="*/ 1 w 400"/>
                <a:gd name="T19" fmla="*/ 2 h 384"/>
                <a:gd name="T20" fmla="*/ 2 w 400"/>
                <a:gd name="T21" fmla="*/ 3 h 384"/>
                <a:gd name="T22" fmla="*/ 2 w 400"/>
                <a:gd name="T23" fmla="*/ 3 h 384"/>
                <a:gd name="T24" fmla="*/ 2 w 400"/>
                <a:gd name="T25" fmla="*/ 3 h 384"/>
                <a:gd name="T26" fmla="*/ 2 w 400"/>
                <a:gd name="T27" fmla="*/ 3 h 384"/>
                <a:gd name="T28" fmla="*/ 2 w 400"/>
                <a:gd name="T29" fmla="*/ 3 h 384"/>
                <a:gd name="T30" fmla="*/ 2 w 400"/>
                <a:gd name="T31" fmla="*/ 3 h 384"/>
                <a:gd name="T32" fmla="*/ 2 w 400"/>
                <a:gd name="T33" fmla="*/ 2 h 384"/>
                <a:gd name="T34" fmla="*/ 2 w 400"/>
                <a:gd name="T35" fmla="*/ 1 h 384"/>
                <a:gd name="T36" fmla="*/ 3 w 400"/>
                <a:gd name="T37" fmla="*/ 1 h 384"/>
                <a:gd name="T38" fmla="*/ 3 w 400"/>
                <a:gd name="T39" fmla="*/ 1 h 384"/>
                <a:gd name="T40" fmla="*/ 4 w 400"/>
                <a:gd name="T41" fmla="*/ 1 h 384"/>
                <a:gd name="T42" fmla="*/ 3 w 400"/>
                <a:gd name="T43" fmla="*/ 1 h 384"/>
                <a:gd name="T44" fmla="*/ 3 w 400"/>
                <a:gd name="T45" fmla="*/ 0 h 384"/>
                <a:gd name="T46" fmla="*/ 3 w 400"/>
                <a:gd name="T47" fmla="*/ 1 h 38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00"/>
                <a:gd name="T73" fmla="*/ 0 h 384"/>
                <a:gd name="T74" fmla="*/ 400 w 400"/>
                <a:gd name="T75" fmla="*/ 384 h 38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00" h="384">
                  <a:moveTo>
                    <a:pt x="284" y="3"/>
                  </a:moveTo>
                  <a:lnTo>
                    <a:pt x="197" y="53"/>
                  </a:lnTo>
                  <a:lnTo>
                    <a:pt x="140" y="117"/>
                  </a:lnTo>
                  <a:lnTo>
                    <a:pt x="76" y="162"/>
                  </a:lnTo>
                  <a:lnTo>
                    <a:pt x="55" y="136"/>
                  </a:lnTo>
                  <a:lnTo>
                    <a:pt x="99" y="90"/>
                  </a:lnTo>
                  <a:lnTo>
                    <a:pt x="32" y="122"/>
                  </a:lnTo>
                  <a:lnTo>
                    <a:pt x="0" y="171"/>
                  </a:lnTo>
                  <a:lnTo>
                    <a:pt x="14" y="213"/>
                  </a:lnTo>
                  <a:lnTo>
                    <a:pt x="121" y="208"/>
                  </a:lnTo>
                  <a:lnTo>
                    <a:pt x="135" y="262"/>
                  </a:lnTo>
                  <a:lnTo>
                    <a:pt x="144" y="307"/>
                  </a:lnTo>
                  <a:lnTo>
                    <a:pt x="194" y="375"/>
                  </a:lnTo>
                  <a:lnTo>
                    <a:pt x="239" y="384"/>
                  </a:lnTo>
                  <a:lnTo>
                    <a:pt x="220" y="339"/>
                  </a:lnTo>
                  <a:lnTo>
                    <a:pt x="202" y="258"/>
                  </a:lnTo>
                  <a:lnTo>
                    <a:pt x="166" y="181"/>
                  </a:lnTo>
                  <a:lnTo>
                    <a:pt x="216" y="113"/>
                  </a:lnTo>
                  <a:lnTo>
                    <a:pt x="265" y="59"/>
                  </a:lnTo>
                  <a:lnTo>
                    <a:pt x="315" y="31"/>
                  </a:lnTo>
                  <a:lnTo>
                    <a:pt x="400" y="31"/>
                  </a:lnTo>
                  <a:lnTo>
                    <a:pt x="378" y="14"/>
                  </a:lnTo>
                  <a:lnTo>
                    <a:pt x="324" y="0"/>
                  </a:lnTo>
                  <a:lnTo>
                    <a:pt x="284" y="3"/>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2" name="Freeform 596">
              <a:extLst>
                <a:ext uri="{FF2B5EF4-FFF2-40B4-BE49-F238E27FC236}">
                  <a16:creationId xmlns:a16="http://schemas.microsoft.com/office/drawing/2014/main" id="{33868061-82C4-44E6-A6AD-6A4563955D47}"/>
                </a:ext>
              </a:extLst>
            </p:cNvPr>
            <p:cNvSpPr>
              <a:spLocks/>
            </p:cNvSpPr>
            <p:nvPr/>
          </p:nvSpPr>
          <p:spPr bwMode="auto">
            <a:xfrm>
              <a:off x="4445" y="2669"/>
              <a:ext cx="206" cy="91"/>
            </a:xfrm>
            <a:custGeom>
              <a:avLst/>
              <a:gdLst>
                <a:gd name="T0" fmla="*/ 3 w 411"/>
                <a:gd name="T1" fmla="*/ 0 h 182"/>
                <a:gd name="T2" fmla="*/ 3 w 411"/>
                <a:gd name="T3" fmla="*/ 1 h 182"/>
                <a:gd name="T4" fmla="*/ 2 w 411"/>
                <a:gd name="T5" fmla="*/ 1 h 182"/>
                <a:gd name="T6" fmla="*/ 1 w 411"/>
                <a:gd name="T7" fmla="*/ 1 h 182"/>
                <a:gd name="T8" fmla="*/ 0 w 411"/>
                <a:gd name="T9" fmla="*/ 2 h 182"/>
                <a:gd name="T10" fmla="*/ 1 w 411"/>
                <a:gd name="T11" fmla="*/ 2 h 182"/>
                <a:gd name="T12" fmla="*/ 2 w 411"/>
                <a:gd name="T13" fmla="*/ 1 h 182"/>
                <a:gd name="T14" fmla="*/ 1 w 411"/>
                <a:gd name="T15" fmla="*/ 2 h 182"/>
                <a:gd name="T16" fmla="*/ 1 w 411"/>
                <a:gd name="T17" fmla="*/ 2 h 182"/>
                <a:gd name="T18" fmla="*/ 2 w 411"/>
                <a:gd name="T19" fmla="*/ 2 h 182"/>
                <a:gd name="T20" fmla="*/ 2 w 411"/>
                <a:gd name="T21" fmla="*/ 1 h 182"/>
                <a:gd name="T22" fmla="*/ 2 w 411"/>
                <a:gd name="T23" fmla="*/ 1 h 182"/>
                <a:gd name="T24" fmla="*/ 3 w 411"/>
                <a:gd name="T25" fmla="*/ 1 h 182"/>
                <a:gd name="T26" fmla="*/ 3 w 411"/>
                <a:gd name="T27" fmla="*/ 1 h 182"/>
                <a:gd name="T28" fmla="*/ 4 w 411"/>
                <a:gd name="T29" fmla="*/ 1 h 182"/>
                <a:gd name="T30" fmla="*/ 4 w 411"/>
                <a:gd name="T31" fmla="*/ 1 h 182"/>
                <a:gd name="T32" fmla="*/ 3 w 411"/>
                <a:gd name="T33" fmla="*/ 0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1"/>
                <a:gd name="T52" fmla="*/ 0 h 182"/>
                <a:gd name="T53" fmla="*/ 411 w 411"/>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1" h="182">
                  <a:moveTo>
                    <a:pt x="338" y="0"/>
                  </a:moveTo>
                  <a:lnTo>
                    <a:pt x="284" y="5"/>
                  </a:lnTo>
                  <a:lnTo>
                    <a:pt x="135" y="68"/>
                  </a:lnTo>
                  <a:lnTo>
                    <a:pt x="49" y="123"/>
                  </a:lnTo>
                  <a:lnTo>
                    <a:pt x="0" y="145"/>
                  </a:lnTo>
                  <a:lnTo>
                    <a:pt x="53" y="145"/>
                  </a:lnTo>
                  <a:lnTo>
                    <a:pt x="130" y="119"/>
                  </a:lnTo>
                  <a:lnTo>
                    <a:pt x="125" y="145"/>
                  </a:lnTo>
                  <a:lnTo>
                    <a:pt x="90" y="182"/>
                  </a:lnTo>
                  <a:lnTo>
                    <a:pt x="139" y="173"/>
                  </a:lnTo>
                  <a:lnTo>
                    <a:pt x="175" y="123"/>
                  </a:lnTo>
                  <a:lnTo>
                    <a:pt x="239" y="65"/>
                  </a:lnTo>
                  <a:lnTo>
                    <a:pt x="343" y="37"/>
                  </a:lnTo>
                  <a:lnTo>
                    <a:pt x="379" y="37"/>
                  </a:lnTo>
                  <a:lnTo>
                    <a:pt x="406" y="59"/>
                  </a:lnTo>
                  <a:lnTo>
                    <a:pt x="411" y="18"/>
                  </a:lnTo>
                  <a:lnTo>
                    <a:pt x="338" y="0"/>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3" name="Freeform 597">
              <a:extLst>
                <a:ext uri="{FF2B5EF4-FFF2-40B4-BE49-F238E27FC236}">
                  <a16:creationId xmlns:a16="http://schemas.microsoft.com/office/drawing/2014/main" id="{705C5554-6790-4BB9-B5AC-36121D976B6A}"/>
                </a:ext>
              </a:extLst>
            </p:cNvPr>
            <p:cNvSpPr>
              <a:spLocks/>
            </p:cNvSpPr>
            <p:nvPr/>
          </p:nvSpPr>
          <p:spPr bwMode="auto">
            <a:xfrm>
              <a:off x="4617" y="2709"/>
              <a:ext cx="59" cy="63"/>
            </a:xfrm>
            <a:custGeom>
              <a:avLst/>
              <a:gdLst>
                <a:gd name="T0" fmla="*/ 0 w 119"/>
                <a:gd name="T1" fmla="*/ 1 h 124"/>
                <a:gd name="T2" fmla="*/ 0 w 119"/>
                <a:gd name="T3" fmla="*/ 1 h 124"/>
                <a:gd name="T4" fmla="*/ 0 w 119"/>
                <a:gd name="T5" fmla="*/ 1 h 124"/>
                <a:gd name="T6" fmla="*/ 0 w 119"/>
                <a:gd name="T7" fmla="*/ 1 h 124"/>
                <a:gd name="T8" fmla="*/ 0 w 119"/>
                <a:gd name="T9" fmla="*/ 1 h 124"/>
                <a:gd name="T10" fmla="*/ 0 w 119"/>
                <a:gd name="T11" fmla="*/ 1 h 124"/>
                <a:gd name="T12" fmla="*/ 0 w 119"/>
                <a:gd name="T13" fmla="*/ 1 h 124"/>
                <a:gd name="T14" fmla="*/ 0 w 119"/>
                <a:gd name="T15" fmla="*/ 0 h 124"/>
                <a:gd name="T16" fmla="*/ 0 w 119"/>
                <a:gd name="T17" fmla="*/ 1 h 1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24"/>
                <a:gd name="T29" fmla="*/ 119 w 119"/>
                <a:gd name="T30" fmla="*/ 124 h 1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24">
                  <a:moveTo>
                    <a:pt x="4" y="51"/>
                  </a:moveTo>
                  <a:lnTo>
                    <a:pt x="0" y="99"/>
                  </a:lnTo>
                  <a:lnTo>
                    <a:pt x="51" y="124"/>
                  </a:lnTo>
                  <a:lnTo>
                    <a:pt x="95" y="111"/>
                  </a:lnTo>
                  <a:lnTo>
                    <a:pt x="119" y="99"/>
                  </a:lnTo>
                  <a:lnTo>
                    <a:pt x="63" y="72"/>
                  </a:lnTo>
                  <a:lnTo>
                    <a:pt x="59" y="34"/>
                  </a:lnTo>
                  <a:lnTo>
                    <a:pt x="33" y="0"/>
                  </a:lnTo>
                  <a:lnTo>
                    <a:pt x="4" y="51"/>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4" name="Freeform 598">
              <a:extLst>
                <a:ext uri="{FF2B5EF4-FFF2-40B4-BE49-F238E27FC236}">
                  <a16:creationId xmlns:a16="http://schemas.microsoft.com/office/drawing/2014/main" id="{B3BF0115-11EC-465E-B530-4966F72CD41C}"/>
                </a:ext>
              </a:extLst>
            </p:cNvPr>
            <p:cNvSpPr>
              <a:spLocks/>
            </p:cNvSpPr>
            <p:nvPr/>
          </p:nvSpPr>
          <p:spPr bwMode="auto">
            <a:xfrm>
              <a:off x="3926" y="3003"/>
              <a:ext cx="49" cy="89"/>
            </a:xfrm>
            <a:custGeom>
              <a:avLst/>
              <a:gdLst>
                <a:gd name="T0" fmla="*/ 0 w 99"/>
                <a:gd name="T1" fmla="*/ 1 h 178"/>
                <a:gd name="T2" fmla="*/ 0 w 99"/>
                <a:gd name="T3" fmla="*/ 2 h 178"/>
                <a:gd name="T4" fmla="*/ 0 w 99"/>
                <a:gd name="T5" fmla="*/ 2 h 178"/>
                <a:gd name="T6" fmla="*/ 0 w 99"/>
                <a:gd name="T7" fmla="*/ 2 h 178"/>
                <a:gd name="T8" fmla="*/ 0 w 99"/>
                <a:gd name="T9" fmla="*/ 1 h 178"/>
                <a:gd name="T10" fmla="*/ 0 w 99"/>
                <a:gd name="T11" fmla="*/ 0 h 178"/>
                <a:gd name="T12" fmla="*/ 0 w 99"/>
                <a:gd name="T13" fmla="*/ 1 h 178"/>
                <a:gd name="T14" fmla="*/ 0 w 99"/>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178"/>
                <a:gd name="T26" fmla="*/ 99 w 99"/>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178">
                  <a:moveTo>
                    <a:pt x="20" y="55"/>
                  </a:moveTo>
                  <a:lnTo>
                    <a:pt x="0" y="174"/>
                  </a:lnTo>
                  <a:lnTo>
                    <a:pt x="25" y="178"/>
                  </a:lnTo>
                  <a:lnTo>
                    <a:pt x="74" y="129"/>
                  </a:lnTo>
                  <a:lnTo>
                    <a:pt x="99" y="45"/>
                  </a:lnTo>
                  <a:lnTo>
                    <a:pt x="89" y="0"/>
                  </a:lnTo>
                  <a:lnTo>
                    <a:pt x="54" y="10"/>
                  </a:lnTo>
                  <a:lnTo>
                    <a:pt x="20" y="55"/>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599">
              <a:extLst>
                <a:ext uri="{FF2B5EF4-FFF2-40B4-BE49-F238E27FC236}">
                  <a16:creationId xmlns:a16="http://schemas.microsoft.com/office/drawing/2014/main" id="{EFD7037C-9CAA-4FED-A0F0-B9A648C283AF}"/>
                </a:ext>
              </a:extLst>
            </p:cNvPr>
            <p:cNvSpPr>
              <a:spLocks/>
            </p:cNvSpPr>
            <p:nvPr/>
          </p:nvSpPr>
          <p:spPr bwMode="auto">
            <a:xfrm>
              <a:off x="4302" y="3209"/>
              <a:ext cx="40" cy="107"/>
            </a:xfrm>
            <a:custGeom>
              <a:avLst/>
              <a:gdLst>
                <a:gd name="T0" fmla="*/ 1 w 80"/>
                <a:gd name="T1" fmla="*/ 0 h 213"/>
                <a:gd name="T2" fmla="*/ 1 w 80"/>
                <a:gd name="T3" fmla="*/ 1 h 213"/>
                <a:gd name="T4" fmla="*/ 0 w 80"/>
                <a:gd name="T5" fmla="*/ 2 h 213"/>
                <a:gd name="T6" fmla="*/ 1 w 80"/>
                <a:gd name="T7" fmla="*/ 2 h 213"/>
                <a:gd name="T8" fmla="*/ 1 w 80"/>
                <a:gd name="T9" fmla="*/ 2 h 213"/>
                <a:gd name="T10" fmla="*/ 1 w 80"/>
                <a:gd name="T11" fmla="*/ 2 h 213"/>
                <a:gd name="T12" fmla="*/ 1 w 80"/>
                <a:gd name="T13" fmla="*/ 2 h 213"/>
                <a:gd name="T14" fmla="*/ 1 w 80"/>
                <a:gd name="T15" fmla="*/ 2 h 213"/>
                <a:gd name="T16" fmla="*/ 1 w 80"/>
                <a:gd name="T17" fmla="*/ 1 h 213"/>
                <a:gd name="T18" fmla="*/ 1 w 80"/>
                <a:gd name="T19" fmla="*/ 1 h 213"/>
                <a:gd name="T20" fmla="*/ 1 w 80"/>
                <a:gd name="T21" fmla="*/ 1 h 213"/>
                <a:gd name="T22" fmla="*/ 1 w 80"/>
                <a:gd name="T23" fmla="*/ 1 h 213"/>
                <a:gd name="T24" fmla="*/ 1 w 80"/>
                <a:gd name="T25" fmla="*/ 0 h 2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213"/>
                <a:gd name="T41" fmla="*/ 80 w 80"/>
                <a:gd name="T42" fmla="*/ 213 h 2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213">
                  <a:moveTo>
                    <a:pt x="24" y="0"/>
                  </a:moveTo>
                  <a:lnTo>
                    <a:pt x="11" y="90"/>
                  </a:lnTo>
                  <a:lnTo>
                    <a:pt x="0" y="154"/>
                  </a:lnTo>
                  <a:lnTo>
                    <a:pt x="15" y="194"/>
                  </a:lnTo>
                  <a:lnTo>
                    <a:pt x="44" y="213"/>
                  </a:lnTo>
                  <a:lnTo>
                    <a:pt x="35" y="179"/>
                  </a:lnTo>
                  <a:lnTo>
                    <a:pt x="65" y="198"/>
                  </a:lnTo>
                  <a:lnTo>
                    <a:pt x="65" y="144"/>
                  </a:lnTo>
                  <a:lnTo>
                    <a:pt x="80" y="20"/>
                  </a:lnTo>
                  <a:lnTo>
                    <a:pt x="50" y="65"/>
                  </a:lnTo>
                  <a:lnTo>
                    <a:pt x="50" y="10"/>
                  </a:lnTo>
                  <a:lnTo>
                    <a:pt x="30" y="65"/>
                  </a:lnTo>
                  <a:lnTo>
                    <a:pt x="24" y="0"/>
                  </a:lnTo>
                  <a:close/>
                </a:path>
              </a:pathLst>
            </a:custGeom>
            <a:solidFill>
              <a:srgbClr val="CE77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600">
              <a:extLst>
                <a:ext uri="{FF2B5EF4-FFF2-40B4-BE49-F238E27FC236}">
                  <a16:creationId xmlns:a16="http://schemas.microsoft.com/office/drawing/2014/main" id="{66355E2F-A73B-480F-AFEE-192E9ADC3AEB}"/>
                </a:ext>
              </a:extLst>
            </p:cNvPr>
            <p:cNvSpPr>
              <a:spLocks/>
            </p:cNvSpPr>
            <p:nvPr/>
          </p:nvSpPr>
          <p:spPr bwMode="auto">
            <a:xfrm>
              <a:off x="4317" y="2731"/>
              <a:ext cx="35" cy="14"/>
            </a:xfrm>
            <a:custGeom>
              <a:avLst/>
              <a:gdLst>
                <a:gd name="T0" fmla="*/ 1 w 69"/>
                <a:gd name="T1" fmla="*/ 0 h 29"/>
                <a:gd name="T2" fmla="*/ 1 w 69"/>
                <a:gd name="T3" fmla="*/ 0 h 29"/>
                <a:gd name="T4" fmla="*/ 1 w 69"/>
                <a:gd name="T5" fmla="*/ 0 h 29"/>
                <a:gd name="T6" fmla="*/ 1 w 69"/>
                <a:gd name="T7" fmla="*/ 0 h 29"/>
                <a:gd name="T8" fmla="*/ 1 w 69"/>
                <a:gd name="T9" fmla="*/ 0 h 29"/>
                <a:gd name="T10" fmla="*/ 0 w 69"/>
                <a:gd name="T11" fmla="*/ 0 h 29"/>
                <a:gd name="T12" fmla="*/ 1 w 69"/>
                <a:gd name="T13" fmla="*/ 0 h 29"/>
                <a:gd name="T14" fmla="*/ 1 w 69"/>
                <a:gd name="T15" fmla="*/ 0 h 29"/>
                <a:gd name="T16" fmla="*/ 1 w 69"/>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29"/>
                <a:gd name="T29" fmla="*/ 69 w 69"/>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29">
                  <a:moveTo>
                    <a:pt x="31" y="12"/>
                  </a:moveTo>
                  <a:lnTo>
                    <a:pt x="69" y="12"/>
                  </a:lnTo>
                  <a:lnTo>
                    <a:pt x="69" y="29"/>
                  </a:lnTo>
                  <a:lnTo>
                    <a:pt x="50" y="29"/>
                  </a:lnTo>
                  <a:lnTo>
                    <a:pt x="10" y="29"/>
                  </a:lnTo>
                  <a:lnTo>
                    <a:pt x="0" y="9"/>
                  </a:lnTo>
                  <a:lnTo>
                    <a:pt x="14" y="0"/>
                  </a:lnTo>
                  <a:lnTo>
                    <a:pt x="43" y="0"/>
                  </a:lnTo>
                  <a:lnTo>
                    <a:pt x="31" y="12"/>
                  </a:lnTo>
                  <a:close/>
                </a:path>
              </a:pathLst>
            </a:custGeom>
            <a:solidFill>
              <a:srgbClr val="FF8E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601">
              <a:extLst>
                <a:ext uri="{FF2B5EF4-FFF2-40B4-BE49-F238E27FC236}">
                  <a16:creationId xmlns:a16="http://schemas.microsoft.com/office/drawing/2014/main" id="{91411B9A-EFC1-4507-B377-E15B37240674}"/>
                </a:ext>
              </a:extLst>
            </p:cNvPr>
            <p:cNvSpPr>
              <a:spLocks/>
            </p:cNvSpPr>
            <p:nvPr/>
          </p:nvSpPr>
          <p:spPr bwMode="auto">
            <a:xfrm>
              <a:off x="3909" y="3253"/>
              <a:ext cx="50" cy="59"/>
            </a:xfrm>
            <a:custGeom>
              <a:avLst/>
              <a:gdLst>
                <a:gd name="T0" fmla="*/ 0 w 100"/>
                <a:gd name="T1" fmla="*/ 1 h 118"/>
                <a:gd name="T2" fmla="*/ 1 w 100"/>
                <a:gd name="T3" fmla="*/ 1 h 118"/>
                <a:gd name="T4" fmla="*/ 1 w 100"/>
                <a:gd name="T5" fmla="*/ 1 h 118"/>
                <a:gd name="T6" fmla="*/ 1 w 100"/>
                <a:gd name="T7" fmla="*/ 1 h 118"/>
                <a:gd name="T8" fmla="*/ 1 w 100"/>
                <a:gd name="T9" fmla="*/ 1 h 118"/>
                <a:gd name="T10" fmla="*/ 1 w 100"/>
                <a:gd name="T11" fmla="*/ 1 h 118"/>
                <a:gd name="T12" fmla="*/ 1 w 100"/>
                <a:gd name="T13" fmla="*/ 1 h 118"/>
                <a:gd name="T14" fmla="*/ 1 w 100"/>
                <a:gd name="T15" fmla="*/ 1 h 118"/>
                <a:gd name="T16" fmla="*/ 1 w 100"/>
                <a:gd name="T17" fmla="*/ 0 h 118"/>
                <a:gd name="T18" fmla="*/ 0 w 100"/>
                <a:gd name="T19" fmla="*/ 1 h 1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18"/>
                <a:gd name="T32" fmla="*/ 100 w 100"/>
                <a:gd name="T33" fmla="*/ 118 h 1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18">
                  <a:moveTo>
                    <a:pt x="0" y="5"/>
                  </a:moveTo>
                  <a:lnTo>
                    <a:pt x="18" y="83"/>
                  </a:lnTo>
                  <a:lnTo>
                    <a:pt x="53" y="118"/>
                  </a:lnTo>
                  <a:lnTo>
                    <a:pt x="47" y="65"/>
                  </a:lnTo>
                  <a:lnTo>
                    <a:pt x="71" y="112"/>
                  </a:lnTo>
                  <a:lnTo>
                    <a:pt x="71" y="71"/>
                  </a:lnTo>
                  <a:lnTo>
                    <a:pt x="100" y="100"/>
                  </a:lnTo>
                  <a:lnTo>
                    <a:pt x="71" y="17"/>
                  </a:lnTo>
                  <a:lnTo>
                    <a:pt x="30" y="0"/>
                  </a:lnTo>
                  <a:lnTo>
                    <a:pt x="0" y="5"/>
                  </a:lnTo>
                  <a:close/>
                </a:path>
              </a:pathLst>
            </a:custGeom>
            <a:solidFill>
              <a:srgbClr val="CC72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8" name="Freeform 602">
              <a:extLst>
                <a:ext uri="{FF2B5EF4-FFF2-40B4-BE49-F238E27FC236}">
                  <a16:creationId xmlns:a16="http://schemas.microsoft.com/office/drawing/2014/main" id="{68E3C0A4-2E55-4EAB-91C9-895BF94DA031}"/>
                </a:ext>
              </a:extLst>
            </p:cNvPr>
            <p:cNvSpPr>
              <a:spLocks/>
            </p:cNvSpPr>
            <p:nvPr/>
          </p:nvSpPr>
          <p:spPr bwMode="auto">
            <a:xfrm>
              <a:off x="3806" y="3208"/>
              <a:ext cx="41" cy="74"/>
            </a:xfrm>
            <a:custGeom>
              <a:avLst/>
              <a:gdLst>
                <a:gd name="T0" fmla="*/ 0 w 81"/>
                <a:gd name="T1" fmla="*/ 1 h 147"/>
                <a:gd name="T2" fmla="*/ 1 w 81"/>
                <a:gd name="T3" fmla="*/ 1 h 147"/>
                <a:gd name="T4" fmla="*/ 1 w 81"/>
                <a:gd name="T5" fmla="*/ 1 h 147"/>
                <a:gd name="T6" fmla="*/ 1 w 81"/>
                <a:gd name="T7" fmla="*/ 2 h 147"/>
                <a:gd name="T8" fmla="*/ 1 w 81"/>
                <a:gd name="T9" fmla="*/ 2 h 147"/>
                <a:gd name="T10" fmla="*/ 1 w 81"/>
                <a:gd name="T11" fmla="*/ 1 h 147"/>
                <a:gd name="T12" fmla="*/ 1 w 81"/>
                <a:gd name="T13" fmla="*/ 1 h 147"/>
                <a:gd name="T14" fmla="*/ 1 w 81"/>
                <a:gd name="T15" fmla="*/ 0 h 147"/>
                <a:gd name="T16" fmla="*/ 0 w 81"/>
                <a:gd name="T17" fmla="*/ 1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
                <a:gd name="T28" fmla="*/ 0 h 147"/>
                <a:gd name="T29" fmla="*/ 81 w 81"/>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 h="147">
                  <a:moveTo>
                    <a:pt x="0" y="47"/>
                  </a:moveTo>
                  <a:lnTo>
                    <a:pt x="5" y="119"/>
                  </a:lnTo>
                  <a:lnTo>
                    <a:pt x="34" y="89"/>
                  </a:lnTo>
                  <a:lnTo>
                    <a:pt x="34" y="147"/>
                  </a:lnTo>
                  <a:lnTo>
                    <a:pt x="70" y="136"/>
                  </a:lnTo>
                  <a:lnTo>
                    <a:pt x="81" y="17"/>
                  </a:lnTo>
                  <a:lnTo>
                    <a:pt x="47" y="47"/>
                  </a:lnTo>
                  <a:lnTo>
                    <a:pt x="28" y="0"/>
                  </a:lnTo>
                  <a:lnTo>
                    <a:pt x="0" y="47"/>
                  </a:lnTo>
                  <a:close/>
                </a:path>
              </a:pathLst>
            </a:custGeom>
            <a:solidFill>
              <a:srgbClr val="CC72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9" name="Freeform 603">
              <a:extLst>
                <a:ext uri="{FF2B5EF4-FFF2-40B4-BE49-F238E27FC236}">
                  <a16:creationId xmlns:a16="http://schemas.microsoft.com/office/drawing/2014/main" id="{380C643F-4F82-49E4-B027-74D36699F374}"/>
                </a:ext>
              </a:extLst>
            </p:cNvPr>
            <p:cNvSpPr>
              <a:spLocks/>
            </p:cNvSpPr>
            <p:nvPr/>
          </p:nvSpPr>
          <p:spPr bwMode="auto">
            <a:xfrm>
              <a:off x="4680" y="2780"/>
              <a:ext cx="72" cy="50"/>
            </a:xfrm>
            <a:custGeom>
              <a:avLst/>
              <a:gdLst>
                <a:gd name="T0" fmla="*/ 0 w 144"/>
                <a:gd name="T1" fmla="*/ 1 h 100"/>
                <a:gd name="T2" fmla="*/ 1 w 144"/>
                <a:gd name="T3" fmla="*/ 1 h 100"/>
                <a:gd name="T4" fmla="*/ 1 w 144"/>
                <a:gd name="T5" fmla="*/ 1 h 100"/>
                <a:gd name="T6" fmla="*/ 2 w 144"/>
                <a:gd name="T7" fmla="*/ 0 h 100"/>
                <a:gd name="T8" fmla="*/ 2 w 144"/>
                <a:gd name="T9" fmla="*/ 1 h 100"/>
                <a:gd name="T10" fmla="*/ 1 w 144"/>
                <a:gd name="T11" fmla="*/ 1 h 100"/>
                <a:gd name="T12" fmla="*/ 1 w 144"/>
                <a:gd name="T13" fmla="*/ 1 h 100"/>
                <a:gd name="T14" fmla="*/ 1 w 144"/>
                <a:gd name="T15" fmla="*/ 1 h 100"/>
                <a:gd name="T16" fmla="*/ 0 w 144"/>
                <a:gd name="T17" fmla="*/ 1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
                <a:gd name="T28" fmla="*/ 0 h 100"/>
                <a:gd name="T29" fmla="*/ 144 w 144"/>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 h="100">
                  <a:moveTo>
                    <a:pt x="0" y="86"/>
                  </a:moveTo>
                  <a:lnTo>
                    <a:pt x="45" y="45"/>
                  </a:lnTo>
                  <a:lnTo>
                    <a:pt x="74" y="7"/>
                  </a:lnTo>
                  <a:lnTo>
                    <a:pt x="130" y="0"/>
                  </a:lnTo>
                  <a:lnTo>
                    <a:pt x="144" y="21"/>
                  </a:lnTo>
                  <a:lnTo>
                    <a:pt x="85" y="21"/>
                  </a:lnTo>
                  <a:lnTo>
                    <a:pt x="65" y="59"/>
                  </a:lnTo>
                  <a:lnTo>
                    <a:pt x="13" y="100"/>
                  </a:lnTo>
                  <a:lnTo>
                    <a:pt x="0" y="86"/>
                  </a:lnTo>
                  <a:close/>
                </a:path>
              </a:pathLst>
            </a:custGeom>
            <a:solidFill>
              <a:srgbClr val="C4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0" name="Freeform 604">
              <a:extLst>
                <a:ext uri="{FF2B5EF4-FFF2-40B4-BE49-F238E27FC236}">
                  <a16:creationId xmlns:a16="http://schemas.microsoft.com/office/drawing/2014/main" id="{A44B4594-B4AA-4BAA-ADC5-61BD14516AA7}"/>
                </a:ext>
              </a:extLst>
            </p:cNvPr>
            <p:cNvSpPr>
              <a:spLocks/>
            </p:cNvSpPr>
            <p:nvPr/>
          </p:nvSpPr>
          <p:spPr bwMode="auto">
            <a:xfrm>
              <a:off x="4340" y="2743"/>
              <a:ext cx="350" cy="197"/>
            </a:xfrm>
            <a:custGeom>
              <a:avLst/>
              <a:gdLst>
                <a:gd name="T0" fmla="*/ 6 w 700"/>
                <a:gd name="T1" fmla="*/ 2 h 393"/>
                <a:gd name="T2" fmla="*/ 5 w 700"/>
                <a:gd name="T3" fmla="*/ 2 h 393"/>
                <a:gd name="T4" fmla="*/ 5 w 700"/>
                <a:gd name="T5" fmla="*/ 3 h 393"/>
                <a:gd name="T6" fmla="*/ 4 w 700"/>
                <a:gd name="T7" fmla="*/ 3 h 393"/>
                <a:gd name="T8" fmla="*/ 3 w 700"/>
                <a:gd name="T9" fmla="*/ 3 h 393"/>
                <a:gd name="T10" fmla="*/ 0 w 700"/>
                <a:gd name="T11" fmla="*/ 0 h 393"/>
                <a:gd name="T12" fmla="*/ 1 w 700"/>
                <a:gd name="T13" fmla="*/ 1 h 393"/>
                <a:gd name="T14" fmla="*/ 1 w 700"/>
                <a:gd name="T15" fmla="*/ 2 h 393"/>
                <a:gd name="T16" fmla="*/ 2 w 700"/>
                <a:gd name="T17" fmla="*/ 3 h 393"/>
                <a:gd name="T18" fmla="*/ 3 w 700"/>
                <a:gd name="T19" fmla="*/ 3 h 393"/>
                <a:gd name="T20" fmla="*/ 3 w 700"/>
                <a:gd name="T21" fmla="*/ 3 h 393"/>
                <a:gd name="T22" fmla="*/ 4 w 700"/>
                <a:gd name="T23" fmla="*/ 4 h 393"/>
                <a:gd name="T24" fmla="*/ 5 w 700"/>
                <a:gd name="T25" fmla="*/ 4 h 393"/>
                <a:gd name="T26" fmla="*/ 6 w 700"/>
                <a:gd name="T27" fmla="*/ 2 h 393"/>
                <a:gd name="T28" fmla="*/ 6 w 700"/>
                <a:gd name="T29" fmla="*/ 2 h 393"/>
                <a:gd name="T30" fmla="*/ 6 w 700"/>
                <a:gd name="T31" fmla="*/ 2 h 393"/>
                <a:gd name="T32" fmla="*/ 6 w 700"/>
                <a:gd name="T33" fmla="*/ 2 h 393"/>
                <a:gd name="T34" fmla="*/ 6 w 700"/>
                <a:gd name="T35" fmla="*/ 2 h 393"/>
                <a:gd name="T36" fmla="*/ 6 w 700"/>
                <a:gd name="T37" fmla="*/ 2 h 3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0"/>
                <a:gd name="T58" fmla="*/ 0 h 393"/>
                <a:gd name="T59" fmla="*/ 700 w 700"/>
                <a:gd name="T60" fmla="*/ 393 h 3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0" h="393">
                  <a:moveTo>
                    <a:pt x="676" y="169"/>
                  </a:moveTo>
                  <a:lnTo>
                    <a:pt x="628" y="244"/>
                  </a:lnTo>
                  <a:lnTo>
                    <a:pt x="563" y="376"/>
                  </a:lnTo>
                  <a:lnTo>
                    <a:pt x="485" y="380"/>
                  </a:lnTo>
                  <a:lnTo>
                    <a:pt x="274" y="324"/>
                  </a:lnTo>
                  <a:lnTo>
                    <a:pt x="0" y="0"/>
                  </a:lnTo>
                  <a:lnTo>
                    <a:pt x="7" y="31"/>
                  </a:lnTo>
                  <a:lnTo>
                    <a:pt x="123" y="165"/>
                  </a:lnTo>
                  <a:lnTo>
                    <a:pt x="210" y="276"/>
                  </a:lnTo>
                  <a:lnTo>
                    <a:pt x="267" y="331"/>
                  </a:lnTo>
                  <a:lnTo>
                    <a:pt x="384" y="366"/>
                  </a:lnTo>
                  <a:lnTo>
                    <a:pt x="492" y="393"/>
                  </a:lnTo>
                  <a:lnTo>
                    <a:pt x="570" y="390"/>
                  </a:lnTo>
                  <a:lnTo>
                    <a:pt x="642" y="241"/>
                  </a:lnTo>
                  <a:lnTo>
                    <a:pt x="700" y="169"/>
                  </a:lnTo>
                  <a:lnTo>
                    <a:pt x="696" y="169"/>
                  </a:lnTo>
                  <a:lnTo>
                    <a:pt x="687" y="169"/>
                  </a:lnTo>
                  <a:lnTo>
                    <a:pt x="678" y="169"/>
                  </a:lnTo>
                  <a:lnTo>
                    <a:pt x="676" y="169"/>
                  </a:lnTo>
                  <a:close/>
                </a:path>
              </a:pathLst>
            </a:custGeom>
            <a:solidFill>
              <a:srgbClr val="C4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470" name="Line 605">
            <a:extLst>
              <a:ext uri="{FF2B5EF4-FFF2-40B4-BE49-F238E27FC236}">
                <a16:creationId xmlns:a16="http://schemas.microsoft.com/office/drawing/2014/main" id="{6E79B955-DCC4-48CF-A86A-F8D0F875D2F3}"/>
              </a:ext>
            </a:extLst>
          </p:cNvPr>
          <p:cNvSpPr>
            <a:spLocks noChangeShapeType="1"/>
          </p:cNvSpPr>
          <p:nvPr/>
        </p:nvSpPr>
        <p:spPr bwMode="auto">
          <a:xfrm flipV="1">
            <a:off x="1981200" y="5029200"/>
            <a:ext cx="2286000" cy="38100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606">
            <a:extLst>
              <a:ext uri="{FF2B5EF4-FFF2-40B4-BE49-F238E27FC236}">
                <a16:creationId xmlns:a16="http://schemas.microsoft.com/office/drawing/2014/main" id="{44D5C2BE-5902-4788-AE3A-41DB97380EAE}"/>
              </a:ext>
            </a:extLst>
          </p:cNvPr>
          <p:cNvSpPr>
            <a:spLocks noChangeShapeType="1"/>
          </p:cNvSpPr>
          <p:nvPr/>
        </p:nvSpPr>
        <p:spPr bwMode="auto">
          <a:xfrm flipV="1">
            <a:off x="1981200" y="5638800"/>
            <a:ext cx="54102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607">
            <a:extLst>
              <a:ext uri="{FF2B5EF4-FFF2-40B4-BE49-F238E27FC236}">
                <a16:creationId xmlns:a16="http://schemas.microsoft.com/office/drawing/2014/main" id="{1AECCB04-220F-4D67-BA06-EFD18ABF9C20}"/>
              </a:ext>
            </a:extLst>
          </p:cNvPr>
          <p:cNvSpPr>
            <a:spLocks noChangeShapeType="1"/>
          </p:cNvSpPr>
          <p:nvPr/>
        </p:nvSpPr>
        <p:spPr bwMode="auto">
          <a:xfrm flipV="1">
            <a:off x="1828800" y="3962400"/>
            <a:ext cx="3810000" cy="121920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3" name="Rectangle 608">
            <a:extLst>
              <a:ext uri="{FF2B5EF4-FFF2-40B4-BE49-F238E27FC236}">
                <a16:creationId xmlns:a16="http://schemas.microsoft.com/office/drawing/2014/main" id="{432FBB23-78B7-45C1-B27E-0E3EDF1D137B}"/>
              </a:ext>
            </a:extLst>
          </p:cNvPr>
          <p:cNvSpPr>
            <a:spLocks noChangeArrowheads="1"/>
          </p:cNvSpPr>
          <p:nvPr/>
        </p:nvSpPr>
        <p:spPr bwMode="auto">
          <a:xfrm>
            <a:off x="7086600" y="4073525"/>
            <a:ext cx="1219200" cy="269875"/>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74" name="Rectangle 609">
            <a:extLst>
              <a:ext uri="{FF2B5EF4-FFF2-40B4-BE49-F238E27FC236}">
                <a16:creationId xmlns:a16="http://schemas.microsoft.com/office/drawing/2014/main" id="{2162094C-BF4E-42FF-AAB2-BBD0D239F98B}"/>
              </a:ext>
            </a:extLst>
          </p:cNvPr>
          <p:cNvSpPr>
            <a:spLocks noChangeArrowheads="1"/>
          </p:cNvSpPr>
          <p:nvPr/>
        </p:nvSpPr>
        <p:spPr bwMode="auto">
          <a:xfrm>
            <a:off x="7086600" y="3878263"/>
            <a:ext cx="1219200" cy="195262"/>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75" name="Rectangle 610">
            <a:extLst>
              <a:ext uri="{FF2B5EF4-FFF2-40B4-BE49-F238E27FC236}">
                <a16:creationId xmlns:a16="http://schemas.microsoft.com/office/drawing/2014/main" id="{54315581-FF82-41B8-B239-25E800091743}"/>
              </a:ext>
            </a:extLst>
          </p:cNvPr>
          <p:cNvSpPr>
            <a:spLocks noChangeArrowheads="1"/>
          </p:cNvSpPr>
          <p:nvPr/>
        </p:nvSpPr>
        <p:spPr bwMode="auto">
          <a:xfrm>
            <a:off x="7086600" y="3581400"/>
            <a:ext cx="1219200" cy="296863"/>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76" name="Rectangle 611">
            <a:extLst>
              <a:ext uri="{FF2B5EF4-FFF2-40B4-BE49-F238E27FC236}">
                <a16:creationId xmlns:a16="http://schemas.microsoft.com/office/drawing/2014/main" id="{ABE291C1-A36C-47F8-9C67-F6012E070943}"/>
              </a:ext>
            </a:extLst>
          </p:cNvPr>
          <p:cNvSpPr>
            <a:spLocks noChangeArrowheads="1"/>
          </p:cNvSpPr>
          <p:nvPr/>
        </p:nvSpPr>
        <p:spPr bwMode="auto">
          <a:xfrm>
            <a:off x="7264400" y="3657600"/>
            <a:ext cx="838200" cy="1825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b="1">
                <a:solidFill>
                  <a:srgbClr val="000000"/>
                </a:solidFill>
                <a:latin typeface="Arial" panose="020B0604020202020204" pitchFamily="34" charset="0"/>
              </a:rPr>
              <a:t>Auto</a:t>
            </a:r>
            <a:endParaRPr lang="es-CR" altLang="es-AR" sz="1200">
              <a:solidFill>
                <a:srgbClr val="FFFFFF"/>
              </a:solidFill>
              <a:latin typeface="Arial" panose="020B0604020202020204" pitchFamily="34" charset="0"/>
            </a:endParaRPr>
          </a:p>
        </p:txBody>
      </p:sp>
      <p:sp>
        <p:nvSpPr>
          <p:cNvPr id="19477" name="Rectangle 612">
            <a:extLst>
              <a:ext uri="{FF2B5EF4-FFF2-40B4-BE49-F238E27FC236}">
                <a16:creationId xmlns:a16="http://schemas.microsoft.com/office/drawing/2014/main" id="{76B27334-8232-4F78-BAA7-C45713454BBF}"/>
              </a:ext>
            </a:extLst>
          </p:cNvPr>
          <p:cNvSpPr>
            <a:spLocks noChangeArrowheads="1"/>
          </p:cNvSpPr>
          <p:nvPr/>
        </p:nvSpPr>
        <p:spPr bwMode="auto">
          <a:xfrm>
            <a:off x="7264400" y="3886200"/>
            <a:ext cx="841375" cy="1825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Acelerar</a:t>
            </a:r>
            <a:endParaRPr lang="es-CR" altLang="es-AR" sz="1200">
              <a:solidFill>
                <a:srgbClr val="FFFFFF"/>
              </a:solidFill>
              <a:latin typeface="Arial" panose="020B0604020202020204" pitchFamily="34" charset="0"/>
            </a:endParaRPr>
          </a:p>
        </p:txBody>
      </p:sp>
      <p:sp>
        <p:nvSpPr>
          <p:cNvPr id="19478" name="Rectangle 613">
            <a:extLst>
              <a:ext uri="{FF2B5EF4-FFF2-40B4-BE49-F238E27FC236}">
                <a16:creationId xmlns:a16="http://schemas.microsoft.com/office/drawing/2014/main" id="{0B08CEE3-23D8-4613-9820-F983CD4FB630}"/>
              </a:ext>
            </a:extLst>
          </p:cNvPr>
          <p:cNvSpPr>
            <a:spLocks noChangeArrowheads="1"/>
          </p:cNvSpPr>
          <p:nvPr/>
        </p:nvSpPr>
        <p:spPr bwMode="auto">
          <a:xfrm>
            <a:off x="7391400" y="4084638"/>
            <a:ext cx="590550" cy="1825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Frenar</a:t>
            </a:r>
            <a:endParaRPr lang="es-CR" altLang="es-AR" sz="1200">
              <a:solidFill>
                <a:srgbClr val="FFFFFF"/>
              </a:solidFill>
              <a:latin typeface="Arial" panose="020B0604020202020204" pitchFamily="34" charset="0"/>
            </a:endParaRPr>
          </a:p>
        </p:txBody>
      </p:sp>
      <p:sp>
        <p:nvSpPr>
          <p:cNvPr id="19479" name="Rectangle 614">
            <a:extLst>
              <a:ext uri="{FF2B5EF4-FFF2-40B4-BE49-F238E27FC236}">
                <a16:creationId xmlns:a16="http://schemas.microsoft.com/office/drawing/2014/main" id="{4C54F4E8-7698-4CDF-B167-BB3CFF02B88C}"/>
              </a:ext>
            </a:extLst>
          </p:cNvPr>
          <p:cNvSpPr>
            <a:spLocks noChangeArrowheads="1"/>
          </p:cNvSpPr>
          <p:nvPr/>
        </p:nvSpPr>
        <p:spPr bwMode="auto">
          <a:xfrm>
            <a:off x="7239000" y="6477000"/>
            <a:ext cx="1219200" cy="228600"/>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80" name="Rectangle 615">
            <a:extLst>
              <a:ext uri="{FF2B5EF4-FFF2-40B4-BE49-F238E27FC236}">
                <a16:creationId xmlns:a16="http://schemas.microsoft.com/office/drawing/2014/main" id="{AAF6192A-5B6E-4A38-A26C-FE5BE837455C}"/>
              </a:ext>
            </a:extLst>
          </p:cNvPr>
          <p:cNvSpPr>
            <a:spLocks noChangeArrowheads="1"/>
          </p:cNvSpPr>
          <p:nvPr/>
        </p:nvSpPr>
        <p:spPr bwMode="auto">
          <a:xfrm>
            <a:off x="7239000" y="6281738"/>
            <a:ext cx="1219200" cy="195262"/>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81" name="Rectangle 616">
            <a:extLst>
              <a:ext uri="{FF2B5EF4-FFF2-40B4-BE49-F238E27FC236}">
                <a16:creationId xmlns:a16="http://schemas.microsoft.com/office/drawing/2014/main" id="{C3EC3D17-6CFA-42A4-BAC4-4792871B0E2A}"/>
              </a:ext>
            </a:extLst>
          </p:cNvPr>
          <p:cNvSpPr>
            <a:spLocks noChangeArrowheads="1"/>
          </p:cNvSpPr>
          <p:nvPr/>
        </p:nvSpPr>
        <p:spPr bwMode="auto">
          <a:xfrm>
            <a:off x="7239000" y="6061075"/>
            <a:ext cx="1219200" cy="220663"/>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9482" name="Rectangle 617">
            <a:extLst>
              <a:ext uri="{FF2B5EF4-FFF2-40B4-BE49-F238E27FC236}">
                <a16:creationId xmlns:a16="http://schemas.microsoft.com/office/drawing/2014/main" id="{E73E9B96-9630-4B93-8953-24AE9493FEBC}"/>
              </a:ext>
            </a:extLst>
          </p:cNvPr>
          <p:cNvSpPr>
            <a:spLocks noChangeArrowheads="1"/>
          </p:cNvSpPr>
          <p:nvPr/>
        </p:nvSpPr>
        <p:spPr bwMode="auto">
          <a:xfrm>
            <a:off x="7416800" y="6078538"/>
            <a:ext cx="838200" cy="1825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b="1">
                <a:solidFill>
                  <a:srgbClr val="000000"/>
                </a:solidFill>
                <a:latin typeface="Arial" panose="020B0604020202020204" pitchFamily="34" charset="0"/>
              </a:rPr>
              <a:t>Caballo</a:t>
            </a:r>
            <a:endParaRPr lang="es-CR" altLang="es-AR" sz="1200">
              <a:solidFill>
                <a:srgbClr val="FFFFFF"/>
              </a:solidFill>
              <a:latin typeface="Arial" panose="020B0604020202020204" pitchFamily="34" charset="0"/>
            </a:endParaRPr>
          </a:p>
        </p:txBody>
      </p:sp>
      <p:sp>
        <p:nvSpPr>
          <p:cNvPr id="19483" name="Rectangle 618">
            <a:extLst>
              <a:ext uri="{FF2B5EF4-FFF2-40B4-BE49-F238E27FC236}">
                <a16:creationId xmlns:a16="http://schemas.microsoft.com/office/drawing/2014/main" id="{D997BBED-9900-4034-B234-8B690B68EC79}"/>
              </a:ext>
            </a:extLst>
          </p:cNvPr>
          <p:cNvSpPr>
            <a:spLocks noChangeArrowheads="1"/>
          </p:cNvSpPr>
          <p:nvPr/>
        </p:nvSpPr>
        <p:spPr bwMode="auto">
          <a:xfrm>
            <a:off x="7416800" y="6289675"/>
            <a:ext cx="841375" cy="1825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Acelerar</a:t>
            </a:r>
            <a:endParaRPr lang="es-CR" altLang="es-AR" sz="1200">
              <a:solidFill>
                <a:srgbClr val="FFFFFF"/>
              </a:solidFill>
              <a:latin typeface="Arial" panose="020B0604020202020204" pitchFamily="34" charset="0"/>
            </a:endParaRPr>
          </a:p>
        </p:txBody>
      </p:sp>
      <p:sp>
        <p:nvSpPr>
          <p:cNvPr id="19484" name="Rectangle 619">
            <a:extLst>
              <a:ext uri="{FF2B5EF4-FFF2-40B4-BE49-F238E27FC236}">
                <a16:creationId xmlns:a16="http://schemas.microsoft.com/office/drawing/2014/main" id="{A924090B-CBA8-4B8E-9974-B69FB172DBFD}"/>
              </a:ext>
            </a:extLst>
          </p:cNvPr>
          <p:cNvSpPr>
            <a:spLocks noChangeArrowheads="1"/>
          </p:cNvSpPr>
          <p:nvPr/>
        </p:nvSpPr>
        <p:spPr bwMode="auto">
          <a:xfrm>
            <a:off x="7543800" y="6488113"/>
            <a:ext cx="590550" cy="1825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Frenar</a:t>
            </a:r>
            <a:endParaRPr lang="es-CR" altLang="es-AR" sz="1200">
              <a:solidFill>
                <a:srgbClr val="FFFFFF"/>
              </a:solidFill>
              <a:latin typeface="Arial" panose="020B0604020202020204" pitchFamily="34" charset="0"/>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30ECBA9F-3F61-432C-BA71-180FF961BB9C}"/>
              </a:ext>
            </a:extLst>
          </p:cNvPr>
          <p:cNvSpPr>
            <a:spLocks noGrp="1" noChangeArrowheads="1"/>
          </p:cNvSpPr>
          <p:nvPr>
            <p:ph type="title"/>
          </p:nvPr>
        </p:nvSpPr>
        <p:spPr>
          <a:xfrm>
            <a:off x="381000" y="228600"/>
            <a:ext cx="8393113" cy="757238"/>
          </a:xfrm>
        </p:spPr>
        <p:txBody>
          <a:bodyPr/>
          <a:lstStyle/>
          <a:p>
            <a:pPr algn="ctr" eaLnBrk="1" hangingPunct="1">
              <a:defRPr/>
            </a:pPr>
            <a:r>
              <a:rPr lang="es-ES" dirty="0"/>
              <a:t>Temas a Tratar</a:t>
            </a:r>
          </a:p>
        </p:txBody>
      </p:sp>
      <p:sp>
        <p:nvSpPr>
          <p:cNvPr id="272389" name="Rectangle 5">
            <a:extLst>
              <a:ext uri="{FF2B5EF4-FFF2-40B4-BE49-F238E27FC236}">
                <a16:creationId xmlns:a16="http://schemas.microsoft.com/office/drawing/2014/main" id="{127A6B07-39B6-4F8C-969B-BA0B706D36A2}"/>
              </a:ext>
            </a:extLst>
          </p:cNvPr>
          <p:cNvSpPr>
            <a:spLocks noGrp="1" noChangeArrowheads="1"/>
          </p:cNvSpPr>
          <p:nvPr>
            <p:ph type="body" idx="1"/>
          </p:nvPr>
        </p:nvSpPr>
        <p:spPr>
          <a:xfrm>
            <a:off x="228600" y="1371600"/>
            <a:ext cx="8458200" cy="3613150"/>
          </a:xfrm>
        </p:spPr>
        <p:txBody>
          <a:bodyPr/>
          <a:lstStyle/>
          <a:p>
            <a:pPr eaLnBrk="1" hangingPunct="1">
              <a:defRPr/>
            </a:pPr>
            <a:r>
              <a:rPr lang="es-AR" dirty="0"/>
              <a:t>Programación Orientada a Objetos (POO)</a:t>
            </a:r>
          </a:p>
          <a:p>
            <a:pPr eaLnBrk="1" hangingPunct="1">
              <a:defRPr/>
            </a:pPr>
            <a:r>
              <a:rPr lang="es-AR" dirty="0"/>
              <a:t>Clases</a:t>
            </a:r>
          </a:p>
          <a:p>
            <a:pPr lvl="1" eaLnBrk="1" hangingPunct="1">
              <a:defRPr/>
            </a:pPr>
            <a:r>
              <a:rPr lang="es-AR" dirty="0">
                <a:solidFill>
                  <a:schemeClr val="accent1"/>
                </a:solidFill>
              </a:rPr>
              <a:t>Características</a:t>
            </a:r>
          </a:p>
          <a:p>
            <a:pPr lvl="1" eaLnBrk="1" hangingPunct="1">
              <a:defRPr/>
            </a:pPr>
            <a:r>
              <a:rPr lang="es-AR" dirty="0"/>
              <a:t>Sintaxis</a:t>
            </a:r>
          </a:p>
          <a:p>
            <a:pPr lvl="1" eaLnBrk="1" hangingPunct="1">
              <a:defRPr/>
            </a:pPr>
            <a:r>
              <a:rPr lang="es-AR" dirty="0"/>
              <a:t>Atributos</a:t>
            </a:r>
          </a:p>
          <a:p>
            <a:pPr lvl="1" eaLnBrk="1" hangingPunct="1">
              <a:defRPr/>
            </a:pPr>
            <a:r>
              <a:rPr lang="es-AR" dirty="0"/>
              <a:t>Métodos</a:t>
            </a:r>
          </a:p>
          <a:p>
            <a:pPr eaLnBrk="1" hangingPunct="1">
              <a:defRPr/>
            </a:pPr>
            <a:r>
              <a:rPr lang="es-AR" dirty="0"/>
              <a:t>NameSpaces</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7DC22CD3-917F-473A-8376-91E387E1699A}"/>
              </a:ext>
            </a:extLst>
          </p:cNvPr>
          <p:cNvSpPr>
            <a:spLocks noGrp="1" noChangeArrowheads="1"/>
          </p:cNvSpPr>
          <p:nvPr>
            <p:ph type="title"/>
          </p:nvPr>
        </p:nvSpPr>
        <p:spPr>
          <a:xfrm>
            <a:off x="381000" y="228600"/>
            <a:ext cx="8393113" cy="757238"/>
          </a:xfrm>
        </p:spPr>
        <p:txBody>
          <a:bodyPr/>
          <a:lstStyle/>
          <a:p>
            <a:pPr eaLnBrk="1" hangingPunct="1">
              <a:defRPr/>
            </a:pPr>
            <a:r>
              <a:rPr lang="es-ES" dirty="0"/>
              <a:t>¿Qué es una clase?</a:t>
            </a:r>
          </a:p>
        </p:txBody>
      </p:sp>
      <p:sp>
        <p:nvSpPr>
          <p:cNvPr id="273413" name="Rectangle 5">
            <a:extLst>
              <a:ext uri="{FF2B5EF4-FFF2-40B4-BE49-F238E27FC236}">
                <a16:creationId xmlns:a16="http://schemas.microsoft.com/office/drawing/2014/main" id="{F0B00E4D-8A09-4F3F-AFB1-726FD7285F80}"/>
              </a:ext>
            </a:extLst>
          </p:cNvPr>
          <p:cNvSpPr>
            <a:spLocks noGrp="1" noChangeArrowheads="1"/>
          </p:cNvSpPr>
          <p:nvPr>
            <p:ph type="body" idx="1"/>
          </p:nvPr>
        </p:nvSpPr>
        <p:spPr>
          <a:xfrm>
            <a:off x="381000" y="1416050"/>
            <a:ext cx="8763000" cy="3917950"/>
          </a:xfrm>
          <a:effectLst>
            <a:outerShdw dist="12700" algn="ctr" rotWithShape="0">
              <a:schemeClr val="bg2">
                <a:alpha val="50000"/>
              </a:schemeClr>
            </a:outerShdw>
          </a:effectLst>
        </p:spPr>
        <p:txBody>
          <a:bodyPr>
            <a:noAutofit/>
          </a:bodyPr>
          <a:lstStyle/>
          <a:p>
            <a:pPr eaLnBrk="1" hangingPunct="1">
              <a:defRPr/>
            </a:pPr>
            <a:r>
              <a:rPr lang="es-AR" sz="2800" dirty="0"/>
              <a:t>Una clase </a:t>
            </a:r>
            <a:r>
              <a:rPr lang="es-AR" sz="2800" dirty="0">
                <a:sym typeface="Wingdings" pitchFamily="2" charset="2"/>
              </a:rPr>
              <a:t>es una Clasificación.</a:t>
            </a:r>
          </a:p>
          <a:p>
            <a:pPr eaLnBrk="1" hangingPunct="1">
              <a:defRPr/>
            </a:pPr>
            <a:endParaRPr lang="es-AR" sz="2200" dirty="0">
              <a:sym typeface="Wingdings" pitchFamily="2" charset="2"/>
            </a:endParaRPr>
          </a:p>
          <a:p>
            <a:pPr eaLnBrk="1" hangingPunct="1">
              <a:defRPr/>
            </a:pPr>
            <a:r>
              <a:rPr lang="es-AR" sz="2800" dirty="0">
                <a:sym typeface="Wingdings" pitchFamily="2" charset="2"/>
              </a:rPr>
              <a:t>Clasificamos en base a comportamientos y atributos comunes.</a:t>
            </a:r>
          </a:p>
          <a:p>
            <a:pPr eaLnBrk="1" hangingPunct="1">
              <a:defRPr/>
            </a:pPr>
            <a:endParaRPr lang="es-AR" sz="2200" dirty="0">
              <a:sym typeface="Wingdings" pitchFamily="2" charset="2"/>
            </a:endParaRPr>
          </a:p>
          <a:p>
            <a:pPr eaLnBrk="1" hangingPunct="1">
              <a:defRPr/>
            </a:pPr>
            <a:r>
              <a:rPr lang="es-AR" sz="2800" dirty="0">
                <a:sym typeface="Wingdings" pitchFamily="2" charset="2"/>
              </a:rPr>
              <a:t>A partir de la clasificación se crea un vocabulario.</a:t>
            </a:r>
          </a:p>
          <a:p>
            <a:pPr eaLnBrk="1" hangingPunct="1">
              <a:defRPr/>
            </a:pPr>
            <a:endParaRPr lang="es-ES" sz="2200" dirty="0">
              <a:sym typeface="Wingdings" pitchFamily="2" charset="2"/>
            </a:endParaRPr>
          </a:p>
          <a:p>
            <a:pPr eaLnBrk="1" hangingPunct="1">
              <a:defRPr/>
            </a:pPr>
            <a:r>
              <a:rPr lang="es-ES" sz="2800" dirty="0">
                <a:sym typeface="Wingdings" pitchFamily="2" charset="2"/>
              </a:rPr>
              <a:t>Es una abstracción de un objeto.</a:t>
            </a:r>
            <a:endParaRPr lang="es-AR" sz="2800" dirty="0">
              <a:sym typeface="Wingdings" pitchFamily="2" charset="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8A67BBAD-3AE7-480D-91EE-6A96CD389B52}"/>
              </a:ext>
            </a:extLst>
          </p:cNvPr>
          <p:cNvSpPr>
            <a:spLocks noGrp="1" noChangeArrowheads="1"/>
          </p:cNvSpPr>
          <p:nvPr>
            <p:ph type="title"/>
          </p:nvPr>
        </p:nvSpPr>
        <p:spPr>
          <a:xfrm>
            <a:off x="381000" y="228600"/>
            <a:ext cx="8393113" cy="757238"/>
          </a:xfrm>
        </p:spPr>
        <p:txBody>
          <a:bodyPr/>
          <a:lstStyle/>
          <a:p>
            <a:pPr eaLnBrk="1" hangingPunct="1">
              <a:defRPr/>
            </a:pPr>
            <a:r>
              <a:rPr lang="es-CR" dirty="0"/>
              <a:t>¿Qué es una clase?</a:t>
            </a:r>
            <a:endParaRPr lang="es-ES" dirty="0"/>
          </a:p>
        </p:txBody>
      </p:sp>
      <p:sp>
        <p:nvSpPr>
          <p:cNvPr id="296964" name="Rectangle 4">
            <a:extLst>
              <a:ext uri="{FF2B5EF4-FFF2-40B4-BE49-F238E27FC236}">
                <a16:creationId xmlns:a16="http://schemas.microsoft.com/office/drawing/2014/main" id="{B74AD86E-0ABD-46A5-B5BB-FF6985C9D870}"/>
              </a:ext>
            </a:extLst>
          </p:cNvPr>
          <p:cNvSpPr>
            <a:spLocks noGrp="1" noChangeArrowheads="1"/>
          </p:cNvSpPr>
          <p:nvPr>
            <p:ph type="body" idx="1"/>
          </p:nvPr>
        </p:nvSpPr>
        <p:spPr>
          <a:xfrm>
            <a:off x="381000" y="1416050"/>
            <a:ext cx="8763000" cy="4232275"/>
          </a:xfrm>
          <a:effectLst>
            <a:outerShdw dist="12700" algn="ctr" rotWithShape="0">
              <a:schemeClr val="bg2">
                <a:alpha val="50000"/>
              </a:schemeClr>
            </a:outerShdw>
          </a:effectLst>
        </p:spPr>
        <p:txBody>
          <a:bodyPr lIns="91354" tIns="45678" rIns="91354" bIns="45678"/>
          <a:lstStyle/>
          <a:p>
            <a:pPr eaLnBrk="1" hangingPunct="1">
              <a:defRPr/>
            </a:pPr>
            <a:r>
              <a:rPr lang="es-CR" sz="2800" dirty="0"/>
              <a:t>Es una construcción </a:t>
            </a:r>
            <a:r>
              <a:rPr lang="es-CR" sz="2800" b="1" dirty="0"/>
              <a:t>Estática</a:t>
            </a:r>
            <a:r>
              <a:rPr lang="es-CR" sz="2800" dirty="0"/>
              <a:t> que describe:</a:t>
            </a:r>
          </a:p>
          <a:p>
            <a:pPr lvl="1" eaLnBrk="1" hangingPunct="1">
              <a:defRPr/>
            </a:pPr>
            <a:r>
              <a:rPr lang="es-CR" sz="2400" dirty="0"/>
              <a:t>Comportamiento común.</a:t>
            </a:r>
          </a:p>
          <a:p>
            <a:pPr lvl="1" eaLnBrk="1" hangingPunct="1">
              <a:defRPr/>
            </a:pPr>
            <a:r>
              <a:rPr lang="es-CR" sz="2400" dirty="0"/>
              <a:t>Atributos (estado).</a:t>
            </a:r>
          </a:p>
          <a:p>
            <a:pPr lvl="1" eaLnBrk="1" hangingPunct="1">
              <a:defRPr/>
            </a:pPr>
            <a:endParaRPr lang="es-CR" dirty="0"/>
          </a:p>
          <a:p>
            <a:pPr eaLnBrk="1" hangingPunct="1">
              <a:defRPr/>
            </a:pPr>
            <a:r>
              <a:rPr lang="es-CR" sz="2800" dirty="0"/>
              <a:t>Estructura de datos.</a:t>
            </a:r>
          </a:p>
          <a:p>
            <a:pPr eaLnBrk="1" hangingPunct="1">
              <a:defRPr/>
            </a:pPr>
            <a:endParaRPr lang="es-CR" dirty="0"/>
          </a:p>
          <a:p>
            <a:pPr eaLnBrk="1" hangingPunct="1">
              <a:defRPr/>
            </a:pPr>
            <a:r>
              <a:rPr lang="es-CR" sz="2800" dirty="0"/>
              <a:t>Incluye:</a:t>
            </a:r>
          </a:p>
          <a:p>
            <a:pPr lvl="1" eaLnBrk="1" hangingPunct="1">
              <a:defRPr/>
            </a:pPr>
            <a:r>
              <a:rPr lang="es-CR" sz="2400" dirty="0"/>
              <a:t>Datos</a:t>
            </a:r>
          </a:p>
          <a:p>
            <a:pPr lvl="1" eaLnBrk="1" hangingPunct="1">
              <a:defRPr/>
            </a:pPr>
            <a:r>
              <a:rPr lang="es-CR" sz="2400" dirty="0"/>
              <a:t>Métodos (definen comportamiento)</a:t>
            </a:r>
          </a:p>
        </p:txBody>
      </p:sp>
      <p:pic>
        <p:nvPicPr>
          <p:cNvPr id="24580" name="Picture 5" descr="j0290597">
            <a:extLst>
              <a:ext uri="{FF2B5EF4-FFF2-40B4-BE49-F238E27FC236}">
                <a16:creationId xmlns:a16="http://schemas.microsoft.com/office/drawing/2014/main" id="{2DDD33E5-56C5-4A54-83CC-AAE692DE3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743200"/>
            <a:ext cx="19748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9011" name="Rectangle 3">
            <a:extLst>
              <a:ext uri="{FF2B5EF4-FFF2-40B4-BE49-F238E27FC236}">
                <a16:creationId xmlns:a16="http://schemas.microsoft.com/office/drawing/2014/main" id="{F97283D2-AA3D-4D3C-B458-A64080397CE9}"/>
              </a:ext>
            </a:extLst>
          </p:cNvPr>
          <p:cNvSpPr>
            <a:spLocks noGrp="1" noChangeArrowheads="1"/>
          </p:cNvSpPr>
          <p:nvPr>
            <p:ph type="body" idx="1"/>
          </p:nvPr>
        </p:nvSpPr>
        <p:spPr>
          <a:xfrm>
            <a:off x="381000" y="3276600"/>
            <a:ext cx="8388350" cy="757238"/>
          </a:xfrm>
        </p:spPr>
        <p:txBody>
          <a:bodyPr/>
          <a:lstStyle/>
          <a:p>
            <a:pPr algn="ctr" eaLnBrk="1" hangingPunct="1">
              <a:buFont typeface="Wingdings" panose="05000000000000000000" pitchFamily="2" charset="2"/>
              <a:buNone/>
              <a:defRPr/>
            </a:pPr>
            <a:r>
              <a:rPr lang="es-ES" sz="4800" dirty="0">
                <a:solidFill>
                  <a:schemeClr val="tx2"/>
                </a:solidFill>
              </a:rPr>
              <a:t>Ejemplo</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CD017077-E4AC-4A21-88B6-D387862B9468}"/>
              </a:ext>
            </a:extLst>
          </p:cNvPr>
          <p:cNvSpPr>
            <a:spLocks noGrp="1" noChangeArrowheads="1"/>
          </p:cNvSpPr>
          <p:nvPr>
            <p:ph type="title"/>
          </p:nvPr>
        </p:nvSpPr>
        <p:spPr>
          <a:xfrm>
            <a:off x="381000" y="228600"/>
            <a:ext cx="8393113" cy="757238"/>
          </a:xfrm>
        </p:spPr>
        <p:txBody>
          <a:bodyPr/>
          <a:lstStyle/>
          <a:p>
            <a:pPr eaLnBrk="1" hangingPunct="1">
              <a:defRPr/>
            </a:pPr>
            <a:r>
              <a:rPr lang="es-CR" dirty="0"/>
              <a:t>¿Qué es lo que ves?</a:t>
            </a:r>
            <a:endParaRPr lang="es-ES" dirty="0"/>
          </a:p>
        </p:txBody>
      </p:sp>
      <p:grpSp>
        <p:nvGrpSpPr>
          <p:cNvPr id="27651" name="Group 4">
            <a:extLst>
              <a:ext uri="{FF2B5EF4-FFF2-40B4-BE49-F238E27FC236}">
                <a16:creationId xmlns:a16="http://schemas.microsoft.com/office/drawing/2014/main" id="{EE343FBF-D036-45E8-AE48-50B2DA6061A4}"/>
              </a:ext>
            </a:extLst>
          </p:cNvPr>
          <p:cNvGrpSpPr>
            <a:grpSpLocks/>
          </p:cNvGrpSpPr>
          <p:nvPr/>
        </p:nvGrpSpPr>
        <p:grpSpPr bwMode="auto">
          <a:xfrm>
            <a:off x="2743200" y="2057400"/>
            <a:ext cx="3654425" cy="3143250"/>
            <a:chOff x="1728" y="1169"/>
            <a:chExt cx="2302" cy="1980"/>
          </a:xfrm>
        </p:grpSpPr>
        <p:sp>
          <p:nvSpPr>
            <p:cNvPr id="27652" name="AutoShape 5">
              <a:extLst>
                <a:ext uri="{FF2B5EF4-FFF2-40B4-BE49-F238E27FC236}">
                  <a16:creationId xmlns:a16="http://schemas.microsoft.com/office/drawing/2014/main" id="{1170CE30-E1D7-4FD0-9B05-4A2E8EF6EB13}"/>
                </a:ext>
              </a:extLst>
            </p:cNvPr>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3" name="Freeform 6">
              <a:extLst>
                <a:ext uri="{FF2B5EF4-FFF2-40B4-BE49-F238E27FC236}">
                  <a16:creationId xmlns:a16="http://schemas.microsoft.com/office/drawing/2014/main" id="{943E3091-9586-4478-9F93-E78D0ACFB6F7}"/>
                </a:ext>
              </a:extLst>
            </p:cNvPr>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26"/>
                <a:gd name="T169" fmla="*/ 0 h 712"/>
                <a:gd name="T170" fmla="*/ 2126 w 2126"/>
                <a:gd name="T171" fmla="*/ 712 h 7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4" name="Freeform 7">
              <a:extLst>
                <a:ext uri="{FF2B5EF4-FFF2-40B4-BE49-F238E27FC236}">
                  <a16:creationId xmlns:a16="http://schemas.microsoft.com/office/drawing/2014/main" id="{5298E969-4622-464F-B9C7-5020DD7C811D}"/>
                </a:ext>
              </a:extLst>
            </p:cNvPr>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7"/>
                <a:gd name="T178" fmla="*/ 0 h 861"/>
                <a:gd name="T179" fmla="*/ 2167 w 2167"/>
                <a:gd name="T180" fmla="*/ 861 h 86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5" name="Freeform 8">
              <a:extLst>
                <a:ext uri="{FF2B5EF4-FFF2-40B4-BE49-F238E27FC236}">
                  <a16:creationId xmlns:a16="http://schemas.microsoft.com/office/drawing/2014/main" id="{767B7EAB-FF86-4AF4-B0A3-B552B9C82F01}"/>
                </a:ext>
              </a:extLst>
            </p:cNvPr>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52"/>
                <a:gd name="T178" fmla="*/ 0 h 1170"/>
                <a:gd name="T179" fmla="*/ 1852 w 1852"/>
                <a:gd name="T180" fmla="*/ 1170 h 11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6" name="Freeform 9">
              <a:extLst>
                <a:ext uri="{FF2B5EF4-FFF2-40B4-BE49-F238E27FC236}">
                  <a16:creationId xmlns:a16="http://schemas.microsoft.com/office/drawing/2014/main" id="{88756E6E-01BE-418D-862C-9F12F37D89B9}"/>
                </a:ext>
              </a:extLst>
            </p:cNvPr>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9"/>
                <a:gd name="T109" fmla="*/ 0 h 497"/>
                <a:gd name="T110" fmla="*/ 1129 w 1129"/>
                <a:gd name="T111" fmla="*/ 497 h 4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7" name="Freeform 10">
              <a:extLst>
                <a:ext uri="{FF2B5EF4-FFF2-40B4-BE49-F238E27FC236}">
                  <a16:creationId xmlns:a16="http://schemas.microsoft.com/office/drawing/2014/main" id="{04F16F35-90D2-4027-A136-71070D4DF3B1}"/>
                </a:ext>
              </a:extLst>
            </p:cNvPr>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9"/>
                <a:gd name="T115" fmla="*/ 0 h 360"/>
                <a:gd name="T116" fmla="*/ 679 w 679"/>
                <a:gd name="T117" fmla="*/ 360 h 3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11">
              <a:extLst>
                <a:ext uri="{FF2B5EF4-FFF2-40B4-BE49-F238E27FC236}">
                  <a16:creationId xmlns:a16="http://schemas.microsoft.com/office/drawing/2014/main" id="{BC027BAA-FD28-4563-8A32-934C4CBEF1B1}"/>
                </a:ext>
              </a:extLst>
            </p:cNvPr>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348"/>
                <a:gd name="T113" fmla="*/ 272 w 272"/>
                <a:gd name="T114" fmla="*/ 348 h 3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12">
              <a:extLst>
                <a:ext uri="{FF2B5EF4-FFF2-40B4-BE49-F238E27FC236}">
                  <a16:creationId xmlns:a16="http://schemas.microsoft.com/office/drawing/2014/main" id="{D5CAC90A-4703-46A0-BA57-10DC54BAB01C}"/>
                </a:ext>
              </a:extLst>
            </p:cNvPr>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03"/>
                <a:gd name="T184" fmla="*/ 0 h 462"/>
                <a:gd name="T185" fmla="*/ 603 w 603"/>
                <a:gd name="T186" fmla="*/ 462 h 4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13">
              <a:extLst>
                <a:ext uri="{FF2B5EF4-FFF2-40B4-BE49-F238E27FC236}">
                  <a16:creationId xmlns:a16="http://schemas.microsoft.com/office/drawing/2014/main" id="{1283817D-9551-4338-B920-28B09ECE3C1A}"/>
                </a:ext>
              </a:extLst>
            </p:cNvPr>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8"/>
                <a:gd name="T163" fmla="*/ 0 h 387"/>
                <a:gd name="T164" fmla="*/ 638 w 638"/>
                <a:gd name="T165" fmla="*/ 387 h 3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14">
              <a:extLst>
                <a:ext uri="{FF2B5EF4-FFF2-40B4-BE49-F238E27FC236}">
                  <a16:creationId xmlns:a16="http://schemas.microsoft.com/office/drawing/2014/main" id="{784DD1E7-D35C-486C-9860-5B0AB071C21B}"/>
                </a:ext>
              </a:extLst>
            </p:cNvPr>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7"/>
                <a:gd name="T103" fmla="*/ 0 h 96"/>
                <a:gd name="T104" fmla="*/ 627 w 627"/>
                <a:gd name="T105" fmla="*/ 96 h 9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15">
              <a:extLst>
                <a:ext uri="{FF2B5EF4-FFF2-40B4-BE49-F238E27FC236}">
                  <a16:creationId xmlns:a16="http://schemas.microsoft.com/office/drawing/2014/main" id="{345654F7-B959-40BF-B4A3-C01298B31F7C}"/>
                </a:ext>
              </a:extLst>
            </p:cNvPr>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2"/>
                <a:gd name="T160" fmla="*/ 0 h 146"/>
                <a:gd name="T161" fmla="*/ 512 w 512"/>
                <a:gd name="T162" fmla="*/ 146 h 1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16">
              <a:extLst>
                <a:ext uri="{FF2B5EF4-FFF2-40B4-BE49-F238E27FC236}">
                  <a16:creationId xmlns:a16="http://schemas.microsoft.com/office/drawing/2014/main" id="{FF9B6DEB-D541-4DEC-A056-359453F22754}"/>
                </a:ext>
              </a:extLst>
            </p:cNvPr>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62"/>
                <a:gd name="T65" fmla="*/ 91 w 91"/>
                <a:gd name="T66" fmla="*/ 162 h 1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17">
              <a:extLst>
                <a:ext uri="{FF2B5EF4-FFF2-40B4-BE49-F238E27FC236}">
                  <a16:creationId xmlns:a16="http://schemas.microsoft.com/office/drawing/2014/main" id="{4B388663-09D3-4D77-AEAA-1B36CF99FBEC}"/>
                </a:ext>
              </a:extLst>
            </p:cNvPr>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171"/>
                <a:gd name="T77" fmla="*/ 339 w 339"/>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18">
              <a:extLst>
                <a:ext uri="{FF2B5EF4-FFF2-40B4-BE49-F238E27FC236}">
                  <a16:creationId xmlns:a16="http://schemas.microsoft.com/office/drawing/2014/main" id="{F462DA9B-1BDC-4221-9CD1-C2EC4CAA8BC3}"/>
                </a:ext>
              </a:extLst>
            </p:cNvPr>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 name="T10" fmla="*/ 0 60000 65536"/>
                <a:gd name="T11" fmla="*/ 0 60000 65536"/>
                <a:gd name="T12" fmla="*/ 0 60000 65536"/>
                <a:gd name="T13" fmla="*/ 0 60000 65536"/>
                <a:gd name="T14" fmla="*/ 0 60000 65536"/>
                <a:gd name="T15" fmla="*/ 0 w 276"/>
                <a:gd name="T16" fmla="*/ 0 h 114"/>
                <a:gd name="T17" fmla="*/ 276 w 276"/>
                <a:gd name="T18" fmla="*/ 114 h 114"/>
              </a:gdLst>
              <a:ahLst/>
              <a:cxnLst>
                <a:cxn ang="T10">
                  <a:pos x="T0" y="T1"/>
                </a:cxn>
                <a:cxn ang="T11">
                  <a:pos x="T2" y="T3"/>
                </a:cxn>
                <a:cxn ang="T12">
                  <a:pos x="T4" y="T5"/>
                </a:cxn>
                <a:cxn ang="T13">
                  <a:pos x="T6" y="T7"/>
                </a:cxn>
                <a:cxn ang="T14">
                  <a:pos x="T8" y="T9"/>
                </a:cxn>
              </a:cxnLst>
              <a:rect l="T15" t="T16" r="T17" b="T18"/>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19">
              <a:extLst>
                <a:ext uri="{FF2B5EF4-FFF2-40B4-BE49-F238E27FC236}">
                  <a16:creationId xmlns:a16="http://schemas.microsoft.com/office/drawing/2014/main" id="{F71EE3B6-C842-49D2-B57D-AA7745DC2C66}"/>
                </a:ext>
              </a:extLst>
            </p:cNvPr>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107"/>
                <a:gd name="T89" fmla="*/ 98 w 98"/>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20">
              <a:extLst>
                <a:ext uri="{FF2B5EF4-FFF2-40B4-BE49-F238E27FC236}">
                  <a16:creationId xmlns:a16="http://schemas.microsoft.com/office/drawing/2014/main" id="{B0ACB0E6-B8F3-4304-B056-FC0B3909C68B}"/>
                </a:ext>
              </a:extLst>
            </p:cNvPr>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48"/>
                <a:gd name="T175" fmla="*/ 0 h 620"/>
                <a:gd name="T176" fmla="*/ 548 w 548"/>
                <a:gd name="T177" fmla="*/ 620 h 62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21">
              <a:extLst>
                <a:ext uri="{FF2B5EF4-FFF2-40B4-BE49-F238E27FC236}">
                  <a16:creationId xmlns:a16="http://schemas.microsoft.com/office/drawing/2014/main" id="{D804AC14-0EEF-4762-BE59-6916E2507B92}"/>
                </a:ext>
              </a:extLst>
            </p:cNvPr>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6"/>
                <a:gd name="T124" fmla="*/ 0 h 37"/>
                <a:gd name="T125" fmla="*/ 416 w 416"/>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22">
              <a:extLst>
                <a:ext uri="{FF2B5EF4-FFF2-40B4-BE49-F238E27FC236}">
                  <a16:creationId xmlns:a16="http://schemas.microsoft.com/office/drawing/2014/main" id="{6F425482-6E34-4220-9056-CC77157C6360}"/>
                </a:ext>
              </a:extLst>
            </p:cNvPr>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2"/>
                <a:gd name="T112" fmla="*/ 0 h 137"/>
                <a:gd name="T113" fmla="*/ 102 w 102"/>
                <a:gd name="T114" fmla="*/ 137 h 1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23">
              <a:extLst>
                <a:ext uri="{FF2B5EF4-FFF2-40B4-BE49-F238E27FC236}">
                  <a16:creationId xmlns:a16="http://schemas.microsoft.com/office/drawing/2014/main" id="{90C9CC17-99DF-484B-BE65-FB4A3E1742D4}"/>
                </a:ext>
              </a:extLst>
            </p:cNvPr>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6"/>
                <a:gd name="T148" fmla="*/ 0 h 259"/>
                <a:gd name="T149" fmla="*/ 566 w 566"/>
                <a:gd name="T150" fmla="*/ 259 h 2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24">
              <a:extLst>
                <a:ext uri="{FF2B5EF4-FFF2-40B4-BE49-F238E27FC236}">
                  <a16:creationId xmlns:a16="http://schemas.microsoft.com/office/drawing/2014/main" id="{E0C7BF66-61B0-4D7D-A0D0-32C770FF03E1}"/>
                </a:ext>
              </a:extLst>
            </p:cNvPr>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4"/>
                <a:gd name="T151" fmla="*/ 0 h 142"/>
                <a:gd name="T152" fmla="*/ 224 w 224"/>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25">
              <a:extLst>
                <a:ext uri="{FF2B5EF4-FFF2-40B4-BE49-F238E27FC236}">
                  <a16:creationId xmlns:a16="http://schemas.microsoft.com/office/drawing/2014/main" id="{0624B016-2607-40CD-AFED-1D184096AEC1}"/>
                </a:ext>
              </a:extLst>
            </p:cNvPr>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
                <a:gd name="T67" fmla="*/ 0 h 132"/>
                <a:gd name="T68" fmla="*/ 42 w 42"/>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26">
              <a:extLst>
                <a:ext uri="{FF2B5EF4-FFF2-40B4-BE49-F238E27FC236}">
                  <a16:creationId xmlns:a16="http://schemas.microsoft.com/office/drawing/2014/main" id="{FAE20F60-75F7-46C1-9730-62FF10ADCE17}"/>
                </a:ext>
              </a:extLst>
            </p:cNvPr>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68"/>
                <a:gd name="T184" fmla="*/ 0 h 262"/>
                <a:gd name="T185" fmla="*/ 468 w 468"/>
                <a:gd name="T186" fmla="*/ 262 h 2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27">
              <a:extLst>
                <a:ext uri="{FF2B5EF4-FFF2-40B4-BE49-F238E27FC236}">
                  <a16:creationId xmlns:a16="http://schemas.microsoft.com/office/drawing/2014/main" id="{51E5139A-B0E8-45E6-9EF9-D8F2DD4F6BBD}"/>
                </a:ext>
              </a:extLst>
            </p:cNvPr>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1"/>
                <a:gd name="T109" fmla="*/ 0 h 207"/>
                <a:gd name="T110" fmla="*/ 551 w 551"/>
                <a:gd name="T111" fmla="*/ 207 h 2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28">
              <a:extLst>
                <a:ext uri="{FF2B5EF4-FFF2-40B4-BE49-F238E27FC236}">
                  <a16:creationId xmlns:a16="http://schemas.microsoft.com/office/drawing/2014/main" id="{C4C1EE18-C41B-4E80-AE28-259A00E8B968}"/>
                </a:ext>
              </a:extLst>
            </p:cNvPr>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3"/>
                <a:gd name="T151" fmla="*/ 0 h 211"/>
                <a:gd name="T152" fmla="*/ 203 w 203"/>
                <a:gd name="T153" fmla="*/ 211 h 2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29">
              <a:extLst>
                <a:ext uri="{FF2B5EF4-FFF2-40B4-BE49-F238E27FC236}">
                  <a16:creationId xmlns:a16="http://schemas.microsoft.com/office/drawing/2014/main" id="{3624B50F-02FD-4AA3-B25C-61871F8530E0}"/>
                </a:ext>
              </a:extLst>
            </p:cNvPr>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
                <a:gd name="T184" fmla="*/ 0 h 114"/>
                <a:gd name="T185" fmla="*/ 380 w 380"/>
                <a:gd name="T186" fmla="*/ 114 h 1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30">
              <a:extLst>
                <a:ext uri="{FF2B5EF4-FFF2-40B4-BE49-F238E27FC236}">
                  <a16:creationId xmlns:a16="http://schemas.microsoft.com/office/drawing/2014/main" id="{34ECF2E6-7360-438C-AD1F-077AF3D9B950}"/>
                </a:ext>
              </a:extLst>
            </p:cNvPr>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5"/>
                <a:gd name="T112" fmla="*/ 0 h 55"/>
                <a:gd name="T113" fmla="*/ 345 w 345"/>
                <a:gd name="T114" fmla="*/ 55 h 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31">
              <a:extLst>
                <a:ext uri="{FF2B5EF4-FFF2-40B4-BE49-F238E27FC236}">
                  <a16:creationId xmlns:a16="http://schemas.microsoft.com/office/drawing/2014/main" id="{86520CCE-0F3B-411E-957A-9FFFECD46930}"/>
                </a:ext>
              </a:extLst>
            </p:cNvPr>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2"/>
                <a:gd name="T148" fmla="*/ 0 h 43"/>
                <a:gd name="T149" fmla="*/ 242 w 242"/>
                <a:gd name="T150" fmla="*/ 43 h 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9" name="Freeform 32">
              <a:extLst>
                <a:ext uri="{FF2B5EF4-FFF2-40B4-BE49-F238E27FC236}">
                  <a16:creationId xmlns:a16="http://schemas.microsoft.com/office/drawing/2014/main" id="{F409C4B9-3A44-4635-8D2A-382F24265037}"/>
                </a:ext>
              </a:extLst>
            </p:cNvPr>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5"/>
                <a:gd name="T172" fmla="*/ 0 h 118"/>
                <a:gd name="T173" fmla="*/ 615 w 615"/>
                <a:gd name="T174" fmla="*/ 118 h 11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0" name="Freeform 33">
              <a:extLst>
                <a:ext uri="{FF2B5EF4-FFF2-40B4-BE49-F238E27FC236}">
                  <a16:creationId xmlns:a16="http://schemas.microsoft.com/office/drawing/2014/main" id="{98315192-BD46-4FBB-96F0-76AE99AD9B11}"/>
                </a:ext>
              </a:extLst>
            </p:cNvPr>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7"/>
                <a:gd name="T97" fmla="*/ 0 h 633"/>
                <a:gd name="T98" fmla="*/ 347 w 347"/>
                <a:gd name="T99" fmla="*/ 633 h 6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1" name="Freeform 34">
              <a:extLst>
                <a:ext uri="{FF2B5EF4-FFF2-40B4-BE49-F238E27FC236}">
                  <a16:creationId xmlns:a16="http://schemas.microsoft.com/office/drawing/2014/main" id="{01C85864-0201-4ABB-BFE3-55892F9ECBB0}"/>
                </a:ext>
              </a:extLst>
            </p:cNvPr>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7"/>
                <a:gd name="T148" fmla="*/ 0 h 171"/>
                <a:gd name="T149" fmla="*/ 337 w 337"/>
                <a:gd name="T150" fmla="*/ 171 h 1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2" name="Freeform 35">
              <a:extLst>
                <a:ext uri="{FF2B5EF4-FFF2-40B4-BE49-F238E27FC236}">
                  <a16:creationId xmlns:a16="http://schemas.microsoft.com/office/drawing/2014/main" id="{0FEDD9F6-8AC4-4FFA-A401-382DDF602BFD}"/>
                </a:ext>
              </a:extLst>
            </p:cNvPr>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8"/>
                <a:gd name="T109" fmla="*/ 0 h 270"/>
                <a:gd name="T110" fmla="*/ 628 w 6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3" name="Freeform 36">
              <a:extLst>
                <a:ext uri="{FF2B5EF4-FFF2-40B4-BE49-F238E27FC236}">
                  <a16:creationId xmlns:a16="http://schemas.microsoft.com/office/drawing/2014/main" id="{751E1536-3091-43A5-B64F-D67ABE466185}"/>
                </a:ext>
              </a:extLst>
            </p:cNvPr>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1"/>
                <a:gd name="T97" fmla="*/ 0 h 437"/>
                <a:gd name="T98" fmla="*/ 361 w 361"/>
                <a:gd name="T99" fmla="*/ 437 h 4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4" name="Freeform 37">
              <a:extLst>
                <a:ext uri="{FF2B5EF4-FFF2-40B4-BE49-F238E27FC236}">
                  <a16:creationId xmlns:a16="http://schemas.microsoft.com/office/drawing/2014/main" id="{19F1106A-E657-4E77-BE50-54A1B86C1E95}"/>
                </a:ext>
              </a:extLst>
            </p:cNvPr>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49"/>
                <a:gd name="T136" fmla="*/ 0 h 198"/>
                <a:gd name="T137" fmla="*/ 349 w 349"/>
                <a:gd name="T138" fmla="*/ 198 h 19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5" name="Freeform 38">
              <a:extLst>
                <a:ext uri="{FF2B5EF4-FFF2-40B4-BE49-F238E27FC236}">
                  <a16:creationId xmlns:a16="http://schemas.microsoft.com/office/drawing/2014/main" id="{4FD0CA40-23BB-40A5-98F9-A5DB028FDF99}"/>
                </a:ext>
              </a:extLst>
            </p:cNvPr>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4"/>
                <a:gd name="T151" fmla="*/ 0 h 378"/>
                <a:gd name="T152" fmla="*/ 324 w 324"/>
                <a:gd name="T153" fmla="*/ 378 h 3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6" name="Freeform 39">
              <a:extLst>
                <a:ext uri="{FF2B5EF4-FFF2-40B4-BE49-F238E27FC236}">
                  <a16:creationId xmlns:a16="http://schemas.microsoft.com/office/drawing/2014/main" id="{005C0FF0-45DC-4763-9D11-B323E795F41D}"/>
                </a:ext>
              </a:extLst>
            </p:cNvPr>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18"/>
                <a:gd name="T53" fmla="*/ 45 w 45"/>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7" name="Freeform 40">
              <a:extLst>
                <a:ext uri="{FF2B5EF4-FFF2-40B4-BE49-F238E27FC236}">
                  <a16:creationId xmlns:a16="http://schemas.microsoft.com/office/drawing/2014/main" id="{CE2C3B62-23ED-4B89-97F1-49659A909E65}"/>
                </a:ext>
              </a:extLst>
            </p:cNvPr>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319"/>
                <a:gd name="T53" fmla="*/ 21 w 21"/>
                <a:gd name="T54" fmla="*/ 319 h 3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8" name="Freeform 41">
              <a:extLst>
                <a:ext uri="{FF2B5EF4-FFF2-40B4-BE49-F238E27FC236}">
                  <a16:creationId xmlns:a16="http://schemas.microsoft.com/office/drawing/2014/main" id="{C4BE7EF0-ED3D-42E2-9454-7A586AEE11AA}"/>
                </a:ext>
              </a:extLst>
            </p:cNvPr>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2"/>
                <a:gd name="T148" fmla="*/ 0 h 116"/>
                <a:gd name="T149" fmla="*/ 512 w 512"/>
                <a:gd name="T150" fmla="*/ 116 h 1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9" name="Freeform 42">
              <a:extLst>
                <a:ext uri="{FF2B5EF4-FFF2-40B4-BE49-F238E27FC236}">
                  <a16:creationId xmlns:a16="http://schemas.microsoft.com/office/drawing/2014/main" id="{D326AE91-5010-44C6-8DA7-01DB02DE1DEC}"/>
                </a:ext>
              </a:extLst>
            </p:cNvPr>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6"/>
                <a:gd name="T100" fmla="*/ 0 h 319"/>
                <a:gd name="T101" fmla="*/ 166 w 166"/>
                <a:gd name="T102" fmla="*/ 319 h 3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0" name="Freeform 43">
              <a:extLst>
                <a:ext uri="{FF2B5EF4-FFF2-40B4-BE49-F238E27FC236}">
                  <a16:creationId xmlns:a16="http://schemas.microsoft.com/office/drawing/2014/main" id="{7B81A89C-8D3F-4057-AB0D-A1739307E2C6}"/>
                </a:ext>
              </a:extLst>
            </p:cNvPr>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289"/>
                <a:gd name="T101" fmla="*/ 171 w 171"/>
                <a:gd name="T102" fmla="*/ 289 h 2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1" name="Freeform 44">
              <a:extLst>
                <a:ext uri="{FF2B5EF4-FFF2-40B4-BE49-F238E27FC236}">
                  <a16:creationId xmlns:a16="http://schemas.microsoft.com/office/drawing/2014/main" id="{509A959F-9DE6-44BB-AB41-6F7310F2158A}"/>
                </a:ext>
              </a:extLst>
            </p:cNvPr>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
                <a:gd name="T52" fmla="*/ 0 h 39"/>
                <a:gd name="T53" fmla="*/ 73 w 73"/>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2" name="Freeform 45">
              <a:extLst>
                <a:ext uri="{FF2B5EF4-FFF2-40B4-BE49-F238E27FC236}">
                  <a16:creationId xmlns:a16="http://schemas.microsoft.com/office/drawing/2014/main" id="{D93141C9-C018-4D17-BFBE-961BC64B5EF2}"/>
                </a:ext>
              </a:extLst>
            </p:cNvPr>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216"/>
                <a:gd name="T77" fmla="*/ 84 w 84"/>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3" name="Freeform 46">
              <a:extLst>
                <a:ext uri="{FF2B5EF4-FFF2-40B4-BE49-F238E27FC236}">
                  <a16:creationId xmlns:a16="http://schemas.microsoft.com/office/drawing/2014/main" id="{B32D0246-EACC-4B9E-ADD7-51F7A12C936E}"/>
                </a:ext>
              </a:extLst>
            </p:cNvPr>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91"/>
                <a:gd name="T101" fmla="*/ 103 w 103"/>
                <a:gd name="T102" fmla="*/ 191 h 1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4" name="Freeform 47">
              <a:extLst>
                <a:ext uri="{FF2B5EF4-FFF2-40B4-BE49-F238E27FC236}">
                  <a16:creationId xmlns:a16="http://schemas.microsoft.com/office/drawing/2014/main" id="{FBB78B7A-77BA-452B-AF18-E69CBE1AE1A6}"/>
                </a:ext>
              </a:extLst>
            </p:cNvPr>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89"/>
                <a:gd name="T103" fmla="*/ 0 h 235"/>
                <a:gd name="T104" fmla="*/ 489 w 489"/>
                <a:gd name="T105" fmla="*/ 235 h 2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5" name="Freeform 48">
              <a:extLst>
                <a:ext uri="{FF2B5EF4-FFF2-40B4-BE49-F238E27FC236}">
                  <a16:creationId xmlns:a16="http://schemas.microsoft.com/office/drawing/2014/main" id="{DEE763C0-0AF1-4A12-A899-A43C1E89936F}"/>
                </a:ext>
              </a:extLst>
            </p:cNvPr>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78"/>
                <a:gd name="T113" fmla="*/ 261 w 261"/>
                <a:gd name="T114" fmla="*/ 78 h 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6" name="Freeform 49">
              <a:extLst>
                <a:ext uri="{FF2B5EF4-FFF2-40B4-BE49-F238E27FC236}">
                  <a16:creationId xmlns:a16="http://schemas.microsoft.com/office/drawing/2014/main" id="{8C77BE25-5CC9-4E31-BF6D-2C43C48270F9}"/>
                </a:ext>
              </a:extLst>
            </p:cNvPr>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5"/>
                <a:gd name="T94" fmla="*/ 0 h 205"/>
                <a:gd name="T95" fmla="*/ 295 w 295"/>
                <a:gd name="T96" fmla="*/ 205 h 2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72CB9B26-1380-4580-9838-D1D95CA28DAE}"/>
              </a:ext>
            </a:extLst>
          </p:cNvPr>
          <p:cNvSpPr>
            <a:spLocks noGrp="1" noChangeArrowheads="1"/>
          </p:cNvSpPr>
          <p:nvPr>
            <p:ph type="title"/>
          </p:nvPr>
        </p:nvSpPr>
        <p:spPr>
          <a:xfrm>
            <a:off x="381000" y="228600"/>
            <a:ext cx="8393113" cy="757238"/>
          </a:xfrm>
        </p:spPr>
        <p:txBody>
          <a:bodyPr/>
          <a:lstStyle/>
          <a:p>
            <a:pPr eaLnBrk="1" hangingPunct="1">
              <a:defRPr/>
            </a:pPr>
            <a:r>
              <a:rPr lang="es-CR" dirty="0"/>
              <a:t>¿Qué es lo que ves?</a:t>
            </a:r>
            <a:endParaRPr lang="es-ES" dirty="0"/>
          </a:p>
        </p:txBody>
      </p:sp>
      <p:grpSp>
        <p:nvGrpSpPr>
          <p:cNvPr id="28675" name="Group 6">
            <a:extLst>
              <a:ext uri="{FF2B5EF4-FFF2-40B4-BE49-F238E27FC236}">
                <a16:creationId xmlns:a16="http://schemas.microsoft.com/office/drawing/2014/main" id="{B1AF336D-1CA6-486C-89F2-758ABDB41B54}"/>
              </a:ext>
            </a:extLst>
          </p:cNvPr>
          <p:cNvGrpSpPr>
            <a:grpSpLocks/>
          </p:cNvGrpSpPr>
          <p:nvPr/>
        </p:nvGrpSpPr>
        <p:grpSpPr bwMode="auto">
          <a:xfrm>
            <a:off x="2698750" y="2473325"/>
            <a:ext cx="3657600" cy="1917700"/>
            <a:chOff x="1700" y="1558"/>
            <a:chExt cx="2304" cy="1208"/>
          </a:xfrm>
        </p:grpSpPr>
        <p:sp>
          <p:nvSpPr>
            <p:cNvPr id="28676" name="Freeform 7">
              <a:extLst>
                <a:ext uri="{FF2B5EF4-FFF2-40B4-BE49-F238E27FC236}">
                  <a16:creationId xmlns:a16="http://schemas.microsoft.com/office/drawing/2014/main" id="{BEBEABE7-8A30-4C3F-BEDC-0A2CE473DB6D}"/>
                </a:ext>
              </a:extLst>
            </p:cNvPr>
            <p:cNvSpPr>
              <a:spLocks/>
            </p:cNvSpPr>
            <p:nvPr/>
          </p:nvSpPr>
          <p:spPr bwMode="auto">
            <a:xfrm>
              <a:off x="1746" y="2160"/>
              <a:ext cx="2258" cy="606"/>
            </a:xfrm>
            <a:custGeom>
              <a:avLst/>
              <a:gdLst>
                <a:gd name="T0" fmla="*/ 1204 w 2258"/>
                <a:gd name="T1" fmla="*/ 179 h 606"/>
                <a:gd name="T2" fmla="*/ 1200 w 2258"/>
                <a:gd name="T3" fmla="*/ 165 h 606"/>
                <a:gd name="T4" fmla="*/ 1180 w 2258"/>
                <a:gd name="T5" fmla="*/ 130 h 606"/>
                <a:gd name="T6" fmla="*/ 1144 w 2258"/>
                <a:gd name="T7" fmla="*/ 92 h 606"/>
                <a:gd name="T8" fmla="*/ 1082 w 2258"/>
                <a:gd name="T9" fmla="*/ 66 h 606"/>
                <a:gd name="T10" fmla="*/ 1014 w 2258"/>
                <a:gd name="T11" fmla="*/ 86 h 606"/>
                <a:gd name="T12" fmla="*/ 966 w 2258"/>
                <a:gd name="T13" fmla="*/ 148 h 606"/>
                <a:gd name="T14" fmla="*/ 938 w 2258"/>
                <a:gd name="T15" fmla="*/ 217 h 606"/>
                <a:gd name="T16" fmla="*/ 928 w 2258"/>
                <a:gd name="T17" fmla="*/ 247 h 606"/>
                <a:gd name="T18" fmla="*/ 898 w 2258"/>
                <a:gd name="T19" fmla="*/ 237 h 606"/>
                <a:gd name="T20" fmla="*/ 815 w 2258"/>
                <a:gd name="T21" fmla="*/ 209 h 606"/>
                <a:gd name="T22" fmla="*/ 697 w 2258"/>
                <a:gd name="T23" fmla="*/ 169 h 606"/>
                <a:gd name="T24" fmla="*/ 563 w 2258"/>
                <a:gd name="T25" fmla="*/ 122 h 606"/>
                <a:gd name="T26" fmla="*/ 425 w 2258"/>
                <a:gd name="T27" fmla="*/ 78 h 606"/>
                <a:gd name="T28" fmla="*/ 301 w 2258"/>
                <a:gd name="T29" fmla="*/ 38 h 606"/>
                <a:gd name="T30" fmla="*/ 206 w 2258"/>
                <a:gd name="T31" fmla="*/ 10 h 606"/>
                <a:gd name="T32" fmla="*/ 160 w 2258"/>
                <a:gd name="T33" fmla="*/ 0 h 606"/>
                <a:gd name="T34" fmla="*/ 106 w 2258"/>
                <a:gd name="T35" fmla="*/ 0 h 606"/>
                <a:gd name="T36" fmla="*/ 40 w 2258"/>
                <a:gd name="T37" fmla="*/ 18 h 606"/>
                <a:gd name="T38" fmla="*/ 0 w 2258"/>
                <a:gd name="T39" fmla="*/ 80 h 606"/>
                <a:gd name="T40" fmla="*/ 24 w 2258"/>
                <a:gd name="T41" fmla="*/ 217 h 606"/>
                <a:gd name="T42" fmla="*/ 108 w 2258"/>
                <a:gd name="T43" fmla="*/ 311 h 606"/>
                <a:gd name="T44" fmla="*/ 120 w 2258"/>
                <a:gd name="T45" fmla="*/ 371 h 606"/>
                <a:gd name="T46" fmla="*/ 154 w 2258"/>
                <a:gd name="T47" fmla="*/ 453 h 606"/>
                <a:gd name="T48" fmla="*/ 224 w 2258"/>
                <a:gd name="T49" fmla="*/ 512 h 606"/>
                <a:gd name="T50" fmla="*/ 309 w 2258"/>
                <a:gd name="T51" fmla="*/ 510 h 606"/>
                <a:gd name="T52" fmla="*/ 357 w 2258"/>
                <a:gd name="T53" fmla="*/ 469 h 606"/>
                <a:gd name="T54" fmla="*/ 387 w 2258"/>
                <a:gd name="T55" fmla="*/ 415 h 606"/>
                <a:gd name="T56" fmla="*/ 403 w 2258"/>
                <a:gd name="T57" fmla="*/ 363 h 606"/>
                <a:gd name="T58" fmla="*/ 970 w 2258"/>
                <a:gd name="T59" fmla="*/ 425 h 606"/>
                <a:gd name="T60" fmla="*/ 980 w 2258"/>
                <a:gd name="T61" fmla="*/ 451 h 606"/>
                <a:gd name="T62" fmla="*/ 1008 w 2258"/>
                <a:gd name="T63" fmla="*/ 510 h 606"/>
                <a:gd name="T64" fmla="*/ 1054 w 2258"/>
                <a:gd name="T65" fmla="*/ 572 h 606"/>
                <a:gd name="T66" fmla="*/ 1120 w 2258"/>
                <a:gd name="T67" fmla="*/ 602 h 606"/>
                <a:gd name="T68" fmla="*/ 1192 w 2258"/>
                <a:gd name="T69" fmla="*/ 600 h 606"/>
                <a:gd name="T70" fmla="*/ 1238 w 2258"/>
                <a:gd name="T71" fmla="*/ 582 h 606"/>
                <a:gd name="T72" fmla="*/ 1266 w 2258"/>
                <a:gd name="T73" fmla="*/ 550 h 606"/>
                <a:gd name="T74" fmla="*/ 1290 w 2258"/>
                <a:gd name="T75" fmla="*/ 502 h 606"/>
                <a:gd name="T76" fmla="*/ 1823 w 2258"/>
                <a:gd name="T77" fmla="*/ 481 h 606"/>
                <a:gd name="T78" fmla="*/ 1835 w 2258"/>
                <a:gd name="T79" fmla="*/ 516 h 606"/>
                <a:gd name="T80" fmla="*/ 1865 w 2258"/>
                <a:gd name="T81" fmla="*/ 562 h 606"/>
                <a:gd name="T82" fmla="*/ 1927 w 2258"/>
                <a:gd name="T83" fmla="*/ 598 h 606"/>
                <a:gd name="T84" fmla="*/ 2013 w 2258"/>
                <a:gd name="T85" fmla="*/ 602 h 606"/>
                <a:gd name="T86" fmla="*/ 2068 w 2258"/>
                <a:gd name="T87" fmla="*/ 568 h 606"/>
                <a:gd name="T88" fmla="*/ 2094 w 2258"/>
                <a:gd name="T89" fmla="*/ 520 h 606"/>
                <a:gd name="T90" fmla="*/ 2102 w 2258"/>
                <a:gd name="T91" fmla="*/ 485 h 606"/>
                <a:gd name="T92" fmla="*/ 2106 w 2258"/>
                <a:gd name="T93" fmla="*/ 477 h 606"/>
                <a:gd name="T94" fmla="*/ 2130 w 2258"/>
                <a:gd name="T95" fmla="*/ 463 h 606"/>
                <a:gd name="T96" fmla="*/ 2164 w 2258"/>
                <a:gd name="T97" fmla="*/ 435 h 606"/>
                <a:gd name="T98" fmla="*/ 2190 w 2258"/>
                <a:gd name="T99" fmla="*/ 393 h 606"/>
                <a:gd name="T100" fmla="*/ 2258 w 2258"/>
                <a:gd name="T101" fmla="*/ 219 h 60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258"/>
                <a:gd name="T154" fmla="*/ 0 h 606"/>
                <a:gd name="T155" fmla="*/ 2258 w 2258"/>
                <a:gd name="T156" fmla="*/ 606 h 60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258" h="606">
                  <a:moveTo>
                    <a:pt x="2178" y="183"/>
                  </a:moveTo>
                  <a:lnTo>
                    <a:pt x="1204" y="179"/>
                  </a:lnTo>
                  <a:lnTo>
                    <a:pt x="1202" y="175"/>
                  </a:lnTo>
                  <a:lnTo>
                    <a:pt x="1200" y="165"/>
                  </a:lnTo>
                  <a:lnTo>
                    <a:pt x="1192" y="148"/>
                  </a:lnTo>
                  <a:lnTo>
                    <a:pt x="1180" y="130"/>
                  </a:lnTo>
                  <a:lnTo>
                    <a:pt x="1164" y="112"/>
                  </a:lnTo>
                  <a:lnTo>
                    <a:pt x="1144" y="92"/>
                  </a:lnTo>
                  <a:lnTo>
                    <a:pt x="1116" y="78"/>
                  </a:lnTo>
                  <a:lnTo>
                    <a:pt x="1082" y="66"/>
                  </a:lnTo>
                  <a:lnTo>
                    <a:pt x="1046" y="68"/>
                  </a:lnTo>
                  <a:lnTo>
                    <a:pt x="1014" y="86"/>
                  </a:lnTo>
                  <a:lnTo>
                    <a:pt x="988" y="114"/>
                  </a:lnTo>
                  <a:lnTo>
                    <a:pt x="966" y="148"/>
                  </a:lnTo>
                  <a:lnTo>
                    <a:pt x="950" y="185"/>
                  </a:lnTo>
                  <a:lnTo>
                    <a:pt x="938" y="217"/>
                  </a:lnTo>
                  <a:lnTo>
                    <a:pt x="930" y="239"/>
                  </a:lnTo>
                  <a:lnTo>
                    <a:pt x="928" y="247"/>
                  </a:lnTo>
                  <a:lnTo>
                    <a:pt x="920" y="245"/>
                  </a:lnTo>
                  <a:lnTo>
                    <a:pt x="898" y="237"/>
                  </a:lnTo>
                  <a:lnTo>
                    <a:pt x="862" y="225"/>
                  </a:lnTo>
                  <a:lnTo>
                    <a:pt x="815" y="209"/>
                  </a:lnTo>
                  <a:lnTo>
                    <a:pt x="759" y="189"/>
                  </a:lnTo>
                  <a:lnTo>
                    <a:pt x="697" y="169"/>
                  </a:lnTo>
                  <a:lnTo>
                    <a:pt x="631" y="146"/>
                  </a:lnTo>
                  <a:lnTo>
                    <a:pt x="563" y="122"/>
                  </a:lnTo>
                  <a:lnTo>
                    <a:pt x="493" y="100"/>
                  </a:lnTo>
                  <a:lnTo>
                    <a:pt x="425" y="78"/>
                  </a:lnTo>
                  <a:lnTo>
                    <a:pt x="359" y="58"/>
                  </a:lnTo>
                  <a:lnTo>
                    <a:pt x="301" y="38"/>
                  </a:lnTo>
                  <a:lnTo>
                    <a:pt x="249" y="22"/>
                  </a:lnTo>
                  <a:lnTo>
                    <a:pt x="206" y="10"/>
                  </a:lnTo>
                  <a:lnTo>
                    <a:pt x="176" y="2"/>
                  </a:lnTo>
                  <a:lnTo>
                    <a:pt x="160" y="0"/>
                  </a:lnTo>
                  <a:lnTo>
                    <a:pt x="136" y="0"/>
                  </a:lnTo>
                  <a:lnTo>
                    <a:pt x="106" y="0"/>
                  </a:lnTo>
                  <a:lnTo>
                    <a:pt x="72" y="4"/>
                  </a:lnTo>
                  <a:lnTo>
                    <a:pt x="40" y="18"/>
                  </a:lnTo>
                  <a:lnTo>
                    <a:pt x="14" y="42"/>
                  </a:lnTo>
                  <a:lnTo>
                    <a:pt x="0" y="80"/>
                  </a:lnTo>
                  <a:lnTo>
                    <a:pt x="2" y="138"/>
                  </a:lnTo>
                  <a:lnTo>
                    <a:pt x="24" y="217"/>
                  </a:lnTo>
                  <a:lnTo>
                    <a:pt x="108" y="301"/>
                  </a:lnTo>
                  <a:lnTo>
                    <a:pt x="108" y="311"/>
                  </a:lnTo>
                  <a:lnTo>
                    <a:pt x="112" y="335"/>
                  </a:lnTo>
                  <a:lnTo>
                    <a:pt x="120" y="371"/>
                  </a:lnTo>
                  <a:lnTo>
                    <a:pt x="132" y="411"/>
                  </a:lnTo>
                  <a:lnTo>
                    <a:pt x="154" y="453"/>
                  </a:lnTo>
                  <a:lnTo>
                    <a:pt x="184" y="487"/>
                  </a:lnTo>
                  <a:lnTo>
                    <a:pt x="224" y="512"/>
                  </a:lnTo>
                  <a:lnTo>
                    <a:pt x="277" y="518"/>
                  </a:lnTo>
                  <a:lnTo>
                    <a:pt x="309" y="510"/>
                  </a:lnTo>
                  <a:lnTo>
                    <a:pt x="335" y="492"/>
                  </a:lnTo>
                  <a:lnTo>
                    <a:pt x="357" y="469"/>
                  </a:lnTo>
                  <a:lnTo>
                    <a:pt x="375" y="443"/>
                  </a:lnTo>
                  <a:lnTo>
                    <a:pt x="387" y="415"/>
                  </a:lnTo>
                  <a:lnTo>
                    <a:pt x="397" y="387"/>
                  </a:lnTo>
                  <a:lnTo>
                    <a:pt x="403" y="363"/>
                  </a:lnTo>
                  <a:lnTo>
                    <a:pt x="407" y="341"/>
                  </a:lnTo>
                  <a:lnTo>
                    <a:pt x="970" y="425"/>
                  </a:lnTo>
                  <a:lnTo>
                    <a:pt x="972" y="433"/>
                  </a:lnTo>
                  <a:lnTo>
                    <a:pt x="980" y="451"/>
                  </a:lnTo>
                  <a:lnTo>
                    <a:pt x="992" y="479"/>
                  </a:lnTo>
                  <a:lnTo>
                    <a:pt x="1008" y="510"/>
                  </a:lnTo>
                  <a:lnTo>
                    <a:pt x="1028" y="542"/>
                  </a:lnTo>
                  <a:lnTo>
                    <a:pt x="1054" y="572"/>
                  </a:lnTo>
                  <a:lnTo>
                    <a:pt x="1084" y="592"/>
                  </a:lnTo>
                  <a:lnTo>
                    <a:pt x="1120" y="602"/>
                  </a:lnTo>
                  <a:lnTo>
                    <a:pt x="1160" y="604"/>
                  </a:lnTo>
                  <a:lnTo>
                    <a:pt x="1192" y="600"/>
                  </a:lnTo>
                  <a:lnTo>
                    <a:pt x="1218" y="594"/>
                  </a:lnTo>
                  <a:lnTo>
                    <a:pt x="1238" y="582"/>
                  </a:lnTo>
                  <a:lnTo>
                    <a:pt x="1254" y="568"/>
                  </a:lnTo>
                  <a:lnTo>
                    <a:pt x="1266" y="550"/>
                  </a:lnTo>
                  <a:lnTo>
                    <a:pt x="1278" y="528"/>
                  </a:lnTo>
                  <a:lnTo>
                    <a:pt x="1290" y="502"/>
                  </a:lnTo>
                  <a:lnTo>
                    <a:pt x="1823" y="475"/>
                  </a:lnTo>
                  <a:lnTo>
                    <a:pt x="1823" y="481"/>
                  </a:lnTo>
                  <a:lnTo>
                    <a:pt x="1827" y="496"/>
                  </a:lnTo>
                  <a:lnTo>
                    <a:pt x="1835" y="516"/>
                  </a:lnTo>
                  <a:lnTo>
                    <a:pt x="1847" y="538"/>
                  </a:lnTo>
                  <a:lnTo>
                    <a:pt x="1865" y="562"/>
                  </a:lnTo>
                  <a:lnTo>
                    <a:pt x="1893" y="584"/>
                  </a:lnTo>
                  <a:lnTo>
                    <a:pt x="1927" y="598"/>
                  </a:lnTo>
                  <a:lnTo>
                    <a:pt x="1973" y="606"/>
                  </a:lnTo>
                  <a:lnTo>
                    <a:pt x="2013" y="602"/>
                  </a:lnTo>
                  <a:lnTo>
                    <a:pt x="2046" y="588"/>
                  </a:lnTo>
                  <a:lnTo>
                    <a:pt x="2068" y="568"/>
                  </a:lnTo>
                  <a:lnTo>
                    <a:pt x="2084" y="544"/>
                  </a:lnTo>
                  <a:lnTo>
                    <a:pt x="2094" y="520"/>
                  </a:lnTo>
                  <a:lnTo>
                    <a:pt x="2100" y="500"/>
                  </a:lnTo>
                  <a:lnTo>
                    <a:pt x="2102" y="485"/>
                  </a:lnTo>
                  <a:lnTo>
                    <a:pt x="2102" y="479"/>
                  </a:lnTo>
                  <a:lnTo>
                    <a:pt x="2106" y="477"/>
                  </a:lnTo>
                  <a:lnTo>
                    <a:pt x="2116" y="473"/>
                  </a:lnTo>
                  <a:lnTo>
                    <a:pt x="2130" y="463"/>
                  </a:lnTo>
                  <a:lnTo>
                    <a:pt x="2148" y="451"/>
                  </a:lnTo>
                  <a:lnTo>
                    <a:pt x="2164" y="435"/>
                  </a:lnTo>
                  <a:lnTo>
                    <a:pt x="2180" y="417"/>
                  </a:lnTo>
                  <a:lnTo>
                    <a:pt x="2190" y="393"/>
                  </a:lnTo>
                  <a:lnTo>
                    <a:pt x="2196" y="367"/>
                  </a:lnTo>
                  <a:lnTo>
                    <a:pt x="2258" y="219"/>
                  </a:lnTo>
                  <a:lnTo>
                    <a:pt x="2178"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77" name="Freeform 8">
              <a:extLst>
                <a:ext uri="{FF2B5EF4-FFF2-40B4-BE49-F238E27FC236}">
                  <a16:creationId xmlns:a16="http://schemas.microsoft.com/office/drawing/2014/main" id="{E408B396-BEA1-4971-B2F6-D220AD156021}"/>
                </a:ext>
              </a:extLst>
            </p:cNvPr>
            <p:cNvSpPr>
              <a:spLocks/>
            </p:cNvSpPr>
            <p:nvPr/>
          </p:nvSpPr>
          <p:spPr bwMode="auto">
            <a:xfrm>
              <a:off x="1714" y="1654"/>
              <a:ext cx="2232" cy="849"/>
            </a:xfrm>
            <a:custGeom>
              <a:avLst/>
              <a:gdLst>
                <a:gd name="T0" fmla="*/ 44 w 2232"/>
                <a:gd name="T1" fmla="*/ 438 h 849"/>
                <a:gd name="T2" fmla="*/ 92 w 2232"/>
                <a:gd name="T3" fmla="*/ 311 h 849"/>
                <a:gd name="T4" fmla="*/ 162 w 2232"/>
                <a:gd name="T5" fmla="*/ 297 h 849"/>
                <a:gd name="T6" fmla="*/ 220 w 2232"/>
                <a:gd name="T7" fmla="*/ 285 h 849"/>
                <a:gd name="T8" fmla="*/ 262 w 2232"/>
                <a:gd name="T9" fmla="*/ 247 h 849"/>
                <a:gd name="T10" fmla="*/ 397 w 2232"/>
                <a:gd name="T11" fmla="*/ 121 h 849"/>
                <a:gd name="T12" fmla="*/ 525 w 2232"/>
                <a:gd name="T13" fmla="*/ 29 h 849"/>
                <a:gd name="T14" fmla="*/ 583 w 2232"/>
                <a:gd name="T15" fmla="*/ 15 h 849"/>
                <a:gd name="T16" fmla="*/ 681 w 2232"/>
                <a:gd name="T17" fmla="*/ 4 h 849"/>
                <a:gd name="T18" fmla="*/ 835 w 2232"/>
                <a:gd name="T19" fmla="*/ 2 h 849"/>
                <a:gd name="T20" fmla="*/ 1056 w 2232"/>
                <a:gd name="T21" fmla="*/ 10 h 849"/>
                <a:gd name="T22" fmla="*/ 1362 w 2232"/>
                <a:gd name="T23" fmla="*/ 35 h 849"/>
                <a:gd name="T24" fmla="*/ 1497 w 2232"/>
                <a:gd name="T25" fmla="*/ 51 h 849"/>
                <a:gd name="T26" fmla="*/ 1539 w 2232"/>
                <a:gd name="T27" fmla="*/ 73 h 849"/>
                <a:gd name="T28" fmla="*/ 1601 w 2232"/>
                <a:gd name="T29" fmla="*/ 121 h 849"/>
                <a:gd name="T30" fmla="*/ 1703 w 2232"/>
                <a:gd name="T31" fmla="*/ 231 h 849"/>
                <a:gd name="T32" fmla="*/ 1813 w 2232"/>
                <a:gd name="T33" fmla="*/ 354 h 849"/>
                <a:gd name="T34" fmla="*/ 1847 w 2232"/>
                <a:gd name="T35" fmla="*/ 390 h 849"/>
                <a:gd name="T36" fmla="*/ 1885 w 2232"/>
                <a:gd name="T37" fmla="*/ 402 h 849"/>
                <a:gd name="T38" fmla="*/ 1957 w 2232"/>
                <a:gd name="T39" fmla="*/ 428 h 849"/>
                <a:gd name="T40" fmla="*/ 2039 w 2232"/>
                <a:gd name="T41" fmla="*/ 460 h 849"/>
                <a:gd name="T42" fmla="*/ 2118 w 2232"/>
                <a:gd name="T43" fmla="*/ 492 h 849"/>
                <a:gd name="T44" fmla="*/ 2170 w 2232"/>
                <a:gd name="T45" fmla="*/ 518 h 849"/>
                <a:gd name="T46" fmla="*/ 2216 w 2232"/>
                <a:gd name="T47" fmla="*/ 556 h 849"/>
                <a:gd name="T48" fmla="*/ 2230 w 2232"/>
                <a:gd name="T49" fmla="*/ 582 h 849"/>
                <a:gd name="T50" fmla="*/ 2226 w 2232"/>
                <a:gd name="T51" fmla="*/ 588 h 849"/>
                <a:gd name="T52" fmla="*/ 2168 w 2232"/>
                <a:gd name="T53" fmla="*/ 590 h 849"/>
                <a:gd name="T54" fmla="*/ 2106 w 2232"/>
                <a:gd name="T55" fmla="*/ 602 h 849"/>
                <a:gd name="T56" fmla="*/ 2092 w 2232"/>
                <a:gd name="T57" fmla="*/ 658 h 849"/>
                <a:gd name="T58" fmla="*/ 1683 w 2232"/>
                <a:gd name="T59" fmla="*/ 695 h 849"/>
                <a:gd name="T60" fmla="*/ 1647 w 2232"/>
                <a:gd name="T61" fmla="*/ 616 h 849"/>
                <a:gd name="T62" fmla="*/ 1579 w 2232"/>
                <a:gd name="T63" fmla="*/ 588 h 849"/>
                <a:gd name="T64" fmla="*/ 1448 w 2232"/>
                <a:gd name="T65" fmla="*/ 582 h 849"/>
                <a:gd name="T66" fmla="*/ 1374 w 2232"/>
                <a:gd name="T67" fmla="*/ 614 h 849"/>
                <a:gd name="T68" fmla="*/ 1378 w 2232"/>
                <a:gd name="T69" fmla="*/ 693 h 849"/>
                <a:gd name="T70" fmla="*/ 1220 w 2232"/>
                <a:gd name="T71" fmla="*/ 687 h 849"/>
                <a:gd name="T72" fmla="*/ 1178 w 2232"/>
                <a:gd name="T73" fmla="*/ 618 h 849"/>
                <a:gd name="T74" fmla="*/ 1090 w 2232"/>
                <a:gd name="T75" fmla="*/ 600 h 849"/>
                <a:gd name="T76" fmla="*/ 1018 w 2232"/>
                <a:gd name="T77" fmla="*/ 699 h 849"/>
                <a:gd name="T78" fmla="*/ 1002 w 2232"/>
                <a:gd name="T79" fmla="*/ 801 h 849"/>
                <a:gd name="T80" fmla="*/ 1002 w 2232"/>
                <a:gd name="T81" fmla="*/ 849 h 849"/>
                <a:gd name="T82" fmla="*/ 355 w 2232"/>
                <a:gd name="T83" fmla="*/ 731 h 849"/>
                <a:gd name="T84" fmla="*/ 317 w 2232"/>
                <a:gd name="T85" fmla="*/ 618 h 849"/>
                <a:gd name="T86" fmla="*/ 220 w 2232"/>
                <a:gd name="T87" fmla="*/ 552 h 849"/>
                <a:gd name="T88" fmla="*/ 162 w 2232"/>
                <a:gd name="T89" fmla="*/ 610 h 849"/>
                <a:gd name="T90" fmla="*/ 140 w 2232"/>
                <a:gd name="T91" fmla="*/ 709 h 849"/>
                <a:gd name="T92" fmla="*/ 4 w 2232"/>
                <a:gd name="T93" fmla="*/ 668 h 84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232"/>
                <a:gd name="T142" fmla="*/ 0 h 849"/>
                <a:gd name="T143" fmla="*/ 2232 w 2232"/>
                <a:gd name="T144" fmla="*/ 849 h 84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232" h="849">
                  <a:moveTo>
                    <a:pt x="24" y="560"/>
                  </a:moveTo>
                  <a:lnTo>
                    <a:pt x="30" y="522"/>
                  </a:lnTo>
                  <a:lnTo>
                    <a:pt x="44" y="438"/>
                  </a:lnTo>
                  <a:lnTo>
                    <a:pt x="62" y="354"/>
                  </a:lnTo>
                  <a:lnTo>
                    <a:pt x="80" y="313"/>
                  </a:lnTo>
                  <a:lnTo>
                    <a:pt x="92" y="311"/>
                  </a:lnTo>
                  <a:lnTo>
                    <a:pt x="112" y="307"/>
                  </a:lnTo>
                  <a:lnTo>
                    <a:pt x="136" y="301"/>
                  </a:lnTo>
                  <a:lnTo>
                    <a:pt x="162" y="297"/>
                  </a:lnTo>
                  <a:lnTo>
                    <a:pt x="186" y="291"/>
                  </a:lnTo>
                  <a:lnTo>
                    <a:pt x="206" y="287"/>
                  </a:lnTo>
                  <a:lnTo>
                    <a:pt x="220" y="285"/>
                  </a:lnTo>
                  <a:lnTo>
                    <a:pt x="226" y="283"/>
                  </a:lnTo>
                  <a:lnTo>
                    <a:pt x="236" y="273"/>
                  </a:lnTo>
                  <a:lnTo>
                    <a:pt x="262" y="247"/>
                  </a:lnTo>
                  <a:lnTo>
                    <a:pt x="301" y="209"/>
                  </a:lnTo>
                  <a:lnTo>
                    <a:pt x="347" y="165"/>
                  </a:lnTo>
                  <a:lnTo>
                    <a:pt x="397" y="121"/>
                  </a:lnTo>
                  <a:lnTo>
                    <a:pt x="447" y="79"/>
                  </a:lnTo>
                  <a:lnTo>
                    <a:pt x="491" y="47"/>
                  </a:lnTo>
                  <a:lnTo>
                    <a:pt x="525" y="29"/>
                  </a:lnTo>
                  <a:lnTo>
                    <a:pt x="541" y="25"/>
                  </a:lnTo>
                  <a:lnTo>
                    <a:pt x="561" y="19"/>
                  </a:lnTo>
                  <a:lnTo>
                    <a:pt x="583" y="15"/>
                  </a:lnTo>
                  <a:lnTo>
                    <a:pt x="611" y="10"/>
                  </a:lnTo>
                  <a:lnTo>
                    <a:pt x="643" y="8"/>
                  </a:lnTo>
                  <a:lnTo>
                    <a:pt x="681" y="4"/>
                  </a:lnTo>
                  <a:lnTo>
                    <a:pt x="725" y="2"/>
                  </a:lnTo>
                  <a:lnTo>
                    <a:pt x="777" y="0"/>
                  </a:lnTo>
                  <a:lnTo>
                    <a:pt x="835" y="2"/>
                  </a:lnTo>
                  <a:lnTo>
                    <a:pt x="900" y="2"/>
                  </a:lnTo>
                  <a:lnTo>
                    <a:pt x="974" y="6"/>
                  </a:lnTo>
                  <a:lnTo>
                    <a:pt x="1056" y="10"/>
                  </a:lnTo>
                  <a:lnTo>
                    <a:pt x="1148" y="17"/>
                  </a:lnTo>
                  <a:lnTo>
                    <a:pt x="1250" y="25"/>
                  </a:lnTo>
                  <a:lnTo>
                    <a:pt x="1362" y="35"/>
                  </a:lnTo>
                  <a:lnTo>
                    <a:pt x="1487" y="47"/>
                  </a:lnTo>
                  <a:lnTo>
                    <a:pt x="1489" y="47"/>
                  </a:lnTo>
                  <a:lnTo>
                    <a:pt x="1497" y="51"/>
                  </a:lnTo>
                  <a:lnTo>
                    <a:pt x="1507" y="55"/>
                  </a:lnTo>
                  <a:lnTo>
                    <a:pt x="1521" y="63"/>
                  </a:lnTo>
                  <a:lnTo>
                    <a:pt x="1539" y="73"/>
                  </a:lnTo>
                  <a:lnTo>
                    <a:pt x="1557" y="85"/>
                  </a:lnTo>
                  <a:lnTo>
                    <a:pt x="1579" y="101"/>
                  </a:lnTo>
                  <a:lnTo>
                    <a:pt x="1601" y="121"/>
                  </a:lnTo>
                  <a:lnTo>
                    <a:pt x="1629" y="149"/>
                  </a:lnTo>
                  <a:lnTo>
                    <a:pt x="1663" y="187"/>
                  </a:lnTo>
                  <a:lnTo>
                    <a:pt x="1703" y="231"/>
                  </a:lnTo>
                  <a:lnTo>
                    <a:pt x="1743" y="275"/>
                  </a:lnTo>
                  <a:lnTo>
                    <a:pt x="1781" y="319"/>
                  </a:lnTo>
                  <a:lnTo>
                    <a:pt x="1813" y="354"/>
                  </a:lnTo>
                  <a:lnTo>
                    <a:pt x="1835" y="378"/>
                  </a:lnTo>
                  <a:lnTo>
                    <a:pt x="1843" y="388"/>
                  </a:lnTo>
                  <a:lnTo>
                    <a:pt x="1847" y="390"/>
                  </a:lnTo>
                  <a:lnTo>
                    <a:pt x="1855" y="392"/>
                  </a:lnTo>
                  <a:lnTo>
                    <a:pt x="1867" y="396"/>
                  </a:lnTo>
                  <a:lnTo>
                    <a:pt x="1885" y="402"/>
                  </a:lnTo>
                  <a:lnTo>
                    <a:pt x="1907" y="410"/>
                  </a:lnTo>
                  <a:lnTo>
                    <a:pt x="1931" y="420"/>
                  </a:lnTo>
                  <a:lnTo>
                    <a:pt x="1957" y="428"/>
                  </a:lnTo>
                  <a:lnTo>
                    <a:pt x="1983" y="438"/>
                  </a:lnTo>
                  <a:lnTo>
                    <a:pt x="2011" y="450"/>
                  </a:lnTo>
                  <a:lnTo>
                    <a:pt x="2039" y="460"/>
                  </a:lnTo>
                  <a:lnTo>
                    <a:pt x="2068" y="472"/>
                  </a:lnTo>
                  <a:lnTo>
                    <a:pt x="2094" y="482"/>
                  </a:lnTo>
                  <a:lnTo>
                    <a:pt x="2118" y="492"/>
                  </a:lnTo>
                  <a:lnTo>
                    <a:pt x="2138" y="502"/>
                  </a:lnTo>
                  <a:lnTo>
                    <a:pt x="2156" y="510"/>
                  </a:lnTo>
                  <a:lnTo>
                    <a:pt x="2170" y="518"/>
                  </a:lnTo>
                  <a:lnTo>
                    <a:pt x="2190" y="532"/>
                  </a:lnTo>
                  <a:lnTo>
                    <a:pt x="2204" y="544"/>
                  </a:lnTo>
                  <a:lnTo>
                    <a:pt x="2216" y="556"/>
                  </a:lnTo>
                  <a:lnTo>
                    <a:pt x="2222" y="568"/>
                  </a:lnTo>
                  <a:lnTo>
                    <a:pt x="2228" y="576"/>
                  </a:lnTo>
                  <a:lnTo>
                    <a:pt x="2230" y="582"/>
                  </a:lnTo>
                  <a:lnTo>
                    <a:pt x="2232" y="586"/>
                  </a:lnTo>
                  <a:lnTo>
                    <a:pt x="2232" y="588"/>
                  </a:lnTo>
                  <a:lnTo>
                    <a:pt x="2226" y="588"/>
                  </a:lnTo>
                  <a:lnTo>
                    <a:pt x="2212" y="588"/>
                  </a:lnTo>
                  <a:lnTo>
                    <a:pt x="2192" y="588"/>
                  </a:lnTo>
                  <a:lnTo>
                    <a:pt x="2168" y="590"/>
                  </a:lnTo>
                  <a:lnTo>
                    <a:pt x="2144" y="592"/>
                  </a:lnTo>
                  <a:lnTo>
                    <a:pt x="2122" y="596"/>
                  </a:lnTo>
                  <a:lnTo>
                    <a:pt x="2106" y="602"/>
                  </a:lnTo>
                  <a:lnTo>
                    <a:pt x="2100" y="610"/>
                  </a:lnTo>
                  <a:lnTo>
                    <a:pt x="2096" y="632"/>
                  </a:lnTo>
                  <a:lnTo>
                    <a:pt x="2092" y="658"/>
                  </a:lnTo>
                  <a:lnTo>
                    <a:pt x="2088" y="681"/>
                  </a:lnTo>
                  <a:lnTo>
                    <a:pt x="2086" y="689"/>
                  </a:lnTo>
                  <a:lnTo>
                    <a:pt x="1683" y="695"/>
                  </a:lnTo>
                  <a:lnTo>
                    <a:pt x="1677" y="681"/>
                  </a:lnTo>
                  <a:lnTo>
                    <a:pt x="1665" y="648"/>
                  </a:lnTo>
                  <a:lnTo>
                    <a:pt x="1647" y="616"/>
                  </a:lnTo>
                  <a:lnTo>
                    <a:pt x="1629" y="598"/>
                  </a:lnTo>
                  <a:lnTo>
                    <a:pt x="1611" y="594"/>
                  </a:lnTo>
                  <a:lnTo>
                    <a:pt x="1579" y="588"/>
                  </a:lnTo>
                  <a:lnTo>
                    <a:pt x="1539" y="584"/>
                  </a:lnTo>
                  <a:lnTo>
                    <a:pt x="1493" y="582"/>
                  </a:lnTo>
                  <a:lnTo>
                    <a:pt x="1448" y="582"/>
                  </a:lnTo>
                  <a:lnTo>
                    <a:pt x="1410" y="588"/>
                  </a:lnTo>
                  <a:lnTo>
                    <a:pt x="1384" y="598"/>
                  </a:lnTo>
                  <a:lnTo>
                    <a:pt x="1374" y="614"/>
                  </a:lnTo>
                  <a:lnTo>
                    <a:pt x="1374" y="650"/>
                  </a:lnTo>
                  <a:lnTo>
                    <a:pt x="1376" y="677"/>
                  </a:lnTo>
                  <a:lnTo>
                    <a:pt x="1378" y="693"/>
                  </a:lnTo>
                  <a:lnTo>
                    <a:pt x="1378" y="699"/>
                  </a:lnTo>
                  <a:lnTo>
                    <a:pt x="1224" y="695"/>
                  </a:lnTo>
                  <a:lnTo>
                    <a:pt x="1220" y="687"/>
                  </a:lnTo>
                  <a:lnTo>
                    <a:pt x="1212" y="668"/>
                  </a:lnTo>
                  <a:lnTo>
                    <a:pt x="1198" y="642"/>
                  </a:lnTo>
                  <a:lnTo>
                    <a:pt x="1178" y="618"/>
                  </a:lnTo>
                  <a:lnTo>
                    <a:pt x="1152" y="598"/>
                  </a:lnTo>
                  <a:lnTo>
                    <a:pt x="1122" y="592"/>
                  </a:lnTo>
                  <a:lnTo>
                    <a:pt x="1090" y="600"/>
                  </a:lnTo>
                  <a:lnTo>
                    <a:pt x="1052" y="634"/>
                  </a:lnTo>
                  <a:lnTo>
                    <a:pt x="1032" y="664"/>
                  </a:lnTo>
                  <a:lnTo>
                    <a:pt x="1018" y="699"/>
                  </a:lnTo>
                  <a:lnTo>
                    <a:pt x="1010" y="735"/>
                  </a:lnTo>
                  <a:lnTo>
                    <a:pt x="1004" y="769"/>
                  </a:lnTo>
                  <a:lnTo>
                    <a:pt x="1002" y="801"/>
                  </a:lnTo>
                  <a:lnTo>
                    <a:pt x="1002" y="825"/>
                  </a:lnTo>
                  <a:lnTo>
                    <a:pt x="1002" y="843"/>
                  </a:lnTo>
                  <a:lnTo>
                    <a:pt x="1002" y="849"/>
                  </a:lnTo>
                  <a:lnTo>
                    <a:pt x="359" y="765"/>
                  </a:lnTo>
                  <a:lnTo>
                    <a:pt x="357" y="755"/>
                  </a:lnTo>
                  <a:lnTo>
                    <a:pt x="355" y="731"/>
                  </a:lnTo>
                  <a:lnTo>
                    <a:pt x="347" y="697"/>
                  </a:lnTo>
                  <a:lnTo>
                    <a:pt x="335" y="658"/>
                  </a:lnTo>
                  <a:lnTo>
                    <a:pt x="317" y="618"/>
                  </a:lnTo>
                  <a:lnTo>
                    <a:pt x="293" y="584"/>
                  </a:lnTo>
                  <a:lnTo>
                    <a:pt x="260" y="560"/>
                  </a:lnTo>
                  <a:lnTo>
                    <a:pt x="220" y="552"/>
                  </a:lnTo>
                  <a:lnTo>
                    <a:pt x="196" y="560"/>
                  </a:lnTo>
                  <a:lnTo>
                    <a:pt x="178" y="582"/>
                  </a:lnTo>
                  <a:lnTo>
                    <a:pt x="162" y="610"/>
                  </a:lnTo>
                  <a:lnTo>
                    <a:pt x="152" y="644"/>
                  </a:lnTo>
                  <a:lnTo>
                    <a:pt x="144" y="681"/>
                  </a:lnTo>
                  <a:lnTo>
                    <a:pt x="140" y="709"/>
                  </a:lnTo>
                  <a:lnTo>
                    <a:pt x="136" y="731"/>
                  </a:lnTo>
                  <a:lnTo>
                    <a:pt x="136" y="739"/>
                  </a:lnTo>
                  <a:lnTo>
                    <a:pt x="4" y="668"/>
                  </a:lnTo>
                  <a:lnTo>
                    <a:pt x="0" y="568"/>
                  </a:lnTo>
                  <a:lnTo>
                    <a:pt x="24" y="5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78" name="Freeform 9">
              <a:extLst>
                <a:ext uri="{FF2B5EF4-FFF2-40B4-BE49-F238E27FC236}">
                  <a16:creationId xmlns:a16="http://schemas.microsoft.com/office/drawing/2014/main" id="{7CEC4A7C-DA0D-4E96-BC71-0C43B15C39AC}"/>
                </a:ext>
              </a:extLst>
            </p:cNvPr>
            <p:cNvSpPr>
              <a:spLocks/>
            </p:cNvSpPr>
            <p:nvPr/>
          </p:nvSpPr>
          <p:spPr bwMode="auto">
            <a:xfrm>
              <a:off x="3068" y="2220"/>
              <a:ext cx="335" cy="145"/>
            </a:xfrm>
            <a:custGeom>
              <a:avLst/>
              <a:gdLst>
                <a:gd name="T0" fmla="*/ 6 w 335"/>
                <a:gd name="T1" fmla="*/ 137 h 145"/>
                <a:gd name="T2" fmla="*/ 2 w 335"/>
                <a:gd name="T3" fmla="*/ 119 h 145"/>
                <a:gd name="T4" fmla="*/ 0 w 335"/>
                <a:gd name="T5" fmla="*/ 76 h 145"/>
                <a:gd name="T6" fmla="*/ 8 w 335"/>
                <a:gd name="T7" fmla="*/ 32 h 145"/>
                <a:gd name="T8" fmla="*/ 38 w 335"/>
                <a:gd name="T9" fmla="*/ 8 h 145"/>
                <a:gd name="T10" fmla="*/ 44 w 335"/>
                <a:gd name="T11" fmla="*/ 8 h 145"/>
                <a:gd name="T12" fmla="*/ 62 w 335"/>
                <a:gd name="T13" fmla="*/ 4 h 145"/>
                <a:gd name="T14" fmla="*/ 88 w 335"/>
                <a:gd name="T15" fmla="*/ 2 h 145"/>
                <a:gd name="T16" fmla="*/ 123 w 335"/>
                <a:gd name="T17" fmla="*/ 0 h 145"/>
                <a:gd name="T18" fmla="*/ 159 w 335"/>
                <a:gd name="T19" fmla="*/ 0 h 145"/>
                <a:gd name="T20" fmla="*/ 197 w 335"/>
                <a:gd name="T21" fmla="*/ 2 h 145"/>
                <a:gd name="T22" fmla="*/ 233 w 335"/>
                <a:gd name="T23" fmla="*/ 10 h 145"/>
                <a:gd name="T24" fmla="*/ 265 w 335"/>
                <a:gd name="T25" fmla="*/ 20 h 145"/>
                <a:gd name="T26" fmla="*/ 291 w 335"/>
                <a:gd name="T27" fmla="*/ 34 h 145"/>
                <a:gd name="T28" fmla="*/ 309 w 335"/>
                <a:gd name="T29" fmla="*/ 50 h 145"/>
                <a:gd name="T30" fmla="*/ 321 w 335"/>
                <a:gd name="T31" fmla="*/ 68 h 145"/>
                <a:gd name="T32" fmla="*/ 329 w 335"/>
                <a:gd name="T33" fmla="*/ 84 h 145"/>
                <a:gd name="T34" fmla="*/ 333 w 335"/>
                <a:gd name="T35" fmla="*/ 100 h 145"/>
                <a:gd name="T36" fmla="*/ 335 w 335"/>
                <a:gd name="T37" fmla="*/ 113 h 145"/>
                <a:gd name="T38" fmla="*/ 335 w 335"/>
                <a:gd name="T39" fmla="*/ 123 h 145"/>
                <a:gd name="T40" fmla="*/ 335 w 335"/>
                <a:gd name="T41" fmla="*/ 129 h 145"/>
                <a:gd name="T42" fmla="*/ 333 w 335"/>
                <a:gd name="T43" fmla="*/ 135 h 145"/>
                <a:gd name="T44" fmla="*/ 329 w 335"/>
                <a:gd name="T45" fmla="*/ 139 h 145"/>
                <a:gd name="T46" fmla="*/ 321 w 335"/>
                <a:gd name="T47" fmla="*/ 141 h 145"/>
                <a:gd name="T48" fmla="*/ 307 w 335"/>
                <a:gd name="T49" fmla="*/ 143 h 145"/>
                <a:gd name="T50" fmla="*/ 285 w 335"/>
                <a:gd name="T51" fmla="*/ 145 h 145"/>
                <a:gd name="T52" fmla="*/ 255 w 335"/>
                <a:gd name="T53" fmla="*/ 145 h 145"/>
                <a:gd name="T54" fmla="*/ 217 w 335"/>
                <a:gd name="T55" fmla="*/ 145 h 145"/>
                <a:gd name="T56" fmla="*/ 169 w 335"/>
                <a:gd name="T57" fmla="*/ 145 h 145"/>
                <a:gd name="T58" fmla="*/ 121 w 335"/>
                <a:gd name="T59" fmla="*/ 145 h 145"/>
                <a:gd name="T60" fmla="*/ 84 w 335"/>
                <a:gd name="T61" fmla="*/ 145 h 145"/>
                <a:gd name="T62" fmla="*/ 56 w 335"/>
                <a:gd name="T63" fmla="*/ 145 h 145"/>
                <a:gd name="T64" fmla="*/ 36 w 335"/>
                <a:gd name="T65" fmla="*/ 143 h 145"/>
                <a:gd name="T66" fmla="*/ 22 w 335"/>
                <a:gd name="T67" fmla="*/ 143 h 145"/>
                <a:gd name="T68" fmla="*/ 14 w 335"/>
                <a:gd name="T69" fmla="*/ 141 h 145"/>
                <a:gd name="T70" fmla="*/ 8 w 335"/>
                <a:gd name="T71" fmla="*/ 139 h 145"/>
                <a:gd name="T72" fmla="*/ 6 w 335"/>
                <a:gd name="T73" fmla="*/ 137 h 1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5"/>
                <a:gd name="T112" fmla="*/ 0 h 145"/>
                <a:gd name="T113" fmla="*/ 335 w 335"/>
                <a:gd name="T114" fmla="*/ 145 h 1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5" h="145">
                  <a:moveTo>
                    <a:pt x="6" y="137"/>
                  </a:moveTo>
                  <a:lnTo>
                    <a:pt x="2" y="119"/>
                  </a:lnTo>
                  <a:lnTo>
                    <a:pt x="0" y="76"/>
                  </a:lnTo>
                  <a:lnTo>
                    <a:pt x="8" y="32"/>
                  </a:lnTo>
                  <a:lnTo>
                    <a:pt x="38" y="8"/>
                  </a:lnTo>
                  <a:lnTo>
                    <a:pt x="44" y="8"/>
                  </a:lnTo>
                  <a:lnTo>
                    <a:pt x="62" y="4"/>
                  </a:lnTo>
                  <a:lnTo>
                    <a:pt x="88" y="2"/>
                  </a:lnTo>
                  <a:lnTo>
                    <a:pt x="123" y="0"/>
                  </a:lnTo>
                  <a:lnTo>
                    <a:pt x="159" y="0"/>
                  </a:lnTo>
                  <a:lnTo>
                    <a:pt x="197" y="2"/>
                  </a:lnTo>
                  <a:lnTo>
                    <a:pt x="233" y="10"/>
                  </a:lnTo>
                  <a:lnTo>
                    <a:pt x="265" y="20"/>
                  </a:lnTo>
                  <a:lnTo>
                    <a:pt x="291" y="34"/>
                  </a:lnTo>
                  <a:lnTo>
                    <a:pt x="309" y="50"/>
                  </a:lnTo>
                  <a:lnTo>
                    <a:pt x="321" y="68"/>
                  </a:lnTo>
                  <a:lnTo>
                    <a:pt x="329" y="84"/>
                  </a:lnTo>
                  <a:lnTo>
                    <a:pt x="333" y="100"/>
                  </a:lnTo>
                  <a:lnTo>
                    <a:pt x="335" y="113"/>
                  </a:lnTo>
                  <a:lnTo>
                    <a:pt x="335" y="123"/>
                  </a:lnTo>
                  <a:lnTo>
                    <a:pt x="335" y="129"/>
                  </a:lnTo>
                  <a:lnTo>
                    <a:pt x="333" y="135"/>
                  </a:lnTo>
                  <a:lnTo>
                    <a:pt x="329" y="139"/>
                  </a:lnTo>
                  <a:lnTo>
                    <a:pt x="321" y="141"/>
                  </a:lnTo>
                  <a:lnTo>
                    <a:pt x="307" y="143"/>
                  </a:lnTo>
                  <a:lnTo>
                    <a:pt x="285" y="145"/>
                  </a:lnTo>
                  <a:lnTo>
                    <a:pt x="255" y="145"/>
                  </a:lnTo>
                  <a:lnTo>
                    <a:pt x="217" y="145"/>
                  </a:lnTo>
                  <a:lnTo>
                    <a:pt x="169" y="145"/>
                  </a:lnTo>
                  <a:lnTo>
                    <a:pt x="121" y="145"/>
                  </a:lnTo>
                  <a:lnTo>
                    <a:pt x="84" y="145"/>
                  </a:lnTo>
                  <a:lnTo>
                    <a:pt x="56" y="145"/>
                  </a:lnTo>
                  <a:lnTo>
                    <a:pt x="36" y="143"/>
                  </a:lnTo>
                  <a:lnTo>
                    <a:pt x="22" y="143"/>
                  </a:lnTo>
                  <a:lnTo>
                    <a:pt x="14" y="141"/>
                  </a:lnTo>
                  <a:lnTo>
                    <a:pt x="8" y="139"/>
                  </a:lnTo>
                  <a:lnTo>
                    <a:pt x="6" y="137"/>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79" name="Freeform 10">
              <a:extLst>
                <a:ext uri="{FF2B5EF4-FFF2-40B4-BE49-F238E27FC236}">
                  <a16:creationId xmlns:a16="http://schemas.microsoft.com/office/drawing/2014/main" id="{88C07788-80CD-4CB6-A526-793CA316A943}"/>
                </a:ext>
              </a:extLst>
            </p:cNvPr>
            <p:cNvSpPr>
              <a:spLocks/>
            </p:cNvSpPr>
            <p:nvPr/>
          </p:nvSpPr>
          <p:spPr bwMode="auto">
            <a:xfrm>
              <a:off x="3794" y="2242"/>
              <a:ext cx="188" cy="125"/>
            </a:xfrm>
            <a:custGeom>
              <a:avLst/>
              <a:gdLst>
                <a:gd name="T0" fmla="*/ 0 w 188"/>
                <a:gd name="T1" fmla="*/ 103 h 125"/>
                <a:gd name="T2" fmla="*/ 0 w 188"/>
                <a:gd name="T3" fmla="*/ 89 h 125"/>
                <a:gd name="T4" fmla="*/ 6 w 188"/>
                <a:gd name="T5" fmla="*/ 56 h 125"/>
                <a:gd name="T6" fmla="*/ 20 w 188"/>
                <a:gd name="T7" fmla="*/ 24 h 125"/>
                <a:gd name="T8" fmla="*/ 44 w 188"/>
                <a:gd name="T9" fmla="*/ 6 h 125"/>
                <a:gd name="T10" fmla="*/ 60 w 188"/>
                <a:gd name="T11" fmla="*/ 2 h 125"/>
                <a:gd name="T12" fmla="*/ 80 w 188"/>
                <a:gd name="T13" fmla="*/ 0 h 125"/>
                <a:gd name="T14" fmla="*/ 98 w 188"/>
                <a:gd name="T15" fmla="*/ 0 h 125"/>
                <a:gd name="T16" fmla="*/ 116 w 188"/>
                <a:gd name="T17" fmla="*/ 0 h 125"/>
                <a:gd name="T18" fmla="*/ 134 w 188"/>
                <a:gd name="T19" fmla="*/ 0 h 125"/>
                <a:gd name="T20" fmla="*/ 146 w 188"/>
                <a:gd name="T21" fmla="*/ 0 h 125"/>
                <a:gd name="T22" fmla="*/ 154 w 188"/>
                <a:gd name="T23" fmla="*/ 0 h 125"/>
                <a:gd name="T24" fmla="*/ 158 w 188"/>
                <a:gd name="T25" fmla="*/ 0 h 125"/>
                <a:gd name="T26" fmla="*/ 164 w 188"/>
                <a:gd name="T27" fmla="*/ 16 h 125"/>
                <a:gd name="T28" fmla="*/ 174 w 188"/>
                <a:gd name="T29" fmla="*/ 54 h 125"/>
                <a:gd name="T30" fmla="*/ 186 w 188"/>
                <a:gd name="T31" fmla="*/ 95 h 125"/>
                <a:gd name="T32" fmla="*/ 188 w 188"/>
                <a:gd name="T33" fmla="*/ 117 h 125"/>
                <a:gd name="T34" fmla="*/ 180 w 188"/>
                <a:gd name="T35" fmla="*/ 121 h 125"/>
                <a:gd name="T36" fmla="*/ 160 w 188"/>
                <a:gd name="T37" fmla="*/ 123 h 125"/>
                <a:gd name="T38" fmla="*/ 134 w 188"/>
                <a:gd name="T39" fmla="*/ 125 h 125"/>
                <a:gd name="T40" fmla="*/ 104 w 188"/>
                <a:gd name="T41" fmla="*/ 125 h 125"/>
                <a:gd name="T42" fmla="*/ 72 w 188"/>
                <a:gd name="T43" fmla="*/ 123 h 125"/>
                <a:gd name="T44" fmla="*/ 42 w 188"/>
                <a:gd name="T45" fmla="*/ 119 h 125"/>
                <a:gd name="T46" fmla="*/ 16 w 188"/>
                <a:gd name="T47" fmla="*/ 113 h 125"/>
                <a:gd name="T48" fmla="*/ 0 w 188"/>
                <a:gd name="T49" fmla="*/ 103 h 1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25"/>
                <a:gd name="T77" fmla="*/ 188 w 188"/>
                <a:gd name="T78" fmla="*/ 125 h 1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25">
                  <a:moveTo>
                    <a:pt x="0" y="103"/>
                  </a:moveTo>
                  <a:lnTo>
                    <a:pt x="0" y="89"/>
                  </a:lnTo>
                  <a:lnTo>
                    <a:pt x="6" y="56"/>
                  </a:lnTo>
                  <a:lnTo>
                    <a:pt x="20" y="24"/>
                  </a:lnTo>
                  <a:lnTo>
                    <a:pt x="44" y="6"/>
                  </a:lnTo>
                  <a:lnTo>
                    <a:pt x="60" y="2"/>
                  </a:lnTo>
                  <a:lnTo>
                    <a:pt x="80" y="0"/>
                  </a:lnTo>
                  <a:lnTo>
                    <a:pt x="98" y="0"/>
                  </a:lnTo>
                  <a:lnTo>
                    <a:pt x="116" y="0"/>
                  </a:lnTo>
                  <a:lnTo>
                    <a:pt x="134" y="0"/>
                  </a:lnTo>
                  <a:lnTo>
                    <a:pt x="146" y="0"/>
                  </a:lnTo>
                  <a:lnTo>
                    <a:pt x="154" y="0"/>
                  </a:lnTo>
                  <a:lnTo>
                    <a:pt x="158" y="0"/>
                  </a:lnTo>
                  <a:lnTo>
                    <a:pt x="164" y="16"/>
                  </a:lnTo>
                  <a:lnTo>
                    <a:pt x="174" y="54"/>
                  </a:lnTo>
                  <a:lnTo>
                    <a:pt x="186" y="95"/>
                  </a:lnTo>
                  <a:lnTo>
                    <a:pt x="188" y="117"/>
                  </a:lnTo>
                  <a:lnTo>
                    <a:pt x="180" y="121"/>
                  </a:lnTo>
                  <a:lnTo>
                    <a:pt x="160" y="123"/>
                  </a:lnTo>
                  <a:lnTo>
                    <a:pt x="134" y="125"/>
                  </a:lnTo>
                  <a:lnTo>
                    <a:pt x="104" y="125"/>
                  </a:lnTo>
                  <a:lnTo>
                    <a:pt x="72" y="123"/>
                  </a:lnTo>
                  <a:lnTo>
                    <a:pt x="42" y="119"/>
                  </a:lnTo>
                  <a:lnTo>
                    <a:pt x="16" y="113"/>
                  </a:lnTo>
                  <a:lnTo>
                    <a:pt x="0" y="103"/>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0" name="Freeform 11">
              <a:extLst>
                <a:ext uri="{FF2B5EF4-FFF2-40B4-BE49-F238E27FC236}">
                  <a16:creationId xmlns:a16="http://schemas.microsoft.com/office/drawing/2014/main" id="{0C11A27F-CE3F-4561-8C0C-F0A0F9C8A8CC}"/>
                </a:ext>
              </a:extLst>
            </p:cNvPr>
            <p:cNvSpPr>
              <a:spLocks/>
            </p:cNvSpPr>
            <p:nvPr/>
          </p:nvSpPr>
          <p:spPr bwMode="auto">
            <a:xfrm>
              <a:off x="2363" y="1721"/>
              <a:ext cx="271" cy="343"/>
            </a:xfrm>
            <a:custGeom>
              <a:avLst/>
              <a:gdLst>
                <a:gd name="T0" fmla="*/ 206 w 271"/>
                <a:gd name="T1" fmla="*/ 40 h 343"/>
                <a:gd name="T2" fmla="*/ 212 w 271"/>
                <a:gd name="T3" fmla="*/ 62 h 343"/>
                <a:gd name="T4" fmla="*/ 221 w 271"/>
                <a:gd name="T5" fmla="*/ 98 h 343"/>
                <a:gd name="T6" fmla="*/ 231 w 271"/>
                <a:gd name="T7" fmla="*/ 140 h 343"/>
                <a:gd name="T8" fmla="*/ 241 w 271"/>
                <a:gd name="T9" fmla="*/ 188 h 343"/>
                <a:gd name="T10" fmla="*/ 253 w 271"/>
                <a:gd name="T11" fmla="*/ 232 h 343"/>
                <a:gd name="T12" fmla="*/ 261 w 271"/>
                <a:gd name="T13" fmla="*/ 270 h 343"/>
                <a:gd name="T14" fmla="*/ 267 w 271"/>
                <a:gd name="T15" fmla="*/ 297 h 343"/>
                <a:gd name="T16" fmla="*/ 269 w 271"/>
                <a:gd name="T17" fmla="*/ 307 h 343"/>
                <a:gd name="T18" fmla="*/ 269 w 271"/>
                <a:gd name="T19" fmla="*/ 309 h 343"/>
                <a:gd name="T20" fmla="*/ 271 w 271"/>
                <a:gd name="T21" fmla="*/ 313 h 343"/>
                <a:gd name="T22" fmla="*/ 271 w 271"/>
                <a:gd name="T23" fmla="*/ 321 h 343"/>
                <a:gd name="T24" fmla="*/ 271 w 271"/>
                <a:gd name="T25" fmla="*/ 327 h 343"/>
                <a:gd name="T26" fmla="*/ 267 w 271"/>
                <a:gd name="T27" fmla="*/ 335 h 343"/>
                <a:gd name="T28" fmla="*/ 259 w 271"/>
                <a:gd name="T29" fmla="*/ 339 h 343"/>
                <a:gd name="T30" fmla="*/ 245 w 271"/>
                <a:gd name="T31" fmla="*/ 343 h 343"/>
                <a:gd name="T32" fmla="*/ 225 w 271"/>
                <a:gd name="T33" fmla="*/ 341 h 343"/>
                <a:gd name="T34" fmla="*/ 196 w 271"/>
                <a:gd name="T35" fmla="*/ 337 h 343"/>
                <a:gd name="T36" fmla="*/ 162 w 271"/>
                <a:gd name="T37" fmla="*/ 333 h 343"/>
                <a:gd name="T38" fmla="*/ 126 w 271"/>
                <a:gd name="T39" fmla="*/ 327 h 343"/>
                <a:gd name="T40" fmla="*/ 88 w 271"/>
                <a:gd name="T41" fmla="*/ 323 h 343"/>
                <a:gd name="T42" fmla="*/ 54 w 271"/>
                <a:gd name="T43" fmla="*/ 317 h 343"/>
                <a:gd name="T44" fmla="*/ 26 w 271"/>
                <a:gd name="T45" fmla="*/ 315 h 343"/>
                <a:gd name="T46" fmla="*/ 8 w 271"/>
                <a:gd name="T47" fmla="*/ 311 h 343"/>
                <a:gd name="T48" fmla="*/ 0 w 271"/>
                <a:gd name="T49" fmla="*/ 311 h 343"/>
                <a:gd name="T50" fmla="*/ 72 w 271"/>
                <a:gd name="T51" fmla="*/ 0 h 343"/>
                <a:gd name="T52" fmla="*/ 78 w 271"/>
                <a:gd name="T53" fmla="*/ 0 h 343"/>
                <a:gd name="T54" fmla="*/ 92 w 271"/>
                <a:gd name="T55" fmla="*/ 0 h 343"/>
                <a:gd name="T56" fmla="*/ 112 w 271"/>
                <a:gd name="T57" fmla="*/ 0 h 343"/>
                <a:gd name="T58" fmla="*/ 134 w 271"/>
                <a:gd name="T59" fmla="*/ 2 h 343"/>
                <a:gd name="T60" fmla="*/ 158 w 271"/>
                <a:gd name="T61" fmla="*/ 6 h 343"/>
                <a:gd name="T62" fmla="*/ 180 w 271"/>
                <a:gd name="T63" fmla="*/ 12 h 343"/>
                <a:gd name="T64" fmla="*/ 196 w 271"/>
                <a:gd name="T65" fmla="*/ 24 h 343"/>
                <a:gd name="T66" fmla="*/ 206 w 271"/>
                <a:gd name="T67" fmla="*/ 40 h 3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343"/>
                <a:gd name="T104" fmla="*/ 271 w 271"/>
                <a:gd name="T105" fmla="*/ 343 h 3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343">
                  <a:moveTo>
                    <a:pt x="206" y="40"/>
                  </a:moveTo>
                  <a:lnTo>
                    <a:pt x="212" y="62"/>
                  </a:lnTo>
                  <a:lnTo>
                    <a:pt x="221" y="98"/>
                  </a:lnTo>
                  <a:lnTo>
                    <a:pt x="231" y="140"/>
                  </a:lnTo>
                  <a:lnTo>
                    <a:pt x="241" y="188"/>
                  </a:lnTo>
                  <a:lnTo>
                    <a:pt x="253" y="232"/>
                  </a:lnTo>
                  <a:lnTo>
                    <a:pt x="261" y="270"/>
                  </a:lnTo>
                  <a:lnTo>
                    <a:pt x="267" y="297"/>
                  </a:lnTo>
                  <a:lnTo>
                    <a:pt x="269" y="307"/>
                  </a:lnTo>
                  <a:lnTo>
                    <a:pt x="269" y="309"/>
                  </a:lnTo>
                  <a:lnTo>
                    <a:pt x="271" y="313"/>
                  </a:lnTo>
                  <a:lnTo>
                    <a:pt x="271" y="321"/>
                  </a:lnTo>
                  <a:lnTo>
                    <a:pt x="271" y="327"/>
                  </a:lnTo>
                  <a:lnTo>
                    <a:pt x="267" y="335"/>
                  </a:lnTo>
                  <a:lnTo>
                    <a:pt x="259" y="339"/>
                  </a:lnTo>
                  <a:lnTo>
                    <a:pt x="245" y="343"/>
                  </a:lnTo>
                  <a:lnTo>
                    <a:pt x="225" y="341"/>
                  </a:lnTo>
                  <a:lnTo>
                    <a:pt x="196" y="337"/>
                  </a:lnTo>
                  <a:lnTo>
                    <a:pt x="162" y="333"/>
                  </a:lnTo>
                  <a:lnTo>
                    <a:pt x="126" y="327"/>
                  </a:lnTo>
                  <a:lnTo>
                    <a:pt x="88" y="323"/>
                  </a:lnTo>
                  <a:lnTo>
                    <a:pt x="54" y="317"/>
                  </a:lnTo>
                  <a:lnTo>
                    <a:pt x="26" y="315"/>
                  </a:lnTo>
                  <a:lnTo>
                    <a:pt x="8" y="311"/>
                  </a:lnTo>
                  <a:lnTo>
                    <a:pt x="0" y="311"/>
                  </a:lnTo>
                  <a:lnTo>
                    <a:pt x="72" y="0"/>
                  </a:lnTo>
                  <a:lnTo>
                    <a:pt x="78" y="0"/>
                  </a:lnTo>
                  <a:lnTo>
                    <a:pt x="92" y="0"/>
                  </a:lnTo>
                  <a:lnTo>
                    <a:pt x="112" y="0"/>
                  </a:lnTo>
                  <a:lnTo>
                    <a:pt x="134" y="2"/>
                  </a:lnTo>
                  <a:lnTo>
                    <a:pt x="158" y="6"/>
                  </a:lnTo>
                  <a:lnTo>
                    <a:pt x="180" y="12"/>
                  </a:lnTo>
                  <a:lnTo>
                    <a:pt x="196" y="24"/>
                  </a:lnTo>
                  <a:lnTo>
                    <a:pt x="206" y="40"/>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1" name="Freeform 12">
              <a:extLst>
                <a:ext uri="{FF2B5EF4-FFF2-40B4-BE49-F238E27FC236}">
                  <a16:creationId xmlns:a16="http://schemas.microsoft.com/office/drawing/2014/main" id="{A873D9B2-D87E-4615-9C6F-CC00C73D4075}"/>
                </a:ext>
              </a:extLst>
            </p:cNvPr>
            <p:cNvSpPr>
              <a:spLocks/>
            </p:cNvSpPr>
            <p:nvPr/>
          </p:nvSpPr>
          <p:spPr bwMode="auto">
            <a:xfrm>
              <a:off x="2065" y="1719"/>
              <a:ext cx="316" cy="305"/>
            </a:xfrm>
            <a:custGeom>
              <a:avLst/>
              <a:gdLst>
                <a:gd name="T0" fmla="*/ 316 w 316"/>
                <a:gd name="T1" fmla="*/ 2 h 305"/>
                <a:gd name="T2" fmla="*/ 312 w 316"/>
                <a:gd name="T3" fmla="*/ 2 h 305"/>
                <a:gd name="T4" fmla="*/ 304 w 316"/>
                <a:gd name="T5" fmla="*/ 0 h 305"/>
                <a:gd name="T6" fmla="*/ 290 w 316"/>
                <a:gd name="T7" fmla="*/ 0 h 305"/>
                <a:gd name="T8" fmla="*/ 274 w 316"/>
                <a:gd name="T9" fmla="*/ 0 h 305"/>
                <a:gd name="T10" fmla="*/ 256 w 316"/>
                <a:gd name="T11" fmla="*/ 0 h 305"/>
                <a:gd name="T12" fmla="*/ 240 w 316"/>
                <a:gd name="T13" fmla="*/ 2 h 305"/>
                <a:gd name="T14" fmla="*/ 226 w 316"/>
                <a:gd name="T15" fmla="*/ 4 h 305"/>
                <a:gd name="T16" fmla="*/ 216 w 316"/>
                <a:gd name="T17" fmla="*/ 8 h 305"/>
                <a:gd name="T18" fmla="*/ 202 w 316"/>
                <a:gd name="T19" fmla="*/ 20 h 305"/>
                <a:gd name="T20" fmla="*/ 178 w 316"/>
                <a:gd name="T21" fmla="*/ 42 h 305"/>
                <a:gd name="T22" fmla="*/ 146 w 316"/>
                <a:gd name="T23" fmla="*/ 72 h 305"/>
                <a:gd name="T24" fmla="*/ 110 w 316"/>
                <a:gd name="T25" fmla="*/ 106 h 305"/>
                <a:gd name="T26" fmla="*/ 74 w 316"/>
                <a:gd name="T27" fmla="*/ 144 h 305"/>
                <a:gd name="T28" fmla="*/ 42 w 316"/>
                <a:gd name="T29" fmla="*/ 182 h 305"/>
                <a:gd name="T30" fmla="*/ 16 w 316"/>
                <a:gd name="T31" fmla="*/ 214 h 305"/>
                <a:gd name="T32" fmla="*/ 2 w 316"/>
                <a:gd name="T33" fmla="*/ 242 h 305"/>
                <a:gd name="T34" fmla="*/ 2 w 316"/>
                <a:gd name="T35" fmla="*/ 244 h 305"/>
                <a:gd name="T36" fmla="*/ 0 w 316"/>
                <a:gd name="T37" fmla="*/ 248 h 305"/>
                <a:gd name="T38" fmla="*/ 0 w 316"/>
                <a:gd name="T39" fmla="*/ 254 h 305"/>
                <a:gd name="T40" fmla="*/ 2 w 316"/>
                <a:gd name="T41" fmla="*/ 260 h 305"/>
                <a:gd name="T42" fmla="*/ 6 w 316"/>
                <a:gd name="T43" fmla="*/ 268 h 305"/>
                <a:gd name="T44" fmla="*/ 16 w 316"/>
                <a:gd name="T45" fmla="*/ 274 h 305"/>
                <a:gd name="T46" fmla="*/ 32 w 316"/>
                <a:gd name="T47" fmla="*/ 281 h 305"/>
                <a:gd name="T48" fmla="*/ 54 w 316"/>
                <a:gd name="T49" fmla="*/ 285 h 305"/>
                <a:gd name="T50" fmla="*/ 82 w 316"/>
                <a:gd name="T51" fmla="*/ 287 h 305"/>
                <a:gd name="T52" fmla="*/ 110 w 316"/>
                <a:gd name="T53" fmla="*/ 291 h 305"/>
                <a:gd name="T54" fmla="*/ 138 w 316"/>
                <a:gd name="T55" fmla="*/ 293 h 305"/>
                <a:gd name="T56" fmla="*/ 166 w 316"/>
                <a:gd name="T57" fmla="*/ 297 h 305"/>
                <a:gd name="T58" fmla="*/ 190 w 316"/>
                <a:gd name="T59" fmla="*/ 301 h 305"/>
                <a:gd name="T60" fmla="*/ 210 w 316"/>
                <a:gd name="T61" fmla="*/ 303 h 305"/>
                <a:gd name="T62" fmla="*/ 224 w 316"/>
                <a:gd name="T63" fmla="*/ 305 h 305"/>
                <a:gd name="T64" fmla="*/ 228 w 316"/>
                <a:gd name="T65" fmla="*/ 305 h 305"/>
                <a:gd name="T66" fmla="*/ 316 w 316"/>
                <a:gd name="T67" fmla="*/ 2 h 3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305"/>
                <a:gd name="T104" fmla="*/ 316 w 316"/>
                <a:gd name="T105" fmla="*/ 305 h 3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305">
                  <a:moveTo>
                    <a:pt x="316" y="2"/>
                  </a:moveTo>
                  <a:lnTo>
                    <a:pt x="312" y="2"/>
                  </a:lnTo>
                  <a:lnTo>
                    <a:pt x="304" y="0"/>
                  </a:lnTo>
                  <a:lnTo>
                    <a:pt x="290" y="0"/>
                  </a:lnTo>
                  <a:lnTo>
                    <a:pt x="274" y="0"/>
                  </a:lnTo>
                  <a:lnTo>
                    <a:pt x="256" y="0"/>
                  </a:lnTo>
                  <a:lnTo>
                    <a:pt x="240" y="2"/>
                  </a:lnTo>
                  <a:lnTo>
                    <a:pt x="226" y="4"/>
                  </a:lnTo>
                  <a:lnTo>
                    <a:pt x="216" y="8"/>
                  </a:lnTo>
                  <a:lnTo>
                    <a:pt x="202" y="20"/>
                  </a:lnTo>
                  <a:lnTo>
                    <a:pt x="178" y="42"/>
                  </a:lnTo>
                  <a:lnTo>
                    <a:pt x="146" y="72"/>
                  </a:lnTo>
                  <a:lnTo>
                    <a:pt x="110" y="106"/>
                  </a:lnTo>
                  <a:lnTo>
                    <a:pt x="74" y="144"/>
                  </a:lnTo>
                  <a:lnTo>
                    <a:pt x="42" y="182"/>
                  </a:lnTo>
                  <a:lnTo>
                    <a:pt x="16" y="214"/>
                  </a:lnTo>
                  <a:lnTo>
                    <a:pt x="2" y="242"/>
                  </a:lnTo>
                  <a:lnTo>
                    <a:pt x="2" y="244"/>
                  </a:lnTo>
                  <a:lnTo>
                    <a:pt x="0" y="248"/>
                  </a:lnTo>
                  <a:lnTo>
                    <a:pt x="0" y="254"/>
                  </a:lnTo>
                  <a:lnTo>
                    <a:pt x="2" y="260"/>
                  </a:lnTo>
                  <a:lnTo>
                    <a:pt x="6" y="268"/>
                  </a:lnTo>
                  <a:lnTo>
                    <a:pt x="16" y="274"/>
                  </a:lnTo>
                  <a:lnTo>
                    <a:pt x="32" y="281"/>
                  </a:lnTo>
                  <a:lnTo>
                    <a:pt x="54" y="285"/>
                  </a:lnTo>
                  <a:lnTo>
                    <a:pt x="82" y="287"/>
                  </a:lnTo>
                  <a:lnTo>
                    <a:pt x="110" y="291"/>
                  </a:lnTo>
                  <a:lnTo>
                    <a:pt x="138" y="293"/>
                  </a:lnTo>
                  <a:lnTo>
                    <a:pt x="166" y="297"/>
                  </a:lnTo>
                  <a:lnTo>
                    <a:pt x="190" y="301"/>
                  </a:lnTo>
                  <a:lnTo>
                    <a:pt x="210" y="303"/>
                  </a:lnTo>
                  <a:lnTo>
                    <a:pt x="224" y="305"/>
                  </a:lnTo>
                  <a:lnTo>
                    <a:pt x="228" y="305"/>
                  </a:lnTo>
                  <a:lnTo>
                    <a:pt x="316" y="2"/>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2" name="Freeform 13">
              <a:extLst>
                <a:ext uri="{FF2B5EF4-FFF2-40B4-BE49-F238E27FC236}">
                  <a16:creationId xmlns:a16="http://schemas.microsoft.com/office/drawing/2014/main" id="{1000702B-6DBA-4C2D-959D-CBF06BBA39F7}"/>
                </a:ext>
              </a:extLst>
            </p:cNvPr>
            <p:cNvSpPr>
              <a:spLocks/>
            </p:cNvSpPr>
            <p:nvPr/>
          </p:nvSpPr>
          <p:spPr bwMode="auto">
            <a:xfrm>
              <a:off x="2644" y="1737"/>
              <a:ext cx="807" cy="285"/>
            </a:xfrm>
            <a:custGeom>
              <a:avLst/>
              <a:gdLst>
                <a:gd name="T0" fmla="*/ 118 w 807"/>
                <a:gd name="T1" fmla="*/ 285 h 285"/>
                <a:gd name="T2" fmla="*/ 116 w 807"/>
                <a:gd name="T3" fmla="*/ 285 h 285"/>
                <a:gd name="T4" fmla="*/ 110 w 807"/>
                <a:gd name="T5" fmla="*/ 285 h 285"/>
                <a:gd name="T6" fmla="*/ 100 w 807"/>
                <a:gd name="T7" fmla="*/ 285 h 285"/>
                <a:gd name="T8" fmla="*/ 90 w 807"/>
                <a:gd name="T9" fmla="*/ 283 h 285"/>
                <a:gd name="T10" fmla="*/ 78 w 807"/>
                <a:gd name="T11" fmla="*/ 277 h 285"/>
                <a:gd name="T12" fmla="*/ 66 w 807"/>
                <a:gd name="T13" fmla="*/ 267 h 285"/>
                <a:gd name="T14" fmla="*/ 54 w 807"/>
                <a:gd name="T15" fmla="*/ 250 h 285"/>
                <a:gd name="T16" fmla="*/ 46 w 807"/>
                <a:gd name="T17" fmla="*/ 228 h 285"/>
                <a:gd name="T18" fmla="*/ 28 w 807"/>
                <a:gd name="T19" fmla="*/ 158 h 285"/>
                <a:gd name="T20" fmla="*/ 14 w 807"/>
                <a:gd name="T21" fmla="*/ 88 h 285"/>
                <a:gd name="T22" fmla="*/ 4 w 807"/>
                <a:gd name="T23" fmla="*/ 36 h 285"/>
                <a:gd name="T24" fmla="*/ 0 w 807"/>
                <a:gd name="T25" fmla="*/ 16 h 285"/>
                <a:gd name="T26" fmla="*/ 4 w 807"/>
                <a:gd name="T27" fmla="*/ 16 h 285"/>
                <a:gd name="T28" fmla="*/ 16 w 807"/>
                <a:gd name="T29" fmla="*/ 14 h 285"/>
                <a:gd name="T30" fmla="*/ 32 w 807"/>
                <a:gd name="T31" fmla="*/ 12 h 285"/>
                <a:gd name="T32" fmla="*/ 56 w 807"/>
                <a:gd name="T33" fmla="*/ 10 h 285"/>
                <a:gd name="T34" fmla="*/ 86 w 807"/>
                <a:gd name="T35" fmla="*/ 8 h 285"/>
                <a:gd name="T36" fmla="*/ 120 w 807"/>
                <a:gd name="T37" fmla="*/ 6 h 285"/>
                <a:gd name="T38" fmla="*/ 156 w 807"/>
                <a:gd name="T39" fmla="*/ 4 h 285"/>
                <a:gd name="T40" fmla="*/ 198 w 807"/>
                <a:gd name="T41" fmla="*/ 2 h 285"/>
                <a:gd name="T42" fmla="*/ 240 w 807"/>
                <a:gd name="T43" fmla="*/ 0 h 285"/>
                <a:gd name="T44" fmla="*/ 286 w 807"/>
                <a:gd name="T45" fmla="*/ 0 h 285"/>
                <a:gd name="T46" fmla="*/ 332 w 807"/>
                <a:gd name="T47" fmla="*/ 0 h 285"/>
                <a:gd name="T48" fmla="*/ 380 w 807"/>
                <a:gd name="T49" fmla="*/ 2 h 285"/>
                <a:gd name="T50" fmla="*/ 426 w 807"/>
                <a:gd name="T51" fmla="*/ 4 h 285"/>
                <a:gd name="T52" fmla="*/ 472 w 807"/>
                <a:gd name="T53" fmla="*/ 8 h 285"/>
                <a:gd name="T54" fmla="*/ 518 w 807"/>
                <a:gd name="T55" fmla="*/ 14 h 285"/>
                <a:gd name="T56" fmla="*/ 561 w 807"/>
                <a:gd name="T57" fmla="*/ 22 h 285"/>
                <a:gd name="T58" fmla="*/ 569 w 807"/>
                <a:gd name="T59" fmla="*/ 30 h 285"/>
                <a:gd name="T60" fmla="*/ 593 w 807"/>
                <a:gd name="T61" fmla="*/ 50 h 285"/>
                <a:gd name="T62" fmla="*/ 625 w 807"/>
                <a:gd name="T63" fmla="*/ 82 h 285"/>
                <a:gd name="T64" fmla="*/ 665 w 807"/>
                <a:gd name="T65" fmla="*/ 120 h 285"/>
                <a:gd name="T66" fmla="*/ 707 w 807"/>
                <a:gd name="T67" fmla="*/ 162 h 285"/>
                <a:gd name="T68" fmla="*/ 747 w 807"/>
                <a:gd name="T69" fmla="*/ 206 h 285"/>
                <a:gd name="T70" fmla="*/ 781 w 807"/>
                <a:gd name="T71" fmla="*/ 246 h 285"/>
                <a:gd name="T72" fmla="*/ 807 w 807"/>
                <a:gd name="T73" fmla="*/ 285 h 285"/>
                <a:gd name="T74" fmla="*/ 118 w 807"/>
                <a:gd name="T75" fmla="*/ 285 h 28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07"/>
                <a:gd name="T115" fmla="*/ 0 h 285"/>
                <a:gd name="T116" fmla="*/ 807 w 807"/>
                <a:gd name="T117" fmla="*/ 285 h 28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07" h="285">
                  <a:moveTo>
                    <a:pt x="118" y="285"/>
                  </a:moveTo>
                  <a:lnTo>
                    <a:pt x="116" y="285"/>
                  </a:lnTo>
                  <a:lnTo>
                    <a:pt x="110" y="285"/>
                  </a:lnTo>
                  <a:lnTo>
                    <a:pt x="100" y="285"/>
                  </a:lnTo>
                  <a:lnTo>
                    <a:pt x="90" y="283"/>
                  </a:lnTo>
                  <a:lnTo>
                    <a:pt x="78" y="277"/>
                  </a:lnTo>
                  <a:lnTo>
                    <a:pt x="66" y="267"/>
                  </a:lnTo>
                  <a:lnTo>
                    <a:pt x="54" y="250"/>
                  </a:lnTo>
                  <a:lnTo>
                    <a:pt x="46" y="228"/>
                  </a:lnTo>
                  <a:lnTo>
                    <a:pt x="28" y="158"/>
                  </a:lnTo>
                  <a:lnTo>
                    <a:pt x="14" y="88"/>
                  </a:lnTo>
                  <a:lnTo>
                    <a:pt x="4" y="36"/>
                  </a:lnTo>
                  <a:lnTo>
                    <a:pt x="0" y="16"/>
                  </a:lnTo>
                  <a:lnTo>
                    <a:pt x="4" y="16"/>
                  </a:lnTo>
                  <a:lnTo>
                    <a:pt x="16" y="14"/>
                  </a:lnTo>
                  <a:lnTo>
                    <a:pt x="32" y="12"/>
                  </a:lnTo>
                  <a:lnTo>
                    <a:pt x="56" y="10"/>
                  </a:lnTo>
                  <a:lnTo>
                    <a:pt x="86" y="8"/>
                  </a:lnTo>
                  <a:lnTo>
                    <a:pt x="120" y="6"/>
                  </a:lnTo>
                  <a:lnTo>
                    <a:pt x="156" y="4"/>
                  </a:lnTo>
                  <a:lnTo>
                    <a:pt x="198" y="2"/>
                  </a:lnTo>
                  <a:lnTo>
                    <a:pt x="240" y="0"/>
                  </a:lnTo>
                  <a:lnTo>
                    <a:pt x="286" y="0"/>
                  </a:lnTo>
                  <a:lnTo>
                    <a:pt x="332" y="0"/>
                  </a:lnTo>
                  <a:lnTo>
                    <a:pt x="380" y="2"/>
                  </a:lnTo>
                  <a:lnTo>
                    <a:pt x="426" y="4"/>
                  </a:lnTo>
                  <a:lnTo>
                    <a:pt x="472" y="8"/>
                  </a:lnTo>
                  <a:lnTo>
                    <a:pt x="518" y="14"/>
                  </a:lnTo>
                  <a:lnTo>
                    <a:pt x="561" y="22"/>
                  </a:lnTo>
                  <a:lnTo>
                    <a:pt x="569" y="30"/>
                  </a:lnTo>
                  <a:lnTo>
                    <a:pt x="593" y="50"/>
                  </a:lnTo>
                  <a:lnTo>
                    <a:pt x="625" y="82"/>
                  </a:lnTo>
                  <a:lnTo>
                    <a:pt x="665" y="120"/>
                  </a:lnTo>
                  <a:lnTo>
                    <a:pt x="707" y="162"/>
                  </a:lnTo>
                  <a:lnTo>
                    <a:pt x="747" y="206"/>
                  </a:lnTo>
                  <a:lnTo>
                    <a:pt x="781" y="246"/>
                  </a:lnTo>
                  <a:lnTo>
                    <a:pt x="807" y="285"/>
                  </a:lnTo>
                  <a:lnTo>
                    <a:pt x="118" y="285"/>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3" name="Freeform 14">
              <a:extLst>
                <a:ext uri="{FF2B5EF4-FFF2-40B4-BE49-F238E27FC236}">
                  <a16:creationId xmlns:a16="http://schemas.microsoft.com/office/drawing/2014/main" id="{0DBED869-69D9-4FD1-804C-BBAD451159EC}"/>
                </a:ext>
              </a:extLst>
            </p:cNvPr>
            <p:cNvSpPr>
              <a:spLocks/>
            </p:cNvSpPr>
            <p:nvPr/>
          </p:nvSpPr>
          <p:spPr bwMode="auto">
            <a:xfrm>
              <a:off x="2481" y="1578"/>
              <a:ext cx="485" cy="93"/>
            </a:xfrm>
            <a:custGeom>
              <a:avLst/>
              <a:gdLst>
                <a:gd name="T0" fmla="*/ 0 w 485"/>
                <a:gd name="T1" fmla="*/ 2 h 93"/>
                <a:gd name="T2" fmla="*/ 0 w 485"/>
                <a:gd name="T3" fmla="*/ 93 h 93"/>
                <a:gd name="T4" fmla="*/ 6 w 485"/>
                <a:gd name="T5" fmla="*/ 93 h 93"/>
                <a:gd name="T6" fmla="*/ 20 w 485"/>
                <a:gd name="T7" fmla="*/ 93 h 93"/>
                <a:gd name="T8" fmla="*/ 44 w 485"/>
                <a:gd name="T9" fmla="*/ 93 h 93"/>
                <a:gd name="T10" fmla="*/ 74 w 485"/>
                <a:gd name="T11" fmla="*/ 93 h 93"/>
                <a:gd name="T12" fmla="*/ 109 w 485"/>
                <a:gd name="T13" fmla="*/ 93 h 93"/>
                <a:gd name="T14" fmla="*/ 149 w 485"/>
                <a:gd name="T15" fmla="*/ 91 h 93"/>
                <a:gd name="T16" fmla="*/ 191 w 485"/>
                <a:gd name="T17" fmla="*/ 91 h 93"/>
                <a:gd name="T18" fmla="*/ 235 w 485"/>
                <a:gd name="T19" fmla="*/ 91 h 93"/>
                <a:gd name="T20" fmla="*/ 279 w 485"/>
                <a:gd name="T21" fmla="*/ 91 h 93"/>
                <a:gd name="T22" fmla="*/ 323 w 485"/>
                <a:gd name="T23" fmla="*/ 88 h 93"/>
                <a:gd name="T24" fmla="*/ 363 w 485"/>
                <a:gd name="T25" fmla="*/ 88 h 93"/>
                <a:gd name="T26" fmla="*/ 399 w 485"/>
                <a:gd name="T27" fmla="*/ 88 h 93"/>
                <a:gd name="T28" fmla="*/ 431 w 485"/>
                <a:gd name="T29" fmla="*/ 88 h 93"/>
                <a:gd name="T30" fmla="*/ 455 w 485"/>
                <a:gd name="T31" fmla="*/ 86 h 93"/>
                <a:gd name="T32" fmla="*/ 471 w 485"/>
                <a:gd name="T33" fmla="*/ 86 h 93"/>
                <a:gd name="T34" fmla="*/ 479 w 485"/>
                <a:gd name="T35" fmla="*/ 86 h 93"/>
                <a:gd name="T36" fmla="*/ 481 w 485"/>
                <a:gd name="T37" fmla="*/ 78 h 93"/>
                <a:gd name="T38" fmla="*/ 483 w 485"/>
                <a:gd name="T39" fmla="*/ 60 h 93"/>
                <a:gd name="T40" fmla="*/ 485 w 485"/>
                <a:gd name="T41" fmla="*/ 36 h 93"/>
                <a:gd name="T42" fmla="*/ 479 w 485"/>
                <a:gd name="T43" fmla="*/ 16 h 93"/>
                <a:gd name="T44" fmla="*/ 471 w 485"/>
                <a:gd name="T45" fmla="*/ 12 h 93"/>
                <a:gd name="T46" fmla="*/ 455 w 485"/>
                <a:gd name="T47" fmla="*/ 10 h 93"/>
                <a:gd name="T48" fmla="*/ 433 w 485"/>
                <a:gd name="T49" fmla="*/ 6 h 93"/>
                <a:gd name="T50" fmla="*/ 403 w 485"/>
                <a:gd name="T51" fmla="*/ 4 h 93"/>
                <a:gd name="T52" fmla="*/ 367 w 485"/>
                <a:gd name="T53" fmla="*/ 4 h 93"/>
                <a:gd name="T54" fmla="*/ 329 w 485"/>
                <a:gd name="T55" fmla="*/ 2 h 93"/>
                <a:gd name="T56" fmla="*/ 289 w 485"/>
                <a:gd name="T57" fmla="*/ 2 h 93"/>
                <a:gd name="T58" fmla="*/ 247 w 485"/>
                <a:gd name="T59" fmla="*/ 0 h 93"/>
                <a:gd name="T60" fmla="*/ 203 w 485"/>
                <a:gd name="T61" fmla="*/ 0 h 93"/>
                <a:gd name="T62" fmla="*/ 161 w 485"/>
                <a:gd name="T63" fmla="*/ 0 h 93"/>
                <a:gd name="T64" fmla="*/ 123 w 485"/>
                <a:gd name="T65" fmla="*/ 0 h 93"/>
                <a:gd name="T66" fmla="*/ 86 w 485"/>
                <a:gd name="T67" fmla="*/ 2 h 93"/>
                <a:gd name="T68" fmla="*/ 54 w 485"/>
                <a:gd name="T69" fmla="*/ 2 h 93"/>
                <a:gd name="T70" fmla="*/ 28 w 485"/>
                <a:gd name="T71" fmla="*/ 2 h 93"/>
                <a:gd name="T72" fmla="*/ 10 w 485"/>
                <a:gd name="T73" fmla="*/ 2 h 93"/>
                <a:gd name="T74" fmla="*/ 0 w 485"/>
                <a:gd name="T75" fmla="*/ 2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93"/>
                <a:gd name="T116" fmla="*/ 485 w 48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93">
                  <a:moveTo>
                    <a:pt x="0" y="2"/>
                  </a:moveTo>
                  <a:lnTo>
                    <a:pt x="0" y="93"/>
                  </a:lnTo>
                  <a:lnTo>
                    <a:pt x="6" y="93"/>
                  </a:lnTo>
                  <a:lnTo>
                    <a:pt x="20" y="93"/>
                  </a:lnTo>
                  <a:lnTo>
                    <a:pt x="44" y="93"/>
                  </a:lnTo>
                  <a:lnTo>
                    <a:pt x="74" y="93"/>
                  </a:lnTo>
                  <a:lnTo>
                    <a:pt x="109" y="93"/>
                  </a:lnTo>
                  <a:lnTo>
                    <a:pt x="149" y="91"/>
                  </a:lnTo>
                  <a:lnTo>
                    <a:pt x="191" y="91"/>
                  </a:lnTo>
                  <a:lnTo>
                    <a:pt x="235" y="91"/>
                  </a:lnTo>
                  <a:lnTo>
                    <a:pt x="279" y="91"/>
                  </a:lnTo>
                  <a:lnTo>
                    <a:pt x="323" y="88"/>
                  </a:lnTo>
                  <a:lnTo>
                    <a:pt x="363" y="88"/>
                  </a:lnTo>
                  <a:lnTo>
                    <a:pt x="399" y="88"/>
                  </a:lnTo>
                  <a:lnTo>
                    <a:pt x="431" y="88"/>
                  </a:lnTo>
                  <a:lnTo>
                    <a:pt x="455" y="86"/>
                  </a:lnTo>
                  <a:lnTo>
                    <a:pt x="471" y="86"/>
                  </a:lnTo>
                  <a:lnTo>
                    <a:pt x="479" y="86"/>
                  </a:lnTo>
                  <a:lnTo>
                    <a:pt x="481" y="78"/>
                  </a:lnTo>
                  <a:lnTo>
                    <a:pt x="483" y="60"/>
                  </a:lnTo>
                  <a:lnTo>
                    <a:pt x="485" y="36"/>
                  </a:lnTo>
                  <a:lnTo>
                    <a:pt x="479" y="16"/>
                  </a:lnTo>
                  <a:lnTo>
                    <a:pt x="471" y="12"/>
                  </a:lnTo>
                  <a:lnTo>
                    <a:pt x="455" y="10"/>
                  </a:lnTo>
                  <a:lnTo>
                    <a:pt x="433" y="6"/>
                  </a:lnTo>
                  <a:lnTo>
                    <a:pt x="403" y="4"/>
                  </a:lnTo>
                  <a:lnTo>
                    <a:pt x="367" y="4"/>
                  </a:lnTo>
                  <a:lnTo>
                    <a:pt x="329" y="2"/>
                  </a:lnTo>
                  <a:lnTo>
                    <a:pt x="289" y="2"/>
                  </a:lnTo>
                  <a:lnTo>
                    <a:pt x="247" y="0"/>
                  </a:lnTo>
                  <a:lnTo>
                    <a:pt x="203" y="0"/>
                  </a:lnTo>
                  <a:lnTo>
                    <a:pt x="161" y="0"/>
                  </a:lnTo>
                  <a:lnTo>
                    <a:pt x="123" y="0"/>
                  </a:lnTo>
                  <a:lnTo>
                    <a:pt x="86" y="2"/>
                  </a:lnTo>
                  <a:lnTo>
                    <a:pt x="54" y="2"/>
                  </a:lnTo>
                  <a:lnTo>
                    <a:pt x="28" y="2"/>
                  </a:lnTo>
                  <a:lnTo>
                    <a:pt x="10" y="2"/>
                  </a:lnTo>
                  <a:lnTo>
                    <a:pt x="0" y="2"/>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4" name="Freeform 15">
              <a:extLst>
                <a:ext uri="{FF2B5EF4-FFF2-40B4-BE49-F238E27FC236}">
                  <a16:creationId xmlns:a16="http://schemas.microsoft.com/office/drawing/2014/main" id="{933F4EDE-1B65-41F6-B2A6-94B77BAE2CBF}"/>
                </a:ext>
              </a:extLst>
            </p:cNvPr>
            <p:cNvSpPr>
              <a:spLocks/>
            </p:cNvSpPr>
            <p:nvPr/>
          </p:nvSpPr>
          <p:spPr bwMode="auto">
            <a:xfrm>
              <a:off x="2690" y="1574"/>
              <a:ext cx="92" cy="88"/>
            </a:xfrm>
            <a:custGeom>
              <a:avLst/>
              <a:gdLst>
                <a:gd name="T0" fmla="*/ 26 w 92"/>
                <a:gd name="T1" fmla="*/ 0 h 88"/>
                <a:gd name="T2" fmla="*/ 86 w 92"/>
                <a:gd name="T3" fmla="*/ 0 h 88"/>
                <a:gd name="T4" fmla="*/ 88 w 92"/>
                <a:gd name="T5" fmla="*/ 14 h 88"/>
                <a:gd name="T6" fmla="*/ 92 w 92"/>
                <a:gd name="T7" fmla="*/ 44 h 88"/>
                <a:gd name="T8" fmla="*/ 92 w 92"/>
                <a:gd name="T9" fmla="*/ 74 h 88"/>
                <a:gd name="T10" fmla="*/ 82 w 92"/>
                <a:gd name="T11" fmla="*/ 88 h 88"/>
                <a:gd name="T12" fmla="*/ 74 w 92"/>
                <a:gd name="T13" fmla="*/ 88 h 88"/>
                <a:gd name="T14" fmla="*/ 64 w 92"/>
                <a:gd name="T15" fmla="*/ 88 h 88"/>
                <a:gd name="T16" fmla="*/ 52 w 92"/>
                <a:gd name="T17" fmla="*/ 86 h 88"/>
                <a:gd name="T18" fmla="*/ 40 w 92"/>
                <a:gd name="T19" fmla="*/ 86 h 88"/>
                <a:gd name="T20" fmla="*/ 28 w 92"/>
                <a:gd name="T21" fmla="*/ 86 h 88"/>
                <a:gd name="T22" fmla="*/ 18 w 92"/>
                <a:gd name="T23" fmla="*/ 84 h 88"/>
                <a:gd name="T24" fmla="*/ 12 w 92"/>
                <a:gd name="T25" fmla="*/ 84 h 88"/>
                <a:gd name="T26" fmla="*/ 10 w 92"/>
                <a:gd name="T27" fmla="*/ 84 h 88"/>
                <a:gd name="T28" fmla="*/ 6 w 92"/>
                <a:gd name="T29" fmla="*/ 70 h 88"/>
                <a:gd name="T30" fmla="*/ 0 w 92"/>
                <a:gd name="T31" fmla="*/ 42 h 88"/>
                <a:gd name="T32" fmla="*/ 4 w 92"/>
                <a:gd name="T33" fmla="*/ 12 h 88"/>
                <a:gd name="T34" fmla="*/ 26 w 92"/>
                <a:gd name="T35" fmla="*/ 0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2"/>
                <a:gd name="T55" fmla="*/ 0 h 88"/>
                <a:gd name="T56" fmla="*/ 92 w 92"/>
                <a:gd name="T57" fmla="*/ 88 h 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2" h="88">
                  <a:moveTo>
                    <a:pt x="26" y="0"/>
                  </a:moveTo>
                  <a:lnTo>
                    <a:pt x="86" y="0"/>
                  </a:lnTo>
                  <a:lnTo>
                    <a:pt x="88" y="14"/>
                  </a:lnTo>
                  <a:lnTo>
                    <a:pt x="92" y="44"/>
                  </a:lnTo>
                  <a:lnTo>
                    <a:pt x="92" y="74"/>
                  </a:lnTo>
                  <a:lnTo>
                    <a:pt x="82" y="88"/>
                  </a:lnTo>
                  <a:lnTo>
                    <a:pt x="74" y="88"/>
                  </a:lnTo>
                  <a:lnTo>
                    <a:pt x="64" y="88"/>
                  </a:lnTo>
                  <a:lnTo>
                    <a:pt x="52" y="86"/>
                  </a:lnTo>
                  <a:lnTo>
                    <a:pt x="40" y="86"/>
                  </a:lnTo>
                  <a:lnTo>
                    <a:pt x="28" y="86"/>
                  </a:lnTo>
                  <a:lnTo>
                    <a:pt x="18" y="84"/>
                  </a:lnTo>
                  <a:lnTo>
                    <a:pt x="12" y="84"/>
                  </a:lnTo>
                  <a:lnTo>
                    <a:pt x="10" y="84"/>
                  </a:lnTo>
                  <a:lnTo>
                    <a:pt x="6" y="70"/>
                  </a:lnTo>
                  <a:lnTo>
                    <a:pt x="0" y="42"/>
                  </a:lnTo>
                  <a:lnTo>
                    <a:pt x="4" y="12"/>
                  </a:lnTo>
                  <a:lnTo>
                    <a:pt x="26" y="0"/>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5" name="Freeform 16">
              <a:extLst>
                <a:ext uri="{FF2B5EF4-FFF2-40B4-BE49-F238E27FC236}">
                  <a16:creationId xmlns:a16="http://schemas.microsoft.com/office/drawing/2014/main" id="{BA6C85EA-8962-4FD4-A7B7-0C260F4E5350}"/>
                </a:ext>
              </a:extLst>
            </p:cNvPr>
            <p:cNvSpPr>
              <a:spLocks/>
            </p:cNvSpPr>
            <p:nvPr/>
          </p:nvSpPr>
          <p:spPr bwMode="auto">
            <a:xfrm>
              <a:off x="2596" y="1558"/>
              <a:ext cx="723" cy="213"/>
            </a:xfrm>
            <a:custGeom>
              <a:avLst/>
              <a:gdLst>
                <a:gd name="T0" fmla="*/ 54 w 723"/>
                <a:gd name="T1" fmla="*/ 96 h 213"/>
                <a:gd name="T2" fmla="*/ 98 w 723"/>
                <a:gd name="T3" fmla="*/ 94 h 213"/>
                <a:gd name="T4" fmla="*/ 160 w 723"/>
                <a:gd name="T5" fmla="*/ 92 h 213"/>
                <a:gd name="T6" fmla="*/ 212 w 723"/>
                <a:gd name="T7" fmla="*/ 90 h 213"/>
                <a:gd name="T8" fmla="*/ 238 w 723"/>
                <a:gd name="T9" fmla="*/ 92 h 213"/>
                <a:gd name="T10" fmla="*/ 278 w 723"/>
                <a:gd name="T11" fmla="*/ 96 h 213"/>
                <a:gd name="T12" fmla="*/ 324 w 723"/>
                <a:gd name="T13" fmla="*/ 98 h 213"/>
                <a:gd name="T14" fmla="*/ 358 w 723"/>
                <a:gd name="T15" fmla="*/ 96 h 213"/>
                <a:gd name="T16" fmla="*/ 368 w 723"/>
                <a:gd name="T17" fmla="*/ 76 h 213"/>
                <a:gd name="T18" fmla="*/ 358 w 723"/>
                <a:gd name="T19" fmla="*/ 36 h 213"/>
                <a:gd name="T20" fmla="*/ 312 w 723"/>
                <a:gd name="T21" fmla="*/ 28 h 213"/>
                <a:gd name="T22" fmla="*/ 258 w 723"/>
                <a:gd name="T23" fmla="*/ 26 h 213"/>
                <a:gd name="T24" fmla="*/ 200 w 723"/>
                <a:gd name="T25" fmla="*/ 24 h 213"/>
                <a:gd name="T26" fmla="*/ 154 w 723"/>
                <a:gd name="T27" fmla="*/ 24 h 213"/>
                <a:gd name="T28" fmla="*/ 128 w 723"/>
                <a:gd name="T29" fmla="*/ 24 h 213"/>
                <a:gd name="T30" fmla="*/ 104 w 723"/>
                <a:gd name="T31" fmla="*/ 26 h 213"/>
                <a:gd name="T32" fmla="*/ 80 w 723"/>
                <a:gd name="T33" fmla="*/ 26 h 213"/>
                <a:gd name="T34" fmla="*/ 60 w 723"/>
                <a:gd name="T35" fmla="*/ 26 h 213"/>
                <a:gd name="T36" fmla="*/ 48 w 723"/>
                <a:gd name="T37" fmla="*/ 24 h 213"/>
                <a:gd name="T38" fmla="*/ 36 w 723"/>
                <a:gd name="T39" fmla="*/ 18 h 213"/>
                <a:gd name="T40" fmla="*/ 48 w 723"/>
                <a:gd name="T41" fmla="*/ 8 h 213"/>
                <a:gd name="T42" fmla="*/ 112 w 723"/>
                <a:gd name="T43" fmla="*/ 0 h 213"/>
                <a:gd name="T44" fmla="*/ 184 w 723"/>
                <a:gd name="T45" fmla="*/ 0 h 213"/>
                <a:gd name="T46" fmla="*/ 216 w 723"/>
                <a:gd name="T47" fmla="*/ 2 h 213"/>
                <a:gd name="T48" fmla="*/ 252 w 723"/>
                <a:gd name="T49" fmla="*/ 4 h 213"/>
                <a:gd name="T50" fmla="*/ 282 w 723"/>
                <a:gd name="T51" fmla="*/ 6 h 213"/>
                <a:gd name="T52" fmla="*/ 302 w 723"/>
                <a:gd name="T53" fmla="*/ 6 h 213"/>
                <a:gd name="T54" fmla="*/ 328 w 723"/>
                <a:gd name="T55" fmla="*/ 8 h 213"/>
                <a:gd name="T56" fmla="*/ 356 w 723"/>
                <a:gd name="T57" fmla="*/ 16 h 213"/>
                <a:gd name="T58" fmla="*/ 374 w 723"/>
                <a:gd name="T59" fmla="*/ 34 h 213"/>
                <a:gd name="T60" fmla="*/ 378 w 723"/>
                <a:gd name="T61" fmla="*/ 76 h 213"/>
                <a:gd name="T62" fmla="*/ 376 w 723"/>
                <a:gd name="T63" fmla="*/ 106 h 213"/>
                <a:gd name="T64" fmla="*/ 384 w 723"/>
                <a:gd name="T65" fmla="*/ 111 h 213"/>
                <a:gd name="T66" fmla="*/ 430 w 723"/>
                <a:gd name="T67" fmla="*/ 111 h 213"/>
                <a:gd name="T68" fmla="*/ 498 w 723"/>
                <a:gd name="T69" fmla="*/ 113 h 213"/>
                <a:gd name="T70" fmla="*/ 558 w 723"/>
                <a:gd name="T71" fmla="*/ 117 h 213"/>
                <a:gd name="T72" fmla="*/ 591 w 723"/>
                <a:gd name="T73" fmla="*/ 125 h 213"/>
                <a:gd name="T74" fmla="*/ 627 w 723"/>
                <a:gd name="T75" fmla="*/ 137 h 213"/>
                <a:gd name="T76" fmla="*/ 667 w 723"/>
                <a:gd name="T77" fmla="*/ 155 h 213"/>
                <a:gd name="T78" fmla="*/ 701 w 723"/>
                <a:gd name="T79" fmla="*/ 177 h 213"/>
                <a:gd name="T80" fmla="*/ 723 w 723"/>
                <a:gd name="T81" fmla="*/ 207 h 213"/>
                <a:gd name="T82" fmla="*/ 717 w 723"/>
                <a:gd name="T83" fmla="*/ 213 h 213"/>
                <a:gd name="T84" fmla="*/ 695 w 723"/>
                <a:gd name="T85" fmla="*/ 201 h 213"/>
                <a:gd name="T86" fmla="*/ 669 w 723"/>
                <a:gd name="T87" fmla="*/ 185 h 213"/>
                <a:gd name="T88" fmla="*/ 643 w 723"/>
                <a:gd name="T89" fmla="*/ 171 h 213"/>
                <a:gd name="T90" fmla="*/ 601 w 723"/>
                <a:gd name="T91" fmla="*/ 155 h 213"/>
                <a:gd name="T92" fmla="*/ 554 w 723"/>
                <a:gd name="T93" fmla="*/ 141 h 213"/>
                <a:gd name="T94" fmla="*/ 518 w 723"/>
                <a:gd name="T95" fmla="*/ 135 h 213"/>
                <a:gd name="T96" fmla="*/ 496 w 723"/>
                <a:gd name="T97" fmla="*/ 137 h 213"/>
                <a:gd name="T98" fmla="*/ 444 w 723"/>
                <a:gd name="T99" fmla="*/ 133 h 213"/>
                <a:gd name="T100" fmla="*/ 370 w 723"/>
                <a:gd name="T101" fmla="*/ 127 h 213"/>
                <a:gd name="T102" fmla="*/ 302 w 723"/>
                <a:gd name="T103" fmla="*/ 123 h 213"/>
                <a:gd name="T104" fmla="*/ 242 w 723"/>
                <a:gd name="T105" fmla="*/ 121 h 213"/>
                <a:gd name="T106" fmla="*/ 162 w 723"/>
                <a:gd name="T107" fmla="*/ 119 h 213"/>
                <a:gd name="T108" fmla="*/ 84 w 723"/>
                <a:gd name="T109" fmla="*/ 117 h 213"/>
                <a:gd name="T110" fmla="*/ 26 w 723"/>
                <a:gd name="T111" fmla="*/ 115 h 213"/>
                <a:gd name="T112" fmla="*/ 2 w 723"/>
                <a:gd name="T113" fmla="*/ 111 h 213"/>
                <a:gd name="T114" fmla="*/ 2 w 723"/>
                <a:gd name="T115" fmla="*/ 106 h 213"/>
                <a:gd name="T116" fmla="*/ 16 w 723"/>
                <a:gd name="T117" fmla="*/ 102 h 213"/>
                <a:gd name="T118" fmla="*/ 36 w 723"/>
                <a:gd name="T119" fmla="*/ 98 h 21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3"/>
                <a:gd name="T181" fmla="*/ 0 h 213"/>
                <a:gd name="T182" fmla="*/ 723 w 723"/>
                <a:gd name="T183" fmla="*/ 213 h 21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3" h="213">
                  <a:moveTo>
                    <a:pt x="48" y="96"/>
                  </a:moveTo>
                  <a:lnTo>
                    <a:pt x="54" y="96"/>
                  </a:lnTo>
                  <a:lnTo>
                    <a:pt x="72" y="94"/>
                  </a:lnTo>
                  <a:lnTo>
                    <a:pt x="98" y="94"/>
                  </a:lnTo>
                  <a:lnTo>
                    <a:pt x="128" y="92"/>
                  </a:lnTo>
                  <a:lnTo>
                    <a:pt x="160" y="92"/>
                  </a:lnTo>
                  <a:lnTo>
                    <a:pt x="188" y="90"/>
                  </a:lnTo>
                  <a:lnTo>
                    <a:pt x="212" y="90"/>
                  </a:lnTo>
                  <a:lnTo>
                    <a:pt x="226" y="90"/>
                  </a:lnTo>
                  <a:lnTo>
                    <a:pt x="238" y="92"/>
                  </a:lnTo>
                  <a:lnTo>
                    <a:pt x="256" y="94"/>
                  </a:lnTo>
                  <a:lnTo>
                    <a:pt x="278" y="96"/>
                  </a:lnTo>
                  <a:lnTo>
                    <a:pt x="302" y="96"/>
                  </a:lnTo>
                  <a:lnTo>
                    <a:pt x="324" y="98"/>
                  </a:lnTo>
                  <a:lnTo>
                    <a:pt x="344" y="98"/>
                  </a:lnTo>
                  <a:lnTo>
                    <a:pt x="358" y="96"/>
                  </a:lnTo>
                  <a:lnTo>
                    <a:pt x="364" y="92"/>
                  </a:lnTo>
                  <a:lnTo>
                    <a:pt x="368" y="76"/>
                  </a:lnTo>
                  <a:lnTo>
                    <a:pt x="368" y="54"/>
                  </a:lnTo>
                  <a:lnTo>
                    <a:pt x="358" y="36"/>
                  </a:lnTo>
                  <a:lnTo>
                    <a:pt x="332" y="28"/>
                  </a:lnTo>
                  <a:lnTo>
                    <a:pt x="312" y="28"/>
                  </a:lnTo>
                  <a:lnTo>
                    <a:pt x="286" y="26"/>
                  </a:lnTo>
                  <a:lnTo>
                    <a:pt x="258" y="26"/>
                  </a:lnTo>
                  <a:lnTo>
                    <a:pt x="230" y="24"/>
                  </a:lnTo>
                  <a:lnTo>
                    <a:pt x="200" y="24"/>
                  </a:lnTo>
                  <a:lnTo>
                    <a:pt x="176" y="22"/>
                  </a:lnTo>
                  <a:lnTo>
                    <a:pt x="154" y="24"/>
                  </a:lnTo>
                  <a:lnTo>
                    <a:pt x="140" y="24"/>
                  </a:lnTo>
                  <a:lnTo>
                    <a:pt x="128" y="24"/>
                  </a:lnTo>
                  <a:lnTo>
                    <a:pt x="116" y="26"/>
                  </a:lnTo>
                  <a:lnTo>
                    <a:pt x="104" y="26"/>
                  </a:lnTo>
                  <a:lnTo>
                    <a:pt x="92" y="26"/>
                  </a:lnTo>
                  <a:lnTo>
                    <a:pt x="80" y="26"/>
                  </a:lnTo>
                  <a:lnTo>
                    <a:pt x="70" y="26"/>
                  </a:lnTo>
                  <a:lnTo>
                    <a:pt x="60" y="26"/>
                  </a:lnTo>
                  <a:lnTo>
                    <a:pt x="54" y="26"/>
                  </a:lnTo>
                  <a:lnTo>
                    <a:pt x="48" y="24"/>
                  </a:lnTo>
                  <a:lnTo>
                    <a:pt x="40" y="22"/>
                  </a:lnTo>
                  <a:lnTo>
                    <a:pt x="36" y="18"/>
                  </a:lnTo>
                  <a:lnTo>
                    <a:pt x="36" y="12"/>
                  </a:lnTo>
                  <a:lnTo>
                    <a:pt x="48" y="8"/>
                  </a:lnTo>
                  <a:lnTo>
                    <a:pt x="72" y="4"/>
                  </a:lnTo>
                  <a:lnTo>
                    <a:pt x="112" y="0"/>
                  </a:lnTo>
                  <a:lnTo>
                    <a:pt x="172" y="0"/>
                  </a:lnTo>
                  <a:lnTo>
                    <a:pt x="184" y="0"/>
                  </a:lnTo>
                  <a:lnTo>
                    <a:pt x="200" y="2"/>
                  </a:lnTo>
                  <a:lnTo>
                    <a:pt x="216" y="2"/>
                  </a:lnTo>
                  <a:lnTo>
                    <a:pt x="236" y="4"/>
                  </a:lnTo>
                  <a:lnTo>
                    <a:pt x="252" y="4"/>
                  </a:lnTo>
                  <a:lnTo>
                    <a:pt x="270" y="6"/>
                  </a:lnTo>
                  <a:lnTo>
                    <a:pt x="282" y="6"/>
                  </a:lnTo>
                  <a:lnTo>
                    <a:pt x="292" y="6"/>
                  </a:lnTo>
                  <a:lnTo>
                    <a:pt x="302" y="6"/>
                  </a:lnTo>
                  <a:lnTo>
                    <a:pt x="314" y="6"/>
                  </a:lnTo>
                  <a:lnTo>
                    <a:pt x="328" y="8"/>
                  </a:lnTo>
                  <a:lnTo>
                    <a:pt x="342" y="10"/>
                  </a:lnTo>
                  <a:lnTo>
                    <a:pt x="356" y="16"/>
                  </a:lnTo>
                  <a:lnTo>
                    <a:pt x="366" y="22"/>
                  </a:lnTo>
                  <a:lnTo>
                    <a:pt x="374" y="34"/>
                  </a:lnTo>
                  <a:lnTo>
                    <a:pt x="378" y="48"/>
                  </a:lnTo>
                  <a:lnTo>
                    <a:pt x="378" y="76"/>
                  </a:lnTo>
                  <a:lnTo>
                    <a:pt x="378" y="96"/>
                  </a:lnTo>
                  <a:lnTo>
                    <a:pt x="376" y="106"/>
                  </a:lnTo>
                  <a:lnTo>
                    <a:pt x="376" y="111"/>
                  </a:lnTo>
                  <a:lnTo>
                    <a:pt x="384" y="111"/>
                  </a:lnTo>
                  <a:lnTo>
                    <a:pt x="402" y="111"/>
                  </a:lnTo>
                  <a:lnTo>
                    <a:pt x="430" y="111"/>
                  </a:lnTo>
                  <a:lnTo>
                    <a:pt x="464" y="113"/>
                  </a:lnTo>
                  <a:lnTo>
                    <a:pt x="498" y="113"/>
                  </a:lnTo>
                  <a:lnTo>
                    <a:pt x="530" y="115"/>
                  </a:lnTo>
                  <a:lnTo>
                    <a:pt x="558" y="117"/>
                  </a:lnTo>
                  <a:lnTo>
                    <a:pt x="576" y="121"/>
                  </a:lnTo>
                  <a:lnTo>
                    <a:pt x="591" y="125"/>
                  </a:lnTo>
                  <a:lnTo>
                    <a:pt x="607" y="131"/>
                  </a:lnTo>
                  <a:lnTo>
                    <a:pt x="627" y="137"/>
                  </a:lnTo>
                  <a:lnTo>
                    <a:pt x="647" y="145"/>
                  </a:lnTo>
                  <a:lnTo>
                    <a:pt x="667" y="155"/>
                  </a:lnTo>
                  <a:lnTo>
                    <a:pt x="685" y="165"/>
                  </a:lnTo>
                  <a:lnTo>
                    <a:pt x="701" y="177"/>
                  </a:lnTo>
                  <a:lnTo>
                    <a:pt x="715" y="193"/>
                  </a:lnTo>
                  <a:lnTo>
                    <a:pt x="723" y="207"/>
                  </a:lnTo>
                  <a:lnTo>
                    <a:pt x="723" y="213"/>
                  </a:lnTo>
                  <a:lnTo>
                    <a:pt x="717" y="213"/>
                  </a:lnTo>
                  <a:lnTo>
                    <a:pt x="707" y="209"/>
                  </a:lnTo>
                  <a:lnTo>
                    <a:pt x="695" y="201"/>
                  </a:lnTo>
                  <a:lnTo>
                    <a:pt x="683" y="193"/>
                  </a:lnTo>
                  <a:lnTo>
                    <a:pt x="669" y="185"/>
                  </a:lnTo>
                  <a:lnTo>
                    <a:pt x="657" y="177"/>
                  </a:lnTo>
                  <a:lnTo>
                    <a:pt x="643" y="171"/>
                  </a:lnTo>
                  <a:lnTo>
                    <a:pt x="625" y="163"/>
                  </a:lnTo>
                  <a:lnTo>
                    <a:pt x="601" y="155"/>
                  </a:lnTo>
                  <a:lnTo>
                    <a:pt x="576" y="147"/>
                  </a:lnTo>
                  <a:lnTo>
                    <a:pt x="554" y="141"/>
                  </a:lnTo>
                  <a:lnTo>
                    <a:pt x="534" y="137"/>
                  </a:lnTo>
                  <a:lnTo>
                    <a:pt x="518" y="135"/>
                  </a:lnTo>
                  <a:lnTo>
                    <a:pt x="508" y="135"/>
                  </a:lnTo>
                  <a:lnTo>
                    <a:pt x="496" y="137"/>
                  </a:lnTo>
                  <a:lnTo>
                    <a:pt x="474" y="135"/>
                  </a:lnTo>
                  <a:lnTo>
                    <a:pt x="444" y="133"/>
                  </a:lnTo>
                  <a:lnTo>
                    <a:pt x="408" y="131"/>
                  </a:lnTo>
                  <a:lnTo>
                    <a:pt x="370" y="127"/>
                  </a:lnTo>
                  <a:lnTo>
                    <a:pt x="334" y="125"/>
                  </a:lnTo>
                  <a:lnTo>
                    <a:pt x="302" y="123"/>
                  </a:lnTo>
                  <a:lnTo>
                    <a:pt x="276" y="121"/>
                  </a:lnTo>
                  <a:lnTo>
                    <a:pt x="242" y="121"/>
                  </a:lnTo>
                  <a:lnTo>
                    <a:pt x="204" y="119"/>
                  </a:lnTo>
                  <a:lnTo>
                    <a:pt x="162" y="119"/>
                  </a:lnTo>
                  <a:lnTo>
                    <a:pt x="122" y="119"/>
                  </a:lnTo>
                  <a:lnTo>
                    <a:pt x="84" y="117"/>
                  </a:lnTo>
                  <a:lnTo>
                    <a:pt x="52" y="117"/>
                  </a:lnTo>
                  <a:lnTo>
                    <a:pt x="26" y="115"/>
                  </a:lnTo>
                  <a:lnTo>
                    <a:pt x="10" y="113"/>
                  </a:lnTo>
                  <a:lnTo>
                    <a:pt x="2" y="111"/>
                  </a:lnTo>
                  <a:lnTo>
                    <a:pt x="0" y="108"/>
                  </a:lnTo>
                  <a:lnTo>
                    <a:pt x="2" y="106"/>
                  </a:lnTo>
                  <a:lnTo>
                    <a:pt x="8" y="104"/>
                  </a:lnTo>
                  <a:lnTo>
                    <a:pt x="16" y="102"/>
                  </a:lnTo>
                  <a:lnTo>
                    <a:pt x="26" y="100"/>
                  </a:lnTo>
                  <a:lnTo>
                    <a:pt x="36" y="98"/>
                  </a:lnTo>
                  <a:lnTo>
                    <a:pt x="4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6" name="Freeform 17">
              <a:extLst>
                <a:ext uri="{FF2B5EF4-FFF2-40B4-BE49-F238E27FC236}">
                  <a16:creationId xmlns:a16="http://schemas.microsoft.com/office/drawing/2014/main" id="{BC74B402-0004-423D-A862-5A39E4719B58}"/>
                </a:ext>
              </a:extLst>
            </p:cNvPr>
            <p:cNvSpPr>
              <a:spLocks/>
            </p:cNvSpPr>
            <p:nvPr/>
          </p:nvSpPr>
          <p:spPr bwMode="auto">
            <a:xfrm>
              <a:off x="3146" y="2272"/>
              <a:ext cx="143" cy="71"/>
            </a:xfrm>
            <a:custGeom>
              <a:avLst/>
              <a:gdLst>
                <a:gd name="T0" fmla="*/ 0 w 143"/>
                <a:gd name="T1" fmla="*/ 59 h 71"/>
                <a:gd name="T2" fmla="*/ 2 w 143"/>
                <a:gd name="T3" fmla="*/ 57 h 71"/>
                <a:gd name="T4" fmla="*/ 8 w 143"/>
                <a:gd name="T5" fmla="*/ 48 h 71"/>
                <a:gd name="T6" fmla="*/ 16 w 143"/>
                <a:gd name="T7" fmla="*/ 38 h 71"/>
                <a:gd name="T8" fmla="*/ 26 w 143"/>
                <a:gd name="T9" fmla="*/ 26 h 71"/>
                <a:gd name="T10" fmla="*/ 41 w 143"/>
                <a:gd name="T11" fmla="*/ 14 h 71"/>
                <a:gd name="T12" fmla="*/ 55 w 143"/>
                <a:gd name="T13" fmla="*/ 6 h 71"/>
                <a:gd name="T14" fmla="*/ 71 w 143"/>
                <a:gd name="T15" fmla="*/ 0 h 71"/>
                <a:gd name="T16" fmla="*/ 89 w 143"/>
                <a:gd name="T17" fmla="*/ 0 h 71"/>
                <a:gd name="T18" fmla="*/ 105 w 143"/>
                <a:gd name="T19" fmla="*/ 4 h 71"/>
                <a:gd name="T20" fmla="*/ 121 w 143"/>
                <a:gd name="T21" fmla="*/ 10 h 71"/>
                <a:gd name="T22" fmla="*/ 131 w 143"/>
                <a:gd name="T23" fmla="*/ 16 h 71"/>
                <a:gd name="T24" fmla="*/ 139 w 143"/>
                <a:gd name="T25" fmla="*/ 22 h 71"/>
                <a:gd name="T26" fmla="*/ 143 w 143"/>
                <a:gd name="T27" fmla="*/ 30 h 71"/>
                <a:gd name="T28" fmla="*/ 143 w 143"/>
                <a:gd name="T29" fmla="*/ 34 h 71"/>
                <a:gd name="T30" fmla="*/ 139 w 143"/>
                <a:gd name="T31" fmla="*/ 40 h 71"/>
                <a:gd name="T32" fmla="*/ 131 w 143"/>
                <a:gd name="T33" fmla="*/ 42 h 71"/>
                <a:gd name="T34" fmla="*/ 117 w 143"/>
                <a:gd name="T35" fmla="*/ 46 h 71"/>
                <a:gd name="T36" fmla="*/ 103 w 143"/>
                <a:gd name="T37" fmla="*/ 50 h 71"/>
                <a:gd name="T38" fmla="*/ 85 w 143"/>
                <a:gd name="T39" fmla="*/ 59 h 71"/>
                <a:gd name="T40" fmla="*/ 67 w 143"/>
                <a:gd name="T41" fmla="*/ 65 h 71"/>
                <a:gd name="T42" fmla="*/ 49 w 143"/>
                <a:gd name="T43" fmla="*/ 69 h 71"/>
                <a:gd name="T44" fmla="*/ 32 w 143"/>
                <a:gd name="T45" fmla="*/ 71 h 71"/>
                <a:gd name="T46" fmla="*/ 14 w 143"/>
                <a:gd name="T47" fmla="*/ 69 h 71"/>
                <a:gd name="T48" fmla="*/ 0 w 143"/>
                <a:gd name="T49" fmla="*/ 59 h 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3"/>
                <a:gd name="T76" fmla="*/ 0 h 71"/>
                <a:gd name="T77" fmla="*/ 143 w 143"/>
                <a:gd name="T78" fmla="*/ 71 h 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3" h="71">
                  <a:moveTo>
                    <a:pt x="0" y="59"/>
                  </a:moveTo>
                  <a:lnTo>
                    <a:pt x="2" y="57"/>
                  </a:lnTo>
                  <a:lnTo>
                    <a:pt x="8" y="48"/>
                  </a:lnTo>
                  <a:lnTo>
                    <a:pt x="16" y="38"/>
                  </a:lnTo>
                  <a:lnTo>
                    <a:pt x="26" y="26"/>
                  </a:lnTo>
                  <a:lnTo>
                    <a:pt x="41" y="14"/>
                  </a:lnTo>
                  <a:lnTo>
                    <a:pt x="55" y="6"/>
                  </a:lnTo>
                  <a:lnTo>
                    <a:pt x="71" y="0"/>
                  </a:lnTo>
                  <a:lnTo>
                    <a:pt x="89" y="0"/>
                  </a:lnTo>
                  <a:lnTo>
                    <a:pt x="105" y="4"/>
                  </a:lnTo>
                  <a:lnTo>
                    <a:pt x="121" y="10"/>
                  </a:lnTo>
                  <a:lnTo>
                    <a:pt x="131" y="16"/>
                  </a:lnTo>
                  <a:lnTo>
                    <a:pt x="139" y="22"/>
                  </a:lnTo>
                  <a:lnTo>
                    <a:pt x="143" y="30"/>
                  </a:lnTo>
                  <a:lnTo>
                    <a:pt x="143" y="34"/>
                  </a:lnTo>
                  <a:lnTo>
                    <a:pt x="139" y="40"/>
                  </a:lnTo>
                  <a:lnTo>
                    <a:pt x="131" y="42"/>
                  </a:lnTo>
                  <a:lnTo>
                    <a:pt x="117" y="46"/>
                  </a:lnTo>
                  <a:lnTo>
                    <a:pt x="103" y="50"/>
                  </a:lnTo>
                  <a:lnTo>
                    <a:pt x="85" y="59"/>
                  </a:lnTo>
                  <a:lnTo>
                    <a:pt x="67" y="65"/>
                  </a:lnTo>
                  <a:lnTo>
                    <a:pt x="49" y="69"/>
                  </a:lnTo>
                  <a:lnTo>
                    <a:pt x="32" y="71"/>
                  </a:lnTo>
                  <a:lnTo>
                    <a:pt x="14" y="69"/>
                  </a:lnTo>
                  <a:lnTo>
                    <a:pt x="0" y="59"/>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7" name="Freeform 18">
              <a:extLst>
                <a:ext uri="{FF2B5EF4-FFF2-40B4-BE49-F238E27FC236}">
                  <a16:creationId xmlns:a16="http://schemas.microsoft.com/office/drawing/2014/main" id="{E7D4B166-6031-48F6-BF31-BCA54101B7E3}"/>
                </a:ext>
              </a:extLst>
            </p:cNvPr>
            <p:cNvSpPr>
              <a:spLocks/>
            </p:cNvSpPr>
            <p:nvPr/>
          </p:nvSpPr>
          <p:spPr bwMode="auto">
            <a:xfrm>
              <a:off x="3866" y="2264"/>
              <a:ext cx="100" cy="75"/>
            </a:xfrm>
            <a:custGeom>
              <a:avLst/>
              <a:gdLst>
                <a:gd name="T0" fmla="*/ 80 w 100"/>
                <a:gd name="T1" fmla="*/ 0 h 75"/>
                <a:gd name="T2" fmla="*/ 78 w 100"/>
                <a:gd name="T3" fmla="*/ 0 h 75"/>
                <a:gd name="T4" fmla="*/ 70 w 100"/>
                <a:gd name="T5" fmla="*/ 2 h 75"/>
                <a:gd name="T6" fmla="*/ 60 w 100"/>
                <a:gd name="T7" fmla="*/ 4 h 75"/>
                <a:gd name="T8" fmla="*/ 48 w 100"/>
                <a:gd name="T9" fmla="*/ 8 h 75"/>
                <a:gd name="T10" fmla="*/ 36 w 100"/>
                <a:gd name="T11" fmla="*/ 12 h 75"/>
                <a:gd name="T12" fmla="*/ 22 w 100"/>
                <a:gd name="T13" fmla="*/ 20 h 75"/>
                <a:gd name="T14" fmla="*/ 12 w 100"/>
                <a:gd name="T15" fmla="*/ 28 h 75"/>
                <a:gd name="T16" fmla="*/ 4 w 100"/>
                <a:gd name="T17" fmla="*/ 38 h 75"/>
                <a:gd name="T18" fmla="*/ 0 w 100"/>
                <a:gd name="T19" fmla="*/ 48 h 75"/>
                <a:gd name="T20" fmla="*/ 2 w 100"/>
                <a:gd name="T21" fmla="*/ 56 h 75"/>
                <a:gd name="T22" fmla="*/ 8 w 100"/>
                <a:gd name="T23" fmla="*/ 63 h 75"/>
                <a:gd name="T24" fmla="*/ 16 w 100"/>
                <a:gd name="T25" fmla="*/ 67 h 75"/>
                <a:gd name="T26" fmla="*/ 26 w 100"/>
                <a:gd name="T27" fmla="*/ 71 h 75"/>
                <a:gd name="T28" fmla="*/ 38 w 100"/>
                <a:gd name="T29" fmla="*/ 73 h 75"/>
                <a:gd name="T30" fmla="*/ 50 w 100"/>
                <a:gd name="T31" fmla="*/ 75 h 75"/>
                <a:gd name="T32" fmla="*/ 62 w 100"/>
                <a:gd name="T33" fmla="*/ 75 h 75"/>
                <a:gd name="T34" fmla="*/ 72 w 100"/>
                <a:gd name="T35" fmla="*/ 73 h 75"/>
                <a:gd name="T36" fmla="*/ 82 w 100"/>
                <a:gd name="T37" fmla="*/ 69 h 75"/>
                <a:gd name="T38" fmla="*/ 92 w 100"/>
                <a:gd name="T39" fmla="*/ 63 h 75"/>
                <a:gd name="T40" fmla="*/ 98 w 100"/>
                <a:gd name="T41" fmla="*/ 54 h 75"/>
                <a:gd name="T42" fmla="*/ 100 w 100"/>
                <a:gd name="T43" fmla="*/ 44 h 75"/>
                <a:gd name="T44" fmla="*/ 98 w 100"/>
                <a:gd name="T45" fmla="*/ 30 h 75"/>
                <a:gd name="T46" fmla="*/ 92 w 100"/>
                <a:gd name="T47" fmla="*/ 16 h 75"/>
                <a:gd name="T48" fmla="*/ 80 w 100"/>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75"/>
                <a:gd name="T77" fmla="*/ 100 w 100"/>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75">
                  <a:moveTo>
                    <a:pt x="80" y="0"/>
                  </a:moveTo>
                  <a:lnTo>
                    <a:pt x="78" y="0"/>
                  </a:lnTo>
                  <a:lnTo>
                    <a:pt x="70" y="2"/>
                  </a:lnTo>
                  <a:lnTo>
                    <a:pt x="60" y="4"/>
                  </a:lnTo>
                  <a:lnTo>
                    <a:pt x="48" y="8"/>
                  </a:lnTo>
                  <a:lnTo>
                    <a:pt x="36" y="12"/>
                  </a:lnTo>
                  <a:lnTo>
                    <a:pt x="22" y="20"/>
                  </a:lnTo>
                  <a:lnTo>
                    <a:pt x="12" y="28"/>
                  </a:lnTo>
                  <a:lnTo>
                    <a:pt x="4" y="38"/>
                  </a:lnTo>
                  <a:lnTo>
                    <a:pt x="0" y="48"/>
                  </a:lnTo>
                  <a:lnTo>
                    <a:pt x="2" y="56"/>
                  </a:lnTo>
                  <a:lnTo>
                    <a:pt x="8" y="63"/>
                  </a:lnTo>
                  <a:lnTo>
                    <a:pt x="16" y="67"/>
                  </a:lnTo>
                  <a:lnTo>
                    <a:pt x="26" y="71"/>
                  </a:lnTo>
                  <a:lnTo>
                    <a:pt x="38" y="73"/>
                  </a:lnTo>
                  <a:lnTo>
                    <a:pt x="50" y="75"/>
                  </a:lnTo>
                  <a:lnTo>
                    <a:pt x="62" y="75"/>
                  </a:lnTo>
                  <a:lnTo>
                    <a:pt x="72" y="73"/>
                  </a:lnTo>
                  <a:lnTo>
                    <a:pt x="82" y="69"/>
                  </a:lnTo>
                  <a:lnTo>
                    <a:pt x="92" y="63"/>
                  </a:lnTo>
                  <a:lnTo>
                    <a:pt x="98" y="54"/>
                  </a:lnTo>
                  <a:lnTo>
                    <a:pt x="100" y="44"/>
                  </a:lnTo>
                  <a:lnTo>
                    <a:pt x="98" y="30"/>
                  </a:lnTo>
                  <a:lnTo>
                    <a:pt x="92" y="16"/>
                  </a:lnTo>
                  <a:lnTo>
                    <a:pt x="80" y="0"/>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8" name="Freeform 19">
              <a:extLst>
                <a:ext uri="{FF2B5EF4-FFF2-40B4-BE49-F238E27FC236}">
                  <a16:creationId xmlns:a16="http://schemas.microsoft.com/office/drawing/2014/main" id="{2C37BA1A-D666-4825-90DC-0B4EC2685EED}"/>
                </a:ext>
              </a:extLst>
            </p:cNvPr>
            <p:cNvSpPr>
              <a:spLocks/>
            </p:cNvSpPr>
            <p:nvPr/>
          </p:nvSpPr>
          <p:spPr bwMode="auto">
            <a:xfrm>
              <a:off x="3425" y="2292"/>
              <a:ext cx="350" cy="22"/>
            </a:xfrm>
            <a:custGeom>
              <a:avLst/>
              <a:gdLst>
                <a:gd name="T0" fmla="*/ 4 w 350"/>
                <a:gd name="T1" fmla="*/ 2 h 22"/>
                <a:gd name="T2" fmla="*/ 12 w 350"/>
                <a:gd name="T3" fmla="*/ 2 h 22"/>
                <a:gd name="T4" fmla="*/ 32 w 350"/>
                <a:gd name="T5" fmla="*/ 2 h 22"/>
                <a:gd name="T6" fmla="*/ 62 w 350"/>
                <a:gd name="T7" fmla="*/ 2 h 22"/>
                <a:gd name="T8" fmla="*/ 96 w 350"/>
                <a:gd name="T9" fmla="*/ 0 h 22"/>
                <a:gd name="T10" fmla="*/ 132 w 350"/>
                <a:gd name="T11" fmla="*/ 0 h 22"/>
                <a:gd name="T12" fmla="*/ 164 w 350"/>
                <a:gd name="T13" fmla="*/ 0 h 22"/>
                <a:gd name="T14" fmla="*/ 192 w 350"/>
                <a:gd name="T15" fmla="*/ 0 h 22"/>
                <a:gd name="T16" fmla="*/ 208 w 350"/>
                <a:gd name="T17" fmla="*/ 0 h 22"/>
                <a:gd name="T18" fmla="*/ 220 w 350"/>
                <a:gd name="T19" fmla="*/ 0 h 22"/>
                <a:gd name="T20" fmla="*/ 240 w 350"/>
                <a:gd name="T21" fmla="*/ 2 h 22"/>
                <a:gd name="T22" fmla="*/ 260 w 350"/>
                <a:gd name="T23" fmla="*/ 4 h 22"/>
                <a:gd name="T24" fmla="*/ 284 w 350"/>
                <a:gd name="T25" fmla="*/ 4 h 22"/>
                <a:gd name="T26" fmla="*/ 306 w 350"/>
                <a:gd name="T27" fmla="*/ 6 h 22"/>
                <a:gd name="T28" fmla="*/ 324 w 350"/>
                <a:gd name="T29" fmla="*/ 8 h 22"/>
                <a:gd name="T30" fmla="*/ 340 w 350"/>
                <a:gd name="T31" fmla="*/ 10 h 22"/>
                <a:gd name="T32" fmla="*/ 348 w 350"/>
                <a:gd name="T33" fmla="*/ 10 h 22"/>
                <a:gd name="T34" fmla="*/ 350 w 350"/>
                <a:gd name="T35" fmla="*/ 10 h 22"/>
                <a:gd name="T36" fmla="*/ 348 w 350"/>
                <a:gd name="T37" fmla="*/ 12 h 22"/>
                <a:gd name="T38" fmla="*/ 340 w 350"/>
                <a:gd name="T39" fmla="*/ 14 h 22"/>
                <a:gd name="T40" fmla="*/ 326 w 350"/>
                <a:gd name="T41" fmla="*/ 16 h 22"/>
                <a:gd name="T42" fmla="*/ 304 w 350"/>
                <a:gd name="T43" fmla="*/ 20 h 22"/>
                <a:gd name="T44" fmla="*/ 270 w 350"/>
                <a:gd name="T45" fmla="*/ 20 h 22"/>
                <a:gd name="T46" fmla="*/ 226 w 350"/>
                <a:gd name="T47" fmla="*/ 22 h 22"/>
                <a:gd name="T48" fmla="*/ 168 w 350"/>
                <a:gd name="T49" fmla="*/ 22 h 22"/>
                <a:gd name="T50" fmla="*/ 110 w 350"/>
                <a:gd name="T51" fmla="*/ 22 h 22"/>
                <a:gd name="T52" fmla="*/ 68 w 350"/>
                <a:gd name="T53" fmla="*/ 22 h 22"/>
                <a:gd name="T54" fmla="*/ 36 w 350"/>
                <a:gd name="T55" fmla="*/ 22 h 22"/>
                <a:gd name="T56" fmla="*/ 16 w 350"/>
                <a:gd name="T57" fmla="*/ 20 h 22"/>
                <a:gd name="T58" fmla="*/ 4 w 350"/>
                <a:gd name="T59" fmla="*/ 20 h 22"/>
                <a:gd name="T60" fmla="*/ 0 w 350"/>
                <a:gd name="T61" fmla="*/ 16 h 22"/>
                <a:gd name="T62" fmla="*/ 0 w 350"/>
                <a:gd name="T63" fmla="*/ 10 h 22"/>
                <a:gd name="T64" fmla="*/ 4 w 350"/>
                <a:gd name="T65" fmla="*/ 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22"/>
                <a:gd name="T101" fmla="*/ 350 w 350"/>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22">
                  <a:moveTo>
                    <a:pt x="4" y="2"/>
                  </a:moveTo>
                  <a:lnTo>
                    <a:pt x="12" y="2"/>
                  </a:lnTo>
                  <a:lnTo>
                    <a:pt x="32" y="2"/>
                  </a:lnTo>
                  <a:lnTo>
                    <a:pt x="62" y="2"/>
                  </a:lnTo>
                  <a:lnTo>
                    <a:pt x="96" y="0"/>
                  </a:lnTo>
                  <a:lnTo>
                    <a:pt x="132" y="0"/>
                  </a:lnTo>
                  <a:lnTo>
                    <a:pt x="164" y="0"/>
                  </a:lnTo>
                  <a:lnTo>
                    <a:pt x="192" y="0"/>
                  </a:lnTo>
                  <a:lnTo>
                    <a:pt x="208" y="0"/>
                  </a:lnTo>
                  <a:lnTo>
                    <a:pt x="220" y="0"/>
                  </a:lnTo>
                  <a:lnTo>
                    <a:pt x="240" y="2"/>
                  </a:lnTo>
                  <a:lnTo>
                    <a:pt x="260" y="4"/>
                  </a:lnTo>
                  <a:lnTo>
                    <a:pt x="284" y="4"/>
                  </a:lnTo>
                  <a:lnTo>
                    <a:pt x="306" y="6"/>
                  </a:lnTo>
                  <a:lnTo>
                    <a:pt x="324" y="8"/>
                  </a:lnTo>
                  <a:lnTo>
                    <a:pt x="340" y="10"/>
                  </a:lnTo>
                  <a:lnTo>
                    <a:pt x="348" y="10"/>
                  </a:lnTo>
                  <a:lnTo>
                    <a:pt x="350" y="10"/>
                  </a:lnTo>
                  <a:lnTo>
                    <a:pt x="348" y="12"/>
                  </a:lnTo>
                  <a:lnTo>
                    <a:pt x="340" y="14"/>
                  </a:lnTo>
                  <a:lnTo>
                    <a:pt x="326" y="16"/>
                  </a:lnTo>
                  <a:lnTo>
                    <a:pt x="304" y="20"/>
                  </a:lnTo>
                  <a:lnTo>
                    <a:pt x="270" y="20"/>
                  </a:lnTo>
                  <a:lnTo>
                    <a:pt x="226" y="22"/>
                  </a:lnTo>
                  <a:lnTo>
                    <a:pt x="168" y="22"/>
                  </a:lnTo>
                  <a:lnTo>
                    <a:pt x="110" y="22"/>
                  </a:lnTo>
                  <a:lnTo>
                    <a:pt x="68" y="22"/>
                  </a:lnTo>
                  <a:lnTo>
                    <a:pt x="36" y="22"/>
                  </a:lnTo>
                  <a:lnTo>
                    <a:pt x="16" y="20"/>
                  </a:lnTo>
                  <a:lnTo>
                    <a:pt x="4" y="20"/>
                  </a:lnTo>
                  <a:lnTo>
                    <a:pt x="0" y="16"/>
                  </a:lnTo>
                  <a:lnTo>
                    <a:pt x="0" y="10"/>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9" name="Freeform 20">
              <a:extLst>
                <a:ext uri="{FF2B5EF4-FFF2-40B4-BE49-F238E27FC236}">
                  <a16:creationId xmlns:a16="http://schemas.microsoft.com/office/drawing/2014/main" id="{6188F4B8-FB5F-47D0-9414-4120B5CA6C79}"/>
                </a:ext>
              </a:extLst>
            </p:cNvPr>
            <p:cNvSpPr>
              <a:spLocks/>
            </p:cNvSpPr>
            <p:nvPr/>
          </p:nvSpPr>
          <p:spPr bwMode="auto">
            <a:xfrm>
              <a:off x="3345" y="1803"/>
              <a:ext cx="611" cy="483"/>
            </a:xfrm>
            <a:custGeom>
              <a:avLst/>
              <a:gdLst>
                <a:gd name="T0" fmla="*/ 20 w 611"/>
                <a:gd name="T1" fmla="*/ 4 h 483"/>
                <a:gd name="T2" fmla="*/ 40 w 611"/>
                <a:gd name="T3" fmla="*/ 22 h 483"/>
                <a:gd name="T4" fmla="*/ 70 w 611"/>
                <a:gd name="T5" fmla="*/ 50 h 483"/>
                <a:gd name="T6" fmla="*/ 98 w 611"/>
                <a:gd name="T7" fmla="*/ 76 h 483"/>
                <a:gd name="T8" fmla="*/ 118 w 611"/>
                <a:gd name="T9" fmla="*/ 100 h 483"/>
                <a:gd name="T10" fmla="*/ 146 w 611"/>
                <a:gd name="T11" fmla="*/ 138 h 483"/>
                <a:gd name="T12" fmla="*/ 180 w 611"/>
                <a:gd name="T13" fmla="*/ 180 h 483"/>
                <a:gd name="T14" fmla="*/ 204 w 611"/>
                <a:gd name="T15" fmla="*/ 213 h 483"/>
                <a:gd name="T16" fmla="*/ 216 w 611"/>
                <a:gd name="T17" fmla="*/ 223 h 483"/>
                <a:gd name="T18" fmla="*/ 244 w 611"/>
                <a:gd name="T19" fmla="*/ 235 h 483"/>
                <a:gd name="T20" fmla="*/ 282 w 611"/>
                <a:gd name="T21" fmla="*/ 251 h 483"/>
                <a:gd name="T22" fmla="*/ 322 w 611"/>
                <a:gd name="T23" fmla="*/ 263 h 483"/>
                <a:gd name="T24" fmla="*/ 354 w 611"/>
                <a:gd name="T25" fmla="*/ 275 h 483"/>
                <a:gd name="T26" fmla="*/ 400 w 611"/>
                <a:gd name="T27" fmla="*/ 289 h 483"/>
                <a:gd name="T28" fmla="*/ 451 w 611"/>
                <a:gd name="T29" fmla="*/ 307 h 483"/>
                <a:gd name="T30" fmla="*/ 491 w 611"/>
                <a:gd name="T31" fmla="*/ 323 h 483"/>
                <a:gd name="T32" fmla="*/ 515 w 611"/>
                <a:gd name="T33" fmla="*/ 337 h 483"/>
                <a:gd name="T34" fmla="*/ 533 w 611"/>
                <a:gd name="T35" fmla="*/ 347 h 483"/>
                <a:gd name="T36" fmla="*/ 551 w 611"/>
                <a:gd name="T37" fmla="*/ 357 h 483"/>
                <a:gd name="T38" fmla="*/ 569 w 611"/>
                <a:gd name="T39" fmla="*/ 373 h 483"/>
                <a:gd name="T40" fmla="*/ 595 w 611"/>
                <a:gd name="T41" fmla="*/ 399 h 483"/>
                <a:gd name="T42" fmla="*/ 607 w 611"/>
                <a:gd name="T43" fmla="*/ 433 h 483"/>
                <a:gd name="T44" fmla="*/ 609 w 611"/>
                <a:gd name="T45" fmla="*/ 449 h 483"/>
                <a:gd name="T46" fmla="*/ 593 w 611"/>
                <a:gd name="T47" fmla="*/ 453 h 483"/>
                <a:gd name="T48" fmla="*/ 565 w 611"/>
                <a:gd name="T49" fmla="*/ 455 h 483"/>
                <a:gd name="T50" fmla="*/ 535 w 611"/>
                <a:gd name="T51" fmla="*/ 457 h 483"/>
                <a:gd name="T52" fmla="*/ 505 w 611"/>
                <a:gd name="T53" fmla="*/ 459 h 483"/>
                <a:gd name="T54" fmla="*/ 477 w 611"/>
                <a:gd name="T55" fmla="*/ 463 h 483"/>
                <a:gd name="T56" fmla="*/ 463 w 611"/>
                <a:gd name="T57" fmla="*/ 483 h 483"/>
                <a:gd name="T58" fmla="*/ 457 w 611"/>
                <a:gd name="T59" fmla="*/ 463 h 483"/>
                <a:gd name="T60" fmla="*/ 473 w 611"/>
                <a:gd name="T61" fmla="*/ 437 h 483"/>
                <a:gd name="T62" fmla="*/ 491 w 611"/>
                <a:gd name="T63" fmla="*/ 425 h 483"/>
                <a:gd name="T64" fmla="*/ 509 w 611"/>
                <a:gd name="T65" fmla="*/ 419 h 483"/>
                <a:gd name="T66" fmla="*/ 527 w 611"/>
                <a:gd name="T67" fmla="*/ 417 h 483"/>
                <a:gd name="T68" fmla="*/ 549 w 611"/>
                <a:gd name="T69" fmla="*/ 423 h 483"/>
                <a:gd name="T70" fmla="*/ 573 w 611"/>
                <a:gd name="T71" fmla="*/ 419 h 483"/>
                <a:gd name="T72" fmla="*/ 567 w 611"/>
                <a:gd name="T73" fmla="*/ 403 h 483"/>
                <a:gd name="T74" fmla="*/ 541 w 611"/>
                <a:gd name="T75" fmla="*/ 383 h 483"/>
                <a:gd name="T76" fmla="*/ 497 w 611"/>
                <a:gd name="T77" fmla="*/ 359 h 483"/>
                <a:gd name="T78" fmla="*/ 443 w 611"/>
                <a:gd name="T79" fmla="*/ 333 h 483"/>
                <a:gd name="T80" fmla="*/ 382 w 611"/>
                <a:gd name="T81" fmla="*/ 309 h 483"/>
                <a:gd name="T82" fmla="*/ 318 w 611"/>
                <a:gd name="T83" fmla="*/ 287 h 483"/>
                <a:gd name="T84" fmla="*/ 260 w 611"/>
                <a:gd name="T85" fmla="*/ 265 h 483"/>
                <a:gd name="T86" fmla="*/ 218 w 611"/>
                <a:gd name="T87" fmla="*/ 247 h 483"/>
                <a:gd name="T88" fmla="*/ 194 w 611"/>
                <a:gd name="T89" fmla="*/ 229 h 483"/>
                <a:gd name="T90" fmla="*/ 142 w 611"/>
                <a:gd name="T91" fmla="*/ 174 h 483"/>
                <a:gd name="T92" fmla="*/ 78 w 611"/>
                <a:gd name="T93" fmla="*/ 104 h 483"/>
                <a:gd name="T94" fmla="*/ 28 w 611"/>
                <a:gd name="T95" fmla="*/ 50 h 483"/>
                <a:gd name="T96" fmla="*/ 8 w 611"/>
                <a:gd name="T97" fmla="*/ 24 h 483"/>
                <a:gd name="T98" fmla="*/ 0 w 611"/>
                <a:gd name="T99" fmla="*/ 0 h 48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11"/>
                <a:gd name="T151" fmla="*/ 0 h 483"/>
                <a:gd name="T152" fmla="*/ 611 w 611"/>
                <a:gd name="T153" fmla="*/ 483 h 48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11" h="483">
                  <a:moveTo>
                    <a:pt x="18" y="2"/>
                  </a:moveTo>
                  <a:lnTo>
                    <a:pt x="20" y="4"/>
                  </a:lnTo>
                  <a:lnTo>
                    <a:pt x="28" y="12"/>
                  </a:lnTo>
                  <a:lnTo>
                    <a:pt x="40" y="22"/>
                  </a:lnTo>
                  <a:lnTo>
                    <a:pt x="54" y="36"/>
                  </a:lnTo>
                  <a:lnTo>
                    <a:pt x="70" y="50"/>
                  </a:lnTo>
                  <a:lnTo>
                    <a:pt x="84" y="64"/>
                  </a:lnTo>
                  <a:lnTo>
                    <a:pt x="98" y="76"/>
                  </a:lnTo>
                  <a:lnTo>
                    <a:pt x="108" y="88"/>
                  </a:lnTo>
                  <a:lnTo>
                    <a:pt x="118" y="100"/>
                  </a:lnTo>
                  <a:lnTo>
                    <a:pt x="132" y="118"/>
                  </a:lnTo>
                  <a:lnTo>
                    <a:pt x="146" y="138"/>
                  </a:lnTo>
                  <a:lnTo>
                    <a:pt x="164" y="158"/>
                  </a:lnTo>
                  <a:lnTo>
                    <a:pt x="180" y="180"/>
                  </a:lnTo>
                  <a:lnTo>
                    <a:pt x="194" y="199"/>
                  </a:lnTo>
                  <a:lnTo>
                    <a:pt x="204" y="213"/>
                  </a:lnTo>
                  <a:lnTo>
                    <a:pt x="210" y="219"/>
                  </a:lnTo>
                  <a:lnTo>
                    <a:pt x="216" y="223"/>
                  </a:lnTo>
                  <a:lnTo>
                    <a:pt x="228" y="229"/>
                  </a:lnTo>
                  <a:lnTo>
                    <a:pt x="244" y="235"/>
                  </a:lnTo>
                  <a:lnTo>
                    <a:pt x="262" y="243"/>
                  </a:lnTo>
                  <a:lnTo>
                    <a:pt x="282" y="251"/>
                  </a:lnTo>
                  <a:lnTo>
                    <a:pt x="302" y="257"/>
                  </a:lnTo>
                  <a:lnTo>
                    <a:pt x="322" y="263"/>
                  </a:lnTo>
                  <a:lnTo>
                    <a:pt x="336" y="269"/>
                  </a:lnTo>
                  <a:lnTo>
                    <a:pt x="354" y="275"/>
                  </a:lnTo>
                  <a:lnTo>
                    <a:pt x="374" y="281"/>
                  </a:lnTo>
                  <a:lnTo>
                    <a:pt x="400" y="289"/>
                  </a:lnTo>
                  <a:lnTo>
                    <a:pt x="424" y="297"/>
                  </a:lnTo>
                  <a:lnTo>
                    <a:pt x="451" y="307"/>
                  </a:lnTo>
                  <a:lnTo>
                    <a:pt x="473" y="315"/>
                  </a:lnTo>
                  <a:lnTo>
                    <a:pt x="491" y="323"/>
                  </a:lnTo>
                  <a:lnTo>
                    <a:pt x="505" y="331"/>
                  </a:lnTo>
                  <a:lnTo>
                    <a:pt x="515" y="337"/>
                  </a:lnTo>
                  <a:lnTo>
                    <a:pt x="523" y="341"/>
                  </a:lnTo>
                  <a:lnTo>
                    <a:pt x="533" y="347"/>
                  </a:lnTo>
                  <a:lnTo>
                    <a:pt x="541" y="353"/>
                  </a:lnTo>
                  <a:lnTo>
                    <a:pt x="551" y="357"/>
                  </a:lnTo>
                  <a:lnTo>
                    <a:pt x="559" y="365"/>
                  </a:lnTo>
                  <a:lnTo>
                    <a:pt x="569" y="373"/>
                  </a:lnTo>
                  <a:lnTo>
                    <a:pt x="579" y="381"/>
                  </a:lnTo>
                  <a:lnTo>
                    <a:pt x="595" y="399"/>
                  </a:lnTo>
                  <a:lnTo>
                    <a:pt x="603" y="417"/>
                  </a:lnTo>
                  <a:lnTo>
                    <a:pt x="607" y="433"/>
                  </a:lnTo>
                  <a:lnTo>
                    <a:pt x="611" y="445"/>
                  </a:lnTo>
                  <a:lnTo>
                    <a:pt x="609" y="449"/>
                  </a:lnTo>
                  <a:lnTo>
                    <a:pt x="603" y="451"/>
                  </a:lnTo>
                  <a:lnTo>
                    <a:pt x="593" y="453"/>
                  </a:lnTo>
                  <a:lnTo>
                    <a:pt x="579" y="453"/>
                  </a:lnTo>
                  <a:lnTo>
                    <a:pt x="565" y="455"/>
                  </a:lnTo>
                  <a:lnTo>
                    <a:pt x="549" y="455"/>
                  </a:lnTo>
                  <a:lnTo>
                    <a:pt x="535" y="457"/>
                  </a:lnTo>
                  <a:lnTo>
                    <a:pt x="523" y="457"/>
                  </a:lnTo>
                  <a:lnTo>
                    <a:pt x="505" y="459"/>
                  </a:lnTo>
                  <a:lnTo>
                    <a:pt x="489" y="459"/>
                  </a:lnTo>
                  <a:lnTo>
                    <a:pt x="477" y="463"/>
                  </a:lnTo>
                  <a:lnTo>
                    <a:pt x="469" y="475"/>
                  </a:lnTo>
                  <a:lnTo>
                    <a:pt x="463" y="483"/>
                  </a:lnTo>
                  <a:lnTo>
                    <a:pt x="457" y="477"/>
                  </a:lnTo>
                  <a:lnTo>
                    <a:pt x="457" y="463"/>
                  </a:lnTo>
                  <a:lnTo>
                    <a:pt x="465" y="445"/>
                  </a:lnTo>
                  <a:lnTo>
                    <a:pt x="473" y="437"/>
                  </a:lnTo>
                  <a:lnTo>
                    <a:pt x="481" y="429"/>
                  </a:lnTo>
                  <a:lnTo>
                    <a:pt x="491" y="425"/>
                  </a:lnTo>
                  <a:lnTo>
                    <a:pt x="501" y="421"/>
                  </a:lnTo>
                  <a:lnTo>
                    <a:pt x="509" y="419"/>
                  </a:lnTo>
                  <a:lnTo>
                    <a:pt x="519" y="417"/>
                  </a:lnTo>
                  <a:lnTo>
                    <a:pt x="527" y="417"/>
                  </a:lnTo>
                  <a:lnTo>
                    <a:pt x="535" y="419"/>
                  </a:lnTo>
                  <a:lnTo>
                    <a:pt x="549" y="423"/>
                  </a:lnTo>
                  <a:lnTo>
                    <a:pt x="563" y="423"/>
                  </a:lnTo>
                  <a:lnTo>
                    <a:pt x="573" y="419"/>
                  </a:lnTo>
                  <a:lnTo>
                    <a:pt x="573" y="411"/>
                  </a:lnTo>
                  <a:lnTo>
                    <a:pt x="567" y="403"/>
                  </a:lnTo>
                  <a:lnTo>
                    <a:pt x="557" y="395"/>
                  </a:lnTo>
                  <a:lnTo>
                    <a:pt x="541" y="383"/>
                  </a:lnTo>
                  <a:lnTo>
                    <a:pt x="521" y="371"/>
                  </a:lnTo>
                  <a:lnTo>
                    <a:pt x="497" y="359"/>
                  </a:lnTo>
                  <a:lnTo>
                    <a:pt x="471" y="347"/>
                  </a:lnTo>
                  <a:lnTo>
                    <a:pt x="443" y="333"/>
                  </a:lnTo>
                  <a:lnTo>
                    <a:pt x="414" y="321"/>
                  </a:lnTo>
                  <a:lnTo>
                    <a:pt x="382" y="309"/>
                  </a:lnTo>
                  <a:lnTo>
                    <a:pt x="350" y="297"/>
                  </a:lnTo>
                  <a:lnTo>
                    <a:pt x="318" y="287"/>
                  </a:lnTo>
                  <a:lnTo>
                    <a:pt x="288" y="275"/>
                  </a:lnTo>
                  <a:lnTo>
                    <a:pt x="260" y="265"/>
                  </a:lnTo>
                  <a:lnTo>
                    <a:pt x="236" y="255"/>
                  </a:lnTo>
                  <a:lnTo>
                    <a:pt x="218" y="247"/>
                  </a:lnTo>
                  <a:lnTo>
                    <a:pt x="206" y="241"/>
                  </a:lnTo>
                  <a:lnTo>
                    <a:pt x="194" y="229"/>
                  </a:lnTo>
                  <a:lnTo>
                    <a:pt x="170" y="205"/>
                  </a:lnTo>
                  <a:lnTo>
                    <a:pt x="142" y="174"/>
                  </a:lnTo>
                  <a:lnTo>
                    <a:pt x="110" y="138"/>
                  </a:lnTo>
                  <a:lnTo>
                    <a:pt x="78" y="104"/>
                  </a:lnTo>
                  <a:lnTo>
                    <a:pt x="50" y="74"/>
                  </a:lnTo>
                  <a:lnTo>
                    <a:pt x="28" y="50"/>
                  </a:lnTo>
                  <a:lnTo>
                    <a:pt x="18" y="38"/>
                  </a:lnTo>
                  <a:lnTo>
                    <a:pt x="8" y="24"/>
                  </a:lnTo>
                  <a:lnTo>
                    <a:pt x="0" y="10"/>
                  </a:lnTo>
                  <a:lnTo>
                    <a:pt x="0" y="0"/>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0" name="Freeform 21">
              <a:extLst>
                <a:ext uri="{FF2B5EF4-FFF2-40B4-BE49-F238E27FC236}">
                  <a16:creationId xmlns:a16="http://schemas.microsoft.com/office/drawing/2014/main" id="{06FB9BE6-304C-4674-B8D3-FDD36FD8B910}"/>
                </a:ext>
              </a:extLst>
            </p:cNvPr>
            <p:cNvSpPr>
              <a:spLocks/>
            </p:cNvSpPr>
            <p:nvPr/>
          </p:nvSpPr>
          <p:spPr bwMode="auto">
            <a:xfrm>
              <a:off x="3914" y="2224"/>
              <a:ext cx="70" cy="151"/>
            </a:xfrm>
            <a:custGeom>
              <a:avLst/>
              <a:gdLst>
                <a:gd name="T0" fmla="*/ 0 w 70"/>
                <a:gd name="T1" fmla="*/ 24 h 151"/>
                <a:gd name="T2" fmla="*/ 4 w 70"/>
                <a:gd name="T3" fmla="*/ 24 h 151"/>
                <a:gd name="T4" fmla="*/ 10 w 70"/>
                <a:gd name="T5" fmla="*/ 28 h 151"/>
                <a:gd name="T6" fmla="*/ 20 w 70"/>
                <a:gd name="T7" fmla="*/ 38 h 151"/>
                <a:gd name="T8" fmla="*/ 30 w 70"/>
                <a:gd name="T9" fmla="*/ 56 h 151"/>
                <a:gd name="T10" fmla="*/ 38 w 70"/>
                <a:gd name="T11" fmla="*/ 84 h 151"/>
                <a:gd name="T12" fmla="*/ 48 w 70"/>
                <a:gd name="T13" fmla="*/ 115 h 151"/>
                <a:gd name="T14" fmla="*/ 54 w 70"/>
                <a:gd name="T15" fmla="*/ 141 h 151"/>
                <a:gd name="T16" fmla="*/ 60 w 70"/>
                <a:gd name="T17" fmla="*/ 151 h 151"/>
                <a:gd name="T18" fmla="*/ 66 w 70"/>
                <a:gd name="T19" fmla="*/ 151 h 151"/>
                <a:gd name="T20" fmla="*/ 70 w 70"/>
                <a:gd name="T21" fmla="*/ 143 h 151"/>
                <a:gd name="T22" fmla="*/ 70 w 70"/>
                <a:gd name="T23" fmla="*/ 125 h 151"/>
                <a:gd name="T24" fmla="*/ 66 w 70"/>
                <a:gd name="T25" fmla="*/ 92 h 151"/>
                <a:gd name="T26" fmla="*/ 56 w 70"/>
                <a:gd name="T27" fmla="*/ 56 h 151"/>
                <a:gd name="T28" fmla="*/ 48 w 70"/>
                <a:gd name="T29" fmla="*/ 26 h 151"/>
                <a:gd name="T30" fmla="*/ 38 w 70"/>
                <a:gd name="T31" fmla="*/ 6 h 151"/>
                <a:gd name="T32" fmla="*/ 28 w 70"/>
                <a:gd name="T33" fmla="*/ 0 h 151"/>
                <a:gd name="T34" fmla="*/ 20 w 70"/>
                <a:gd name="T35" fmla="*/ 4 h 151"/>
                <a:gd name="T36" fmla="*/ 12 w 70"/>
                <a:gd name="T37" fmla="*/ 10 h 151"/>
                <a:gd name="T38" fmla="*/ 4 w 70"/>
                <a:gd name="T39" fmla="*/ 16 h 151"/>
                <a:gd name="T40" fmla="*/ 0 w 70"/>
                <a:gd name="T41" fmla="*/ 24 h 1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151"/>
                <a:gd name="T65" fmla="*/ 70 w 70"/>
                <a:gd name="T66" fmla="*/ 151 h 1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151">
                  <a:moveTo>
                    <a:pt x="0" y="24"/>
                  </a:moveTo>
                  <a:lnTo>
                    <a:pt x="4" y="24"/>
                  </a:lnTo>
                  <a:lnTo>
                    <a:pt x="10" y="28"/>
                  </a:lnTo>
                  <a:lnTo>
                    <a:pt x="20" y="38"/>
                  </a:lnTo>
                  <a:lnTo>
                    <a:pt x="30" y="56"/>
                  </a:lnTo>
                  <a:lnTo>
                    <a:pt x="38" y="84"/>
                  </a:lnTo>
                  <a:lnTo>
                    <a:pt x="48" y="115"/>
                  </a:lnTo>
                  <a:lnTo>
                    <a:pt x="54" y="141"/>
                  </a:lnTo>
                  <a:lnTo>
                    <a:pt x="60" y="151"/>
                  </a:lnTo>
                  <a:lnTo>
                    <a:pt x="66" y="151"/>
                  </a:lnTo>
                  <a:lnTo>
                    <a:pt x="70" y="143"/>
                  </a:lnTo>
                  <a:lnTo>
                    <a:pt x="70" y="125"/>
                  </a:lnTo>
                  <a:lnTo>
                    <a:pt x="66" y="92"/>
                  </a:lnTo>
                  <a:lnTo>
                    <a:pt x="56" y="56"/>
                  </a:lnTo>
                  <a:lnTo>
                    <a:pt x="48" y="26"/>
                  </a:lnTo>
                  <a:lnTo>
                    <a:pt x="38" y="6"/>
                  </a:lnTo>
                  <a:lnTo>
                    <a:pt x="28" y="0"/>
                  </a:lnTo>
                  <a:lnTo>
                    <a:pt x="20" y="4"/>
                  </a:lnTo>
                  <a:lnTo>
                    <a:pt x="12" y="10"/>
                  </a:lnTo>
                  <a:lnTo>
                    <a:pt x="4" y="16"/>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1" name="Freeform 22">
              <a:extLst>
                <a:ext uri="{FF2B5EF4-FFF2-40B4-BE49-F238E27FC236}">
                  <a16:creationId xmlns:a16="http://schemas.microsoft.com/office/drawing/2014/main" id="{FF14C747-EED4-4B84-8A47-78B312446EC7}"/>
                </a:ext>
              </a:extLst>
            </p:cNvPr>
            <p:cNvSpPr>
              <a:spLocks/>
            </p:cNvSpPr>
            <p:nvPr/>
          </p:nvSpPr>
          <p:spPr bwMode="auto">
            <a:xfrm>
              <a:off x="2634" y="1727"/>
              <a:ext cx="422" cy="453"/>
            </a:xfrm>
            <a:custGeom>
              <a:avLst/>
              <a:gdLst>
                <a:gd name="T0" fmla="*/ 252 w 422"/>
                <a:gd name="T1" fmla="*/ 0 h 453"/>
                <a:gd name="T2" fmla="*/ 184 w 422"/>
                <a:gd name="T3" fmla="*/ 4 h 453"/>
                <a:gd name="T4" fmla="*/ 92 w 422"/>
                <a:gd name="T5" fmla="*/ 10 h 453"/>
                <a:gd name="T6" fmla="*/ 22 w 422"/>
                <a:gd name="T7" fmla="*/ 16 h 453"/>
                <a:gd name="T8" fmla="*/ 2 w 422"/>
                <a:gd name="T9" fmla="*/ 24 h 453"/>
                <a:gd name="T10" fmla="*/ 0 w 422"/>
                <a:gd name="T11" fmla="*/ 48 h 453"/>
                <a:gd name="T12" fmla="*/ 14 w 422"/>
                <a:gd name="T13" fmla="*/ 106 h 453"/>
                <a:gd name="T14" fmla="*/ 38 w 422"/>
                <a:gd name="T15" fmla="*/ 224 h 453"/>
                <a:gd name="T16" fmla="*/ 50 w 422"/>
                <a:gd name="T17" fmla="*/ 271 h 453"/>
                <a:gd name="T18" fmla="*/ 64 w 422"/>
                <a:gd name="T19" fmla="*/ 295 h 453"/>
                <a:gd name="T20" fmla="*/ 88 w 422"/>
                <a:gd name="T21" fmla="*/ 317 h 453"/>
                <a:gd name="T22" fmla="*/ 112 w 422"/>
                <a:gd name="T23" fmla="*/ 335 h 453"/>
                <a:gd name="T24" fmla="*/ 140 w 422"/>
                <a:gd name="T25" fmla="*/ 347 h 453"/>
                <a:gd name="T26" fmla="*/ 210 w 422"/>
                <a:gd name="T27" fmla="*/ 375 h 453"/>
                <a:gd name="T28" fmla="*/ 298 w 422"/>
                <a:gd name="T29" fmla="*/ 409 h 453"/>
                <a:gd name="T30" fmla="*/ 372 w 422"/>
                <a:gd name="T31" fmla="*/ 439 h 453"/>
                <a:gd name="T32" fmla="*/ 412 w 422"/>
                <a:gd name="T33" fmla="*/ 453 h 453"/>
                <a:gd name="T34" fmla="*/ 420 w 422"/>
                <a:gd name="T35" fmla="*/ 443 h 453"/>
                <a:gd name="T36" fmla="*/ 390 w 422"/>
                <a:gd name="T37" fmla="*/ 419 h 453"/>
                <a:gd name="T38" fmla="*/ 340 w 422"/>
                <a:gd name="T39" fmla="*/ 397 h 453"/>
                <a:gd name="T40" fmla="*/ 280 w 422"/>
                <a:gd name="T41" fmla="*/ 375 h 453"/>
                <a:gd name="T42" fmla="*/ 232 w 422"/>
                <a:gd name="T43" fmla="*/ 357 h 453"/>
                <a:gd name="T44" fmla="*/ 208 w 422"/>
                <a:gd name="T45" fmla="*/ 349 h 453"/>
                <a:gd name="T46" fmla="*/ 176 w 422"/>
                <a:gd name="T47" fmla="*/ 339 h 453"/>
                <a:gd name="T48" fmla="*/ 142 w 422"/>
                <a:gd name="T49" fmla="*/ 325 h 453"/>
                <a:gd name="T50" fmla="*/ 108 w 422"/>
                <a:gd name="T51" fmla="*/ 303 h 453"/>
                <a:gd name="T52" fmla="*/ 84 w 422"/>
                <a:gd name="T53" fmla="*/ 271 h 453"/>
                <a:gd name="T54" fmla="*/ 62 w 422"/>
                <a:gd name="T55" fmla="*/ 224 h 453"/>
                <a:gd name="T56" fmla="*/ 44 w 422"/>
                <a:gd name="T57" fmla="*/ 178 h 453"/>
                <a:gd name="T58" fmla="*/ 32 w 422"/>
                <a:gd name="T59" fmla="*/ 142 h 453"/>
                <a:gd name="T60" fmla="*/ 28 w 422"/>
                <a:gd name="T61" fmla="*/ 116 h 453"/>
                <a:gd name="T62" fmla="*/ 22 w 422"/>
                <a:gd name="T63" fmla="*/ 56 h 453"/>
                <a:gd name="T64" fmla="*/ 36 w 422"/>
                <a:gd name="T65" fmla="*/ 36 h 453"/>
                <a:gd name="T66" fmla="*/ 70 w 422"/>
                <a:gd name="T67" fmla="*/ 30 h 453"/>
                <a:gd name="T68" fmla="*/ 116 w 422"/>
                <a:gd name="T69" fmla="*/ 26 h 453"/>
                <a:gd name="T70" fmla="*/ 156 w 422"/>
                <a:gd name="T71" fmla="*/ 24 h 453"/>
                <a:gd name="T72" fmla="*/ 182 w 422"/>
                <a:gd name="T73" fmla="*/ 24 h 453"/>
                <a:gd name="T74" fmla="*/ 214 w 422"/>
                <a:gd name="T75" fmla="*/ 26 h 453"/>
                <a:gd name="T76" fmla="*/ 246 w 422"/>
                <a:gd name="T77" fmla="*/ 26 h 453"/>
                <a:gd name="T78" fmla="*/ 274 w 422"/>
                <a:gd name="T79" fmla="*/ 26 h 453"/>
                <a:gd name="T80" fmla="*/ 292 w 422"/>
                <a:gd name="T81" fmla="*/ 24 h 453"/>
                <a:gd name="T82" fmla="*/ 310 w 422"/>
                <a:gd name="T83" fmla="*/ 20 h 453"/>
                <a:gd name="T84" fmla="*/ 312 w 422"/>
                <a:gd name="T85" fmla="*/ 12 h 453"/>
                <a:gd name="T86" fmla="*/ 288 w 422"/>
                <a:gd name="T87" fmla="*/ 4 h 4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2"/>
                <a:gd name="T133" fmla="*/ 0 h 453"/>
                <a:gd name="T134" fmla="*/ 422 w 422"/>
                <a:gd name="T135" fmla="*/ 453 h 4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2" h="453">
                  <a:moveTo>
                    <a:pt x="262" y="0"/>
                  </a:moveTo>
                  <a:lnTo>
                    <a:pt x="252" y="0"/>
                  </a:lnTo>
                  <a:lnTo>
                    <a:pt x="224" y="2"/>
                  </a:lnTo>
                  <a:lnTo>
                    <a:pt x="184" y="4"/>
                  </a:lnTo>
                  <a:lnTo>
                    <a:pt x="138" y="6"/>
                  </a:lnTo>
                  <a:lnTo>
                    <a:pt x="92" y="10"/>
                  </a:lnTo>
                  <a:lnTo>
                    <a:pt x="52" y="12"/>
                  </a:lnTo>
                  <a:lnTo>
                    <a:pt x="22" y="16"/>
                  </a:lnTo>
                  <a:lnTo>
                    <a:pt x="8" y="18"/>
                  </a:lnTo>
                  <a:lnTo>
                    <a:pt x="2" y="24"/>
                  </a:lnTo>
                  <a:lnTo>
                    <a:pt x="0" y="32"/>
                  </a:lnTo>
                  <a:lnTo>
                    <a:pt x="0" y="48"/>
                  </a:lnTo>
                  <a:lnTo>
                    <a:pt x="4" y="66"/>
                  </a:lnTo>
                  <a:lnTo>
                    <a:pt x="14" y="106"/>
                  </a:lnTo>
                  <a:lnTo>
                    <a:pt x="26" y="166"/>
                  </a:lnTo>
                  <a:lnTo>
                    <a:pt x="38" y="224"/>
                  </a:lnTo>
                  <a:lnTo>
                    <a:pt x="46" y="260"/>
                  </a:lnTo>
                  <a:lnTo>
                    <a:pt x="50" y="271"/>
                  </a:lnTo>
                  <a:lnTo>
                    <a:pt x="56" y="283"/>
                  </a:lnTo>
                  <a:lnTo>
                    <a:pt x="64" y="295"/>
                  </a:lnTo>
                  <a:lnTo>
                    <a:pt x="76" y="307"/>
                  </a:lnTo>
                  <a:lnTo>
                    <a:pt x="88" y="317"/>
                  </a:lnTo>
                  <a:lnTo>
                    <a:pt x="100" y="327"/>
                  </a:lnTo>
                  <a:lnTo>
                    <a:pt x="112" y="335"/>
                  </a:lnTo>
                  <a:lnTo>
                    <a:pt x="122" y="341"/>
                  </a:lnTo>
                  <a:lnTo>
                    <a:pt x="140" y="347"/>
                  </a:lnTo>
                  <a:lnTo>
                    <a:pt x="170" y="359"/>
                  </a:lnTo>
                  <a:lnTo>
                    <a:pt x="210" y="375"/>
                  </a:lnTo>
                  <a:lnTo>
                    <a:pt x="254" y="391"/>
                  </a:lnTo>
                  <a:lnTo>
                    <a:pt x="298" y="409"/>
                  </a:lnTo>
                  <a:lnTo>
                    <a:pt x="340" y="425"/>
                  </a:lnTo>
                  <a:lnTo>
                    <a:pt x="372" y="439"/>
                  </a:lnTo>
                  <a:lnTo>
                    <a:pt x="392" y="447"/>
                  </a:lnTo>
                  <a:lnTo>
                    <a:pt x="412" y="453"/>
                  </a:lnTo>
                  <a:lnTo>
                    <a:pt x="422" y="451"/>
                  </a:lnTo>
                  <a:lnTo>
                    <a:pt x="420" y="443"/>
                  </a:lnTo>
                  <a:lnTo>
                    <a:pt x="406" y="429"/>
                  </a:lnTo>
                  <a:lnTo>
                    <a:pt x="390" y="419"/>
                  </a:lnTo>
                  <a:lnTo>
                    <a:pt x="368" y="409"/>
                  </a:lnTo>
                  <a:lnTo>
                    <a:pt x="340" y="397"/>
                  </a:lnTo>
                  <a:lnTo>
                    <a:pt x="310" y="385"/>
                  </a:lnTo>
                  <a:lnTo>
                    <a:pt x="280" y="375"/>
                  </a:lnTo>
                  <a:lnTo>
                    <a:pt x="254" y="365"/>
                  </a:lnTo>
                  <a:lnTo>
                    <a:pt x="232" y="357"/>
                  </a:lnTo>
                  <a:lnTo>
                    <a:pt x="218" y="353"/>
                  </a:lnTo>
                  <a:lnTo>
                    <a:pt x="208" y="349"/>
                  </a:lnTo>
                  <a:lnTo>
                    <a:pt x="194" y="345"/>
                  </a:lnTo>
                  <a:lnTo>
                    <a:pt x="176" y="339"/>
                  </a:lnTo>
                  <a:lnTo>
                    <a:pt x="160" y="333"/>
                  </a:lnTo>
                  <a:lnTo>
                    <a:pt x="142" y="325"/>
                  </a:lnTo>
                  <a:lnTo>
                    <a:pt x="124" y="315"/>
                  </a:lnTo>
                  <a:lnTo>
                    <a:pt x="108" y="303"/>
                  </a:lnTo>
                  <a:lnTo>
                    <a:pt x="96" y="289"/>
                  </a:lnTo>
                  <a:lnTo>
                    <a:pt x="84" y="271"/>
                  </a:lnTo>
                  <a:lnTo>
                    <a:pt x="74" y="248"/>
                  </a:lnTo>
                  <a:lnTo>
                    <a:pt x="62" y="224"/>
                  </a:lnTo>
                  <a:lnTo>
                    <a:pt x="52" y="200"/>
                  </a:lnTo>
                  <a:lnTo>
                    <a:pt x="44" y="178"/>
                  </a:lnTo>
                  <a:lnTo>
                    <a:pt x="36" y="158"/>
                  </a:lnTo>
                  <a:lnTo>
                    <a:pt x="32" y="142"/>
                  </a:lnTo>
                  <a:lnTo>
                    <a:pt x="30" y="134"/>
                  </a:lnTo>
                  <a:lnTo>
                    <a:pt x="28" y="116"/>
                  </a:lnTo>
                  <a:lnTo>
                    <a:pt x="24" y="86"/>
                  </a:lnTo>
                  <a:lnTo>
                    <a:pt x="22" y="56"/>
                  </a:lnTo>
                  <a:lnTo>
                    <a:pt x="28" y="40"/>
                  </a:lnTo>
                  <a:lnTo>
                    <a:pt x="36" y="36"/>
                  </a:lnTo>
                  <a:lnTo>
                    <a:pt x="52" y="34"/>
                  </a:lnTo>
                  <a:lnTo>
                    <a:pt x="70" y="30"/>
                  </a:lnTo>
                  <a:lnTo>
                    <a:pt x="94" y="28"/>
                  </a:lnTo>
                  <a:lnTo>
                    <a:pt x="116" y="26"/>
                  </a:lnTo>
                  <a:lnTo>
                    <a:pt x="138" y="24"/>
                  </a:lnTo>
                  <a:lnTo>
                    <a:pt x="156" y="24"/>
                  </a:lnTo>
                  <a:lnTo>
                    <a:pt x="170" y="24"/>
                  </a:lnTo>
                  <a:lnTo>
                    <a:pt x="182" y="24"/>
                  </a:lnTo>
                  <a:lnTo>
                    <a:pt x="198" y="26"/>
                  </a:lnTo>
                  <a:lnTo>
                    <a:pt x="214" y="26"/>
                  </a:lnTo>
                  <a:lnTo>
                    <a:pt x="230" y="26"/>
                  </a:lnTo>
                  <a:lnTo>
                    <a:pt x="246" y="26"/>
                  </a:lnTo>
                  <a:lnTo>
                    <a:pt x="262" y="26"/>
                  </a:lnTo>
                  <a:lnTo>
                    <a:pt x="274" y="26"/>
                  </a:lnTo>
                  <a:lnTo>
                    <a:pt x="284" y="26"/>
                  </a:lnTo>
                  <a:lnTo>
                    <a:pt x="292" y="24"/>
                  </a:lnTo>
                  <a:lnTo>
                    <a:pt x="302" y="22"/>
                  </a:lnTo>
                  <a:lnTo>
                    <a:pt x="310" y="20"/>
                  </a:lnTo>
                  <a:lnTo>
                    <a:pt x="314" y="16"/>
                  </a:lnTo>
                  <a:lnTo>
                    <a:pt x="312" y="12"/>
                  </a:lnTo>
                  <a:lnTo>
                    <a:pt x="304" y="8"/>
                  </a:lnTo>
                  <a:lnTo>
                    <a:pt x="288" y="4"/>
                  </a:lnTo>
                  <a:lnTo>
                    <a:pt x="2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2" name="Freeform 23">
              <a:extLst>
                <a:ext uri="{FF2B5EF4-FFF2-40B4-BE49-F238E27FC236}">
                  <a16:creationId xmlns:a16="http://schemas.microsoft.com/office/drawing/2014/main" id="{C6CDF328-5DDA-4E44-85BE-947FBECE8773}"/>
                </a:ext>
              </a:extLst>
            </p:cNvPr>
            <p:cNvSpPr>
              <a:spLocks/>
            </p:cNvSpPr>
            <p:nvPr/>
          </p:nvSpPr>
          <p:spPr bwMode="auto">
            <a:xfrm>
              <a:off x="2722" y="2016"/>
              <a:ext cx="495" cy="26"/>
            </a:xfrm>
            <a:custGeom>
              <a:avLst/>
              <a:gdLst>
                <a:gd name="T0" fmla="*/ 4 w 495"/>
                <a:gd name="T1" fmla="*/ 4 h 26"/>
                <a:gd name="T2" fmla="*/ 34 w 495"/>
                <a:gd name="T3" fmla="*/ 2 h 26"/>
                <a:gd name="T4" fmla="*/ 74 w 495"/>
                <a:gd name="T5" fmla="*/ 2 h 26"/>
                <a:gd name="T6" fmla="*/ 114 w 495"/>
                <a:gd name="T7" fmla="*/ 0 h 26"/>
                <a:gd name="T8" fmla="*/ 138 w 495"/>
                <a:gd name="T9" fmla="*/ 0 h 26"/>
                <a:gd name="T10" fmla="*/ 174 w 495"/>
                <a:gd name="T11" fmla="*/ 0 h 26"/>
                <a:gd name="T12" fmla="*/ 216 w 495"/>
                <a:gd name="T13" fmla="*/ 0 h 26"/>
                <a:gd name="T14" fmla="*/ 252 w 495"/>
                <a:gd name="T15" fmla="*/ 2 h 26"/>
                <a:gd name="T16" fmla="*/ 276 w 495"/>
                <a:gd name="T17" fmla="*/ 2 h 26"/>
                <a:gd name="T18" fmla="*/ 310 w 495"/>
                <a:gd name="T19" fmla="*/ 2 h 26"/>
                <a:gd name="T20" fmla="*/ 352 w 495"/>
                <a:gd name="T21" fmla="*/ 2 h 26"/>
                <a:gd name="T22" fmla="*/ 384 w 495"/>
                <a:gd name="T23" fmla="*/ 0 h 26"/>
                <a:gd name="T24" fmla="*/ 402 w 495"/>
                <a:gd name="T25" fmla="*/ 0 h 26"/>
                <a:gd name="T26" fmla="*/ 428 w 495"/>
                <a:gd name="T27" fmla="*/ 0 h 26"/>
                <a:gd name="T28" fmla="*/ 456 w 495"/>
                <a:gd name="T29" fmla="*/ 0 h 26"/>
                <a:gd name="T30" fmla="*/ 481 w 495"/>
                <a:gd name="T31" fmla="*/ 0 h 26"/>
                <a:gd name="T32" fmla="*/ 495 w 495"/>
                <a:gd name="T33" fmla="*/ 4 h 26"/>
                <a:gd name="T34" fmla="*/ 483 w 495"/>
                <a:gd name="T35" fmla="*/ 12 h 26"/>
                <a:gd name="T36" fmla="*/ 454 w 495"/>
                <a:gd name="T37" fmla="*/ 20 h 26"/>
                <a:gd name="T38" fmla="*/ 420 w 495"/>
                <a:gd name="T39" fmla="*/ 26 h 26"/>
                <a:gd name="T40" fmla="*/ 384 w 495"/>
                <a:gd name="T41" fmla="*/ 26 h 26"/>
                <a:gd name="T42" fmla="*/ 340 w 495"/>
                <a:gd name="T43" fmla="*/ 26 h 26"/>
                <a:gd name="T44" fmla="*/ 296 w 495"/>
                <a:gd name="T45" fmla="*/ 26 h 26"/>
                <a:gd name="T46" fmla="*/ 264 w 495"/>
                <a:gd name="T47" fmla="*/ 26 h 26"/>
                <a:gd name="T48" fmla="*/ 244 w 495"/>
                <a:gd name="T49" fmla="*/ 26 h 26"/>
                <a:gd name="T50" fmla="*/ 204 w 495"/>
                <a:gd name="T51" fmla="*/ 26 h 26"/>
                <a:gd name="T52" fmla="*/ 154 w 495"/>
                <a:gd name="T53" fmla="*/ 24 h 26"/>
                <a:gd name="T54" fmla="*/ 112 w 495"/>
                <a:gd name="T55" fmla="*/ 22 h 26"/>
                <a:gd name="T56" fmla="*/ 92 w 495"/>
                <a:gd name="T57" fmla="*/ 22 h 26"/>
                <a:gd name="T58" fmla="*/ 68 w 495"/>
                <a:gd name="T59" fmla="*/ 22 h 26"/>
                <a:gd name="T60" fmla="*/ 42 w 495"/>
                <a:gd name="T61" fmla="*/ 24 h 26"/>
                <a:gd name="T62" fmla="*/ 24 w 495"/>
                <a:gd name="T63" fmla="*/ 24 h 26"/>
                <a:gd name="T64" fmla="*/ 12 w 495"/>
                <a:gd name="T65" fmla="*/ 20 h 26"/>
                <a:gd name="T66" fmla="*/ 2 w 495"/>
                <a:gd name="T67" fmla="*/ 6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5"/>
                <a:gd name="T103" fmla="*/ 0 h 26"/>
                <a:gd name="T104" fmla="*/ 495 w 495"/>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5" h="26">
                  <a:moveTo>
                    <a:pt x="0" y="4"/>
                  </a:moveTo>
                  <a:lnTo>
                    <a:pt x="4" y="4"/>
                  </a:lnTo>
                  <a:lnTo>
                    <a:pt x="16" y="4"/>
                  </a:lnTo>
                  <a:lnTo>
                    <a:pt x="34" y="2"/>
                  </a:lnTo>
                  <a:lnTo>
                    <a:pt x="54" y="2"/>
                  </a:lnTo>
                  <a:lnTo>
                    <a:pt x="74" y="2"/>
                  </a:lnTo>
                  <a:lnTo>
                    <a:pt x="96" y="0"/>
                  </a:lnTo>
                  <a:lnTo>
                    <a:pt x="114" y="0"/>
                  </a:lnTo>
                  <a:lnTo>
                    <a:pt x="126" y="0"/>
                  </a:lnTo>
                  <a:lnTo>
                    <a:pt x="138" y="0"/>
                  </a:lnTo>
                  <a:lnTo>
                    <a:pt x="156" y="0"/>
                  </a:lnTo>
                  <a:lnTo>
                    <a:pt x="174" y="0"/>
                  </a:lnTo>
                  <a:lnTo>
                    <a:pt x="196" y="0"/>
                  </a:lnTo>
                  <a:lnTo>
                    <a:pt x="216" y="0"/>
                  </a:lnTo>
                  <a:lnTo>
                    <a:pt x="236" y="0"/>
                  </a:lnTo>
                  <a:lnTo>
                    <a:pt x="252" y="2"/>
                  </a:lnTo>
                  <a:lnTo>
                    <a:pt x="264" y="2"/>
                  </a:lnTo>
                  <a:lnTo>
                    <a:pt x="276" y="2"/>
                  </a:lnTo>
                  <a:lnTo>
                    <a:pt x="292" y="2"/>
                  </a:lnTo>
                  <a:lnTo>
                    <a:pt x="310" y="2"/>
                  </a:lnTo>
                  <a:lnTo>
                    <a:pt x="332" y="2"/>
                  </a:lnTo>
                  <a:lnTo>
                    <a:pt x="352" y="2"/>
                  </a:lnTo>
                  <a:lnTo>
                    <a:pt x="370" y="0"/>
                  </a:lnTo>
                  <a:lnTo>
                    <a:pt x="384" y="0"/>
                  </a:lnTo>
                  <a:lnTo>
                    <a:pt x="394" y="0"/>
                  </a:lnTo>
                  <a:lnTo>
                    <a:pt x="402" y="0"/>
                  </a:lnTo>
                  <a:lnTo>
                    <a:pt x="414" y="0"/>
                  </a:lnTo>
                  <a:lnTo>
                    <a:pt x="428" y="0"/>
                  </a:lnTo>
                  <a:lnTo>
                    <a:pt x="442" y="0"/>
                  </a:lnTo>
                  <a:lnTo>
                    <a:pt x="456" y="0"/>
                  </a:lnTo>
                  <a:lnTo>
                    <a:pt x="471" y="0"/>
                  </a:lnTo>
                  <a:lnTo>
                    <a:pt x="481" y="0"/>
                  </a:lnTo>
                  <a:lnTo>
                    <a:pt x="491" y="2"/>
                  </a:lnTo>
                  <a:lnTo>
                    <a:pt x="495" y="4"/>
                  </a:lnTo>
                  <a:lnTo>
                    <a:pt x="491" y="8"/>
                  </a:lnTo>
                  <a:lnTo>
                    <a:pt x="483" y="12"/>
                  </a:lnTo>
                  <a:lnTo>
                    <a:pt x="471" y="16"/>
                  </a:lnTo>
                  <a:lnTo>
                    <a:pt x="454" y="20"/>
                  </a:lnTo>
                  <a:lnTo>
                    <a:pt x="438" y="24"/>
                  </a:lnTo>
                  <a:lnTo>
                    <a:pt x="420" y="26"/>
                  </a:lnTo>
                  <a:lnTo>
                    <a:pt x="402" y="26"/>
                  </a:lnTo>
                  <a:lnTo>
                    <a:pt x="384" y="26"/>
                  </a:lnTo>
                  <a:lnTo>
                    <a:pt x="362" y="26"/>
                  </a:lnTo>
                  <a:lnTo>
                    <a:pt x="340" y="26"/>
                  </a:lnTo>
                  <a:lnTo>
                    <a:pt x="318" y="26"/>
                  </a:lnTo>
                  <a:lnTo>
                    <a:pt x="296" y="26"/>
                  </a:lnTo>
                  <a:lnTo>
                    <a:pt x="278" y="26"/>
                  </a:lnTo>
                  <a:lnTo>
                    <a:pt x="264" y="26"/>
                  </a:lnTo>
                  <a:lnTo>
                    <a:pt x="254" y="26"/>
                  </a:lnTo>
                  <a:lnTo>
                    <a:pt x="244" y="26"/>
                  </a:lnTo>
                  <a:lnTo>
                    <a:pt x="228" y="26"/>
                  </a:lnTo>
                  <a:lnTo>
                    <a:pt x="204" y="26"/>
                  </a:lnTo>
                  <a:lnTo>
                    <a:pt x="180" y="24"/>
                  </a:lnTo>
                  <a:lnTo>
                    <a:pt x="154" y="24"/>
                  </a:lnTo>
                  <a:lnTo>
                    <a:pt x="132" y="24"/>
                  </a:lnTo>
                  <a:lnTo>
                    <a:pt x="112" y="22"/>
                  </a:lnTo>
                  <a:lnTo>
                    <a:pt x="100" y="22"/>
                  </a:lnTo>
                  <a:lnTo>
                    <a:pt x="92" y="22"/>
                  </a:lnTo>
                  <a:lnTo>
                    <a:pt x="80" y="22"/>
                  </a:lnTo>
                  <a:lnTo>
                    <a:pt x="68" y="22"/>
                  </a:lnTo>
                  <a:lnTo>
                    <a:pt x="54" y="24"/>
                  </a:lnTo>
                  <a:lnTo>
                    <a:pt x="42" y="24"/>
                  </a:lnTo>
                  <a:lnTo>
                    <a:pt x="32" y="26"/>
                  </a:lnTo>
                  <a:lnTo>
                    <a:pt x="24" y="24"/>
                  </a:lnTo>
                  <a:lnTo>
                    <a:pt x="18" y="24"/>
                  </a:lnTo>
                  <a:lnTo>
                    <a:pt x="12" y="20"/>
                  </a:lnTo>
                  <a:lnTo>
                    <a:pt x="6" y="12"/>
                  </a:lnTo>
                  <a:lnTo>
                    <a:pt x="2" y="6"/>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3" name="Freeform 24">
              <a:extLst>
                <a:ext uri="{FF2B5EF4-FFF2-40B4-BE49-F238E27FC236}">
                  <a16:creationId xmlns:a16="http://schemas.microsoft.com/office/drawing/2014/main" id="{2BAD7D14-797C-4D5E-B901-24FE5F2BF354}"/>
                </a:ext>
              </a:extLst>
            </p:cNvPr>
            <p:cNvSpPr>
              <a:spLocks/>
            </p:cNvSpPr>
            <p:nvPr/>
          </p:nvSpPr>
          <p:spPr bwMode="auto">
            <a:xfrm>
              <a:off x="3247" y="2002"/>
              <a:ext cx="176" cy="36"/>
            </a:xfrm>
            <a:custGeom>
              <a:avLst/>
              <a:gdLst>
                <a:gd name="T0" fmla="*/ 14 w 176"/>
                <a:gd name="T1" fmla="*/ 6 h 36"/>
                <a:gd name="T2" fmla="*/ 16 w 176"/>
                <a:gd name="T3" fmla="*/ 6 h 36"/>
                <a:gd name="T4" fmla="*/ 24 w 176"/>
                <a:gd name="T5" fmla="*/ 6 h 36"/>
                <a:gd name="T6" fmla="*/ 34 w 176"/>
                <a:gd name="T7" fmla="*/ 4 h 36"/>
                <a:gd name="T8" fmla="*/ 46 w 176"/>
                <a:gd name="T9" fmla="*/ 2 h 36"/>
                <a:gd name="T10" fmla="*/ 60 w 176"/>
                <a:gd name="T11" fmla="*/ 2 h 36"/>
                <a:gd name="T12" fmla="*/ 74 w 176"/>
                <a:gd name="T13" fmla="*/ 0 h 36"/>
                <a:gd name="T14" fmla="*/ 86 w 176"/>
                <a:gd name="T15" fmla="*/ 0 h 36"/>
                <a:gd name="T16" fmla="*/ 98 w 176"/>
                <a:gd name="T17" fmla="*/ 0 h 36"/>
                <a:gd name="T18" fmla="*/ 108 w 176"/>
                <a:gd name="T19" fmla="*/ 0 h 36"/>
                <a:gd name="T20" fmla="*/ 120 w 176"/>
                <a:gd name="T21" fmla="*/ 0 h 36"/>
                <a:gd name="T22" fmla="*/ 132 w 176"/>
                <a:gd name="T23" fmla="*/ 2 h 36"/>
                <a:gd name="T24" fmla="*/ 142 w 176"/>
                <a:gd name="T25" fmla="*/ 2 h 36"/>
                <a:gd name="T26" fmla="*/ 152 w 176"/>
                <a:gd name="T27" fmla="*/ 4 h 36"/>
                <a:gd name="T28" fmla="*/ 160 w 176"/>
                <a:gd name="T29" fmla="*/ 6 h 36"/>
                <a:gd name="T30" fmla="*/ 168 w 176"/>
                <a:gd name="T31" fmla="*/ 10 h 36"/>
                <a:gd name="T32" fmla="*/ 172 w 176"/>
                <a:gd name="T33" fmla="*/ 12 h 36"/>
                <a:gd name="T34" fmla="*/ 176 w 176"/>
                <a:gd name="T35" fmla="*/ 18 h 36"/>
                <a:gd name="T36" fmla="*/ 172 w 176"/>
                <a:gd name="T37" fmla="*/ 24 h 36"/>
                <a:gd name="T38" fmla="*/ 156 w 176"/>
                <a:gd name="T39" fmla="*/ 28 h 36"/>
                <a:gd name="T40" fmla="*/ 134 w 176"/>
                <a:gd name="T41" fmla="*/ 28 h 36"/>
                <a:gd name="T42" fmla="*/ 120 w 176"/>
                <a:gd name="T43" fmla="*/ 28 h 36"/>
                <a:gd name="T44" fmla="*/ 104 w 176"/>
                <a:gd name="T45" fmla="*/ 28 h 36"/>
                <a:gd name="T46" fmla="*/ 86 w 176"/>
                <a:gd name="T47" fmla="*/ 30 h 36"/>
                <a:gd name="T48" fmla="*/ 70 w 176"/>
                <a:gd name="T49" fmla="*/ 32 h 36"/>
                <a:gd name="T50" fmla="*/ 56 w 176"/>
                <a:gd name="T51" fmla="*/ 34 h 36"/>
                <a:gd name="T52" fmla="*/ 42 w 176"/>
                <a:gd name="T53" fmla="*/ 36 h 36"/>
                <a:gd name="T54" fmla="*/ 30 w 176"/>
                <a:gd name="T55" fmla="*/ 36 h 36"/>
                <a:gd name="T56" fmla="*/ 22 w 176"/>
                <a:gd name="T57" fmla="*/ 36 h 36"/>
                <a:gd name="T58" fmla="*/ 8 w 176"/>
                <a:gd name="T59" fmla="*/ 32 h 36"/>
                <a:gd name="T60" fmla="*/ 0 w 176"/>
                <a:gd name="T61" fmla="*/ 24 h 36"/>
                <a:gd name="T62" fmla="*/ 0 w 176"/>
                <a:gd name="T63" fmla="*/ 16 h 36"/>
                <a:gd name="T64" fmla="*/ 14 w 176"/>
                <a:gd name="T65" fmla="*/ 6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6"/>
                <a:gd name="T100" fmla="*/ 0 h 36"/>
                <a:gd name="T101" fmla="*/ 176 w 176"/>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6" h="36">
                  <a:moveTo>
                    <a:pt x="14" y="6"/>
                  </a:moveTo>
                  <a:lnTo>
                    <a:pt x="16" y="6"/>
                  </a:lnTo>
                  <a:lnTo>
                    <a:pt x="24" y="6"/>
                  </a:lnTo>
                  <a:lnTo>
                    <a:pt x="34" y="4"/>
                  </a:lnTo>
                  <a:lnTo>
                    <a:pt x="46" y="2"/>
                  </a:lnTo>
                  <a:lnTo>
                    <a:pt x="60" y="2"/>
                  </a:lnTo>
                  <a:lnTo>
                    <a:pt x="74" y="0"/>
                  </a:lnTo>
                  <a:lnTo>
                    <a:pt x="86" y="0"/>
                  </a:lnTo>
                  <a:lnTo>
                    <a:pt x="98" y="0"/>
                  </a:lnTo>
                  <a:lnTo>
                    <a:pt x="108" y="0"/>
                  </a:lnTo>
                  <a:lnTo>
                    <a:pt x="120" y="0"/>
                  </a:lnTo>
                  <a:lnTo>
                    <a:pt x="132" y="2"/>
                  </a:lnTo>
                  <a:lnTo>
                    <a:pt x="142" y="2"/>
                  </a:lnTo>
                  <a:lnTo>
                    <a:pt x="152" y="4"/>
                  </a:lnTo>
                  <a:lnTo>
                    <a:pt x="160" y="6"/>
                  </a:lnTo>
                  <a:lnTo>
                    <a:pt x="168" y="10"/>
                  </a:lnTo>
                  <a:lnTo>
                    <a:pt x="172" y="12"/>
                  </a:lnTo>
                  <a:lnTo>
                    <a:pt x="176" y="18"/>
                  </a:lnTo>
                  <a:lnTo>
                    <a:pt x="172" y="24"/>
                  </a:lnTo>
                  <a:lnTo>
                    <a:pt x="156" y="28"/>
                  </a:lnTo>
                  <a:lnTo>
                    <a:pt x="134" y="28"/>
                  </a:lnTo>
                  <a:lnTo>
                    <a:pt x="120" y="28"/>
                  </a:lnTo>
                  <a:lnTo>
                    <a:pt x="104" y="28"/>
                  </a:lnTo>
                  <a:lnTo>
                    <a:pt x="86" y="30"/>
                  </a:lnTo>
                  <a:lnTo>
                    <a:pt x="70" y="32"/>
                  </a:lnTo>
                  <a:lnTo>
                    <a:pt x="56" y="34"/>
                  </a:lnTo>
                  <a:lnTo>
                    <a:pt x="42" y="36"/>
                  </a:lnTo>
                  <a:lnTo>
                    <a:pt x="30" y="36"/>
                  </a:lnTo>
                  <a:lnTo>
                    <a:pt x="22" y="36"/>
                  </a:lnTo>
                  <a:lnTo>
                    <a:pt x="8" y="32"/>
                  </a:lnTo>
                  <a:lnTo>
                    <a:pt x="0" y="24"/>
                  </a:lnTo>
                  <a:lnTo>
                    <a:pt x="0" y="1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4" name="Freeform 25">
              <a:extLst>
                <a:ext uri="{FF2B5EF4-FFF2-40B4-BE49-F238E27FC236}">
                  <a16:creationId xmlns:a16="http://schemas.microsoft.com/office/drawing/2014/main" id="{CA32209F-6ECB-4AF8-AF30-E4B752E8E53C}"/>
                </a:ext>
              </a:extLst>
            </p:cNvPr>
            <p:cNvSpPr>
              <a:spLocks/>
            </p:cNvSpPr>
            <p:nvPr/>
          </p:nvSpPr>
          <p:spPr bwMode="auto">
            <a:xfrm>
              <a:off x="3054" y="2202"/>
              <a:ext cx="675" cy="179"/>
            </a:xfrm>
            <a:custGeom>
              <a:avLst/>
              <a:gdLst>
                <a:gd name="T0" fmla="*/ 24 w 675"/>
                <a:gd name="T1" fmla="*/ 8 h 179"/>
                <a:gd name="T2" fmla="*/ 54 w 675"/>
                <a:gd name="T3" fmla="*/ 6 h 179"/>
                <a:gd name="T4" fmla="*/ 100 w 675"/>
                <a:gd name="T5" fmla="*/ 2 h 179"/>
                <a:gd name="T6" fmla="*/ 145 w 675"/>
                <a:gd name="T7" fmla="*/ 0 h 179"/>
                <a:gd name="T8" fmla="*/ 177 w 675"/>
                <a:gd name="T9" fmla="*/ 0 h 179"/>
                <a:gd name="T10" fmla="*/ 211 w 675"/>
                <a:gd name="T11" fmla="*/ 2 h 179"/>
                <a:gd name="T12" fmla="*/ 243 w 675"/>
                <a:gd name="T13" fmla="*/ 6 h 179"/>
                <a:gd name="T14" fmla="*/ 275 w 675"/>
                <a:gd name="T15" fmla="*/ 14 h 179"/>
                <a:gd name="T16" fmla="*/ 305 w 675"/>
                <a:gd name="T17" fmla="*/ 26 h 179"/>
                <a:gd name="T18" fmla="*/ 351 w 675"/>
                <a:gd name="T19" fmla="*/ 30 h 179"/>
                <a:gd name="T20" fmla="*/ 409 w 675"/>
                <a:gd name="T21" fmla="*/ 32 h 179"/>
                <a:gd name="T22" fmla="*/ 465 w 675"/>
                <a:gd name="T23" fmla="*/ 32 h 179"/>
                <a:gd name="T24" fmla="*/ 513 w 675"/>
                <a:gd name="T25" fmla="*/ 32 h 179"/>
                <a:gd name="T26" fmla="*/ 565 w 675"/>
                <a:gd name="T27" fmla="*/ 30 h 179"/>
                <a:gd name="T28" fmla="*/ 617 w 675"/>
                <a:gd name="T29" fmla="*/ 28 h 179"/>
                <a:gd name="T30" fmla="*/ 657 w 675"/>
                <a:gd name="T31" fmla="*/ 30 h 179"/>
                <a:gd name="T32" fmla="*/ 675 w 675"/>
                <a:gd name="T33" fmla="*/ 36 h 179"/>
                <a:gd name="T34" fmla="*/ 647 w 675"/>
                <a:gd name="T35" fmla="*/ 44 h 179"/>
                <a:gd name="T36" fmla="*/ 589 w 675"/>
                <a:gd name="T37" fmla="*/ 52 h 179"/>
                <a:gd name="T38" fmla="*/ 527 w 675"/>
                <a:gd name="T39" fmla="*/ 58 h 179"/>
                <a:gd name="T40" fmla="*/ 481 w 675"/>
                <a:gd name="T41" fmla="*/ 58 h 179"/>
                <a:gd name="T42" fmla="*/ 425 w 675"/>
                <a:gd name="T43" fmla="*/ 62 h 179"/>
                <a:gd name="T44" fmla="*/ 371 w 675"/>
                <a:gd name="T45" fmla="*/ 64 h 179"/>
                <a:gd name="T46" fmla="*/ 329 w 675"/>
                <a:gd name="T47" fmla="*/ 64 h 179"/>
                <a:gd name="T48" fmla="*/ 309 w 675"/>
                <a:gd name="T49" fmla="*/ 58 h 179"/>
                <a:gd name="T50" fmla="*/ 267 w 675"/>
                <a:gd name="T51" fmla="*/ 46 h 179"/>
                <a:gd name="T52" fmla="*/ 215 w 675"/>
                <a:gd name="T53" fmla="*/ 32 h 179"/>
                <a:gd name="T54" fmla="*/ 171 w 675"/>
                <a:gd name="T55" fmla="*/ 22 h 179"/>
                <a:gd name="T56" fmla="*/ 149 w 675"/>
                <a:gd name="T57" fmla="*/ 20 h 179"/>
                <a:gd name="T58" fmla="*/ 120 w 675"/>
                <a:gd name="T59" fmla="*/ 24 h 179"/>
                <a:gd name="T60" fmla="*/ 88 w 675"/>
                <a:gd name="T61" fmla="*/ 30 h 179"/>
                <a:gd name="T62" fmla="*/ 60 w 675"/>
                <a:gd name="T63" fmla="*/ 42 h 179"/>
                <a:gd name="T64" fmla="*/ 40 w 675"/>
                <a:gd name="T65" fmla="*/ 70 h 179"/>
                <a:gd name="T66" fmla="*/ 30 w 675"/>
                <a:gd name="T67" fmla="*/ 123 h 179"/>
                <a:gd name="T68" fmla="*/ 36 w 675"/>
                <a:gd name="T69" fmla="*/ 163 h 179"/>
                <a:gd name="T70" fmla="*/ 18 w 675"/>
                <a:gd name="T71" fmla="*/ 179 h 179"/>
                <a:gd name="T72" fmla="*/ 4 w 675"/>
                <a:gd name="T73" fmla="*/ 139 h 179"/>
                <a:gd name="T74" fmla="*/ 2 w 675"/>
                <a:gd name="T75" fmla="*/ 38 h 1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5"/>
                <a:gd name="T115" fmla="*/ 0 h 179"/>
                <a:gd name="T116" fmla="*/ 675 w 675"/>
                <a:gd name="T117" fmla="*/ 179 h 1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5" h="179">
                  <a:moveTo>
                    <a:pt x="20" y="8"/>
                  </a:moveTo>
                  <a:lnTo>
                    <a:pt x="24" y="8"/>
                  </a:lnTo>
                  <a:lnTo>
                    <a:pt x="36" y="6"/>
                  </a:lnTo>
                  <a:lnTo>
                    <a:pt x="54" y="6"/>
                  </a:lnTo>
                  <a:lnTo>
                    <a:pt x="76" y="4"/>
                  </a:lnTo>
                  <a:lnTo>
                    <a:pt x="100" y="2"/>
                  </a:lnTo>
                  <a:lnTo>
                    <a:pt x="124" y="2"/>
                  </a:lnTo>
                  <a:lnTo>
                    <a:pt x="145" y="0"/>
                  </a:lnTo>
                  <a:lnTo>
                    <a:pt x="163" y="0"/>
                  </a:lnTo>
                  <a:lnTo>
                    <a:pt x="177" y="0"/>
                  </a:lnTo>
                  <a:lnTo>
                    <a:pt x="193" y="0"/>
                  </a:lnTo>
                  <a:lnTo>
                    <a:pt x="211" y="2"/>
                  </a:lnTo>
                  <a:lnTo>
                    <a:pt x="227" y="4"/>
                  </a:lnTo>
                  <a:lnTo>
                    <a:pt x="243" y="6"/>
                  </a:lnTo>
                  <a:lnTo>
                    <a:pt x="259" y="10"/>
                  </a:lnTo>
                  <a:lnTo>
                    <a:pt x="275" y="14"/>
                  </a:lnTo>
                  <a:lnTo>
                    <a:pt x="289" y="20"/>
                  </a:lnTo>
                  <a:lnTo>
                    <a:pt x="305" y="26"/>
                  </a:lnTo>
                  <a:lnTo>
                    <a:pt x="327" y="28"/>
                  </a:lnTo>
                  <a:lnTo>
                    <a:pt x="351" y="30"/>
                  </a:lnTo>
                  <a:lnTo>
                    <a:pt x="381" y="32"/>
                  </a:lnTo>
                  <a:lnTo>
                    <a:pt x="409" y="32"/>
                  </a:lnTo>
                  <a:lnTo>
                    <a:pt x="439" y="32"/>
                  </a:lnTo>
                  <a:lnTo>
                    <a:pt x="465" y="32"/>
                  </a:lnTo>
                  <a:lnTo>
                    <a:pt x="489" y="32"/>
                  </a:lnTo>
                  <a:lnTo>
                    <a:pt x="513" y="32"/>
                  </a:lnTo>
                  <a:lnTo>
                    <a:pt x="539" y="30"/>
                  </a:lnTo>
                  <a:lnTo>
                    <a:pt x="565" y="30"/>
                  </a:lnTo>
                  <a:lnTo>
                    <a:pt x="591" y="28"/>
                  </a:lnTo>
                  <a:lnTo>
                    <a:pt x="617" y="28"/>
                  </a:lnTo>
                  <a:lnTo>
                    <a:pt x="639" y="28"/>
                  </a:lnTo>
                  <a:lnTo>
                    <a:pt x="657" y="30"/>
                  </a:lnTo>
                  <a:lnTo>
                    <a:pt x="671" y="32"/>
                  </a:lnTo>
                  <a:lnTo>
                    <a:pt x="675" y="36"/>
                  </a:lnTo>
                  <a:lnTo>
                    <a:pt x="667" y="40"/>
                  </a:lnTo>
                  <a:lnTo>
                    <a:pt x="647" y="44"/>
                  </a:lnTo>
                  <a:lnTo>
                    <a:pt x="621" y="48"/>
                  </a:lnTo>
                  <a:lnTo>
                    <a:pt x="589" y="52"/>
                  </a:lnTo>
                  <a:lnTo>
                    <a:pt x="557" y="56"/>
                  </a:lnTo>
                  <a:lnTo>
                    <a:pt x="527" y="58"/>
                  </a:lnTo>
                  <a:lnTo>
                    <a:pt x="503" y="58"/>
                  </a:lnTo>
                  <a:lnTo>
                    <a:pt x="481" y="58"/>
                  </a:lnTo>
                  <a:lnTo>
                    <a:pt x="455" y="60"/>
                  </a:lnTo>
                  <a:lnTo>
                    <a:pt x="425" y="62"/>
                  </a:lnTo>
                  <a:lnTo>
                    <a:pt x="397" y="62"/>
                  </a:lnTo>
                  <a:lnTo>
                    <a:pt x="371" y="64"/>
                  </a:lnTo>
                  <a:lnTo>
                    <a:pt x="347" y="64"/>
                  </a:lnTo>
                  <a:lnTo>
                    <a:pt x="329" y="64"/>
                  </a:lnTo>
                  <a:lnTo>
                    <a:pt x="319" y="62"/>
                  </a:lnTo>
                  <a:lnTo>
                    <a:pt x="309" y="58"/>
                  </a:lnTo>
                  <a:lnTo>
                    <a:pt x="291" y="52"/>
                  </a:lnTo>
                  <a:lnTo>
                    <a:pt x="267" y="46"/>
                  </a:lnTo>
                  <a:lnTo>
                    <a:pt x="241" y="38"/>
                  </a:lnTo>
                  <a:lnTo>
                    <a:pt x="215" y="32"/>
                  </a:lnTo>
                  <a:lnTo>
                    <a:pt x="191" y="26"/>
                  </a:lnTo>
                  <a:lnTo>
                    <a:pt x="171" y="22"/>
                  </a:lnTo>
                  <a:lnTo>
                    <a:pt x="159" y="20"/>
                  </a:lnTo>
                  <a:lnTo>
                    <a:pt x="149" y="20"/>
                  </a:lnTo>
                  <a:lnTo>
                    <a:pt x="137" y="22"/>
                  </a:lnTo>
                  <a:lnTo>
                    <a:pt x="120" y="24"/>
                  </a:lnTo>
                  <a:lnTo>
                    <a:pt x="104" y="26"/>
                  </a:lnTo>
                  <a:lnTo>
                    <a:pt x="88" y="30"/>
                  </a:lnTo>
                  <a:lnTo>
                    <a:pt x="72" y="36"/>
                  </a:lnTo>
                  <a:lnTo>
                    <a:pt x="60" y="42"/>
                  </a:lnTo>
                  <a:lnTo>
                    <a:pt x="52" y="50"/>
                  </a:lnTo>
                  <a:lnTo>
                    <a:pt x="40" y="70"/>
                  </a:lnTo>
                  <a:lnTo>
                    <a:pt x="32" y="96"/>
                  </a:lnTo>
                  <a:lnTo>
                    <a:pt x="30" y="123"/>
                  </a:lnTo>
                  <a:lnTo>
                    <a:pt x="34" y="147"/>
                  </a:lnTo>
                  <a:lnTo>
                    <a:pt x="36" y="163"/>
                  </a:lnTo>
                  <a:lnTo>
                    <a:pt x="28" y="175"/>
                  </a:lnTo>
                  <a:lnTo>
                    <a:pt x="18" y="179"/>
                  </a:lnTo>
                  <a:lnTo>
                    <a:pt x="10" y="171"/>
                  </a:lnTo>
                  <a:lnTo>
                    <a:pt x="4" y="139"/>
                  </a:lnTo>
                  <a:lnTo>
                    <a:pt x="0" y="88"/>
                  </a:lnTo>
                  <a:lnTo>
                    <a:pt x="2" y="38"/>
                  </a:lnTo>
                  <a:lnTo>
                    <a:pt x="2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5" name="Freeform 26">
              <a:extLst>
                <a:ext uri="{FF2B5EF4-FFF2-40B4-BE49-F238E27FC236}">
                  <a16:creationId xmlns:a16="http://schemas.microsoft.com/office/drawing/2014/main" id="{E7F4463F-A425-47BA-A49D-BFF3CD38C809}"/>
                </a:ext>
              </a:extLst>
            </p:cNvPr>
            <p:cNvSpPr>
              <a:spLocks/>
            </p:cNvSpPr>
            <p:nvPr/>
          </p:nvSpPr>
          <p:spPr bwMode="auto">
            <a:xfrm>
              <a:off x="1700" y="1937"/>
              <a:ext cx="232" cy="438"/>
            </a:xfrm>
            <a:custGeom>
              <a:avLst/>
              <a:gdLst>
                <a:gd name="T0" fmla="*/ 212 w 232"/>
                <a:gd name="T1" fmla="*/ 0 h 438"/>
                <a:gd name="T2" fmla="*/ 184 w 232"/>
                <a:gd name="T3" fmla="*/ 4 h 438"/>
                <a:gd name="T4" fmla="*/ 146 w 232"/>
                <a:gd name="T5" fmla="*/ 8 h 438"/>
                <a:gd name="T6" fmla="*/ 112 w 232"/>
                <a:gd name="T7" fmla="*/ 14 h 438"/>
                <a:gd name="T8" fmla="*/ 90 w 232"/>
                <a:gd name="T9" fmla="*/ 28 h 438"/>
                <a:gd name="T10" fmla="*/ 66 w 232"/>
                <a:gd name="T11" fmla="*/ 67 h 438"/>
                <a:gd name="T12" fmla="*/ 56 w 232"/>
                <a:gd name="T13" fmla="*/ 111 h 438"/>
                <a:gd name="T14" fmla="*/ 46 w 232"/>
                <a:gd name="T15" fmla="*/ 211 h 438"/>
                <a:gd name="T16" fmla="*/ 32 w 232"/>
                <a:gd name="T17" fmla="*/ 261 h 438"/>
                <a:gd name="T18" fmla="*/ 8 w 232"/>
                <a:gd name="T19" fmla="*/ 267 h 438"/>
                <a:gd name="T20" fmla="*/ 0 w 232"/>
                <a:gd name="T21" fmla="*/ 283 h 438"/>
                <a:gd name="T22" fmla="*/ 2 w 232"/>
                <a:gd name="T23" fmla="*/ 319 h 438"/>
                <a:gd name="T24" fmla="*/ 2 w 232"/>
                <a:gd name="T25" fmla="*/ 327 h 438"/>
                <a:gd name="T26" fmla="*/ 8 w 232"/>
                <a:gd name="T27" fmla="*/ 331 h 438"/>
                <a:gd name="T28" fmla="*/ 12 w 232"/>
                <a:gd name="T29" fmla="*/ 347 h 438"/>
                <a:gd name="T30" fmla="*/ 12 w 232"/>
                <a:gd name="T31" fmla="*/ 383 h 438"/>
                <a:gd name="T32" fmla="*/ 26 w 232"/>
                <a:gd name="T33" fmla="*/ 400 h 438"/>
                <a:gd name="T34" fmla="*/ 42 w 232"/>
                <a:gd name="T35" fmla="*/ 412 h 438"/>
                <a:gd name="T36" fmla="*/ 60 w 232"/>
                <a:gd name="T37" fmla="*/ 424 h 438"/>
                <a:gd name="T38" fmla="*/ 76 w 232"/>
                <a:gd name="T39" fmla="*/ 434 h 438"/>
                <a:gd name="T40" fmla="*/ 88 w 232"/>
                <a:gd name="T41" fmla="*/ 438 h 438"/>
                <a:gd name="T42" fmla="*/ 78 w 232"/>
                <a:gd name="T43" fmla="*/ 416 h 438"/>
                <a:gd name="T44" fmla="*/ 52 w 232"/>
                <a:gd name="T45" fmla="*/ 394 h 438"/>
                <a:gd name="T46" fmla="*/ 32 w 232"/>
                <a:gd name="T47" fmla="*/ 371 h 438"/>
                <a:gd name="T48" fmla="*/ 30 w 232"/>
                <a:gd name="T49" fmla="*/ 357 h 438"/>
                <a:gd name="T50" fmla="*/ 30 w 232"/>
                <a:gd name="T51" fmla="*/ 345 h 438"/>
                <a:gd name="T52" fmla="*/ 48 w 232"/>
                <a:gd name="T53" fmla="*/ 351 h 438"/>
                <a:gd name="T54" fmla="*/ 94 w 232"/>
                <a:gd name="T55" fmla="*/ 371 h 438"/>
                <a:gd name="T56" fmla="*/ 136 w 232"/>
                <a:gd name="T57" fmla="*/ 392 h 438"/>
                <a:gd name="T58" fmla="*/ 166 w 232"/>
                <a:gd name="T59" fmla="*/ 406 h 438"/>
                <a:gd name="T60" fmla="*/ 178 w 232"/>
                <a:gd name="T61" fmla="*/ 402 h 438"/>
                <a:gd name="T62" fmla="*/ 166 w 232"/>
                <a:gd name="T63" fmla="*/ 367 h 438"/>
                <a:gd name="T64" fmla="*/ 132 w 232"/>
                <a:gd name="T65" fmla="*/ 351 h 438"/>
                <a:gd name="T66" fmla="*/ 96 w 232"/>
                <a:gd name="T67" fmla="*/ 339 h 438"/>
                <a:gd name="T68" fmla="*/ 60 w 232"/>
                <a:gd name="T69" fmla="*/ 325 h 438"/>
                <a:gd name="T70" fmla="*/ 36 w 232"/>
                <a:gd name="T71" fmla="*/ 311 h 438"/>
                <a:gd name="T72" fmla="*/ 32 w 232"/>
                <a:gd name="T73" fmla="*/ 301 h 438"/>
                <a:gd name="T74" fmla="*/ 52 w 232"/>
                <a:gd name="T75" fmla="*/ 291 h 438"/>
                <a:gd name="T76" fmla="*/ 62 w 232"/>
                <a:gd name="T77" fmla="*/ 245 h 438"/>
                <a:gd name="T78" fmla="*/ 74 w 232"/>
                <a:gd name="T79" fmla="*/ 165 h 438"/>
                <a:gd name="T80" fmla="*/ 78 w 232"/>
                <a:gd name="T81" fmla="*/ 111 h 438"/>
                <a:gd name="T82" fmla="*/ 96 w 232"/>
                <a:gd name="T83" fmla="*/ 61 h 438"/>
                <a:gd name="T84" fmla="*/ 128 w 232"/>
                <a:gd name="T85" fmla="*/ 42 h 438"/>
                <a:gd name="T86" fmla="*/ 154 w 232"/>
                <a:gd name="T87" fmla="*/ 34 h 438"/>
                <a:gd name="T88" fmla="*/ 178 w 232"/>
                <a:gd name="T89" fmla="*/ 26 h 438"/>
                <a:gd name="T90" fmla="*/ 200 w 232"/>
                <a:gd name="T91" fmla="*/ 24 h 438"/>
                <a:gd name="T92" fmla="*/ 222 w 232"/>
                <a:gd name="T93" fmla="*/ 22 h 438"/>
                <a:gd name="T94" fmla="*/ 232 w 232"/>
                <a:gd name="T95" fmla="*/ 4 h 4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2"/>
                <a:gd name="T145" fmla="*/ 0 h 438"/>
                <a:gd name="T146" fmla="*/ 232 w 232"/>
                <a:gd name="T147" fmla="*/ 438 h 4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2" h="438">
                  <a:moveTo>
                    <a:pt x="216" y="0"/>
                  </a:moveTo>
                  <a:lnTo>
                    <a:pt x="212" y="0"/>
                  </a:lnTo>
                  <a:lnTo>
                    <a:pt x="200" y="2"/>
                  </a:lnTo>
                  <a:lnTo>
                    <a:pt x="184" y="4"/>
                  </a:lnTo>
                  <a:lnTo>
                    <a:pt x="166" y="6"/>
                  </a:lnTo>
                  <a:lnTo>
                    <a:pt x="146" y="8"/>
                  </a:lnTo>
                  <a:lnTo>
                    <a:pt x="128" y="12"/>
                  </a:lnTo>
                  <a:lnTo>
                    <a:pt x="112" y="14"/>
                  </a:lnTo>
                  <a:lnTo>
                    <a:pt x="102" y="18"/>
                  </a:lnTo>
                  <a:lnTo>
                    <a:pt x="90" y="28"/>
                  </a:lnTo>
                  <a:lnTo>
                    <a:pt x="76" y="44"/>
                  </a:lnTo>
                  <a:lnTo>
                    <a:pt x="66" y="67"/>
                  </a:lnTo>
                  <a:lnTo>
                    <a:pt x="58" y="93"/>
                  </a:lnTo>
                  <a:lnTo>
                    <a:pt x="56" y="111"/>
                  </a:lnTo>
                  <a:lnTo>
                    <a:pt x="50" y="155"/>
                  </a:lnTo>
                  <a:lnTo>
                    <a:pt x="46" y="211"/>
                  </a:lnTo>
                  <a:lnTo>
                    <a:pt x="42" y="261"/>
                  </a:lnTo>
                  <a:lnTo>
                    <a:pt x="32" y="261"/>
                  </a:lnTo>
                  <a:lnTo>
                    <a:pt x="20" y="263"/>
                  </a:lnTo>
                  <a:lnTo>
                    <a:pt x="8" y="267"/>
                  </a:lnTo>
                  <a:lnTo>
                    <a:pt x="2" y="271"/>
                  </a:lnTo>
                  <a:lnTo>
                    <a:pt x="0" y="283"/>
                  </a:lnTo>
                  <a:lnTo>
                    <a:pt x="0" y="303"/>
                  </a:lnTo>
                  <a:lnTo>
                    <a:pt x="2" y="319"/>
                  </a:lnTo>
                  <a:lnTo>
                    <a:pt x="2" y="327"/>
                  </a:lnTo>
                  <a:lnTo>
                    <a:pt x="6" y="329"/>
                  </a:lnTo>
                  <a:lnTo>
                    <a:pt x="8" y="331"/>
                  </a:lnTo>
                  <a:lnTo>
                    <a:pt x="14" y="333"/>
                  </a:lnTo>
                  <a:lnTo>
                    <a:pt x="12" y="347"/>
                  </a:lnTo>
                  <a:lnTo>
                    <a:pt x="10" y="365"/>
                  </a:lnTo>
                  <a:lnTo>
                    <a:pt x="12" y="383"/>
                  </a:lnTo>
                  <a:lnTo>
                    <a:pt x="18" y="396"/>
                  </a:lnTo>
                  <a:lnTo>
                    <a:pt x="26" y="400"/>
                  </a:lnTo>
                  <a:lnTo>
                    <a:pt x="34" y="406"/>
                  </a:lnTo>
                  <a:lnTo>
                    <a:pt x="42" y="412"/>
                  </a:lnTo>
                  <a:lnTo>
                    <a:pt x="52" y="418"/>
                  </a:lnTo>
                  <a:lnTo>
                    <a:pt x="60" y="424"/>
                  </a:lnTo>
                  <a:lnTo>
                    <a:pt x="68" y="430"/>
                  </a:lnTo>
                  <a:lnTo>
                    <a:pt x="76" y="434"/>
                  </a:lnTo>
                  <a:lnTo>
                    <a:pt x="82" y="438"/>
                  </a:lnTo>
                  <a:lnTo>
                    <a:pt x="88" y="438"/>
                  </a:lnTo>
                  <a:lnTo>
                    <a:pt x="86" y="430"/>
                  </a:lnTo>
                  <a:lnTo>
                    <a:pt x="78" y="416"/>
                  </a:lnTo>
                  <a:lnTo>
                    <a:pt x="64" y="404"/>
                  </a:lnTo>
                  <a:lnTo>
                    <a:pt x="52" y="394"/>
                  </a:lnTo>
                  <a:lnTo>
                    <a:pt x="40" y="383"/>
                  </a:lnTo>
                  <a:lnTo>
                    <a:pt x="32" y="371"/>
                  </a:lnTo>
                  <a:lnTo>
                    <a:pt x="30" y="361"/>
                  </a:lnTo>
                  <a:lnTo>
                    <a:pt x="30" y="357"/>
                  </a:lnTo>
                  <a:lnTo>
                    <a:pt x="30" y="351"/>
                  </a:lnTo>
                  <a:lnTo>
                    <a:pt x="30" y="345"/>
                  </a:lnTo>
                  <a:lnTo>
                    <a:pt x="30" y="341"/>
                  </a:lnTo>
                  <a:lnTo>
                    <a:pt x="48" y="351"/>
                  </a:lnTo>
                  <a:lnTo>
                    <a:pt x="70" y="361"/>
                  </a:lnTo>
                  <a:lnTo>
                    <a:pt x="94" y="371"/>
                  </a:lnTo>
                  <a:lnTo>
                    <a:pt x="116" y="383"/>
                  </a:lnTo>
                  <a:lnTo>
                    <a:pt x="136" y="392"/>
                  </a:lnTo>
                  <a:lnTo>
                    <a:pt x="152" y="400"/>
                  </a:lnTo>
                  <a:lnTo>
                    <a:pt x="166" y="406"/>
                  </a:lnTo>
                  <a:lnTo>
                    <a:pt x="172" y="408"/>
                  </a:lnTo>
                  <a:lnTo>
                    <a:pt x="178" y="402"/>
                  </a:lnTo>
                  <a:lnTo>
                    <a:pt x="176" y="388"/>
                  </a:lnTo>
                  <a:lnTo>
                    <a:pt x="166" y="367"/>
                  </a:lnTo>
                  <a:lnTo>
                    <a:pt x="146" y="355"/>
                  </a:lnTo>
                  <a:lnTo>
                    <a:pt x="132" y="351"/>
                  </a:lnTo>
                  <a:lnTo>
                    <a:pt x="116" y="345"/>
                  </a:lnTo>
                  <a:lnTo>
                    <a:pt x="96" y="339"/>
                  </a:lnTo>
                  <a:lnTo>
                    <a:pt x="78" y="333"/>
                  </a:lnTo>
                  <a:lnTo>
                    <a:pt x="60" y="325"/>
                  </a:lnTo>
                  <a:lnTo>
                    <a:pt x="46" y="317"/>
                  </a:lnTo>
                  <a:lnTo>
                    <a:pt x="36" y="311"/>
                  </a:lnTo>
                  <a:lnTo>
                    <a:pt x="30" y="305"/>
                  </a:lnTo>
                  <a:lnTo>
                    <a:pt x="32" y="301"/>
                  </a:lnTo>
                  <a:lnTo>
                    <a:pt x="42" y="297"/>
                  </a:lnTo>
                  <a:lnTo>
                    <a:pt x="52" y="291"/>
                  </a:lnTo>
                  <a:lnTo>
                    <a:pt x="54" y="277"/>
                  </a:lnTo>
                  <a:lnTo>
                    <a:pt x="62" y="245"/>
                  </a:lnTo>
                  <a:lnTo>
                    <a:pt x="70" y="203"/>
                  </a:lnTo>
                  <a:lnTo>
                    <a:pt x="74" y="165"/>
                  </a:lnTo>
                  <a:lnTo>
                    <a:pt x="76" y="137"/>
                  </a:lnTo>
                  <a:lnTo>
                    <a:pt x="78" y="111"/>
                  </a:lnTo>
                  <a:lnTo>
                    <a:pt x="84" y="85"/>
                  </a:lnTo>
                  <a:lnTo>
                    <a:pt x="96" y="61"/>
                  </a:lnTo>
                  <a:lnTo>
                    <a:pt x="116" y="46"/>
                  </a:lnTo>
                  <a:lnTo>
                    <a:pt x="128" y="42"/>
                  </a:lnTo>
                  <a:lnTo>
                    <a:pt x="142" y="38"/>
                  </a:lnTo>
                  <a:lnTo>
                    <a:pt x="154" y="34"/>
                  </a:lnTo>
                  <a:lnTo>
                    <a:pt x="166" y="30"/>
                  </a:lnTo>
                  <a:lnTo>
                    <a:pt x="178" y="26"/>
                  </a:lnTo>
                  <a:lnTo>
                    <a:pt x="190" y="24"/>
                  </a:lnTo>
                  <a:lnTo>
                    <a:pt x="200" y="24"/>
                  </a:lnTo>
                  <a:lnTo>
                    <a:pt x="208" y="24"/>
                  </a:lnTo>
                  <a:lnTo>
                    <a:pt x="222" y="22"/>
                  </a:lnTo>
                  <a:lnTo>
                    <a:pt x="232" y="14"/>
                  </a:lnTo>
                  <a:lnTo>
                    <a:pt x="232" y="4"/>
                  </a:lnTo>
                  <a:lnTo>
                    <a:pt x="2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6" name="Freeform 27">
              <a:extLst>
                <a:ext uri="{FF2B5EF4-FFF2-40B4-BE49-F238E27FC236}">
                  <a16:creationId xmlns:a16="http://schemas.microsoft.com/office/drawing/2014/main" id="{F38E3AD9-BDA0-4919-86DC-82E45694A74E}"/>
                </a:ext>
              </a:extLst>
            </p:cNvPr>
            <p:cNvSpPr>
              <a:spLocks/>
            </p:cNvSpPr>
            <p:nvPr/>
          </p:nvSpPr>
          <p:spPr bwMode="auto">
            <a:xfrm>
              <a:off x="1958" y="1566"/>
              <a:ext cx="642" cy="353"/>
            </a:xfrm>
            <a:custGeom>
              <a:avLst/>
              <a:gdLst>
                <a:gd name="T0" fmla="*/ 565 w 642"/>
                <a:gd name="T1" fmla="*/ 20 h 353"/>
                <a:gd name="T2" fmla="*/ 603 w 642"/>
                <a:gd name="T3" fmla="*/ 20 h 353"/>
                <a:gd name="T4" fmla="*/ 636 w 642"/>
                <a:gd name="T5" fmla="*/ 16 h 353"/>
                <a:gd name="T6" fmla="*/ 634 w 642"/>
                <a:gd name="T7" fmla="*/ 8 h 353"/>
                <a:gd name="T8" fmla="*/ 603 w 642"/>
                <a:gd name="T9" fmla="*/ 0 h 353"/>
                <a:gd name="T10" fmla="*/ 583 w 642"/>
                <a:gd name="T11" fmla="*/ 0 h 353"/>
                <a:gd name="T12" fmla="*/ 553 w 642"/>
                <a:gd name="T13" fmla="*/ 2 h 353"/>
                <a:gd name="T14" fmla="*/ 527 w 642"/>
                <a:gd name="T15" fmla="*/ 8 h 353"/>
                <a:gd name="T16" fmla="*/ 513 w 642"/>
                <a:gd name="T17" fmla="*/ 26 h 353"/>
                <a:gd name="T18" fmla="*/ 505 w 642"/>
                <a:gd name="T19" fmla="*/ 68 h 353"/>
                <a:gd name="T20" fmla="*/ 497 w 642"/>
                <a:gd name="T21" fmla="*/ 84 h 353"/>
                <a:gd name="T22" fmla="*/ 449 w 642"/>
                <a:gd name="T23" fmla="*/ 84 h 353"/>
                <a:gd name="T24" fmla="*/ 385 w 642"/>
                <a:gd name="T25" fmla="*/ 84 h 353"/>
                <a:gd name="T26" fmla="*/ 331 w 642"/>
                <a:gd name="T27" fmla="*/ 84 h 353"/>
                <a:gd name="T28" fmla="*/ 307 w 642"/>
                <a:gd name="T29" fmla="*/ 92 h 353"/>
                <a:gd name="T30" fmla="*/ 269 w 642"/>
                <a:gd name="T31" fmla="*/ 115 h 353"/>
                <a:gd name="T32" fmla="*/ 217 w 642"/>
                <a:gd name="T33" fmla="*/ 149 h 353"/>
                <a:gd name="T34" fmla="*/ 161 w 642"/>
                <a:gd name="T35" fmla="*/ 189 h 353"/>
                <a:gd name="T36" fmla="*/ 111 w 642"/>
                <a:gd name="T37" fmla="*/ 233 h 353"/>
                <a:gd name="T38" fmla="*/ 67 w 642"/>
                <a:gd name="T39" fmla="*/ 271 h 353"/>
                <a:gd name="T40" fmla="*/ 33 w 642"/>
                <a:gd name="T41" fmla="*/ 305 h 353"/>
                <a:gd name="T42" fmla="*/ 8 w 642"/>
                <a:gd name="T43" fmla="*/ 331 h 353"/>
                <a:gd name="T44" fmla="*/ 0 w 642"/>
                <a:gd name="T45" fmla="*/ 349 h 353"/>
                <a:gd name="T46" fmla="*/ 23 w 642"/>
                <a:gd name="T47" fmla="*/ 351 h 353"/>
                <a:gd name="T48" fmla="*/ 47 w 642"/>
                <a:gd name="T49" fmla="*/ 327 h 353"/>
                <a:gd name="T50" fmla="*/ 85 w 642"/>
                <a:gd name="T51" fmla="*/ 291 h 353"/>
                <a:gd name="T52" fmla="*/ 127 w 642"/>
                <a:gd name="T53" fmla="*/ 251 h 353"/>
                <a:gd name="T54" fmla="*/ 161 w 642"/>
                <a:gd name="T55" fmla="*/ 219 h 353"/>
                <a:gd name="T56" fmla="*/ 177 w 642"/>
                <a:gd name="T57" fmla="*/ 203 h 353"/>
                <a:gd name="T58" fmla="*/ 217 w 642"/>
                <a:gd name="T59" fmla="*/ 175 h 353"/>
                <a:gd name="T60" fmla="*/ 269 w 642"/>
                <a:gd name="T61" fmla="*/ 139 h 353"/>
                <a:gd name="T62" fmla="*/ 309 w 642"/>
                <a:gd name="T63" fmla="*/ 113 h 353"/>
                <a:gd name="T64" fmla="*/ 331 w 642"/>
                <a:gd name="T65" fmla="*/ 105 h 353"/>
                <a:gd name="T66" fmla="*/ 383 w 642"/>
                <a:gd name="T67" fmla="*/ 103 h 353"/>
                <a:gd name="T68" fmla="*/ 447 w 642"/>
                <a:gd name="T69" fmla="*/ 103 h 353"/>
                <a:gd name="T70" fmla="*/ 497 w 642"/>
                <a:gd name="T71" fmla="*/ 105 h 353"/>
                <a:gd name="T72" fmla="*/ 515 w 642"/>
                <a:gd name="T73" fmla="*/ 105 h 353"/>
                <a:gd name="T74" fmla="*/ 543 w 642"/>
                <a:gd name="T75" fmla="*/ 107 h 353"/>
                <a:gd name="T76" fmla="*/ 579 w 642"/>
                <a:gd name="T77" fmla="*/ 107 h 353"/>
                <a:gd name="T78" fmla="*/ 603 w 642"/>
                <a:gd name="T79" fmla="*/ 107 h 353"/>
                <a:gd name="T80" fmla="*/ 611 w 642"/>
                <a:gd name="T81" fmla="*/ 103 h 353"/>
                <a:gd name="T82" fmla="*/ 603 w 642"/>
                <a:gd name="T83" fmla="*/ 92 h 353"/>
                <a:gd name="T84" fmla="*/ 595 w 642"/>
                <a:gd name="T85" fmla="*/ 88 h 353"/>
                <a:gd name="T86" fmla="*/ 595 w 642"/>
                <a:gd name="T87" fmla="*/ 88 h 353"/>
                <a:gd name="T88" fmla="*/ 591 w 642"/>
                <a:gd name="T89" fmla="*/ 70 h 353"/>
                <a:gd name="T90" fmla="*/ 583 w 642"/>
                <a:gd name="T91" fmla="*/ 44 h 353"/>
                <a:gd name="T92" fmla="*/ 575 w 642"/>
                <a:gd name="T93" fmla="*/ 56 h 353"/>
                <a:gd name="T94" fmla="*/ 577 w 642"/>
                <a:gd name="T95" fmla="*/ 80 h 353"/>
                <a:gd name="T96" fmla="*/ 559 w 642"/>
                <a:gd name="T97" fmla="*/ 90 h 353"/>
                <a:gd name="T98" fmla="*/ 527 w 642"/>
                <a:gd name="T99" fmla="*/ 82 h 353"/>
                <a:gd name="T100" fmla="*/ 527 w 642"/>
                <a:gd name="T101" fmla="*/ 46 h 353"/>
                <a:gd name="T102" fmla="*/ 541 w 642"/>
                <a:gd name="T103" fmla="*/ 22 h 3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42"/>
                <a:gd name="T157" fmla="*/ 0 h 353"/>
                <a:gd name="T158" fmla="*/ 642 w 642"/>
                <a:gd name="T159" fmla="*/ 353 h 3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42" h="353">
                  <a:moveTo>
                    <a:pt x="553" y="20"/>
                  </a:moveTo>
                  <a:lnTo>
                    <a:pt x="565" y="20"/>
                  </a:lnTo>
                  <a:lnTo>
                    <a:pt x="583" y="20"/>
                  </a:lnTo>
                  <a:lnTo>
                    <a:pt x="603" y="20"/>
                  </a:lnTo>
                  <a:lnTo>
                    <a:pt x="624" y="18"/>
                  </a:lnTo>
                  <a:lnTo>
                    <a:pt x="636" y="16"/>
                  </a:lnTo>
                  <a:lnTo>
                    <a:pt x="642" y="12"/>
                  </a:lnTo>
                  <a:lnTo>
                    <a:pt x="634" y="8"/>
                  </a:lnTo>
                  <a:lnTo>
                    <a:pt x="607" y="0"/>
                  </a:lnTo>
                  <a:lnTo>
                    <a:pt x="603" y="0"/>
                  </a:lnTo>
                  <a:lnTo>
                    <a:pt x="595" y="0"/>
                  </a:lnTo>
                  <a:lnTo>
                    <a:pt x="583" y="0"/>
                  </a:lnTo>
                  <a:lnTo>
                    <a:pt x="567" y="2"/>
                  </a:lnTo>
                  <a:lnTo>
                    <a:pt x="553" y="2"/>
                  </a:lnTo>
                  <a:lnTo>
                    <a:pt x="539" y="6"/>
                  </a:lnTo>
                  <a:lnTo>
                    <a:pt x="527" y="8"/>
                  </a:lnTo>
                  <a:lnTo>
                    <a:pt x="521" y="12"/>
                  </a:lnTo>
                  <a:lnTo>
                    <a:pt x="513" y="26"/>
                  </a:lnTo>
                  <a:lnTo>
                    <a:pt x="509" y="48"/>
                  </a:lnTo>
                  <a:lnTo>
                    <a:pt x="505" y="68"/>
                  </a:lnTo>
                  <a:lnTo>
                    <a:pt x="503" y="82"/>
                  </a:lnTo>
                  <a:lnTo>
                    <a:pt x="497" y="84"/>
                  </a:lnTo>
                  <a:lnTo>
                    <a:pt x="477" y="84"/>
                  </a:lnTo>
                  <a:lnTo>
                    <a:pt x="449" y="84"/>
                  </a:lnTo>
                  <a:lnTo>
                    <a:pt x="417" y="84"/>
                  </a:lnTo>
                  <a:lnTo>
                    <a:pt x="385" y="84"/>
                  </a:lnTo>
                  <a:lnTo>
                    <a:pt x="353" y="84"/>
                  </a:lnTo>
                  <a:lnTo>
                    <a:pt x="331" y="84"/>
                  </a:lnTo>
                  <a:lnTo>
                    <a:pt x="317" y="86"/>
                  </a:lnTo>
                  <a:lnTo>
                    <a:pt x="307" y="92"/>
                  </a:lnTo>
                  <a:lnTo>
                    <a:pt x="289" y="100"/>
                  </a:lnTo>
                  <a:lnTo>
                    <a:pt x="269" y="115"/>
                  </a:lnTo>
                  <a:lnTo>
                    <a:pt x="245" y="131"/>
                  </a:lnTo>
                  <a:lnTo>
                    <a:pt x="217" y="149"/>
                  </a:lnTo>
                  <a:lnTo>
                    <a:pt x="189" y="169"/>
                  </a:lnTo>
                  <a:lnTo>
                    <a:pt x="161" y="189"/>
                  </a:lnTo>
                  <a:lnTo>
                    <a:pt x="135" y="211"/>
                  </a:lnTo>
                  <a:lnTo>
                    <a:pt x="111" y="233"/>
                  </a:lnTo>
                  <a:lnTo>
                    <a:pt x="89" y="253"/>
                  </a:lnTo>
                  <a:lnTo>
                    <a:pt x="67" y="271"/>
                  </a:lnTo>
                  <a:lnTo>
                    <a:pt x="49" y="289"/>
                  </a:lnTo>
                  <a:lnTo>
                    <a:pt x="33" y="305"/>
                  </a:lnTo>
                  <a:lnTo>
                    <a:pt x="20" y="319"/>
                  </a:lnTo>
                  <a:lnTo>
                    <a:pt x="8" y="331"/>
                  </a:lnTo>
                  <a:lnTo>
                    <a:pt x="2" y="339"/>
                  </a:lnTo>
                  <a:lnTo>
                    <a:pt x="0" y="349"/>
                  </a:lnTo>
                  <a:lnTo>
                    <a:pt x="8" y="353"/>
                  </a:lnTo>
                  <a:lnTo>
                    <a:pt x="23" y="351"/>
                  </a:lnTo>
                  <a:lnTo>
                    <a:pt x="37" y="339"/>
                  </a:lnTo>
                  <a:lnTo>
                    <a:pt x="47" y="327"/>
                  </a:lnTo>
                  <a:lnTo>
                    <a:pt x="63" y="311"/>
                  </a:lnTo>
                  <a:lnTo>
                    <a:pt x="85" y="291"/>
                  </a:lnTo>
                  <a:lnTo>
                    <a:pt x="107" y="271"/>
                  </a:lnTo>
                  <a:lnTo>
                    <a:pt x="127" y="251"/>
                  </a:lnTo>
                  <a:lnTo>
                    <a:pt x="147" y="233"/>
                  </a:lnTo>
                  <a:lnTo>
                    <a:pt x="161" y="219"/>
                  </a:lnTo>
                  <a:lnTo>
                    <a:pt x="169" y="211"/>
                  </a:lnTo>
                  <a:lnTo>
                    <a:pt x="177" y="203"/>
                  </a:lnTo>
                  <a:lnTo>
                    <a:pt x="195" y="191"/>
                  </a:lnTo>
                  <a:lnTo>
                    <a:pt x="217" y="175"/>
                  </a:lnTo>
                  <a:lnTo>
                    <a:pt x="243" y="157"/>
                  </a:lnTo>
                  <a:lnTo>
                    <a:pt x="269" y="139"/>
                  </a:lnTo>
                  <a:lnTo>
                    <a:pt x="291" y="125"/>
                  </a:lnTo>
                  <a:lnTo>
                    <a:pt x="309" y="113"/>
                  </a:lnTo>
                  <a:lnTo>
                    <a:pt x="319" y="107"/>
                  </a:lnTo>
                  <a:lnTo>
                    <a:pt x="331" y="105"/>
                  </a:lnTo>
                  <a:lnTo>
                    <a:pt x="353" y="103"/>
                  </a:lnTo>
                  <a:lnTo>
                    <a:pt x="383" y="103"/>
                  </a:lnTo>
                  <a:lnTo>
                    <a:pt x="415" y="103"/>
                  </a:lnTo>
                  <a:lnTo>
                    <a:pt x="447" y="103"/>
                  </a:lnTo>
                  <a:lnTo>
                    <a:pt x="475" y="103"/>
                  </a:lnTo>
                  <a:lnTo>
                    <a:pt x="497" y="105"/>
                  </a:lnTo>
                  <a:lnTo>
                    <a:pt x="507" y="105"/>
                  </a:lnTo>
                  <a:lnTo>
                    <a:pt x="515" y="105"/>
                  </a:lnTo>
                  <a:lnTo>
                    <a:pt x="527" y="107"/>
                  </a:lnTo>
                  <a:lnTo>
                    <a:pt x="543" y="107"/>
                  </a:lnTo>
                  <a:lnTo>
                    <a:pt x="561" y="107"/>
                  </a:lnTo>
                  <a:lnTo>
                    <a:pt x="579" y="107"/>
                  </a:lnTo>
                  <a:lnTo>
                    <a:pt x="593" y="107"/>
                  </a:lnTo>
                  <a:lnTo>
                    <a:pt x="603" y="107"/>
                  </a:lnTo>
                  <a:lnTo>
                    <a:pt x="609" y="107"/>
                  </a:lnTo>
                  <a:lnTo>
                    <a:pt x="611" y="103"/>
                  </a:lnTo>
                  <a:lnTo>
                    <a:pt x="609" y="96"/>
                  </a:lnTo>
                  <a:lnTo>
                    <a:pt x="603" y="92"/>
                  </a:lnTo>
                  <a:lnTo>
                    <a:pt x="595" y="88"/>
                  </a:lnTo>
                  <a:lnTo>
                    <a:pt x="591" y="70"/>
                  </a:lnTo>
                  <a:lnTo>
                    <a:pt x="587" y="54"/>
                  </a:lnTo>
                  <a:lnTo>
                    <a:pt x="583" y="44"/>
                  </a:lnTo>
                  <a:lnTo>
                    <a:pt x="577" y="46"/>
                  </a:lnTo>
                  <a:lnTo>
                    <a:pt x="575" y="56"/>
                  </a:lnTo>
                  <a:lnTo>
                    <a:pt x="575" y="70"/>
                  </a:lnTo>
                  <a:lnTo>
                    <a:pt x="577" y="80"/>
                  </a:lnTo>
                  <a:lnTo>
                    <a:pt x="577" y="88"/>
                  </a:lnTo>
                  <a:lnTo>
                    <a:pt x="559" y="90"/>
                  </a:lnTo>
                  <a:lnTo>
                    <a:pt x="541" y="88"/>
                  </a:lnTo>
                  <a:lnTo>
                    <a:pt x="527" y="82"/>
                  </a:lnTo>
                  <a:lnTo>
                    <a:pt x="523" y="66"/>
                  </a:lnTo>
                  <a:lnTo>
                    <a:pt x="527" y="46"/>
                  </a:lnTo>
                  <a:lnTo>
                    <a:pt x="533" y="32"/>
                  </a:lnTo>
                  <a:lnTo>
                    <a:pt x="541" y="22"/>
                  </a:lnTo>
                  <a:lnTo>
                    <a:pt x="55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7" name="Freeform 28">
              <a:extLst>
                <a:ext uri="{FF2B5EF4-FFF2-40B4-BE49-F238E27FC236}">
                  <a16:creationId xmlns:a16="http://schemas.microsoft.com/office/drawing/2014/main" id="{59058E60-14E5-41CB-936A-A4B3A82D9F68}"/>
                </a:ext>
              </a:extLst>
            </p:cNvPr>
            <p:cNvSpPr>
              <a:spLocks/>
            </p:cNvSpPr>
            <p:nvPr/>
          </p:nvSpPr>
          <p:spPr bwMode="auto">
            <a:xfrm>
              <a:off x="2487" y="1719"/>
              <a:ext cx="153" cy="357"/>
            </a:xfrm>
            <a:custGeom>
              <a:avLst/>
              <a:gdLst>
                <a:gd name="T0" fmla="*/ 0 w 153"/>
                <a:gd name="T1" fmla="*/ 0 h 357"/>
                <a:gd name="T2" fmla="*/ 4 w 153"/>
                <a:gd name="T3" fmla="*/ 0 h 357"/>
                <a:gd name="T4" fmla="*/ 12 w 153"/>
                <a:gd name="T5" fmla="*/ 0 h 357"/>
                <a:gd name="T6" fmla="*/ 26 w 153"/>
                <a:gd name="T7" fmla="*/ 0 h 357"/>
                <a:gd name="T8" fmla="*/ 42 w 153"/>
                <a:gd name="T9" fmla="*/ 4 h 357"/>
                <a:gd name="T10" fmla="*/ 58 w 153"/>
                <a:gd name="T11" fmla="*/ 10 h 357"/>
                <a:gd name="T12" fmla="*/ 72 w 153"/>
                <a:gd name="T13" fmla="*/ 22 h 357"/>
                <a:gd name="T14" fmla="*/ 86 w 153"/>
                <a:gd name="T15" fmla="*/ 40 h 357"/>
                <a:gd name="T16" fmla="*/ 95 w 153"/>
                <a:gd name="T17" fmla="*/ 64 h 357"/>
                <a:gd name="T18" fmla="*/ 109 w 153"/>
                <a:gd name="T19" fmla="*/ 126 h 357"/>
                <a:gd name="T20" fmla="*/ 123 w 153"/>
                <a:gd name="T21" fmla="*/ 186 h 357"/>
                <a:gd name="T22" fmla="*/ 135 w 153"/>
                <a:gd name="T23" fmla="*/ 238 h 357"/>
                <a:gd name="T24" fmla="*/ 143 w 153"/>
                <a:gd name="T25" fmla="*/ 268 h 357"/>
                <a:gd name="T26" fmla="*/ 149 w 153"/>
                <a:gd name="T27" fmla="*/ 293 h 357"/>
                <a:gd name="T28" fmla="*/ 153 w 153"/>
                <a:gd name="T29" fmla="*/ 323 h 357"/>
                <a:gd name="T30" fmla="*/ 151 w 153"/>
                <a:gd name="T31" fmla="*/ 349 h 357"/>
                <a:gd name="T32" fmla="*/ 133 w 153"/>
                <a:gd name="T33" fmla="*/ 357 h 357"/>
                <a:gd name="T34" fmla="*/ 113 w 153"/>
                <a:gd name="T35" fmla="*/ 355 h 357"/>
                <a:gd name="T36" fmla="*/ 107 w 153"/>
                <a:gd name="T37" fmla="*/ 351 h 357"/>
                <a:gd name="T38" fmla="*/ 109 w 153"/>
                <a:gd name="T39" fmla="*/ 341 h 357"/>
                <a:gd name="T40" fmla="*/ 117 w 153"/>
                <a:gd name="T41" fmla="*/ 323 h 357"/>
                <a:gd name="T42" fmla="*/ 115 w 153"/>
                <a:gd name="T43" fmla="*/ 279 h 357"/>
                <a:gd name="T44" fmla="*/ 105 w 153"/>
                <a:gd name="T45" fmla="*/ 210 h 357"/>
                <a:gd name="T46" fmla="*/ 88 w 153"/>
                <a:gd name="T47" fmla="*/ 138 h 357"/>
                <a:gd name="T48" fmla="*/ 76 w 153"/>
                <a:gd name="T49" fmla="*/ 88 h 357"/>
                <a:gd name="T50" fmla="*/ 72 w 153"/>
                <a:gd name="T51" fmla="*/ 74 h 357"/>
                <a:gd name="T52" fmla="*/ 72 w 153"/>
                <a:gd name="T53" fmla="*/ 62 h 357"/>
                <a:gd name="T54" fmla="*/ 70 w 153"/>
                <a:gd name="T55" fmla="*/ 54 h 357"/>
                <a:gd name="T56" fmla="*/ 66 w 153"/>
                <a:gd name="T57" fmla="*/ 46 h 357"/>
                <a:gd name="T58" fmla="*/ 58 w 153"/>
                <a:gd name="T59" fmla="*/ 36 h 357"/>
                <a:gd name="T60" fmla="*/ 46 w 153"/>
                <a:gd name="T61" fmla="*/ 28 h 357"/>
                <a:gd name="T62" fmla="*/ 28 w 153"/>
                <a:gd name="T63" fmla="*/ 16 h 357"/>
                <a:gd name="T64" fmla="*/ 0 w 153"/>
                <a:gd name="T65" fmla="*/ 0 h 3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357"/>
                <a:gd name="T101" fmla="*/ 153 w 153"/>
                <a:gd name="T102" fmla="*/ 357 h 3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357">
                  <a:moveTo>
                    <a:pt x="0" y="0"/>
                  </a:moveTo>
                  <a:lnTo>
                    <a:pt x="4" y="0"/>
                  </a:lnTo>
                  <a:lnTo>
                    <a:pt x="12" y="0"/>
                  </a:lnTo>
                  <a:lnTo>
                    <a:pt x="26" y="0"/>
                  </a:lnTo>
                  <a:lnTo>
                    <a:pt x="42" y="4"/>
                  </a:lnTo>
                  <a:lnTo>
                    <a:pt x="58" y="10"/>
                  </a:lnTo>
                  <a:lnTo>
                    <a:pt x="72" y="22"/>
                  </a:lnTo>
                  <a:lnTo>
                    <a:pt x="86" y="40"/>
                  </a:lnTo>
                  <a:lnTo>
                    <a:pt x="95" y="64"/>
                  </a:lnTo>
                  <a:lnTo>
                    <a:pt x="109" y="126"/>
                  </a:lnTo>
                  <a:lnTo>
                    <a:pt x="123" y="186"/>
                  </a:lnTo>
                  <a:lnTo>
                    <a:pt x="135" y="238"/>
                  </a:lnTo>
                  <a:lnTo>
                    <a:pt x="143" y="268"/>
                  </a:lnTo>
                  <a:lnTo>
                    <a:pt x="149" y="293"/>
                  </a:lnTo>
                  <a:lnTo>
                    <a:pt x="153" y="323"/>
                  </a:lnTo>
                  <a:lnTo>
                    <a:pt x="151" y="349"/>
                  </a:lnTo>
                  <a:lnTo>
                    <a:pt x="133" y="357"/>
                  </a:lnTo>
                  <a:lnTo>
                    <a:pt x="113" y="355"/>
                  </a:lnTo>
                  <a:lnTo>
                    <a:pt x="107" y="351"/>
                  </a:lnTo>
                  <a:lnTo>
                    <a:pt x="109" y="341"/>
                  </a:lnTo>
                  <a:lnTo>
                    <a:pt x="117" y="323"/>
                  </a:lnTo>
                  <a:lnTo>
                    <a:pt x="115" y="279"/>
                  </a:lnTo>
                  <a:lnTo>
                    <a:pt x="105" y="210"/>
                  </a:lnTo>
                  <a:lnTo>
                    <a:pt x="88" y="138"/>
                  </a:lnTo>
                  <a:lnTo>
                    <a:pt x="76" y="88"/>
                  </a:lnTo>
                  <a:lnTo>
                    <a:pt x="72" y="74"/>
                  </a:lnTo>
                  <a:lnTo>
                    <a:pt x="72" y="62"/>
                  </a:lnTo>
                  <a:lnTo>
                    <a:pt x="70" y="54"/>
                  </a:lnTo>
                  <a:lnTo>
                    <a:pt x="66" y="46"/>
                  </a:lnTo>
                  <a:lnTo>
                    <a:pt x="58" y="36"/>
                  </a:lnTo>
                  <a:lnTo>
                    <a:pt x="46" y="28"/>
                  </a:lnTo>
                  <a:lnTo>
                    <a:pt x="28"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8" name="Freeform 29">
              <a:extLst>
                <a:ext uri="{FF2B5EF4-FFF2-40B4-BE49-F238E27FC236}">
                  <a16:creationId xmlns:a16="http://schemas.microsoft.com/office/drawing/2014/main" id="{A7306E9A-5458-4168-91C0-4509365C5D28}"/>
                </a:ext>
              </a:extLst>
            </p:cNvPr>
            <p:cNvSpPr>
              <a:spLocks/>
            </p:cNvSpPr>
            <p:nvPr/>
          </p:nvSpPr>
          <p:spPr bwMode="auto">
            <a:xfrm>
              <a:off x="2974" y="2439"/>
              <a:ext cx="1006" cy="126"/>
            </a:xfrm>
            <a:custGeom>
              <a:avLst/>
              <a:gdLst>
                <a:gd name="T0" fmla="*/ 0 w 1006"/>
                <a:gd name="T1" fmla="*/ 0 h 126"/>
                <a:gd name="T2" fmla="*/ 435 w 1006"/>
                <a:gd name="T3" fmla="*/ 10 h 126"/>
                <a:gd name="T4" fmla="*/ 451 w 1006"/>
                <a:gd name="T5" fmla="*/ 80 h 126"/>
                <a:gd name="T6" fmla="*/ 808 w 1006"/>
                <a:gd name="T7" fmla="*/ 80 h 126"/>
                <a:gd name="T8" fmla="*/ 856 w 1006"/>
                <a:gd name="T9" fmla="*/ 0 h 126"/>
                <a:gd name="T10" fmla="*/ 1006 w 1006"/>
                <a:gd name="T11" fmla="*/ 4 h 126"/>
                <a:gd name="T12" fmla="*/ 1002 w 1006"/>
                <a:gd name="T13" fmla="*/ 18 h 126"/>
                <a:gd name="T14" fmla="*/ 990 w 1006"/>
                <a:gd name="T15" fmla="*/ 52 h 126"/>
                <a:gd name="T16" fmla="*/ 976 w 1006"/>
                <a:gd name="T17" fmla="*/ 88 h 126"/>
                <a:gd name="T18" fmla="*/ 964 w 1006"/>
                <a:gd name="T19" fmla="*/ 110 h 126"/>
                <a:gd name="T20" fmla="*/ 956 w 1006"/>
                <a:gd name="T21" fmla="*/ 112 h 126"/>
                <a:gd name="T22" fmla="*/ 936 w 1006"/>
                <a:gd name="T23" fmla="*/ 112 h 126"/>
                <a:gd name="T24" fmla="*/ 904 w 1006"/>
                <a:gd name="T25" fmla="*/ 114 h 126"/>
                <a:gd name="T26" fmla="*/ 864 w 1006"/>
                <a:gd name="T27" fmla="*/ 114 h 126"/>
                <a:gd name="T28" fmla="*/ 816 w 1006"/>
                <a:gd name="T29" fmla="*/ 114 h 126"/>
                <a:gd name="T30" fmla="*/ 759 w 1006"/>
                <a:gd name="T31" fmla="*/ 114 h 126"/>
                <a:gd name="T32" fmla="*/ 699 w 1006"/>
                <a:gd name="T33" fmla="*/ 114 h 126"/>
                <a:gd name="T34" fmla="*/ 633 w 1006"/>
                <a:gd name="T35" fmla="*/ 114 h 126"/>
                <a:gd name="T36" fmla="*/ 567 w 1006"/>
                <a:gd name="T37" fmla="*/ 114 h 126"/>
                <a:gd name="T38" fmla="*/ 497 w 1006"/>
                <a:gd name="T39" fmla="*/ 112 h 126"/>
                <a:gd name="T40" fmla="*/ 429 w 1006"/>
                <a:gd name="T41" fmla="*/ 112 h 126"/>
                <a:gd name="T42" fmla="*/ 363 w 1006"/>
                <a:gd name="T43" fmla="*/ 112 h 126"/>
                <a:gd name="T44" fmla="*/ 299 w 1006"/>
                <a:gd name="T45" fmla="*/ 110 h 126"/>
                <a:gd name="T46" fmla="*/ 239 w 1006"/>
                <a:gd name="T47" fmla="*/ 110 h 126"/>
                <a:gd name="T48" fmla="*/ 184 w 1006"/>
                <a:gd name="T49" fmla="*/ 110 h 126"/>
                <a:gd name="T50" fmla="*/ 138 w 1006"/>
                <a:gd name="T51" fmla="*/ 110 h 126"/>
                <a:gd name="T52" fmla="*/ 118 w 1006"/>
                <a:gd name="T53" fmla="*/ 110 h 126"/>
                <a:gd name="T54" fmla="*/ 100 w 1006"/>
                <a:gd name="T55" fmla="*/ 112 h 126"/>
                <a:gd name="T56" fmla="*/ 84 w 1006"/>
                <a:gd name="T57" fmla="*/ 114 h 126"/>
                <a:gd name="T58" fmla="*/ 70 w 1006"/>
                <a:gd name="T59" fmla="*/ 118 h 126"/>
                <a:gd name="T60" fmla="*/ 58 w 1006"/>
                <a:gd name="T61" fmla="*/ 120 h 126"/>
                <a:gd name="T62" fmla="*/ 50 w 1006"/>
                <a:gd name="T63" fmla="*/ 124 h 126"/>
                <a:gd name="T64" fmla="*/ 44 w 1006"/>
                <a:gd name="T65" fmla="*/ 126 h 126"/>
                <a:gd name="T66" fmla="*/ 42 w 1006"/>
                <a:gd name="T67" fmla="*/ 126 h 126"/>
                <a:gd name="T68" fmla="*/ 0 w 1006"/>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6"/>
                <a:gd name="T106" fmla="*/ 0 h 126"/>
                <a:gd name="T107" fmla="*/ 1006 w 1006"/>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6" h="126">
                  <a:moveTo>
                    <a:pt x="0" y="0"/>
                  </a:moveTo>
                  <a:lnTo>
                    <a:pt x="435" y="10"/>
                  </a:lnTo>
                  <a:lnTo>
                    <a:pt x="451" y="80"/>
                  </a:lnTo>
                  <a:lnTo>
                    <a:pt x="808" y="80"/>
                  </a:lnTo>
                  <a:lnTo>
                    <a:pt x="856" y="0"/>
                  </a:lnTo>
                  <a:lnTo>
                    <a:pt x="1006" y="4"/>
                  </a:lnTo>
                  <a:lnTo>
                    <a:pt x="1002" y="18"/>
                  </a:lnTo>
                  <a:lnTo>
                    <a:pt x="990" y="52"/>
                  </a:lnTo>
                  <a:lnTo>
                    <a:pt x="976" y="88"/>
                  </a:lnTo>
                  <a:lnTo>
                    <a:pt x="964" y="110"/>
                  </a:lnTo>
                  <a:lnTo>
                    <a:pt x="956" y="112"/>
                  </a:lnTo>
                  <a:lnTo>
                    <a:pt x="936" y="112"/>
                  </a:lnTo>
                  <a:lnTo>
                    <a:pt x="904" y="114"/>
                  </a:lnTo>
                  <a:lnTo>
                    <a:pt x="864" y="114"/>
                  </a:lnTo>
                  <a:lnTo>
                    <a:pt x="816" y="114"/>
                  </a:lnTo>
                  <a:lnTo>
                    <a:pt x="759" y="114"/>
                  </a:lnTo>
                  <a:lnTo>
                    <a:pt x="699" y="114"/>
                  </a:lnTo>
                  <a:lnTo>
                    <a:pt x="633" y="114"/>
                  </a:lnTo>
                  <a:lnTo>
                    <a:pt x="567" y="114"/>
                  </a:lnTo>
                  <a:lnTo>
                    <a:pt x="497" y="112"/>
                  </a:lnTo>
                  <a:lnTo>
                    <a:pt x="429" y="112"/>
                  </a:lnTo>
                  <a:lnTo>
                    <a:pt x="363" y="112"/>
                  </a:lnTo>
                  <a:lnTo>
                    <a:pt x="299" y="110"/>
                  </a:lnTo>
                  <a:lnTo>
                    <a:pt x="239" y="110"/>
                  </a:lnTo>
                  <a:lnTo>
                    <a:pt x="184" y="110"/>
                  </a:lnTo>
                  <a:lnTo>
                    <a:pt x="138" y="110"/>
                  </a:lnTo>
                  <a:lnTo>
                    <a:pt x="118" y="110"/>
                  </a:lnTo>
                  <a:lnTo>
                    <a:pt x="100" y="112"/>
                  </a:lnTo>
                  <a:lnTo>
                    <a:pt x="84" y="114"/>
                  </a:lnTo>
                  <a:lnTo>
                    <a:pt x="70" y="118"/>
                  </a:lnTo>
                  <a:lnTo>
                    <a:pt x="58" y="120"/>
                  </a:lnTo>
                  <a:lnTo>
                    <a:pt x="50" y="124"/>
                  </a:lnTo>
                  <a:lnTo>
                    <a:pt x="44" y="126"/>
                  </a:lnTo>
                  <a:lnTo>
                    <a:pt x="42" y="12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99" name="Freeform 30">
              <a:extLst>
                <a:ext uri="{FF2B5EF4-FFF2-40B4-BE49-F238E27FC236}">
                  <a16:creationId xmlns:a16="http://schemas.microsoft.com/office/drawing/2014/main" id="{05B373CA-84E4-4009-B774-7322B60F05A9}"/>
                </a:ext>
              </a:extLst>
            </p:cNvPr>
            <p:cNvSpPr>
              <a:spLocks/>
            </p:cNvSpPr>
            <p:nvPr/>
          </p:nvSpPr>
          <p:spPr bwMode="auto">
            <a:xfrm>
              <a:off x="2357" y="1799"/>
              <a:ext cx="154" cy="257"/>
            </a:xfrm>
            <a:custGeom>
              <a:avLst/>
              <a:gdLst>
                <a:gd name="T0" fmla="*/ 48 w 154"/>
                <a:gd name="T1" fmla="*/ 18 h 257"/>
                <a:gd name="T2" fmla="*/ 40 w 154"/>
                <a:gd name="T3" fmla="*/ 50 h 257"/>
                <a:gd name="T4" fmla="*/ 22 w 154"/>
                <a:gd name="T5" fmla="*/ 120 h 257"/>
                <a:gd name="T6" fmla="*/ 4 w 154"/>
                <a:gd name="T7" fmla="*/ 194 h 257"/>
                <a:gd name="T8" fmla="*/ 0 w 154"/>
                <a:gd name="T9" fmla="*/ 235 h 257"/>
                <a:gd name="T10" fmla="*/ 4 w 154"/>
                <a:gd name="T11" fmla="*/ 241 h 257"/>
                <a:gd name="T12" fmla="*/ 16 w 154"/>
                <a:gd name="T13" fmla="*/ 247 h 257"/>
                <a:gd name="T14" fmla="*/ 30 w 154"/>
                <a:gd name="T15" fmla="*/ 249 h 257"/>
                <a:gd name="T16" fmla="*/ 48 w 154"/>
                <a:gd name="T17" fmla="*/ 253 h 257"/>
                <a:gd name="T18" fmla="*/ 66 w 154"/>
                <a:gd name="T19" fmla="*/ 255 h 257"/>
                <a:gd name="T20" fmla="*/ 84 w 154"/>
                <a:gd name="T21" fmla="*/ 257 h 257"/>
                <a:gd name="T22" fmla="*/ 98 w 154"/>
                <a:gd name="T23" fmla="*/ 257 h 257"/>
                <a:gd name="T24" fmla="*/ 108 w 154"/>
                <a:gd name="T25" fmla="*/ 257 h 257"/>
                <a:gd name="T26" fmla="*/ 124 w 154"/>
                <a:gd name="T27" fmla="*/ 257 h 257"/>
                <a:gd name="T28" fmla="*/ 136 w 154"/>
                <a:gd name="T29" fmla="*/ 257 h 257"/>
                <a:gd name="T30" fmla="*/ 144 w 154"/>
                <a:gd name="T31" fmla="*/ 257 h 257"/>
                <a:gd name="T32" fmla="*/ 152 w 154"/>
                <a:gd name="T33" fmla="*/ 257 h 257"/>
                <a:gd name="T34" fmla="*/ 154 w 154"/>
                <a:gd name="T35" fmla="*/ 255 h 257"/>
                <a:gd name="T36" fmla="*/ 146 w 154"/>
                <a:gd name="T37" fmla="*/ 247 h 257"/>
                <a:gd name="T38" fmla="*/ 132 w 154"/>
                <a:gd name="T39" fmla="*/ 239 h 257"/>
                <a:gd name="T40" fmla="*/ 112 w 154"/>
                <a:gd name="T41" fmla="*/ 233 h 257"/>
                <a:gd name="T42" fmla="*/ 102 w 154"/>
                <a:gd name="T43" fmla="*/ 231 h 257"/>
                <a:gd name="T44" fmla="*/ 92 w 154"/>
                <a:gd name="T45" fmla="*/ 229 h 257"/>
                <a:gd name="T46" fmla="*/ 82 w 154"/>
                <a:gd name="T47" fmla="*/ 229 h 257"/>
                <a:gd name="T48" fmla="*/ 72 w 154"/>
                <a:gd name="T49" fmla="*/ 227 h 257"/>
                <a:gd name="T50" fmla="*/ 62 w 154"/>
                <a:gd name="T51" fmla="*/ 227 h 257"/>
                <a:gd name="T52" fmla="*/ 54 w 154"/>
                <a:gd name="T53" fmla="*/ 227 h 257"/>
                <a:gd name="T54" fmla="*/ 46 w 154"/>
                <a:gd name="T55" fmla="*/ 225 h 257"/>
                <a:gd name="T56" fmla="*/ 40 w 154"/>
                <a:gd name="T57" fmla="*/ 223 h 257"/>
                <a:gd name="T58" fmla="*/ 30 w 154"/>
                <a:gd name="T59" fmla="*/ 219 h 257"/>
                <a:gd name="T60" fmla="*/ 24 w 154"/>
                <a:gd name="T61" fmla="*/ 213 h 257"/>
                <a:gd name="T62" fmla="*/ 22 w 154"/>
                <a:gd name="T63" fmla="*/ 205 h 257"/>
                <a:gd name="T64" fmla="*/ 22 w 154"/>
                <a:gd name="T65" fmla="*/ 190 h 257"/>
                <a:gd name="T66" fmla="*/ 26 w 154"/>
                <a:gd name="T67" fmla="*/ 170 h 257"/>
                <a:gd name="T68" fmla="*/ 34 w 154"/>
                <a:gd name="T69" fmla="*/ 142 h 257"/>
                <a:gd name="T70" fmla="*/ 42 w 154"/>
                <a:gd name="T71" fmla="*/ 114 h 257"/>
                <a:gd name="T72" fmla="*/ 48 w 154"/>
                <a:gd name="T73" fmla="*/ 92 h 257"/>
                <a:gd name="T74" fmla="*/ 54 w 154"/>
                <a:gd name="T75" fmla="*/ 62 h 257"/>
                <a:gd name="T76" fmla="*/ 60 w 154"/>
                <a:gd name="T77" fmla="*/ 24 h 257"/>
                <a:gd name="T78" fmla="*/ 62 w 154"/>
                <a:gd name="T79" fmla="*/ 0 h 257"/>
                <a:gd name="T80" fmla="*/ 48 w 154"/>
                <a:gd name="T81" fmla="*/ 18 h 2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4"/>
                <a:gd name="T124" fmla="*/ 0 h 257"/>
                <a:gd name="T125" fmla="*/ 154 w 154"/>
                <a:gd name="T126" fmla="*/ 257 h 2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4" h="257">
                  <a:moveTo>
                    <a:pt x="48" y="18"/>
                  </a:moveTo>
                  <a:lnTo>
                    <a:pt x="40" y="50"/>
                  </a:lnTo>
                  <a:lnTo>
                    <a:pt x="22" y="120"/>
                  </a:lnTo>
                  <a:lnTo>
                    <a:pt x="4" y="194"/>
                  </a:lnTo>
                  <a:lnTo>
                    <a:pt x="0" y="235"/>
                  </a:lnTo>
                  <a:lnTo>
                    <a:pt x="4" y="241"/>
                  </a:lnTo>
                  <a:lnTo>
                    <a:pt x="16" y="247"/>
                  </a:lnTo>
                  <a:lnTo>
                    <a:pt x="30" y="249"/>
                  </a:lnTo>
                  <a:lnTo>
                    <a:pt x="48" y="253"/>
                  </a:lnTo>
                  <a:lnTo>
                    <a:pt x="66" y="255"/>
                  </a:lnTo>
                  <a:lnTo>
                    <a:pt x="84" y="257"/>
                  </a:lnTo>
                  <a:lnTo>
                    <a:pt x="98" y="257"/>
                  </a:lnTo>
                  <a:lnTo>
                    <a:pt x="108" y="257"/>
                  </a:lnTo>
                  <a:lnTo>
                    <a:pt x="124" y="257"/>
                  </a:lnTo>
                  <a:lnTo>
                    <a:pt x="136" y="257"/>
                  </a:lnTo>
                  <a:lnTo>
                    <a:pt x="144" y="257"/>
                  </a:lnTo>
                  <a:lnTo>
                    <a:pt x="152" y="257"/>
                  </a:lnTo>
                  <a:lnTo>
                    <a:pt x="154" y="255"/>
                  </a:lnTo>
                  <a:lnTo>
                    <a:pt x="146" y="247"/>
                  </a:lnTo>
                  <a:lnTo>
                    <a:pt x="132" y="239"/>
                  </a:lnTo>
                  <a:lnTo>
                    <a:pt x="112" y="233"/>
                  </a:lnTo>
                  <a:lnTo>
                    <a:pt x="102" y="231"/>
                  </a:lnTo>
                  <a:lnTo>
                    <a:pt x="92" y="229"/>
                  </a:lnTo>
                  <a:lnTo>
                    <a:pt x="82" y="229"/>
                  </a:lnTo>
                  <a:lnTo>
                    <a:pt x="72" y="227"/>
                  </a:lnTo>
                  <a:lnTo>
                    <a:pt x="62" y="227"/>
                  </a:lnTo>
                  <a:lnTo>
                    <a:pt x="54" y="227"/>
                  </a:lnTo>
                  <a:lnTo>
                    <a:pt x="46" y="225"/>
                  </a:lnTo>
                  <a:lnTo>
                    <a:pt x="40" y="223"/>
                  </a:lnTo>
                  <a:lnTo>
                    <a:pt x="30" y="219"/>
                  </a:lnTo>
                  <a:lnTo>
                    <a:pt x="24" y="213"/>
                  </a:lnTo>
                  <a:lnTo>
                    <a:pt x="22" y="205"/>
                  </a:lnTo>
                  <a:lnTo>
                    <a:pt x="22" y="190"/>
                  </a:lnTo>
                  <a:lnTo>
                    <a:pt x="26" y="170"/>
                  </a:lnTo>
                  <a:lnTo>
                    <a:pt x="34" y="142"/>
                  </a:lnTo>
                  <a:lnTo>
                    <a:pt x="42" y="114"/>
                  </a:lnTo>
                  <a:lnTo>
                    <a:pt x="48" y="92"/>
                  </a:lnTo>
                  <a:lnTo>
                    <a:pt x="54" y="62"/>
                  </a:lnTo>
                  <a:lnTo>
                    <a:pt x="60" y="24"/>
                  </a:lnTo>
                  <a:lnTo>
                    <a:pt x="62" y="0"/>
                  </a:lnTo>
                  <a:lnTo>
                    <a:pt x="4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0" name="Freeform 31">
              <a:extLst>
                <a:ext uri="{FF2B5EF4-FFF2-40B4-BE49-F238E27FC236}">
                  <a16:creationId xmlns:a16="http://schemas.microsoft.com/office/drawing/2014/main" id="{18AED6A1-52A3-4258-8A03-4B9549822E6F}"/>
                </a:ext>
              </a:extLst>
            </p:cNvPr>
            <p:cNvSpPr>
              <a:spLocks/>
            </p:cNvSpPr>
            <p:nvPr/>
          </p:nvSpPr>
          <p:spPr bwMode="auto">
            <a:xfrm>
              <a:off x="3932" y="2405"/>
              <a:ext cx="52" cy="120"/>
            </a:xfrm>
            <a:custGeom>
              <a:avLst/>
              <a:gdLst>
                <a:gd name="T0" fmla="*/ 36 w 52"/>
                <a:gd name="T1" fmla="*/ 30 h 120"/>
                <a:gd name="T2" fmla="*/ 28 w 52"/>
                <a:gd name="T3" fmla="*/ 44 h 120"/>
                <a:gd name="T4" fmla="*/ 14 w 52"/>
                <a:gd name="T5" fmla="*/ 74 h 120"/>
                <a:gd name="T6" fmla="*/ 2 w 52"/>
                <a:gd name="T7" fmla="*/ 106 h 120"/>
                <a:gd name="T8" fmla="*/ 0 w 52"/>
                <a:gd name="T9" fmla="*/ 120 h 120"/>
                <a:gd name="T10" fmla="*/ 14 w 52"/>
                <a:gd name="T11" fmla="*/ 112 h 120"/>
                <a:gd name="T12" fmla="*/ 30 w 52"/>
                <a:gd name="T13" fmla="*/ 88 h 120"/>
                <a:gd name="T14" fmla="*/ 46 w 52"/>
                <a:gd name="T15" fmla="*/ 54 h 120"/>
                <a:gd name="T16" fmla="*/ 52 w 52"/>
                <a:gd name="T17" fmla="*/ 18 h 120"/>
                <a:gd name="T18" fmla="*/ 50 w 52"/>
                <a:gd name="T19" fmla="*/ 0 h 120"/>
                <a:gd name="T20" fmla="*/ 44 w 52"/>
                <a:gd name="T21" fmla="*/ 6 h 120"/>
                <a:gd name="T22" fmla="*/ 38 w 52"/>
                <a:gd name="T23" fmla="*/ 22 h 120"/>
                <a:gd name="T24" fmla="*/ 36 w 52"/>
                <a:gd name="T25" fmla="*/ 3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120"/>
                <a:gd name="T41" fmla="*/ 52 w 52"/>
                <a:gd name="T42" fmla="*/ 120 h 1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120">
                  <a:moveTo>
                    <a:pt x="36" y="30"/>
                  </a:moveTo>
                  <a:lnTo>
                    <a:pt x="28" y="44"/>
                  </a:lnTo>
                  <a:lnTo>
                    <a:pt x="14" y="74"/>
                  </a:lnTo>
                  <a:lnTo>
                    <a:pt x="2" y="106"/>
                  </a:lnTo>
                  <a:lnTo>
                    <a:pt x="0" y="120"/>
                  </a:lnTo>
                  <a:lnTo>
                    <a:pt x="14" y="112"/>
                  </a:lnTo>
                  <a:lnTo>
                    <a:pt x="30" y="88"/>
                  </a:lnTo>
                  <a:lnTo>
                    <a:pt x="46" y="54"/>
                  </a:lnTo>
                  <a:lnTo>
                    <a:pt x="52" y="18"/>
                  </a:lnTo>
                  <a:lnTo>
                    <a:pt x="50" y="0"/>
                  </a:lnTo>
                  <a:lnTo>
                    <a:pt x="44" y="6"/>
                  </a:lnTo>
                  <a:lnTo>
                    <a:pt x="38" y="22"/>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1" name="Freeform 32">
              <a:extLst>
                <a:ext uri="{FF2B5EF4-FFF2-40B4-BE49-F238E27FC236}">
                  <a16:creationId xmlns:a16="http://schemas.microsoft.com/office/drawing/2014/main" id="{B5304224-132D-4BAF-BAA2-F8BFB034DCB3}"/>
                </a:ext>
              </a:extLst>
            </p:cNvPr>
            <p:cNvSpPr>
              <a:spLocks/>
            </p:cNvSpPr>
            <p:nvPr/>
          </p:nvSpPr>
          <p:spPr bwMode="auto">
            <a:xfrm>
              <a:off x="2057" y="1705"/>
              <a:ext cx="278" cy="307"/>
            </a:xfrm>
            <a:custGeom>
              <a:avLst/>
              <a:gdLst>
                <a:gd name="T0" fmla="*/ 276 w 278"/>
                <a:gd name="T1" fmla="*/ 0 h 307"/>
                <a:gd name="T2" fmla="*/ 274 w 278"/>
                <a:gd name="T3" fmla="*/ 0 h 307"/>
                <a:gd name="T4" fmla="*/ 268 w 278"/>
                <a:gd name="T5" fmla="*/ 0 h 307"/>
                <a:gd name="T6" fmla="*/ 258 w 278"/>
                <a:gd name="T7" fmla="*/ 2 h 307"/>
                <a:gd name="T8" fmla="*/ 244 w 278"/>
                <a:gd name="T9" fmla="*/ 6 h 307"/>
                <a:gd name="T10" fmla="*/ 228 w 278"/>
                <a:gd name="T11" fmla="*/ 12 h 307"/>
                <a:gd name="T12" fmla="*/ 208 w 278"/>
                <a:gd name="T13" fmla="*/ 22 h 307"/>
                <a:gd name="T14" fmla="*/ 188 w 278"/>
                <a:gd name="T15" fmla="*/ 38 h 307"/>
                <a:gd name="T16" fmla="*/ 166 w 278"/>
                <a:gd name="T17" fmla="*/ 60 h 307"/>
                <a:gd name="T18" fmla="*/ 144 w 278"/>
                <a:gd name="T19" fmla="*/ 84 h 307"/>
                <a:gd name="T20" fmla="*/ 122 w 278"/>
                <a:gd name="T21" fmla="*/ 106 h 307"/>
                <a:gd name="T22" fmla="*/ 104 w 278"/>
                <a:gd name="T23" fmla="*/ 126 h 307"/>
                <a:gd name="T24" fmla="*/ 86 w 278"/>
                <a:gd name="T25" fmla="*/ 144 h 307"/>
                <a:gd name="T26" fmla="*/ 70 w 278"/>
                <a:gd name="T27" fmla="*/ 160 h 307"/>
                <a:gd name="T28" fmla="*/ 56 w 278"/>
                <a:gd name="T29" fmla="*/ 172 h 307"/>
                <a:gd name="T30" fmla="*/ 44 w 278"/>
                <a:gd name="T31" fmla="*/ 184 h 307"/>
                <a:gd name="T32" fmla="*/ 36 w 278"/>
                <a:gd name="T33" fmla="*/ 192 h 307"/>
                <a:gd name="T34" fmla="*/ 22 w 278"/>
                <a:gd name="T35" fmla="*/ 212 h 307"/>
                <a:gd name="T36" fmla="*/ 6 w 278"/>
                <a:gd name="T37" fmla="*/ 238 h 307"/>
                <a:gd name="T38" fmla="*/ 0 w 278"/>
                <a:gd name="T39" fmla="*/ 266 h 307"/>
                <a:gd name="T40" fmla="*/ 12 w 278"/>
                <a:gd name="T41" fmla="*/ 288 h 307"/>
                <a:gd name="T42" fmla="*/ 28 w 278"/>
                <a:gd name="T43" fmla="*/ 303 h 307"/>
                <a:gd name="T44" fmla="*/ 38 w 278"/>
                <a:gd name="T45" fmla="*/ 307 h 307"/>
                <a:gd name="T46" fmla="*/ 44 w 278"/>
                <a:gd name="T47" fmla="*/ 307 h 307"/>
                <a:gd name="T48" fmla="*/ 58 w 278"/>
                <a:gd name="T49" fmla="*/ 305 h 307"/>
                <a:gd name="T50" fmla="*/ 70 w 278"/>
                <a:gd name="T51" fmla="*/ 301 h 307"/>
                <a:gd name="T52" fmla="*/ 70 w 278"/>
                <a:gd name="T53" fmla="*/ 293 h 307"/>
                <a:gd name="T54" fmla="*/ 62 w 278"/>
                <a:gd name="T55" fmla="*/ 282 h 307"/>
                <a:gd name="T56" fmla="*/ 46 w 278"/>
                <a:gd name="T57" fmla="*/ 274 h 307"/>
                <a:gd name="T58" fmla="*/ 32 w 278"/>
                <a:gd name="T59" fmla="*/ 264 h 307"/>
                <a:gd name="T60" fmla="*/ 26 w 278"/>
                <a:gd name="T61" fmla="*/ 248 h 307"/>
                <a:gd name="T62" fmla="*/ 28 w 278"/>
                <a:gd name="T63" fmla="*/ 230 h 307"/>
                <a:gd name="T64" fmla="*/ 36 w 278"/>
                <a:gd name="T65" fmla="*/ 216 h 307"/>
                <a:gd name="T66" fmla="*/ 42 w 278"/>
                <a:gd name="T67" fmla="*/ 210 h 307"/>
                <a:gd name="T68" fmla="*/ 52 w 278"/>
                <a:gd name="T69" fmla="*/ 202 h 307"/>
                <a:gd name="T70" fmla="*/ 64 w 278"/>
                <a:gd name="T71" fmla="*/ 192 h 307"/>
                <a:gd name="T72" fmla="*/ 76 w 278"/>
                <a:gd name="T73" fmla="*/ 182 h 307"/>
                <a:gd name="T74" fmla="*/ 88 w 278"/>
                <a:gd name="T75" fmla="*/ 172 h 307"/>
                <a:gd name="T76" fmla="*/ 100 w 278"/>
                <a:gd name="T77" fmla="*/ 162 h 307"/>
                <a:gd name="T78" fmla="*/ 112 w 278"/>
                <a:gd name="T79" fmla="*/ 152 h 307"/>
                <a:gd name="T80" fmla="*/ 120 w 278"/>
                <a:gd name="T81" fmla="*/ 144 h 307"/>
                <a:gd name="T82" fmla="*/ 130 w 278"/>
                <a:gd name="T83" fmla="*/ 134 h 307"/>
                <a:gd name="T84" fmla="*/ 142 w 278"/>
                <a:gd name="T85" fmla="*/ 120 h 307"/>
                <a:gd name="T86" fmla="*/ 156 w 278"/>
                <a:gd name="T87" fmla="*/ 104 h 307"/>
                <a:gd name="T88" fmla="*/ 170 w 278"/>
                <a:gd name="T89" fmla="*/ 86 h 307"/>
                <a:gd name="T90" fmla="*/ 184 w 278"/>
                <a:gd name="T91" fmla="*/ 70 h 307"/>
                <a:gd name="T92" fmla="*/ 194 w 278"/>
                <a:gd name="T93" fmla="*/ 56 h 307"/>
                <a:gd name="T94" fmla="*/ 204 w 278"/>
                <a:gd name="T95" fmla="*/ 46 h 307"/>
                <a:gd name="T96" fmla="*/ 208 w 278"/>
                <a:gd name="T97" fmla="*/ 42 h 307"/>
                <a:gd name="T98" fmla="*/ 214 w 278"/>
                <a:gd name="T99" fmla="*/ 40 h 307"/>
                <a:gd name="T100" fmla="*/ 224 w 278"/>
                <a:gd name="T101" fmla="*/ 36 h 307"/>
                <a:gd name="T102" fmla="*/ 238 w 278"/>
                <a:gd name="T103" fmla="*/ 32 h 307"/>
                <a:gd name="T104" fmla="*/ 252 w 278"/>
                <a:gd name="T105" fmla="*/ 28 h 307"/>
                <a:gd name="T106" fmla="*/ 264 w 278"/>
                <a:gd name="T107" fmla="*/ 22 h 307"/>
                <a:gd name="T108" fmla="*/ 274 w 278"/>
                <a:gd name="T109" fmla="*/ 16 h 307"/>
                <a:gd name="T110" fmla="*/ 278 w 278"/>
                <a:gd name="T111" fmla="*/ 8 h 307"/>
                <a:gd name="T112" fmla="*/ 276 w 278"/>
                <a:gd name="T113" fmla="*/ 0 h 3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78"/>
                <a:gd name="T172" fmla="*/ 0 h 307"/>
                <a:gd name="T173" fmla="*/ 278 w 278"/>
                <a:gd name="T174" fmla="*/ 307 h 3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78" h="307">
                  <a:moveTo>
                    <a:pt x="276" y="0"/>
                  </a:moveTo>
                  <a:lnTo>
                    <a:pt x="274" y="0"/>
                  </a:lnTo>
                  <a:lnTo>
                    <a:pt x="268" y="0"/>
                  </a:lnTo>
                  <a:lnTo>
                    <a:pt x="258" y="2"/>
                  </a:lnTo>
                  <a:lnTo>
                    <a:pt x="244" y="6"/>
                  </a:lnTo>
                  <a:lnTo>
                    <a:pt x="228" y="12"/>
                  </a:lnTo>
                  <a:lnTo>
                    <a:pt x="208" y="22"/>
                  </a:lnTo>
                  <a:lnTo>
                    <a:pt x="188" y="38"/>
                  </a:lnTo>
                  <a:lnTo>
                    <a:pt x="166" y="60"/>
                  </a:lnTo>
                  <a:lnTo>
                    <a:pt x="144" y="84"/>
                  </a:lnTo>
                  <a:lnTo>
                    <a:pt x="122" y="106"/>
                  </a:lnTo>
                  <a:lnTo>
                    <a:pt x="104" y="126"/>
                  </a:lnTo>
                  <a:lnTo>
                    <a:pt x="86" y="144"/>
                  </a:lnTo>
                  <a:lnTo>
                    <a:pt x="70" y="160"/>
                  </a:lnTo>
                  <a:lnTo>
                    <a:pt x="56" y="172"/>
                  </a:lnTo>
                  <a:lnTo>
                    <a:pt x="44" y="184"/>
                  </a:lnTo>
                  <a:lnTo>
                    <a:pt x="36" y="192"/>
                  </a:lnTo>
                  <a:lnTo>
                    <a:pt x="22" y="212"/>
                  </a:lnTo>
                  <a:lnTo>
                    <a:pt x="6" y="238"/>
                  </a:lnTo>
                  <a:lnTo>
                    <a:pt x="0" y="266"/>
                  </a:lnTo>
                  <a:lnTo>
                    <a:pt x="12" y="288"/>
                  </a:lnTo>
                  <a:lnTo>
                    <a:pt x="28" y="303"/>
                  </a:lnTo>
                  <a:lnTo>
                    <a:pt x="38" y="307"/>
                  </a:lnTo>
                  <a:lnTo>
                    <a:pt x="44" y="307"/>
                  </a:lnTo>
                  <a:lnTo>
                    <a:pt x="58" y="305"/>
                  </a:lnTo>
                  <a:lnTo>
                    <a:pt x="70" y="301"/>
                  </a:lnTo>
                  <a:lnTo>
                    <a:pt x="70" y="293"/>
                  </a:lnTo>
                  <a:lnTo>
                    <a:pt x="62" y="282"/>
                  </a:lnTo>
                  <a:lnTo>
                    <a:pt x="46" y="274"/>
                  </a:lnTo>
                  <a:lnTo>
                    <a:pt x="32" y="264"/>
                  </a:lnTo>
                  <a:lnTo>
                    <a:pt x="26" y="248"/>
                  </a:lnTo>
                  <a:lnTo>
                    <a:pt x="28" y="230"/>
                  </a:lnTo>
                  <a:lnTo>
                    <a:pt x="36" y="216"/>
                  </a:lnTo>
                  <a:lnTo>
                    <a:pt x="42" y="210"/>
                  </a:lnTo>
                  <a:lnTo>
                    <a:pt x="52" y="202"/>
                  </a:lnTo>
                  <a:lnTo>
                    <a:pt x="64" y="192"/>
                  </a:lnTo>
                  <a:lnTo>
                    <a:pt x="76" y="182"/>
                  </a:lnTo>
                  <a:lnTo>
                    <a:pt x="88" y="172"/>
                  </a:lnTo>
                  <a:lnTo>
                    <a:pt x="100" y="162"/>
                  </a:lnTo>
                  <a:lnTo>
                    <a:pt x="112" y="152"/>
                  </a:lnTo>
                  <a:lnTo>
                    <a:pt x="120" y="144"/>
                  </a:lnTo>
                  <a:lnTo>
                    <a:pt x="130" y="134"/>
                  </a:lnTo>
                  <a:lnTo>
                    <a:pt x="142" y="120"/>
                  </a:lnTo>
                  <a:lnTo>
                    <a:pt x="156" y="104"/>
                  </a:lnTo>
                  <a:lnTo>
                    <a:pt x="170" y="86"/>
                  </a:lnTo>
                  <a:lnTo>
                    <a:pt x="184" y="70"/>
                  </a:lnTo>
                  <a:lnTo>
                    <a:pt x="194" y="56"/>
                  </a:lnTo>
                  <a:lnTo>
                    <a:pt x="204" y="46"/>
                  </a:lnTo>
                  <a:lnTo>
                    <a:pt x="208" y="42"/>
                  </a:lnTo>
                  <a:lnTo>
                    <a:pt x="214" y="40"/>
                  </a:lnTo>
                  <a:lnTo>
                    <a:pt x="224" y="36"/>
                  </a:lnTo>
                  <a:lnTo>
                    <a:pt x="238" y="32"/>
                  </a:lnTo>
                  <a:lnTo>
                    <a:pt x="252" y="28"/>
                  </a:lnTo>
                  <a:lnTo>
                    <a:pt x="264" y="22"/>
                  </a:lnTo>
                  <a:lnTo>
                    <a:pt x="274" y="16"/>
                  </a:lnTo>
                  <a:lnTo>
                    <a:pt x="278" y="8"/>
                  </a:lnTo>
                  <a:lnTo>
                    <a:pt x="2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2" name="Freeform 33">
              <a:extLst>
                <a:ext uri="{FF2B5EF4-FFF2-40B4-BE49-F238E27FC236}">
                  <a16:creationId xmlns:a16="http://schemas.microsoft.com/office/drawing/2014/main" id="{3E36D423-67EC-484E-8AF4-1ECDD016C403}"/>
                </a:ext>
              </a:extLst>
            </p:cNvPr>
            <p:cNvSpPr>
              <a:spLocks/>
            </p:cNvSpPr>
            <p:nvPr/>
          </p:nvSpPr>
          <p:spPr bwMode="auto">
            <a:xfrm>
              <a:off x="2193" y="1813"/>
              <a:ext cx="162" cy="225"/>
            </a:xfrm>
            <a:custGeom>
              <a:avLst/>
              <a:gdLst>
                <a:gd name="T0" fmla="*/ 154 w 162"/>
                <a:gd name="T1" fmla="*/ 0 h 225"/>
                <a:gd name="T2" fmla="*/ 148 w 162"/>
                <a:gd name="T3" fmla="*/ 14 h 225"/>
                <a:gd name="T4" fmla="*/ 134 w 162"/>
                <a:gd name="T5" fmla="*/ 48 h 225"/>
                <a:gd name="T6" fmla="*/ 118 w 162"/>
                <a:gd name="T7" fmla="*/ 88 h 225"/>
                <a:gd name="T8" fmla="*/ 110 w 162"/>
                <a:gd name="T9" fmla="*/ 116 h 225"/>
                <a:gd name="T10" fmla="*/ 106 w 162"/>
                <a:gd name="T11" fmla="*/ 136 h 225"/>
                <a:gd name="T12" fmla="*/ 104 w 162"/>
                <a:gd name="T13" fmla="*/ 156 h 225"/>
                <a:gd name="T14" fmla="*/ 100 w 162"/>
                <a:gd name="T15" fmla="*/ 172 h 225"/>
                <a:gd name="T16" fmla="*/ 96 w 162"/>
                <a:gd name="T17" fmla="*/ 185 h 225"/>
                <a:gd name="T18" fmla="*/ 90 w 162"/>
                <a:gd name="T19" fmla="*/ 187 h 225"/>
                <a:gd name="T20" fmla="*/ 84 w 162"/>
                <a:gd name="T21" fmla="*/ 189 h 225"/>
                <a:gd name="T22" fmla="*/ 74 w 162"/>
                <a:gd name="T23" fmla="*/ 191 h 225"/>
                <a:gd name="T24" fmla="*/ 66 w 162"/>
                <a:gd name="T25" fmla="*/ 191 h 225"/>
                <a:gd name="T26" fmla="*/ 56 w 162"/>
                <a:gd name="T27" fmla="*/ 191 h 225"/>
                <a:gd name="T28" fmla="*/ 46 w 162"/>
                <a:gd name="T29" fmla="*/ 191 h 225"/>
                <a:gd name="T30" fmla="*/ 38 w 162"/>
                <a:gd name="T31" fmla="*/ 191 h 225"/>
                <a:gd name="T32" fmla="*/ 30 w 162"/>
                <a:gd name="T33" fmla="*/ 189 h 225"/>
                <a:gd name="T34" fmla="*/ 22 w 162"/>
                <a:gd name="T35" fmla="*/ 189 h 225"/>
                <a:gd name="T36" fmla="*/ 14 w 162"/>
                <a:gd name="T37" fmla="*/ 191 h 225"/>
                <a:gd name="T38" fmla="*/ 8 w 162"/>
                <a:gd name="T39" fmla="*/ 195 h 225"/>
                <a:gd name="T40" fmla="*/ 2 w 162"/>
                <a:gd name="T41" fmla="*/ 199 h 225"/>
                <a:gd name="T42" fmla="*/ 0 w 162"/>
                <a:gd name="T43" fmla="*/ 205 h 225"/>
                <a:gd name="T44" fmla="*/ 4 w 162"/>
                <a:gd name="T45" fmla="*/ 209 h 225"/>
                <a:gd name="T46" fmla="*/ 14 w 162"/>
                <a:gd name="T47" fmla="*/ 213 h 225"/>
                <a:gd name="T48" fmla="*/ 32 w 162"/>
                <a:gd name="T49" fmla="*/ 217 h 225"/>
                <a:gd name="T50" fmla="*/ 52 w 162"/>
                <a:gd name="T51" fmla="*/ 219 h 225"/>
                <a:gd name="T52" fmla="*/ 68 w 162"/>
                <a:gd name="T53" fmla="*/ 223 h 225"/>
                <a:gd name="T54" fmla="*/ 78 w 162"/>
                <a:gd name="T55" fmla="*/ 223 h 225"/>
                <a:gd name="T56" fmla="*/ 86 w 162"/>
                <a:gd name="T57" fmla="*/ 225 h 225"/>
                <a:gd name="T58" fmla="*/ 92 w 162"/>
                <a:gd name="T59" fmla="*/ 223 h 225"/>
                <a:gd name="T60" fmla="*/ 96 w 162"/>
                <a:gd name="T61" fmla="*/ 221 h 225"/>
                <a:gd name="T62" fmla="*/ 102 w 162"/>
                <a:gd name="T63" fmla="*/ 215 h 225"/>
                <a:gd name="T64" fmla="*/ 110 w 162"/>
                <a:gd name="T65" fmla="*/ 209 h 225"/>
                <a:gd name="T66" fmla="*/ 124 w 162"/>
                <a:gd name="T67" fmla="*/ 185 h 225"/>
                <a:gd name="T68" fmla="*/ 132 w 162"/>
                <a:gd name="T69" fmla="*/ 150 h 225"/>
                <a:gd name="T70" fmla="*/ 136 w 162"/>
                <a:gd name="T71" fmla="*/ 118 h 225"/>
                <a:gd name="T72" fmla="*/ 140 w 162"/>
                <a:gd name="T73" fmla="*/ 96 h 225"/>
                <a:gd name="T74" fmla="*/ 146 w 162"/>
                <a:gd name="T75" fmla="*/ 70 h 225"/>
                <a:gd name="T76" fmla="*/ 156 w 162"/>
                <a:gd name="T77" fmla="*/ 32 h 225"/>
                <a:gd name="T78" fmla="*/ 162 w 162"/>
                <a:gd name="T79" fmla="*/ 0 h 225"/>
                <a:gd name="T80" fmla="*/ 154 w 162"/>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2"/>
                <a:gd name="T124" fmla="*/ 0 h 225"/>
                <a:gd name="T125" fmla="*/ 162 w 162"/>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2" h="225">
                  <a:moveTo>
                    <a:pt x="154" y="0"/>
                  </a:moveTo>
                  <a:lnTo>
                    <a:pt x="148" y="14"/>
                  </a:lnTo>
                  <a:lnTo>
                    <a:pt x="134" y="48"/>
                  </a:lnTo>
                  <a:lnTo>
                    <a:pt x="118" y="88"/>
                  </a:lnTo>
                  <a:lnTo>
                    <a:pt x="110" y="116"/>
                  </a:lnTo>
                  <a:lnTo>
                    <a:pt x="106" y="136"/>
                  </a:lnTo>
                  <a:lnTo>
                    <a:pt x="104" y="156"/>
                  </a:lnTo>
                  <a:lnTo>
                    <a:pt x="100" y="172"/>
                  </a:lnTo>
                  <a:lnTo>
                    <a:pt x="96" y="185"/>
                  </a:lnTo>
                  <a:lnTo>
                    <a:pt x="90" y="187"/>
                  </a:lnTo>
                  <a:lnTo>
                    <a:pt x="84" y="189"/>
                  </a:lnTo>
                  <a:lnTo>
                    <a:pt x="74" y="191"/>
                  </a:lnTo>
                  <a:lnTo>
                    <a:pt x="66" y="191"/>
                  </a:lnTo>
                  <a:lnTo>
                    <a:pt x="56" y="191"/>
                  </a:lnTo>
                  <a:lnTo>
                    <a:pt x="46" y="191"/>
                  </a:lnTo>
                  <a:lnTo>
                    <a:pt x="38" y="191"/>
                  </a:lnTo>
                  <a:lnTo>
                    <a:pt x="30" y="189"/>
                  </a:lnTo>
                  <a:lnTo>
                    <a:pt x="22" y="189"/>
                  </a:lnTo>
                  <a:lnTo>
                    <a:pt x="14" y="191"/>
                  </a:lnTo>
                  <a:lnTo>
                    <a:pt x="8" y="195"/>
                  </a:lnTo>
                  <a:lnTo>
                    <a:pt x="2" y="199"/>
                  </a:lnTo>
                  <a:lnTo>
                    <a:pt x="0" y="205"/>
                  </a:lnTo>
                  <a:lnTo>
                    <a:pt x="4" y="209"/>
                  </a:lnTo>
                  <a:lnTo>
                    <a:pt x="14" y="213"/>
                  </a:lnTo>
                  <a:lnTo>
                    <a:pt x="32" y="217"/>
                  </a:lnTo>
                  <a:lnTo>
                    <a:pt x="52" y="219"/>
                  </a:lnTo>
                  <a:lnTo>
                    <a:pt x="68" y="223"/>
                  </a:lnTo>
                  <a:lnTo>
                    <a:pt x="78" y="223"/>
                  </a:lnTo>
                  <a:lnTo>
                    <a:pt x="86" y="225"/>
                  </a:lnTo>
                  <a:lnTo>
                    <a:pt x="92" y="223"/>
                  </a:lnTo>
                  <a:lnTo>
                    <a:pt x="96" y="221"/>
                  </a:lnTo>
                  <a:lnTo>
                    <a:pt x="102" y="215"/>
                  </a:lnTo>
                  <a:lnTo>
                    <a:pt x="110" y="209"/>
                  </a:lnTo>
                  <a:lnTo>
                    <a:pt x="124" y="185"/>
                  </a:lnTo>
                  <a:lnTo>
                    <a:pt x="132" y="150"/>
                  </a:lnTo>
                  <a:lnTo>
                    <a:pt x="136" y="118"/>
                  </a:lnTo>
                  <a:lnTo>
                    <a:pt x="140" y="96"/>
                  </a:lnTo>
                  <a:lnTo>
                    <a:pt x="146" y="70"/>
                  </a:lnTo>
                  <a:lnTo>
                    <a:pt x="156" y="32"/>
                  </a:lnTo>
                  <a:lnTo>
                    <a:pt x="162"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3" name="Freeform 34">
              <a:extLst>
                <a:ext uri="{FF2B5EF4-FFF2-40B4-BE49-F238E27FC236}">
                  <a16:creationId xmlns:a16="http://schemas.microsoft.com/office/drawing/2014/main" id="{30B9A2DE-3D60-4640-8D25-86F0634F1440}"/>
                </a:ext>
              </a:extLst>
            </p:cNvPr>
            <p:cNvSpPr>
              <a:spLocks/>
            </p:cNvSpPr>
            <p:nvPr/>
          </p:nvSpPr>
          <p:spPr bwMode="auto">
            <a:xfrm>
              <a:off x="3475" y="2403"/>
              <a:ext cx="270" cy="78"/>
            </a:xfrm>
            <a:custGeom>
              <a:avLst/>
              <a:gdLst>
                <a:gd name="T0" fmla="*/ 10 w 270"/>
                <a:gd name="T1" fmla="*/ 4 h 78"/>
                <a:gd name="T2" fmla="*/ 270 w 270"/>
                <a:gd name="T3" fmla="*/ 0 h 78"/>
                <a:gd name="T4" fmla="*/ 262 w 270"/>
                <a:gd name="T5" fmla="*/ 78 h 78"/>
                <a:gd name="T6" fmla="*/ 0 w 270"/>
                <a:gd name="T7" fmla="*/ 78 h 78"/>
                <a:gd name="T8" fmla="*/ 10 w 270"/>
                <a:gd name="T9" fmla="*/ 4 h 78"/>
                <a:gd name="T10" fmla="*/ 0 60000 65536"/>
                <a:gd name="T11" fmla="*/ 0 60000 65536"/>
                <a:gd name="T12" fmla="*/ 0 60000 65536"/>
                <a:gd name="T13" fmla="*/ 0 60000 65536"/>
                <a:gd name="T14" fmla="*/ 0 60000 65536"/>
                <a:gd name="T15" fmla="*/ 0 w 270"/>
                <a:gd name="T16" fmla="*/ 0 h 78"/>
                <a:gd name="T17" fmla="*/ 270 w 270"/>
                <a:gd name="T18" fmla="*/ 78 h 78"/>
              </a:gdLst>
              <a:ahLst/>
              <a:cxnLst>
                <a:cxn ang="T10">
                  <a:pos x="T0" y="T1"/>
                </a:cxn>
                <a:cxn ang="T11">
                  <a:pos x="T2" y="T3"/>
                </a:cxn>
                <a:cxn ang="T12">
                  <a:pos x="T4" y="T5"/>
                </a:cxn>
                <a:cxn ang="T13">
                  <a:pos x="T6" y="T7"/>
                </a:cxn>
                <a:cxn ang="T14">
                  <a:pos x="T8" y="T9"/>
                </a:cxn>
              </a:cxnLst>
              <a:rect l="T15" t="T16" r="T17" b="T18"/>
              <a:pathLst>
                <a:path w="270" h="78">
                  <a:moveTo>
                    <a:pt x="10" y="4"/>
                  </a:moveTo>
                  <a:lnTo>
                    <a:pt x="270" y="0"/>
                  </a:lnTo>
                  <a:lnTo>
                    <a:pt x="262" y="78"/>
                  </a:lnTo>
                  <a:lnTo>
                    <a:pt x="0" y="78"/>
                  </a:lnTo>
                  <a:lnTo>
                    <a:pt x="10" y="4"/>
                  </a:lnTo>
                  <a:close/>
                </a:path>
              </a:pathLst>
            </a:custGeom>
            <a:solidFill>
              <a:srgbClr val="F2CC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4" name="Freeform 35">
              <a:extLst>
                <a:ext uri="{FF2B5EF4-FFF2-40B4-BE49-F238E27FC236}">
                  <a16:creationId xmlns:a16="http://schemas.microsoft.com/office/drawing/2014/main" id="{80F2E551-E9AF-4EAB-A233-C6631B5B3FA3}"/>
                </a:ext>
              </a:extLst>
            </p:cNvPr>
            <p:cNvSpPr>
              <a:spLocks/>
            </p:cNvSpPr>
            <p:nvPr/>
          </p:nvSpPr>
          <p:spPr bwMode="auto">
            <a:xfrm>
              <a:off x="1782" y="2056"/>
              <a:ext cx="1316" cy="301"/>
            </a:xfrm>
            <a:custGeom>
              <a:avLst/>
              <a:gdLst>
                <a:gd name="T0" fmla="*/ 1316 w 1316"/>
                <a:gd name="T1" fmla="*/ 174 h 301"/>
                <a:gd name="T2" fmla="*/ 1308 w 1316"/>
                <a:gd name="T3" fmla="*/ 172 h 301"/>
                <a:gd name="T4" fmla="*/ 1282 w 1316"/>
                <a:gd name="T5" fmla="*/ 168 h 301"/>
                <a:gd name="T6" fmla="*/ 1242 w 1316"/>
                <a:gd name="T7" fmla="*/ 160 h 301"/>
                <a:gd name="T8" fmla="*/ 1190 w 1316"/>
                <a:gd name="T9" fmla="*/ 150 h 301"/>
                <a:gd name="T10" fmla="*/ 1124 w 1316"/>
                <a:gd name="T11" fmla="*/ 140 h 301"/>
                <a:gd name="T12" fmla="*/ 1050 w 1316"/>
                <a:gd name="T13" fmla="*/ 126 h 301"/>
                <a:gd name="T14" fmla="*/ 964 w 1316"/>
                <a:gd name="T15" fmla="*/ 112 h 301"/>
                <a:gd name="T16" fmla="*/ 872 w 1316"/>
                <a:gd name="T17" fmla="*/ 98 h 301"/>
                <a:gd name="T18" fmla="*/ 773 w 1316"/>
                <a:gd name="T19" fmla="*/ 82 h 301"/>
                <a:gd name="T20" fmla="*/ 669 w 1316"/>
                <a:gd name="T21" fmla="*/ 68 h 301"/>
                <a:gd name="T22" fmla="*/ 563 w 1316"/>
                <a:gd name="T23" fmla="*/ 52 h 301"/>
                <a:gd name="T24" fmla="*/ 453 w 1316"/>
                <a:gd name="T25" fmla="*/ 38 h 301"/>
                <a:gd name="T26" fmla="*/ 345 w 1316"/>
                <a:gd name="T27" fmla="*/ 26 h 301"/>
                <a:gd name="T28" fmla="*/ 235 w 1316"/>
                <a:gd name="T29" fmla="*/ 16 h 301"/>
                <a:gd name="T30" fmla="*/ 128 w 1316"/>
                <a:gd name="T31" fmla="*/ 6 h 301"/>
                <a:gd name="T32" fmla="*/ 26 w 1316"/>
                <a:gd name="T33" fmla="*/ 0 h 301"/>
                <a:gd name="T34" fmla="*/ 0 w 1316"/>
                <a:gd name="T35" fmla="*/ 160 h 301"/>
                <a:gd name="T36" fmla="*/ 116 w 1316"/>
                <a:gd name="T37" fmla="*/ 168 h 301"/>
                <a:gd name="T38" fmla="*/ 120 w 1316"/>
                <a:gd name="T39" fmla="*/ 166 h 301"/>
                <a:gd name="T40" fmla="*/ 128 w 1316"/>
                <a:gd name="T41" fmla="*/ 162 h 301"/>
                <a:gd name="T42" fmla="*/ 142 w 1316"/>
                <a:gd name="T43" fmla="*/ 158 h 301"/>
                <a:gd name="T44" fmla="*/ 158 w 1316"/>
                <a:gd name="T45" fmla="*/ 156 h 301"/>
                <a:gd name="T46" fmla="*/ 176 w 1316"/>
                <a:gd name="T47" fmla="*/ 156 h 301"/>
                <a:gd name="T48" fmla="*/ 196 w 1316"/>
                <a:gd name="T49" fmla="*/ 162 h 301"/>
                <a:gd name="T50" fmla="*/ 215 w 1316"/>
                <a:gd name="T51" fmla="*/ 174 h 301"/>
                <a:gd name="T52" fmla="*/ 233 w 1316"/>
                <a:gd name="T53" fmla="*/ 194 h 301"/>
                <a:gd name="T54" fmla="*/ 956 w 1316"/>
                <a:gd name="T55" fmla="*/ 287 h 301"/>
                <a:gd name="T56" fmla="*/ 958 w 1316"/>
                <a:gd name="T57" fmla="*/ 283 h 301"/>
                <a:gd name="T58" fmla="*/ 964 w 1316"/>
                <a:gd name="T59" fmla="*/ 271 h 301"/>
                <a:gd name="T60" fmla="*/ 972 w 1316"/>
                <a:gd name="T61" fmla="*/ 256 h 301"/>
                <a:gd name="T62" fmla="*/ 984 w 1316"/>
                <a:gd name="T63" fmla="*/ 238 h 301"/>
                <a:gd name="T64" fmla="*/ 1000 w 1316"/>
                <a:gd name="T65" fmla="*/ 220 h 301"/>
                <a:gd name="T66" fmla="*/ 1016 w 1316"/>
                <a:gd name="T67" fmla="*/ 204 h 301"/>
                <a:gd name="T68" fmla="*/ 1034 w 1316"/>
                <a:gd name="T69" fmla="*/ 194 h 301"/>
                <a:gd name="T70" fmla="*/ 1054 w 1316"/>
                <a:gd name="T71" fmla="*/ 192 h 301"/>
                <a:gd name="T72" fmla="*/ 1074 w 1316"/>
                <a:gd name="T73" fmla="*/ 198 h 301"/>
                <a:gd name="T74" fmla="*/ 1094 w 1316"/>
                <a:gd name="T75" fmla="*/ 210 h 301"/>
                <a:gd name="T76" fmla="*/ 1110 w 1316"/>
                <a:gd name="T77" fmla="*/ 228 h 301"/>
                <a:gd name="T78" fmla="*/ 1126 w 1316"/>
                <a:gd name="T79" fmla="*/ 248 h 301"/>
                <a:gd name="T80" fmla="*/ 1138 w 1316"/>
                <a:gd name="T81" fmla="*/ 266 h 301"/>
                <a:gd name="T82" fmla="*/ 1146 w 1316"/>
                <a:gd name="T83" fmla="*/ 285 h 301"/>
                <a:gd name="T84" fmla="*/ 1152 w 1316"/>
                <a:gd name="T85" fmla="*/ 297 h 301"/>
                <a:gd name="T86" fmla="*/ 1154 w 1316"/>
                <a:gd name="T87" fmla="*/ 301 h 301"/>
                <a:gd name="T88" fmla="*/ 1296 w 1316"/>
                <a:gd name="T89" fmla="*/ 301 h 301"/>
                <a:gd name="T90" fmla="*/ 1292 w 1316"/>
                <a:gd name="T91" fmla="*/ 283 h 301"/>
                <a:gd name="T92" fmla="*/ 1290 w 1316"/>
                <a:gd name="T93" fmla="*/ 244 h 301"/>
                <a:gd name="T94" fmla="*/ 1294 w 1316"/>
                <a:gd name="T95" fmla="*/ 202 h 301"/>
                <a:gd name="T96" fmla="*/ 1316 w 1316"/>
                <a:gd name="T97" fmla="*/ 174 h 3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6"/>
                <a:gd name="T148" fmla="*/ 0 h 301"/>
                <a:gd name="T149" fmla="*/ 1316 w 1316"/>
                <a:gd name="T150" fmla="*/ 301 h 30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6" h="301">
                  <a:moveTo>
                    <a:pt x="1316" y="174"/>
                  </a:moveTo>
                  <a:lnTo>
                    <a:pt x="1308" y="172"/>
                  </a:lnTo>
                  <a:lnTo>
                    <a:pt x="1282" y="168"/>
                  </a:lnTo>
                  <a:lnTo>
                    <a:pt x="1242" y="160"/>
                  </a:lnTo>
                  <a:lnTo>
                    <a:pt x="1190" y="150"/>
                  </a:lnTo>
                  <a:lnTo>
                    <a:pt x="1124" y="140"/>
                  </a:lnTo>
                  <a:lnTo>
                    <a:pt x="1050" y="126"/>
                  </a:lnTo>
                  <a:lnTo>
                    <a:pt x="964" y="112"/>
                  </a:lnTo>
                  <a:lnTo>
                    <a:pt x="872" y="98"/>
                  </a:lnTo>
                  <a:lnTo>
                    <a:pt x="773" y="82"/>
                  </a:lnTo>
                  <a:lnTo>
                    <a:pt x="669" y="68"/>
                  </a:lnTo>
                  <a:lnTo>
                    <a:pt x="563" y="52"/>
                  </a:lnTo>
                  <a:lnTo>
                    <a:pt x="453" y="38"/>
                  </a:lnTo>
                  <a:lnTo>
                    <a:pt x="345" y="26"/>
                  </a:lnTo>
                  <a:lnTo>
                    <a:pt x="235" y="16"/>
                  </a:lnTo>
                  <a:lnTo>
                    <a:pt x="128" y="6"/>
                  </a:lnTo>
                  <a:lnTo>
                    <a:pt x="26" y="0"/>
                  </a:lnTo>
                  <a:lnTo>
                    <a:pt x="0" y="160"/>
                  </a:lnTo>
                  <a:lnTo>
                    <a:pt x="116" y="168"/>
                  </a:lnTo>
                  <a:lnTo>
                    <a:pt x="120" y="166"/>
                  </a:lnTo>
                  <a:lnTo>
                    <a:pt x="128" y="162"/>
                  </a:lnTo>
                  <a:lnTo>
                    <a:pt x="142" y="158"/>
                  </a:lnTo>
                  <a:lnTo>
                    <a:pt x="158" y="156"/>
                  </a:lnTo>
                  <a:lnTo>
                    <a:pt x="176" y="156"/>
                  </a:lnTo>
                  <a:lnTo>
                    <a:pt x="196" y="162"/>
                  </a:lnTo>
                  <a:lnTo>
                    <a:pt x="215" y="174"/>
                  </a:lnTo>
                  <a:lnTo>
                    <a:pt x="233" y="194"/>
                  </a:lnTo>
                  <a:lnTo>
                    <a:pt x="956" y="287"/>
                  </a:lnTo>
                  <a:lnTo>
                    <a:pt x="958" y="283"/>
                  </a:lnTo>
                  <a:lnTo>
                    <a:pt x="964" y="271"/>
                  </a:lnTo>
                  <a:lnTo>
                    <a:pt x="972" y="256"/>
                  </a:lnTo>
                  <a:lnTo>
                    <a:pt x="984" y="238"/>
                  </a:lnTo>
                  <a:lnTo>
                    <a:pt x="1000" y="220"/>
                  </a:lnTo>
                  <a:lnTo>
                    <a:pt x="1016" y="204"/>
                  </a:lnTo>
                  <a:lnTo>
                    <a:pt x="1034" y="194"/>
                  </a:lnTo>
                  <a:lnTo>
                    <a:pt x="1054" y="192"/>
                  </a:lnTo>
                  <a:lnTo>
                    <a:pt x="1074" y="198"/>
                  </a:lnTo>
                  <a:lnTo>
                    <a:pt x="1094" y="210"/>
                  </a:lnTo>
                  <a:lnTo>
                    <a:pt x="1110" y="228"/>
                  </a:lnTo>
                  <a:lnTo>
                    <a:pt x="1126" y="248"/>
                  </a:lnTo>
                  <a:lnTo>
                    <a:pt x="1138" y="266"/>
                  </a:lnTo>
                  <a:lnTo>
                    <a:pt x="1146" y="285"/>
                  </a:lnTo>
                  <a:lnTo>
                    <a:pt x="1152" y="297"/>
                  </a:lnTo>
                  <a:lnTo>
                    <a:pt x="1154" y="301"/>
                  </a:lnTo>
                  <a:lnTo>
                    <a:pt x="1296" y="301"/>
                  </a:lnTo>
                  <a:lnTo>
                    <a:pt x="1292" y="283"/>
                  </a:lnTo>
                  <a:lnTo>
                    <a:pt x="1290" y="244"/>
                  </a:lnTo>
                  <a:lnTo>
                    <a:pt x="1294" y="202"/>
                  </a:lnTo>
                  <a:lnTo>
                    <a:pt x="1316" y="174"/>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5" name="Freeform 36">
              <a:extLst>
                <a:ext uri="{FF2B5EF4-FFF2-40B4-BE49-F238E27FC236}">
                  <a16:creationId xmlns:a16="http://schemas.microsoft.com/office/drawing/2014/main" id="{9CDB3421-E791-49FD-8180-134796273DD0}"/>
                </a:ext>
              </a:extLst>
            </p:cNvPr>
            <p:cNvSpPr>
              <a:spLocks/>
            </p:cNvSpPr>
            <p:nvPr/>
          </p:nvSpPr>
          <p:spPr bwMode="auto">
            <a:xfrm>
              <a:off x="1816" y="2108"/>
              <a:ext cx="1226" cy="200"/>
            </a:xfrm>
            <a:custGeom>
              <a:avLst/>
              <a:gdLst>
                <a:gd name="T0" fmla="*/ 1226 w 1226"/>
                <a:gd name="T1" fmla="*/ 152 h 200"/>
                <a:gd name="T2" fmla="*/ 1218 w 1226"/>
                <a:gd name="T3" fmla="*/ 150 h 200"/>
                <a:gd name="T4" fmla="*/ 1194 w 1226"/>
                <a:gd name="T5" fmla="*/ 146 h 200"/>
                <a:gd name="T6" fmla="*/ 1154 w 1226"/>
                <a:gd name="T7" fmla="*/ 140 h 200"/>
                <a:gd name="T8" fmla="*/ 1104 w 1226"/>
                <a:gd name="T9" fmla="*/ 134 h 200"/>
                <a:gd name="T10" fmla="*/ 1040 w 1226"/>
                <a:gd name="T11" fmla="*/ 124 h 200"/>
                <a:gd name="T12" fmla="*/ 968 w 1226"/>
                <a:gd name="T13" fmla="*/ 112 h 200"/>
                <a:gd name="T14" fmla="*/ 886 w 1226"/>
                <a:gd name="T15" fmla="*/ 102 h 200"/>
                <a:gd name="T16" fmla="*/ 798 w 1226"/>
                <a:gd name="T17" fmla="*/ 88 h 200"/>
                <a:gd name="T18" fmla="*/ 701 w 1226"/>
                <a:gd name="T19" fmla="*/ 76 h 200"/>
                <a:gd name="T20" fmla="*/ 603 w 1226"/>
                <a:gd name="T21" fmla="*/ 64 h 200"/>
                <a:gd name="T22" fmla="*/ 503 w 1226"/>
                <a:gd name="T23" fmla="*/ 50 h 200"/>
                <a:gd name="T24" fmla="*/ 399 w 1226"/>
                <a:gd name="T25" fmla="*/ 38 h 200"/>
                <a:gd name="T26" fmla="*/ 297 w 1226"/>
                <a:gd name="T27" fmla="*/ 26 h 200"/>
                <a:gd name="T28" fmla="*/ 197 w 1226"/>
                <a:gd name="T29" fmla="*/ 16 h 200"/>
                <a:gd name="T30" fmla="*/ 98 w 1226"/>
                <a:gd name="T31" fmla="*/ 8 h 200"/>
                <a:gd name="T32" fmla="*/ 6 w 1226"/>
                <a:gd name="T33" fmla="*/ 0 h 200"/>
                <a:gd name="T34" fmla="*/ 0 w 1226"/>
                <a:gd name="T35" fmla="*/ 60 h 200"/>
                <a:gd name="T36" fmla="*/ 956 w 1226"/>
                <a:gd name="T37" fmla="*/ 180 h 200"/>
                <a:gd name="T38" fmla="*/ 958 w 1226"/>
                <a:gd name="T39" fmla="*/ 178 h 200"/>
                <a:gd name="T40" fmla="*/ 960 w 1226"/>
                <a:gd name="T41" fmla="*/ 174 h 200"/>
                <a:gd name="T42" fmla="*/ 966 w 1226"/>
                <a:gd name="T43" fmla="*/ 168 h 200"/>
                <a:gd name="T44" fmla="*/ 974 w 1226"/>
                <a:gd name="T45" fmla="*/ 160 h 200"/>
                <a:gd name="T46" fmla="*/ 984 w 1226"/>
                <a:gd name="T47" fmla="*/ 154 h 200"/>
                <a:gd name="T48" fmla="*/ 996 w 1226"/>
                <a:gd name="T49" fmla="*/ 148 h 200"/>
                <a:gd name="T50" fmla="*/ 1010 w 1226"/>
                <a:gd name="T51" fmla="*/ 144 h 200"/>
                <a:gd name="T52" fmla="*/ 1026 w 1226"/>
                <a:gd name="T53" fmla="*/ 144 h 200"/>
                <a:gd name="T54" fmla="*/ 1038 w 1226"/>
                <a:gd name="T55" fmla="*/ 146 h 200"/>
                <a:gd name="T56" fmla="*/ 1050 w 1226"/>
                <a:gd name="T57" fmla="*/ 152 h 200"/>
                <a:gd name="T58" fmla="*/ 1060 w 1226"/>
                <a:gd name="T59" fmla="*/ 160 h 200"/>
                <a:gd name="T60" fmla="*/ 1070 w 1226"/>
                <a:gd name="T61" fmla="*/ 170 h 200"/>
                <a:gd name="T62" fmla="*/ 1078 w 1226"/>
                <a:gd name="T63" fmla="*/ 178 h 200"/>
                <a:gd name="T64" fmla="*/ 1084 w 1226"/>
                <a:gd name="T65" fmla="*/ 186 h 200"/>
                <a:gd name="T66" fmla="*/ 1088 w 1226"/>
                <a:gd name="T67" fmla="*/ 192 h 200"/>
                <a:gd name="T68" fmla="*/ 1090 w 1226"/>
                <a:gd name="T69" fmla="*/ 194 h 200"/>
                <a:gd name="T70" fmla="*/ 1226 w 1226"/>
                <a:gd name="T71" fmla="*/ 200 h 200"/>
                <a:gd name="T72" fmla="*/ 1226 w 1226"/>
                <a:gd name="T73" fmla="*/ 152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6"/>
                <a:gd name="T112" fmla="*/ 0 h 200"/>
                <a:gd name="T113" fmla="*/ 1226 w 1226"/>
                <a:gd name="T114" fmla="*/ 200 h 2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6" h="200">
                  <a:moveTo>
                    <a:pt x="1226" y="152"/>
                  </a:moveTo>
                  <a:lnTo>
                    <a:pt x="1218" y="150"/>
                  </a:lnTo>
                  <a:lnTo>
                    <a:pt x="1194" y="146"/>
                  </a:lnTo>
                  <a:lnTo>
                    <a:pt x="1154" y="140"/>
                  </a:lnTo>
                  <a:lnTo>
                    <a:pt x="1104" y="134"/>
                  </a:lnTo>
                  <a:lnTo>
                    <a:pt x="1040" y="124"/>
                  </a:lnTo>
                  <a:lnTo>
                    <a:pt x="968" y="112"/>
                  </a:lnTo>
                  <a:lnTo>
                    <a:pt x="886" y="102"/>
                  </a:lnTo>
                  <a:lnTo>
                    <a:pt x="798" y="88"/>
                  </a:lnTo>
                  <a:lnTo>
                    <a:pt x="701" y="76"/>
                  </a:lnTo>
                  <a:lnTo>
                    <a:pt x="603" y="64"/>
                  </a:lnTo>
                  <a:lnTo>
                    <a:pt x="503" y="50"/>
                  </a:lnTo>
                  <a:lnTo>
                    <a:pt x="399" y="38"/>
                  </a:lnTo>
                  <a:lnTo>
                    <a:pt x="297" y="26"/>
                  </a:lnTo>
                  <a:lnTo>
                    <a:pt x="197" y="16"/>
                  </a:lnTo>
                  <a:lnTo>
                    <a:pt x="98" y="8"/>
                  </a:lnTo>
                  <a:lnTo>
                    <a:pt x="6" y="0"/>
                  </a:lnTo>
                  <a:lnTo>
                    <a:pt x="0" y="60"/>
                  </a:lnTo>
                  <a:lnTo>
                    <a:pt x="956" y="180"/>
                  </a:lnTo>
                  <a:lnTo>
                    <a:pt x="958" y="178"/>
                  </a:lnTo>
                  <a:lnTo>
                    <a:pt x="960" y="174"/>
                  </a:lnTo>
                  <a:lnTo>
                    <a:pt x="966" y="168"/>
                  </a:lnTo>
                  <a:lnTo>
                    <a:pt x="974" y="160"/>
                  </a:lnTo>
                  <a:lnTo>
                    <a:pt x="984" y="154"/>
                  </a:lnTo>
                  <a:lnTo>
                    <a:pt x="996" y="148"/>
                  </a:lnTo>
                  <a:lnTo>
                    <a:pt x="1010" y="144"/>
                  </a:lnTo>
                  <a:lnTo>
                    <a:pt x="1026" y="144"/>
                  </a:lnTo>
                  <a:lnTo>
                    <a:pt x="1038" y="146"/>
                  </a:lnTo>
                  <a:lnTo>
                    <a:pt x="1050" y="152"/>
                  </a:lnTo>
                  <a:lnTo>
                    <a:pt x="1060" y="160"/>
                  </a:lnTo>
                  <a:lnTo>
                    <a:pt x="1070" y="170"/>
                  </a:lnTo>
                  <a:lnTo>
                    <a:pt x="1078" y="178"/>
                  </a:lnTo>
                  <a:lnTo>
                    <a:pt x="1084" y="186"/>
                  </a:lnTo>
                  <a:lnTo>
                    <a:pt x="1088" y="192"/>
                  </a:lnTo>
                  <a:lnTo>
                    <a:pt x="1090" y="194"/>
                  </a:lnTo>
                  <a:lnTo>
                    <a:pt x="1226" y="200"/>
                  </a:lnTo>
                  <a:lnTo>
                    <a:pt x="1226" y="152"/>
                  </a:lnTo>
                  <a:close/>
                </a:path>
              </a:pathLst>
            </a:custGeom>
            <a:solidFill>
              <a:srgbClr val="F2CC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6" name="Freeform 37">
              <a:extLst>
                <a:ext uri="{FF2B5EF4-FFF2-40B4-BE49-F238E27FC236}">
                  <a16:creationId xmlns:a16="http://schemas.microsoft.com/office/drawing/2014/main" id="{4388D50C-C811-443B-845E-558F00BE0F1F}"/>
                </a:ext>
              </a:extLst>
            </p:cNvPr>
            <p:cNvSpPr>
              <a:spLocks/>
            </p:cNvSpPr>
            <p:nvPr/>
          </p:nvSpPr>
          <p:spPr bwMode="auto">
            <a:xfrm>
              <a:off x="3058" y="1727"/>
              <a:ext cx="397" cy="264"/>
            </a:xfrm>
            <a:custGeom>
              <a:avLst/>
              <a:gdLst>
                <a:gd name="T0" fmla="*/ 30 w 397"/>
                <a:gd name="T1" fmla="*/ 0 h 264"/>
                <a:gd name="T2" fmla="*/ 52 w 397"/>
                <a:gd name="T3" fmla="*/ 4 h 264"/>
                <a:gd name="T4" fmla="*/ 86 w 397"/>
                <a:gd name="T5" fmla="*/ 10 h 264"/>
                <a:gd name="T6" fmla="*/ 116 w 397"/>
                <a:gd name="T7" fmla="*/ 14 h 264"/>
                <a:gd name="T8" fmla="*/ 133 w 397"/>
                <a:gd name="T9" fmla="*/ 14 h 264"/>
                <a:gd name="T10" fmla="*/ 151 w 397"/>
                <a:gd name="T11" fmla="*/ 18 h 264"/>
                <a:gd name="T12" fmla="*/ 173 w 397"/>
                <a:gd name="T13" fmla="*/ 28 h 264"/>
                <a:gd name="T14" fmla="*/ 197 w 397"/>
                <a:gd name="T15" fmla="*/ 44 h 264"/>
                <a:gd name="T16" fmla="*/ 219 w 397"/>
                <a:gd name="T17" fmla="*/ 70 h 264"/>
                <a:gd name="T18" fmla="*/ 253 w 397"/>
                <a:gd name="T19" fmla="*/ 100 h 264"/>
                <a:gd name="T20" fmla="*/ 289 w 397"/>
                <a:gd name="T21" fmla="*/ 132 h 264"/>
                <a:gd name="T22" fmla="*/ 319 w 397"/>
                <a:gd name="T23" fmla="*/ 160 h 264"/>
                <a:gd name="T24" fmla="*/ 335 w 397"/>
                <a:gd name="T25" fmla="*/ 182 h 264"/>
                <a:gd name="T26" fmla="*/ 355 w 397"/>
                <a:gd name="T27" fmla="*/ 202 h 264"/>
                <a:gd name="T28" fmla="*/ 375 w 397"/>
                <a:gd name="T29" fmla="*/ 226 h 264"/>
                <a:gd name="T30" fmla="*/ 393 w 397"/>
                <a:gd name="T31" fmla="*/ 246 h 264"/>
                <a:gd name="T32" fmla="*/ 397 w 397"/>
                <a:gd name="T33" fmla="*/ 262 h 264"/>
                <a:gd name="T34" fmla="*/ 385 w 397"/>
                <a:gd name="T35" fmla="*/ 262 h 264"/>
                <a:gd name="T36" fmla="*/ 363 w 397"/>
                <a:gd name="T37" fmla="*/ 252 h 264"/>
                <a:gd name="T38" fmla="*/ 339 w 397"/>
                <a:gd name="T39" fmla="*/ 232 h 264"/>
                <a:gd name="T40" fmla="*/ 319 w 397"/>
                <a:gd name="T41" fmla="*/ 206 h 264"/>
                <a:gd name="T42" fmla="*/ 287 w 397"/>
                <a:gd name="T43" fmla="*/ 170 h 264"/>
                <a:gd name="T44" fmla="*/ 251 w 397"/>
                <a:gd name="T45" fmla="*/ 132 h 264"/>
                <a:gd name="T46" fmla="*/ 221 w 397"/>
                <a:gd name="T47" fmla="*/ 102 h 264"/>
                <a:gd name="T48" fmla="*/ 203 w 397"/>
                <a:gd name="T49" fmla="*/ 84 h 264"/>
                <a:gd name="T50" fmla="*/ 181 w 397"/>
                <a:gd name="T51" fmla="*/ 68 h 264"/>
                <a:gd name="T52" fmla="*/ 153 w 397"/>
                <a:gd name="T53" fmla="*/ 52 h 264"/>
                <a:gd name="T54" fmla="*/ 120 w 397"/>
                <a:gd name="T55" fmla="*/ 40 h 264"/>
                <a:gd name="T56" fmla="*/ 84 w 397"/>
                <a:gd name="T57" fmla="*/ 34 h 264"/>
                <a:gd name="T58" fmla="*/ 40 w 397"/>
                <a:gd name="T59" fmla="*/ 28 h 264"/>
                <a:gd name="T60" fmla="*/ 6 w 397"/>
                <a:gd name="T61" fmla="*/ 20 h 264"/>
                <a:gd name="T62" fmla="*/ 6 w 397"/>
                <a:gd name="T63" fmla="*/ 8 h 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7"/>
                <a:gd name="T97" fmla="*/ 0 h 264"/>
                <a:gd name="T98" fmla="*/ 397 w 397"/>
                <a:gd name="T99" fmla="*/ 264 h 2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7" h="264">
                  <a:moveTo>
                    <a:pt x="26" y="0"/>
                  </a:moveTo>
                  <a:lnTo>
                    <a:pt x="30" y="0"/>
                  </a:lnTo>
                  <a:lnTo>
                    <a:pt x="40" y="2"/>
                  </a:lnTo>
                  <a:lnTo>
                    <a:pt x="52" y="4"/>
                  </a:lnTo>
                  <a:lnTo>
                    <a:pt x="70" y="6"/>
                  </a:lnTo>
                  <a:lnTo>
                    <a:pt x="86" y="10"/>
                  </a:lnTo>
                  <a:lnTo>
                    <a:pt x="102" y="12"/>
                  </a:lnTo>
                  <a:lnTo>
                    <a:pt x="116" y="14"/>
                  </a:lnTo>
                  <a:lnTo>
                    <a:pt x="125" y="14"/>
                  </a:lnTo>
                  <a:lnTo>
                    <a:pt x="133" y="14"/>
                  </a:lnTo>
                  <a:lnTo>
                    <a:pt x="141" y="16"/>
                  </a:lnTo>
                  <a:lnTo>
                    <a:pt x="151" y="18"/>
                  </a:lnTo>
                  <a:lnTo>
                    <a:pt x="163" y="22"/>
                  </a:lnTo>
                  <a:lnTo>
                    <a:pt x="173" y="28"/>
                  </a:lnTo>
                  <a:lnTo>
                    <a:pt x="185" y="36"/>
                  </a:lnTo>
                  <a:lnTo>
                    <a:pt x="197" y="44"/>
                  </a:lnTo>
                  <a:lnTo>
                    <a:pt x="207" y="56"/>
                  </a:lnTo>
                  <a:lnTo>
                    <a:pt x="219" y="70"/>
                  </a:lnTo>
                  <a:lnTo>
                    <a:pt x="235" y="84"/>
                  </a:lnTo>
                  <a:lnTo>
                    <a:pt x="253" y="100"/>
                  </a:lnTo>
                  <a:lnTo>
                    <a:pt x="271" y="116"/>
                  </a:lnTo>
                  <a:lnTo>
                    <a:pt x="289" y="132"/>
                  </a:lnTo>
                  <a:lnTo>
                    <a:pt x="305" y="148"/>
                  </a:lnTo>
                  <a:lnTo>
                    <a:pt x="319" y="160"/>
                  </a:lnTo>
                  <a:lnTo>
                    <a:pt x="327" y="172"/>
                  </a:lnTo>
                  <a:lnTo>
                    <a:pt x="335" y="182"/>
                  </a:lnTo>
                  <a:lnTo>
                    <a:pt x="343" y="192"/>
                  </a:lnTo>
                  <a:lnTo>
                    <a:pt x="355" y="202"/>
                  </a:lnTo>
                  <a:lnTo>
                    <a:pt x="365" y="214"/>
                  </a:lnTo>
                  <a:lnTo>
                    <a:pt x="375" y="226"/>
                  </a:lnTo>
                  <a:lnTo>
                    <a:pt x="385" y="236"/>
                  </a:lnTo>
                  <a:lnTo>
                    <a:pt x="393" y="246"/>
                  </a:lnTo>
                  <a:lnTo>
                    <a:pt x="397" y="256"/>
                  </a:lnTo>
                  <a:lnTo>
                    <a:pt x="397" y="262"/>
                  </a:lnTo>
                  <a:lnTo>
                    <a:pt x="393" y="264"/>
                  </a:lnTo>
                  <a:lnTo>
                    <a:pt x="385" y="262"/>
                  </a:lnTo>
                  <a:lnTo>
                    <a:pt x="375" y="258"/>
                  </a:lnTo>
                  <a:lnTo>
                    <a:pt x="363" y="252"/>
                  </a:lnTo>
                  <a:lnTo>
                    <a:pt x="351" y="242"/>
                  </a:lnTo>
                  <a:lnTo>
                    <a:pt x="339" y="232"/>
                  </a:lnTo>
                  <a:lnTo>
                    <a:pt x="329" y="220"/>
                  </a:lnTo>
                  <a:lnTo>
                    <a:pt x="319" y="206"/>
                  </a:lnTo>
                  <a:lnTo>
                    <a:pt x="303" y="188"/>
                  </a:lnTo>
                  <a:lnTo>
                    <a:pt x="287" y="170"/>
                  </a:lnTo>
                  <a:lnTo>
                    <a:pt x="269" y="150"/>
                  </a:lnTo>
                  <a:lnTo>
                    <a:pt x="251" y="132"/>
                  </a:lnTo>
                  <a:lnTo>
                    <a:pt x="233" y="114"/>
                  </a:lnTo>
                  <a:lnTo>
                    <a:pt x="221" y="102"/>
                  </a:lnTo>
                  <a:lnTo>
                    <a:pt x="211" y="92"/>
                  </a:lnTo>
                  <a:lnTo>
                    <a:pt x="203" y="84"/>
                  </a:lnTo>
                  <a:lnTo>
                    <a:pt x="193" y="76"/>
                  </a:lnTo>
                  <a:lnTo>
                    <a:pt x="181" y="68"/>
                  </a:lnTo>
                  <a:lnTo>
                    <a:pt x="167" y="58"/>
                  </a:lnTo>
                  <a:lnTo>
                    <a:pt x="153" y="52"/>
                  </a:lnTo>
                  <a:lnTo>
                    <a:pt x="137" y="44"/>
                  </a:lnTo>
                  <a:lnTo>
                    <a:pt x="120" y="40"/>
                  </a:lnTo>
                  <a:lnTo>
                    <a:pt x="104" y="36"/>
                  </a:lnTo>
                  <a:lnTo>
                    <a:pt x="84" y="34"/>
                  </a:lnTo>
                  <a:lnTo>
                    <a:pt x="62" y="32"/>
                  </a:lnTo>
                  <a:lnTo>
                    <a:pt x="40" y="28"/>
                  </a:lnTo>
                  <a:lnTo>
                    <a:pt x="20" y="24"/>
                  </a:lnTo>
                  <a:lnTo>
                    <a:pt x="6" y="20"/>
                  </a:lnTo>
                  <a:lnTo>
                    <a:pt x="0" y="14"/>
                  </a:lnTo>
                  <a:lnTo>
                    <a:pt x="6" y="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7" name="Freeform 38">
              <a:extLst>
                <a:ext uri="{FF2B5EF4-FFF2-40B4-BE49-F238E27FC236}">
                  <a16:creationId xmlns:a16="http://schemas.microsoft.com/office/drawing/2014/main" id="{DB4DAFAB-2716-4E76-B1FB-B3107571E694}"/>
                </a:ext>
              </a:extLst>
            </p:cNvPr>
            <p:cNvSpPr>
              <a:spLocks/>
            </p:cNvSpPr>
            <p:nvPr/>
          </p:nvSpPr>
          <p:spPr bwMode="auto">
            <a:xfrm>
              <a:off x="2662" y="2196"/>
              <a:ext cx="266" cy="149"/>
            </a:xfrm>
            <a:custGeom>
              <a:avLst/>
              <a:gdLst>
                <a:gd name="T0" fmla="*/ 20 w 266"/>
                <a:gd name="T1" fmla="*/ 143 h 149"/>
                <a:gd name="T2" fmla="*/ 24 w 266"/>
                <a:gd name="T3" fmla="*/ 139 h 149"/>
                <a:gd name="T4" fmla="*/ 32 w 266"/>
                <a:gd name="T5" fmla="*/ 124 h 149"/>
                <a:gd name="T6" fmla="*/ 46 w 266"/>
                <a:gd name="T7" fmla="*/ 106 h 149"/>
                <a:gd name="T8" fmla="*/ 64 w 266"/>
                <a:gd name="T9" fmla="*/ 84 h 149"/>
                <a:gd name="T10" fmla="*/ 84 w 266"/>
                <a:gd name="T11" fmla="*/ 64 h 149"/>
                <a:gd name="T12" fmla="*/ 108 w 266"/>
                <a:gd name="T13" fmla="*/ 46 h 149"/>
                <a:gd name="T14" fmla="*/ 134 w 266"/>
                <a:gd name="T15" fmla="*/ 36 h 149"/>
                <a:gd name="T16" fmla="*/ 160 w 266"/>
                <a:gd name="T17" fmla="*/ 32 h 149"/>
                <a:gd name="T18" fmla="*/ 184 w 266"/>
                <a:gd name="T19" fmla="*/ 34 h 149"/>
                <a:gd name="T20" fmla="*/ 204 w 266"/>
                <a:gd name="T21" fmla="*/ 38 h 149"/>
                <a:gd name="T22" fmla="*/ 218 w 266"/>
                <a:gd name="T23" fmla="*/ 44 h 149"/>
                <a:gd name="T24" fmla="*/ 230 w 266"/>
                <a:gd name="T25" fmla="*/ 48 h 149"/>
                <a:gd name="T26" fmla="*/ 240 w 266"/>
                <a:gd name="T27" fmla="*/ 54 h 149"/>
                <a:gd name="T28" fmla="*/ 246 w 266"/>
                <a:gd name="T29" fmla="*/ 60 h 149"/>
                <a:gd name="T30" fmla="*/ 252 w 266"/>
                <a:gd name="T31" fmla="*/ 68 h 149"/>
                <a:gd name="T32" fmla="*/ 256 w 266"/>
                <a:gd name="T33" fmla="*/ 74 h 149"/>
                <a:gd name="T34" fmla="*/ 260 w 266"/>
                <a:gd name="T35" fmla="*/ 78 h 149"/>
                <a:gd name="T36" fmla="*/ 264 w 266"/>
                <a:gd name="T37" fmla="*/ 76 h 149"/>
                <a:gd name="T38" fmla="*/ 266 w 266"/>
                <a:gd name="T39" fmla="*/ 72 h 149"/>
                <a:gd name="T40" fmla="*/ 264 w 266"/>
                <a:gd name="T41" fmla="*/ 64 h 149"/>
                <a:gd name="T42" fmla="*/ 260 w 266"/>
                <a:gd name="T43" fmla="*/ 54 h 149"/>
                <a:gd name="T44" fmla="*/ 250 w 266"/>
                <a:gd name="T45" fmla="*/ 42 h 149"/>
                <a:gd name="T46" fmla="*/ 234 w 266"/>
                <a:gd name="T47" fmla="*/ 30 h 149"/>
                <a:gd name="T48" fmla="*/ 212 w 266"/>
                <a:gd name="T49" fmla="*/ 18 h 149"/>
                <a:gd name="T50" fmla="*/ 188 w 266"/>
                <a:gd name="T51" fmla="*/ 8 h 149"/>
                <a:gd name="T52" fmla="*/ 166 w 266"/>
                <a:gd name="T53" fmla="*/ 2 h 149"/>
                <a:gd name="T54" fmla="*/ 144 w 266"/>
                <a:gd name="T55" fmla="*/ 0 h 149"/>
                <a:gd name="T56" fmla="*/ 126 w 266"/>
                <a:gd name="T57" fmla="*/ 0 h 149"/>
                <a:gd name="T58" fmla="*/ 110 w 266"/>
                <a:gd name="T59" fmla="*/ 2 h 149"/>
                <a:gd name="T60" fmla="*/ 94 w 266"/>
                <a:gd name="T61" fmla="*/ 6 h 149"/>
                <a:gd name="T62" fmla="*/ 82 w 266"/>
                <a:gd name="T63" fmla="*/ 12 h 149"/>
                <a:gd name="T64" fmla="*/ 74 w 266"/>
                <a:gd name="T65" fmla="*/ 18 h 149"/>
                <a:gd name="T66" fmla="*/ 64 w 266"/>
                <a:gd name="T67" fmla="*/ 30 h 149"/>
                <a:gd name="T68" fmla="*/ 48 w 266"/>
                <a:gd name="T69" fmla="*/ 50 h 149"/>
                <a:gd name="T70" fmla="*/ 32 w 266"/>
                <a:gd name="T71" fmla="*/ 76 h 149"/>
                <a:gd name="T72" fmla="*/ 16 w 266"/>
                <a:gd name="T73" fmla="*/ 100 h 149"/>
                <a:gd name="T74" fmla="*/ 4 w 266"/>
                <a:gd name="T75" fmla="*/ 124 h 149"/>
                <a:gd name="T76" fmla="*/ 0 w 266"/>
                <a:gd name="T77" fmla="*/ 141 h 149"/>
                <a:gd name="T78" fmla="*/ 4 w 266"/>
                <a:gd name="T79" fmla="*/ 149 h 149"/>
                <a:gd name="T80" fmla="*/ 20 w 266"/>
                <a:gd name="T81" fmla="*/ 143 h 1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6"/>
                <a:gd name="T124" fmla="*/ 0 h 149"/>
                <a:gd name="T125" fmla="*/ 266 w 266"/>
                <a:gd name="T126" fmla="*/ 149 h 1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6" h="149">
                  <a:moveTo>
                    <a:pt x="20" y="143"/>
                  </a:moveTo>
                  <a:lnTo>
                    <a:pt x="24" y="139"/>
                  </a:lnTo>
                  <a:lnTo>
                    <a:pt x="32" y="124"/>
                  </a:lnTo>
                  <a:lnTo>
                    <a:pt x="46" y="106"/>
                  </a:lnTo>
                  <a:lnTo>
                    <a:pt x="64" y="84"/>
                  </a:lnTo>
                  <a:lnTo>
                    <a:pt x="84" y="64"/>
                  </a:lnTo>
                  <a:lnTo>
                    <a:pt x="108" y="46"/>
                  </a:lnTo>
                  <a:lnTo>
                    <a:pt x="134" y="36"/>
                  </a:lnTo>
                  <a:lnTo>
                    <a:pt x="160" y="32"/>
                  </a:lnTo>
                  <a:lnTo>
                    <a:pt x="184" y="34"/>
                  </a:lnTo>
                  <a:lnTo>
                    <a:pt x="204" y="38"/>
                  </a:lnTo>
                  <a:lnTo>
                    <a:pt x="218" y="44"/>
                  </a:lnTo>
                  <a:lnTo>
                    <a:pt x="230" y="48"/>
                  </a:lnTo>
                  <a:lnTo>
                    <a:pt x="240" y="54"/>
                  </a:lnTo>
                  <a:lnTo>
                    <a:pt x="246" y="60"/>
                  </a:lnTo>
                  <a:lnTo>
                    <a:pt x="252" y="68"/>
                  </a:lnTo>
                  <a:lnTo>
                    <a:pt x="256" y="74"/>
                  </a:lnTo>
                  <a:lnTo>
                    <a:pt x="260" y="78"/>
                  </a:lnTo>
                  <a:lnTo>
                    <a:pt x="264" y="76"/>
                  </a:lnTo>
                  <a:lnTo>
                    <a:pt x="266" y="72"/>
                  </a:lnTo>
                  <a:lnTo>
                    <a:pt x="264" y="64"/>
                  </a:lnTo>
                  <a:lnTo>
                    <a:pt x="260" y="54"/>
                  </a:lnTo>
                  <a:lnTo>
                    <a:pt x="250" y="42"/>
                  </a:lnTo>
                  <a:lnTo>
                    <a:pt x="234" y="30"/>
                  </a:lnTo>
                  <a:lnTo>
                    <a:pt x="212" y="18"/>
                  </a:lnTo>
                  <a:lnTo>
                    <a:pt x="188" y="8"/>
                  </a:lnTo>
                  <a:lnTo>
                    <a:pt x="166" y="2"/>
                  </a:lnTo>
                  <a:lnTo>
                    <a:pt x="144" y="0"/>
                  </a:lnTo>
                  <a:lnTo>
                    <a:pt x="126" y="0"/>
                  </a:lnTo>
                  <a:lnTo>
                    <a:pt x="110" y="2"/>
                  </a:lnTo>
                  <a:lnTo>
                    <a:pt x="94" y="6"/>
                  </a:lnTo>
                  <a:lnTo>
                    <a:pt x="82" y="12"/>
                  </a:lnTo>
                  <a:lnTo>
                    <a:pt x="74" y="18"/>
                  </a:lnTo>
                  <a:lnTo>
                    <a:pt x="64" y="30"/>
                  </a:lnTo>
                  <a:lnTo>
                    <a:pt x="48" y="50"/>
                  </a:lnTo>
                  <a:lnTo>
                    <a:pt x="32" y="76"/>
                  </a:lnTo>
                  <a:lnTo>
                    <a:pt x="16" y="100"/>
                  </a:lnTo>
                  <a:lnTo>
                    <a:pt x="4" y="124"/>
                  </a:lnTo>
                  <a:lnTo>
                    <a:pt x="0" y="141"/>
                  </a:lnTo>
                  <a:lnTo>
                    <a:pt x="4" y="149"/>
                  </a:lnTo>
                  <a:lnTo>
                    <a:pt x="2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8" name="Freeform 39">
              <a:extLst>
                <a:ext uri="{FF2B5EF4-FFF2-40B4-BE49-F238E27FC236}">
                  <a16:creationId xmlns:a16="http://schemas.microsoft.com/office/drawing/2014/main" id="{07DCDEDF-93BF-4AF3-953C-B272DF4FAE75}"/>
                </a:ext>
              </a:extLst>
            </p:cNvPr>
            <p:cNvSpPr>
              <a:spLocks/>
            </p:cNvSpPr>
            <p:nvPr/>
          </p:nvSpPr>
          <p:spPr bwMode="auto">
            <a:xfrm>
              <a:off x="2804" y="1803"/>
              <a:ext cx="354" cy="142"/>
            </a:xfrm>
            <a:custGeom>
              <a:avLst/>
              <a:gdLst>
                <a:gd name="T0" fmla="*/ 0 w 354"/>
                <a:gd name="T1" fmla="*/ 10 h 142"/>
                <a:gd name="T2" fmla="*/ 2 w 354"/>
                <a:gd name="T3" fmla="*/ 8 h 142"/>
                <a:gd name="T4" fmla="*/ 10 w 354"/>
                <a:gd name="T5" fmla="*/ 6 h 142"/>
                <a:gd name="T6" fmla="*/ 22 w 354"/>
                <a:gd name="T7" fmla="*/ 2 h 142"/>
                <a:gd name="T8" fmla="*/ 36 w 354"/>
                <a:gd name="T9" fmla="*/ 0 h 142"/>
                <a:gd name="T10" fmla="*/ 52 w 354"/>
                <a:gd name="T11" fmla="*/ 0 h 142"/>
                <a:gd name="T12" fmla="*/ 70 w 354"/>
                <a:gd name="T13" fmla="*/ 2 h 142"/>
                <a:gd name="T14" fmla="*/ 90 w 354"/>
                <a:gd name="T15" fmla="*/ 10 h 142"/>
                <a:gd name="T16" fmla="*/ 110 w 354"/>
                <a:gd name="T17" fmla="*/ 22 h 142"/>
                <a:gd name="T18" fmla="*/ 130 w 354"/>
                <a:gd name="T19" fmla="*/ 36 h 142"/>
                <a:gd name="T20" fmla="*/ 152 w 354"/>
                <a:gd name="T21" fmla="*/ 50 h 142"/>
                <a:gd name="T22" fmla="*/ 174 w 354"/>
                <a:gd name="T23" fmla="*/ 62 h 142"/>
                <a:gd name="T24" fmla="*/ 198 w 354"/>
                <a:gd name="T25" fmla="*/ 70 h 142"/>
                <a:gd name="T26" fmla="*/ 220 w 354"/>
                <a:gd name="T27" fmla="*/ 78 h 142"/>
                <a:gd name="T28" fmla="*/ 240 w 354"/>
                <a:gd name="T29" fmla="*/ 84 h 142"/>
                <a:gd name="T30" fmla="*/ 258 w 354"/>
                <a:gd name="T31" fmla="*/ 86 h 142"/>
                <a:gd name="T32" fmla="*/ 274 w 354"/>
                <a:gd name="T33" fmla="*/ 88 h 142"/>
                <a:gd name="T34" fmla="*/ 288 w 354"/>
                <a:gd name="T35" fmla="*/ 88 h 142"/>
                <a:gd name="T36" fmla="*/ 300 w 354"/>
                <a:gd name="T37" fmla="*/ 88 h 142"/>
                <a:gd name="T38" fmla="*/ 312 w 354"/>
                <a:gd name="T39" fmla="*/ 88 h 142"/>
                <a:gd name="T40" fmla="*/ 322 w 354"/>
                <a:gd name="T41" fmla="*/ 90 h 142"/>
                <a:gd name="T42" fmla="*/ 332 w 354"/>
                <a:gd name="T43" fmla="*/ 94 h 142"/>
                <a:gd name="T44" fmla="*/ 340 w 354"/>
                <a:gd name="T45" fmla="*/ 100 h 142"/>
                <a:gd name="T46" fmla="*/ 348 w 354"/>
                <a:gd name="T47" fmla="*/ 110 h 142"/>
                <a:gd name="T48" fmla="*/ 354 w 354"/>
                <a:gd name="T49" fmla="*/ 122 h 142"/>
                <a:gd name="T50" fmla="*/ 354 w 354"/>
                <a:gd name="T51" fmla="*/ 134 h 142"/>
                <a:gd name="T52" fmla="*/ 342 w 354"/>
                <a:gd name="T53" fmla="*/ 140 h 142"/>
                <a:gd name="T54" fmla="*/ 324 w 354"/>
                <a:gd name="T55" fmla="*/ 142 h 142"/>
                <a:gd name="T56" fmla="*/ 302 w 354"/>
                <a:gd name="T57" fmla="*/ 142 h 142"/>
                <a:gd name="T58" fmla="*/ 276 w 354"/>
                <a:gd name="T59" fmla="*/ 138 h 142"/>
                <a:gd name="T60" fmla="*/ 252 w 354"/>
                <a:gd name="T61" fmla="*/ 132 h 142"/>
                <a:gd name="T62" fmla="*/ 230 w 354"/>
                <a:gd name="T63" fmla="*/ 126 h 142"/>
                <a:gd name="T64" fmla="*/ 214 w 354"/>
                <a:gd name="T65" fmla="*/ 118 h 142"/>
                <a:gd name="T66" fmla="*/ 200 w 354"/>
                <a:gd name="T67" fmla="*/ 110 h 142"/>
                <a:gd name="T68" fmla="*/ 182 w 354"/>
                <a:gd name="T69" fmla="*/ 100 h 142"/>
                <a:gd name="T70" fmla="*/ 162 w 354"/>
                <a:gd name="T71" fmla="*/ 90 h 142"/>
                <a:gd name="T72" fmla="*/ 140 w 354"/>
                <a:gd name="T73" fmla="*/ 80 h 142"/>
                <a:gd name="T74" fmla="*/ 118 w 354"/>
                <a:gd name="T75" fmla="*/ 72 h 142"/>
                <a:gd name="T76" fmla="*/ 98 w 354"/>
                <a:gd name="T77" fmla="*/ 62 h 142"/>
                <a:gd name="T78" fmla="*/ 80 w 354"/>
                <a:gd name="T79" fmla="*/ 56 h 142"/>
                <a:gd name="T80" fmla="*/ 66 w 354"/>
                <a:gd name="T81" fmla="*/ 52 h 142"/>
                <a:gd name="T82" fmla="*/ 54 w 354"/>
                <a:gd name="T83" fmla="*/ 50 h 142"/>
                <a:gd name="T84" fmla="*/ 42 w 354"/>
                <a:gd name="T85" fmla="*/ 48 h 142"/>
                <a:gd name="T86" fmla="*/ 32 w 354"/>
                <a:gd name="T87" fmla="*/ 46 h 142"/>
                <a:gd name="T88" fmla="*/ 22 w 354"/>
                <a:gd name="T89" fmla="*/ 42 h 142"/>
                <a:gd name="T90" fmla="*/ 12 w 354"/>
                <a:gd name="T91" fmla="*/ 38 h 142"/>
                <a:gd name="T92" fmla="*/ 6 w 354"/>
                <a:gd name="T93" fmla="*/ 32 h 142"/>
                <a:gd name="T94" fmla="*/ 2 w 354"/>
                <a:gd name="T95" fmla="*/ 22 h 142"/>
                <a:gd name="T96" fmla="*/ 0 w 354"/>
                <a:gd name="T97" fmla="*/ 10 h 1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4"/>
                <a:gd name="T148" fmla="*/ 0 h 142"/>
                <a:gd name="T149" fmla="*/ 354 w 354"/>
                <a:gd name="T150" fmla="*/ 142 h 14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4" h="142">
                  <a:moveTo>
                    <a:pt x="0" y="10"/>
                  </a:moveTo>
                  <a:lnTo>
                    <a:pt x="2" y="8"/>
                  </a:lnTo>
                  <a:lnTo>
                    <a:pt x="10" y="6"/>
                  </a:lnTo>
                  <a:lnTo>
                    <a:pt x="22" y="2"/>
                  </a:lnTo>
                  <a:lnTo>
                    <a:pt x="36" y="0"/>
                  </a:lnTo>
                  <a:lnTo>
                    <a:pt x="52" y="0"/>
                  </a:lnTo>
                  <a:lnTo>
                    <a:pt x="70" y="2"/>
                  </a:lnTo>
                  <a:lnTo>
                    <a:pt x="90" y="10"/>
                  </a:lnTo>
                  <a:lnTo>
                    <a:pt x="110" y="22"/>
                  </a:lnTo>
                  <a:lnTo>
                    <a:pt x="130" y="36"/>
                  </a:lnTo>
                  <a:lnTo>
                    <a:pt x="152" y="50"/>
                  </a:lnTo>
                  <a:lnTo>
                    <a:pt x="174" y="62"/>
                  </a:lnTo>
                  <a:lnTo>
                    <a:pt x="198" y="70"/>
                  </a:lnTo>
                  <a:lnTo>
                    <a:pt x="220" y="78"/>
                  </a:lnTo>
                  <a:lnTo>
                    <a:pt x="240" y="84"/>
                  </a:lnTo>
                  <a:lnTo>
                    <a:pt x="258" y="86"/>
                  </a:lnTo>
                  <a:lnTo>
                    <a:pt x="274" y="88"/>
                  </a:lnTo>
                  <a:lnTo>
                    <a:pt x="288" y="88"/>
                  </a:lnTo>
                  <a:lnTo>
                    <a:pt x="300" y="88"/>
                  </a:lnTo>
                  <a:lnTo>
                    <a:pt x="312" y="88"/>
                  </a:lnTo>
                  <a:lnTo>
                    <a:pt x="322" y="90"/>
                  </a:lnTo>
                  <a:lnTo>
                    <a:pt x="332" y="94"/>
                  </a:lnTo>
                  <a:lnTo>
                    <a:pt x="340" y="100"/>
                  </a:lnTo>
                  <a:lnTo>
                    <a:pt x="348" y="110"/>
                  </a:lnTo>
                  <a:lnTo>
                    <a:pt x="354" y="122"/>
                  </a:lnTo>
                  <a:lnTo>
                    <a:pt x="354" y="134"/>
                  </a:lnTo>
                  <a:lnTo>
                    <a:pt x="342" y="140"/>
                  </a:lnTo>
                  <a:lnTo>
                    <a:pt x="324" y="142"/>
                  </a:lnTo>
                  <a:lnTo>
                    <a:pt x="302" y="142"/>
                  </a:lnTo>
                  <a:lnTo>
                    <a:pt x="276" y="138"/>
                  </a:lnTo>
                  <a:lnTo>
                    <a:pt x="252" y="132"/>
                  </a:lnTo>
                  <a:lnTo>
                    <a:pt x="230" y="126"/>
                  </a:lnTo>
                  <a:lnTo>
                    <a:pt x="214" y="118"/>
                  </a:lnTo>
                  <a:lnTo>
                    <a:pt x="200" y="110"/>
                  </a:lnTo>
                  <a:lnTo>
                    <a:pt x="182" y="100"/>
                  </a:lnTo>
                  <a:lnTo>
                    <a:pt x="162" y="90"/>
                  </a:lnTo>
                  <a:lnTo>
                    <a:pt x="140" y="80"/>
                  </a:lnTo>
                  <a:lnTo>
                    <a:pt x="118" y="72"/>
                  </a:lnTo>
                  <a:lnTo>
                    <a:pt x="98" y="62"/>
                  </a:lnTo>
                  <a:lnTo>
                    <a:pt x="80" y="56"/>
                  </a:lnTo>
                  <a:lnTo>
                    <a:pt x="66" y="52"/>
                  </a:lnTo>
                  <a:lnTo>
                    <a:pt x="54" y="50"/>
                  </a:lnTo>
                  <a:lnTo>
                    <a:pt x="42" y="48"/>
                  </a:lnTo>
                  <a:lnTo>
                    <a:pt x="32" y="46"/>
                  </a:lnTo>
                  <a:lnTo>
                    <a:pt x="22" y="42"/>
                  </a:lnTo>
                  <a:lnTo>
                    <a:pt x="12" y="38"/>
                  </a:lnTo>
                  <a:lnTo>
                    <a:pt x="6" y="32"/>
                  </a:lnTo>
                  <a:lnTo>
                    <a:pt x="2" y="22"/>
                  </a:lnTo>
                  <a:lnTo>
                    <a:pt x="0" y="10"/>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9" name="Freeform 40">
              <a:extLst>
                <a:ext uri="{FF2B5EF4-FFF2-40B4-BE49-F238E27FC236}">
                  <a16:creationId xmlns:a16="http://schemas.microsoft.com/office/drawing/2014/main" id="{B0CE3FA3-48D1-403E-821B-275E6D36F39F}"/>
                </a:ext>
              </a:extLst>
            </p:cNvPr>
            <p:cNvSpPr>
              <a:spLocks/>
            </p:cNvSpPr>
            <p:nvPr/>
          </p:nvSpPr>
          <p:spPr bwMode="auto">
            <a:xfrm>
              <a:off x="2143" y="1797"/>
              <a:ext cx="150" cy="166"/>
            </a:xfrm>
            <a:custGeom>
              <a:avLst/>
              <a:gdLst>
                <a:gd name="T0" fmla="*/ 0 w 150"/>
                <a:gd name="T1" fmla="*/ 132 h 166"/>
                <a:gd name="T2" fmla="*/ 2 w 150"/>
                <a:gd name="T3" fmla="*/ 132 h 166"/>
                <a:gd name="T4" fmla="*/ 8 w 150"/>
                <a:gd name="T5" fmla="*/ 134 h 166"/>
                <a:gd name="T6" fmla="*/ 16 w 150"/>
                <a:gd name="T7" fmla="*/ 136 h 166"/>
                <a:gd name="T8" fmla="*/ 28 w 150"/>
                <a:gd name="T9" fmla="*/ 134 h 166"/>
                <a:gd name="T10" fmla="*/ 38 w 150"/>
                <a:gd name="T11" fmla="*/ 132 h 166"/>
                <a:gd name="T12" fmla="*/ 50 w 150"/>
                <a:gd name="T13" fmla="*/ 126 h 166"/>
                <a:gd name="T14" fmla="*/ 60 w 150"/>
                <a:gd name="T15" fmla="*/ 118 h 166"/>
                <a:gd name="T16" fmla="*/ 68 w 150"/>
                <a:gd name="T17" fmla="*/ 102 h 166"/>
                <a:gd name="T18" fmla="*/ 76 w 150"/>
                <a:gd name="T19" fmla="*/ 84 h 166"/>
                <a:gd name="T20" fmla="*/ 82 w 150"/>
                <a:gd name="T21" fmla="*/ 66 h 166"/>
                <a:gd name="T22" fmla="*/ 90 w 150"/>
                <a:gd name="T23" fmla="*/ 50 h 166"/>
                <a:gd name="T24" fmla="*/ 96 w 150"/>
                <a:gd name="T25" fmla="*/ 36 h 166"/>
                <a:gd name="T26" fmla="*/ 104 w 150"/>
                <a:gd name="T27" fmla="*/ 24 h 166"/>
                <a:gd name="T28" fmla="*/ 114 w 150"/>
                <a:gd name="T29" fmla="*/ 12 h 166"/>
                <a:gd name="T30" fmla="*/ 122 w 150"/>
                <a:gd name="T31" fmla="*/ 4 h 166"/>
                <a:gd name="T32" fmla="*/ 134 w 150"/>
                <a:gd name="T33" fmla="*/ 0 h 166"/>
                <a:gd name="T34" fmla="*/ 150 w 150"/>
                <a:gd name="T35" fmla="*/ 0 h 166"/>
                <a:gd name="T36" fmla="*/ 150 w 150"/>
                <a:gd name="T37" fmla="*/ 10 h 166"/>
                <a:gd name="T38" fmla="*/ 140 w 150"/>
                <a:gd name="T39" fmla="*/ 26 h 166"/>
                <a:gd name="T40" fmla="*/ 128 w 150"/>
                <a:gd name="T41" fmla="*/ 40 h 166"/>
                <a:gd name="T42" fmla="*/ 118 w 150"/>
                <a:gd name="T43" fmla="*/ 60 h 166"/>
                <a:gd name="T44" fmla="*/ 110 w 150"/>
                <a:gd name="T45" fmla="*/ 90 h 166"/>
                <a:gd name="T46" fmla="*/ 98 w 150"/>
                <a:gd name="T47" fmla="*/ 118 h 166"/>
                <a:gd name="T48" fmla="*/ 82 w 150"/>
                <a:gd name="T49" fmla="*/ 140 h 166"/>
                <a:gd name="T50" fmla="*/ 70 w 150"/>
                <a:gd name="T51" fmla="*/ 148 h 166"/>
                <a:gd name="T52" fmla="*/ 58 w 150"/>
                <a:gd name="T53" fmla="*/ 156 h 166"/>
                <a:gd name="T54" fmla="*/ 44 w 150"/>
                <a:gd name="T55" fmla="*/ 162 h 166"/>
                <a:gd name="T56" fmla="*/ 30 w 150"/>
                <a:gd name="T57" fmla="*/ 166 h 166"/>
                <a:gd name="T58" fmla="*/ 18 w 150"/>
                <a:gd name="T59" fmla="*/ 164 h 166"/>
                <a:gd name="T60" fmla="*/ 8 w 150"/>
                <a:gd name="T61" fmla="*/ 160 h 166"/>
                <a:gd name="T62" fmla="*/ 2 w 150"/>
                <a:gd name="T63" fmla="*/ 150 h 166"/>
                <a:gd name="T64" fmla="*/ 0 w 150"/>
                <a:gd name="T65" fmla="*/ 132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
                <a:gd name="T100" fmla="*/ 0 h 166"/>
                <a:gd name="T101" fmla="*/ 150 w 150"/>
                <a:gd name="T102" fmla="*/ 166 h 1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 h="166">
                  <a:moveTo>
                    <a:pt x="0" y="132"/>
                  </a:moveTo>
                  <a:lnTo>
                    <a:pt x="2" y="132"/>
                  </a:lnTo>
                  <a:lnTo>
                    <a:pt x="8" y="134"/>
                  </a:lnTo>
                  <a:lnTo>
                    <a:pt x="16" y="136"/>
                  </a:lnTo>
                  <a:lnTo>
                    <a:pt x="28" y="134"/>
                  </a:lnTo>
                  <a:lnTo>
                    <a:pt x="38" y="132"/>
                  </a:lnTo>
                  <a:lnTo>
                    <a:pt x="50" y="126"/>
                  </a:lnTo>
                  <a:lnTo>
                    <a:pt x="60" y="118"/>
                  </a:lnTo>
                  <a:lnTo>
                    <a:pt x="68" y="102"/>
                  </a:lnTo>
                  <a:lnTo>
                    <a:pt x="76" y="84"/>
                  </a:lnTo>
                  <a:lnTo>
                    <a:pt x="82" y="66"/>
                  </a:lnTo>
                  <a:lnTo>
                    <a:pt x="90" y="50"/>
                  </a:lnTo>
                  <a:lnTo>
                    <a:pt x="96" y="36"/>
                  </a:lnTo>
                  <a:lnTo>
                    <a:pt x="104" y="24"/>
                  </a:lnTo>
                  <a:lnTo>
                    <a:pt x="114" y="12"/>
                  </a:lnTo>
                  <a:lnTo>
                    <a:pt x="122" y="4"/>
                  </a:lnTo>
                  <a:lnTo>
                    <a:pt x="134" y="0"/>
                  </a:lnTo>
                  <a:lnTo>
                    <a:pt x="150" y="0"/>
                  </a:lnTo>
                  <a:lnTo>
                    <a:pt x="150" y="10"/>
                  </a:lnTo>
                  <a:lnTo>
                    <a:pt x="140" y="26"/>
                  </a:lnTo>
                  <a:lnTo>
                    <a:pt x="128" y="40"/>
                  </a:lnTo>
                  <a:lnTo>
                    <a:pt x="118" y="60"/>
                  </a:lnTo>
                  <a:lnTo>
                    <a:pt x="110" y="90"/>
                  </a:lnTo>
                  <a:lnTo>
                    <a:pt x="98" y="118"/>
                  </a:lnTo>
                  <a:lnTo>
                    <a:pt x="82" y="140"/>
                  </a:lnTo>
                  <a:lnTo>
                    <a:pt x="70" y="148"/>
                  </a:lnTo>
                  <a:lnTo>
                    <a:pt x="58" y="156"/>
                  </a:lnTo>
                  <a:lnTo>
                    <a:pt x="44" y="162"/>
                  </a:lnTo>
                  <a:lnTo>
                    <a:pt x="30" y="166"/>
                  </a:lnTo>
                  <a:lnTo>
                    <a:pt x="18" y="164"/>
                  </a:lnTo>
                  <a:lnTo>
                    <a:pt x="8" y="160"/>
                  </a:lnTo>
                  <a:lnTo>
                    <a:pt x="2" y="150"/>
                  </a:lnTo>
                  <a:lnTo>
                    <a:pt x="0" y="132"/>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0" name="Freeform 41">
              <a:extLst>
                <a:ext uri="{FF2B5EF4-FFF2-40B4-BE49-F238E27FC236}">
                  <a16:creationId xmlns:a16="http://schemas.microsoft.com/office/drawing/2014/main" id="{2E3A6807-34F8-4479-B4C0-4DC2077FC954}"/>
                </a:ext>
              </a:extLst>
            </p:cNvPr>
            <p:cNvSpPr>
              <a:spLocks/>
            </p:cNvSpPr>
            <p:nvPr/>
          </p:nvSpPr>
          <p:spPr bwMode="auto">
            <a:xfrm>
              <a:off x="2311" y="2076"/>
              <a:ext cx="60" cy="325"/>
            </a:xfrm>
            <a:custGeom>
              <a:avLst/>
              <a:gdLst>
                <a:gd name="T0" fmla="*/ 10 w 60"/>
                <a:gd name="T1" fmla="*/ 14 h 325"/>
                <a:gd name="T2" fmla="*/ 8 w 60"/>
                <a:gd name="T3" fmla="*/ 36 h 325"/>
                <a:gd name="T4" fmla="*/ 2 w 60"/>
                <a:gd name="T5" fmla="*/ 88 h 325"/>
                <a:gd name="T6" fmla="*/ 0 w 60"/>
                <a:gd name="T7" fmla="*/ 154 h 325"/>
                <a:gd name="T8" fmla="*/ 6 w 60"/>
                <a:gd name="T9" fmla="*/ 214 h 325"/>
                <a:gd name="T10" fmla="*/ 18 w 60"/>
                <a:gd name="T11" fmla="*/ 257 h 325"/>
                <a:gd name="T12" fmla="*/ 32 w 60"/>
                <a:gd name="T13" fmla="*/ 285 h 325"/>
                <a:gd name="T14" fmla="*/ 46 w 60"/>
                <a:gd name="T15" fmla="*/ 305 h 325"/>
                <a:gd name="T16" fmla="*/ 54 w 60"/>
                <a:gd name="T17" fmla="*/ 321 h 325"/>
                <a:gd name="T18" fmla="*/ 58 w 60"/>
                <a:gd name="T19" fmla="*/ 325 h 325"/>
                <a:gd name="T20" fmla="*/ 60 w 60"/>
                <a:gd name="T21" fmla="*/ 313 h 325"/>
                <a:gd name="T22" fmla="*/ 56 w 60"/>
                <a:gd name="T23" fmla="*/ 287 h 325"/>
                <a:gd name="T24" fmla="*/ 46 w 60"/>
                <a:gd name="T25" fmla="*/ 257 h 325"/>
                <a:gd name="T26" fmla="*/ 32 w 60"/>
                <a:gd name="T27" fmla="*/ 214 h 325"/>
                <a:gd name="T28" fmla="*/ 20 w 60"/>
                <a:gd name="T29" fmla="*/ 158 h 325"/>
                <a:gd name="T30" fmla="*/ 16 w 60"/>
                <a:gd name="T31" fmla="*/ 106 h 325"/>
                <a:gd name="T32" fmla="*/ 16 w 60"/>
                <a:gd name="T33" fmla="*/ 74 h 325"/>
                <a:gd name="T34" fmla="*/ 20 w 60"/>
                <a:gd name="T35" fmla="*/ 48 h 325"/>
                <a:gd name="T36" fmla="*/ 24 w 60"/>
                <a:gd name="T37" fmla="*/ 16 h 325"/>
                <a:gd name="T38" fmla="*/ 22 w 60"/>
                <a:gd name="T39" fmla="*/ 0 h 325"/>
                <a:gd name="T40" fmla="*/ 10 w 60"/>
                <a:gd name="T41" fmla="*/ 14 h 3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325"/>
                <a:gd name="T65" fmla="*/ 60 w 60"/>
                <a:gd name="T66" fmla="*/ 325 h 3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325">
                  <a:moveTo>
                    <a:pt x="10" y="14"/>
                  </a:moveTo>
                  <a:lnTo>
                    <a:pt x="8" y="36"/>
                  </a:lnTo>
                  <a:lnTo>
                    <a:pt x="2" y="88"/>
                  </a:lnTo>
                  <a:lnTo>
                    <a:pt x="0" y="154"/>
                  </a:lnTo>
                  <a:lnTo>
                    <a:pt x="6" y="214"/>
                  </a:lnTo>
                  <a:lnTo>
                    <a:pt x="18" y="257"/>
                  </a:lnTo>
                  <a:lnTo>
                    <a:pt x="32" y="285"/>
                  </a:lnTo>
                  <a:lnTo>
                    <a:pt x="46" y="305"/>
                  </a:lnTo>
                  <a:lnTo>
                    <a:pt x="54" y="321"/>
                  </a:lnTo>
                  <a:lnTo>
                    <a:pt x="58" y="325"/>
                  </a:lnTo>
                  <a:lnTo>
                    <a:pt x="60" y="313"/>
                  </a:lnTo>
                  <a:lnTo>
                    <a:pt x="56" y="287"/>
                  </a:lnTo>
                  <a:lnTo>
                    <a:pt x="46" y="257"/>
                  </a:lnTo>
                  <a:lnTo>
                    <a:pt x="32" y="214"/>
                  </a:lnTo>
                  <a:lnTo>
                    <a:pt x="20" y="158"/>
                  </a:lnTo>
                  <a:lnTo>
                    <a:pt x="16" y="106"/>
                  </a:lnTo>
                  <a:lnTo>
                    <a:pt x="16" y="74"/>
                  </a:lnTo>
                  <a:lnTo>
                    <a:pt x="20" y="48"/>
                  </a:lnTo>
                  <a:lnTo>
                    <a:pt x="24" y="16"/>
                  </a:lnTo>
                  <a:lnTo>
                    <a:pt x="22" y="0"/>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1" name="Freeform 42">
              <a:extLst>
                <a:ext uri="{FF2B5EF4-FFF2-40B4-BE49-F238E27FC236}">
                  <a16:creationId xmlns:a16="http://schemas.microsoft.com/office/drawing/2014/main" id="{9F54634B-3E3C-426D-8247-AAC6904725B7}"/>
                </a:ext>
              </a:extLst>
            </p:cNvPr>
            <p:cNvSpPr>
              <a:spLocks/>
            </p:cNvSpPr>
            <p:nvPr/>
          </p:nvSpPr>
          <p:spPr bwMode="auto">
            <a:xfrm>
              <a:off x="2455" y="1839"/>
              <a:ext cx="54" cy="104"/>
            </a:xfrm>
            <a:custGeom>
              <a:avLst/>
              <a:gdLst>
                <a:gd name="T0" fmla="*/ 40 w 54"/>
                <a:gd name="T1" fmla="*/ 0 h 104"/>
                <a:gd name="T2" fmla="*/ 34 w 54"/>
                <a:gd name="T3" fmla="*/ 6 h 104"/>
                <a:gd name="T4" fmla="*/ 24 w 54"/>
                <a:gd name="T5" fmla="*/ 18 h 104"/>
                <a:gd name="T6" fmla="*/ 12 w 54"/>
                <a:gd name="T7" fmla="*/ 36 h 104"/>
                <a:gd name="T8" fmla="*/ 4 w 54"/>
                <a:gd name="T9" fmla="*/ 56 h 104"/>
                <a:gd name="T10" fmla="*/ 0 w 54"/>
                <a:gd name="T11" fmla="*/ 74 h 104"/>
                <a:gd name="T12" fmla="*/ 0 w 54"/>
                <a:gd name="T13" fmla="*/ 92 h 104"/>
                <a:gd name="T14" fmla="*/ 4 w 54"/>
                <a:gd name="T15" fmla="*/ 104 h 104"/>
                <a:gd name="T16" fmla="*/ 20 w 54"/>
                <a:gd name="T17" fmla="*/ 102 h 104"/>
                <a:gd name="T18" fmla="*/ 32 w 54"/>
                <a:gd name="T19" fmla="*/ 96 h 104"/>
                <a:gd name="T20" fmla="*/ 32 w 54"/>
                <a:gd name="T21" fmla="*/ 92 h 104"/>
                <a:gd name="T22" fmla="*/ 32 w 54"/>
                <a:gd name="T23" fmla="*/ 84 h 104"/>
                <a:gd name="T24" fmla="*/ 36 w 54"/>
                <a:gd name="T25" fmla="*/ 68 h 104"/>
                <a:gd name="T26" fmla="*/ 46 w 54"/>
                <a:gd name="T27" fmla="*/ 42 h 104"/>
                <a:gd name="T28" fmla="*/ 54 w 54"/>
                <a:gd name="T29" fmla="*/ 18 h 104"/>
                <a:gd name="T30" fmla="*/ 54 w 54"/>
                <a:gd name="T31" fmla="*/ 0 h 104"/>
                <a:gd name="T32" fmla="*/ 40 w 54"/>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104"/>
                <a:gd name="T53" fmla="*/ 54 w 54"/>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104">
                  <a:moveTo>
                    <a:pt x="40" y="0"/>
                  </a:moveTo>
                  <a:lnTo>
                    <a:pt x="34" y="6"/>
                  </a:lnTo>
                  <a:lnTo>
                    <a:pt x="24" y="18"/>
                  </a:lnTo>
                  <a:lnTo>
                    <a:pt x="12" y="36"/>
                  </a:lnTo>
                  <a:lnTo>
                    <a:pt x="4" y="56"/>
                  </a:lnTo>
                  <a:lnTo>
                    <a:pt x="0" y="74"/>
                  </a:lnTo>
                  <a:lnTo>
                    <a:pt x="0" y="92"/>
                  </a:lnTo>
                  <a:lnTo>
                    <a:pt x="4" y="104"/>
                  </a:lnTo>
                  <a:lnTo>
                    <a:pt x="20" y="102"/>
                  </a:lnTo>
                  <a:lnTo>
                    <a:pt x="32" y="96"/>
                  </a:lnTo>
                  <a:lnTo>
                    <a:pt x="32" y="92"/>
                  </a:lnTo>
                  <a:lnTo>
                    <a:pt x="32" y="84"/>
                  </a:lnTo>
                  <a:lnTo>
                    <a:pt x="36" y="68"/>
                  </a:lnTo>
                  <a:lnTo>
                    <a:pt x="46" y="42"/>
                  </a:lnTo>
                  <a:lnTo>
                    <a:pt x="54" y="18"/>
                  </a:lnTo>
                  <a:lnTo>
                    <a:pt x="54" y="0"/>
                  </a:lnTo>
                  <a:lnTo>
                    <a:pt x="40" y="0"/>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2" name="Freeform 43">
              <a:extLst>
                <a:ext uri="{FF2B5EF4-FFF2-40B4-BE49-F238E27FC236}">
                  <a16:creationId xmlns:a16="http://schemas.microsoft.com/office/drawing/2014/main" id="{CE8856B6-D30B-4168-AFED-4AE60D504107}"/>
                </a:ext>
              </a:extLst>
            </p:cNvPr>
            <p:cNvSpPr>
              <a:spLocks/>
            </p:cNvSpPr>
            <p:nvPr/>
          </p:nvSpPr>
          <p:spPr bwMode="auto">
            <a:xfrm>
              <a:off x="2794" y="2411"/>
              <a:ext cx="110" cy="259"/>
            </a:xfrm>
            <a:custGeom>
              <a:avLst/>
              <a:gdLst>
                <a:gd name="T0" fmla="*/ 54 w 110"/>
                <a:gd name="T1" fmla="*/ 0 h 259"/>
                <a:gd name="T2" fmla="*/ 62 w 110"/>
                <a:gd name="T3" fmla="*/ 2 h 259"/>
                <a:gd name="T4" fmla="*/ 82 w 110"/>
                <a:gd name="T5" fmla="*/ 20 h 259"/>
                <a:gd name="T6" fmla="*/ 102 w 110"/>
                <a:gd name="T7" fmla="*/ 62 h 259"/>
                <a:gd name="T8" fmla="*/ 110 w 110"/>
                <a:gd name="T9" fmla="*/ 142 h 259"/>
                <a:gd name="T10" fmla="*/ 104 w 110"/>
                <a:gd name="T11" fmla="*/ 208 h 259"/>
                <a:gd name="T12" fmla="*/ 90 w 110"/>
                <a:gd name="T13" fmla="*/ 243 h 259"/>
                <a:gd name="T14" fmla="*/ 72 w 110"/>
                <a:gd name="T15" fmla="*/ 257 h 259"/>
                <a:gd name="T16" fmla="*/ 54 w 110"/>
                <a:gd name="T17" fmla="*/ 259 h 259"/>
                <a:gd name="T18" fmla="*/ 46 w 110"/>
                <a:gd name="T19" fmla="*/ 259 h 259"/>
                <a:gd name="T20" fmla="*/ 38 w 110"/>
                <a:gd name="T21" fmla="*/ 255 h 259"/>
                <a:gd name="T22" fmla="*/ 28 w 110"/>
                <a:gd name="T23" fmla="*/ 247 h 259"/>
                <a:gd name="T24" fmla="*/ 18 w 110"/>
                <a:gd name="T25" fmla="*/ 232 h 259"/>
                <a:gd name="T26" fmla="*/ 10 w 110"/>
                <a:gd name="T27" fmla="*/ 210 h 259"/>
                <a:gd name="T28" fmla="*/ 4 w 110"/>
                <a:gd name="T29" fmla="*/ 178 h 259"/>
                <a:gd name="T30" fmla="*/ 0 w 110"/>
                <a:gd name="T31" fmla="*/ 136 h 259"/>
                <a:gd name="T32" fmla="*/ 2 w 110"/>
                <a:gd name="T33" fmla="*/ 82 h 259"/>
                <a:gd name="T34" fmla="*/ 12 w 110"/>
                <a:gd name="T35" fmla="*/ 36 h 259"/>
                <a:gd name="T36" fmla="*/ 30 w 110"/>
                <a:gd name="T37" fmla="*/ 10 h 259"/>
                <a:gd name="T38" fmla="*/ 46 w 110"/>
                <a:gd name="T39" fmla="*/ 2 h 259"/>
                <a:gd name="T40" fmla="*/ 54 w 110"/>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259"/>
                <a:gd name="T65" fmla="*/ 110 w 110"/>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259">
                  <a:moveTo>
                    <a:pt x="54" y="0"/>
                  </a:moveTo>
                  <a:lnTo>
                    <a:pt x="62" y="2"/>
                  </a:lnTo>
                  <a:lnTo>
                    <a:pt x="82" y="20"/>
                  </a:lnTo>
                  <a:lnTo>
                    <a:pt x="102" y="62"/>
                  </a:lnTo>
                  <a:lnTo>
                    <a:pt x="110" y="142"/>
                  </a:lnTo>
                  <a:lnTo>
                    <a:pt x="104" y="208"/>
                  </a:lnTo>
                  <a:lnTo>
                    <a:pt x="90" y="243"/>
                  </a:lnTo>
                  <a:lnTo>
                    <a:pt x="72" y="257"/>
                  </a:lnTo>
                  <a:lnTo>
                    <a:pt x="54" y="259"/>
                  </a:lnTo>
                  <a:lnTo>
                    <a:pt x="46" y="259"/>
                  </a:lnTo>
                  <a:lnTo>
                    <a:pt x="38" y="255"/>
                  </a:lnTo>
                  <a:lnTo>
                    <a:pt x="28" y="247"/>
                  </a:lnTo>
                  <a:lnTo>
                    <a:pt x="18" y="232"/>
                  </a:lnTo>
                  <a:lnTo>
                    <a:pt x="10" y="210"/>
                  </a:lnTo>
                  <a:lnTo>
                    <a:pt x="4" y="178"/>
                  </a:lnTo>
                  <a:lnTo>
                    <a:pt x="0" y="136"/>
                  </a:lnTo>
                  <a:lnTo>
                    <a:pt x="2" y="82"/>
                  </a:lnTo>
                  <a:lnTo>
                    <a:pt x="12" y="36"/>
                  </a:lnTo>
                  <a:lnTo>
                    <a:pt x="30" y="10"/>
                  </a:lnTo>
                  <a:lnTo>
                    <a:pt x="46" y="2"/>
                  </a:lnTo>
                  <a:lnTo>
                    <a:pt x="54"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13" name="Freeform 44">
              <a:extLst>
                <a:ext uri="{FF2B5EF4-FFF2-40B4-BE49-F238E27FC236}">
                  <a16:creationId xmlns:a16="http://schemas.microsoft.com/office/drawing/2014/main" id="{457D044C-9F54-402B-882D-8CA287D25BB6}"/>
                </a:ext>
              </a:extLst>
            </p:cNvPr>
            <p:cNvSpPr>
              <a:spLocks/>
            </p:cNvSpPr>
            <p:nvPr/>
          </p:nvSpPr>
          <p:spPr bwMode="auto">
            <a:xfrm>
              <a:off x="1906" y="2339"/>
              <a:ext cx="93" cy="220"/>
            </a:xfrm>
            <a:custGeom>
              <a:avLst/>
              <a:gdLst>
                <a:gd name="T0" fmla="*/ 46 w 93"/>
                <a:gd name="T1" fmla="*/ 0 h 220"/>
                <a:gd name="T2" fmla="*/ 54 w 93"/>
                <a:gd name="T3" fmla="*/ 4 h 220"/>
                <a:gd name="T4" fmla="*/ 70 w 93"/>
                <a:gd name="T5" fmla="*/ 20 h 220"/>
                <a:gd name="T6" fmla="*/ 87 w 93"/>
                <a:gd name="T7" fmla="*/ 58 h 220"/>
                <a:gd name="T8" fmla="*/ 93 w 93"/>
                <a:gd name="T9" fmla="*/ 126 h 220"/>
                <a:gd name="T10" fmla="*/ 91 w 93"/>
                <a:gd name="T11" fmla="*/ 158 h 220"/>
                <a:gd name="T12" fmla="*/ 85 w 93"/>
                <a:gd name="T13" fmla="*/ 182 h 220"/>
                <a:gd name="T14" fmla="*/ 77 w 93"/>
                <a:gd name="T15" fmla="*/ 198 h 220"/>
                <a:gd name="T16" fmla="*/ 68 w 93"/>
                <a:gd name="T17" fmla="*/ 210 h 220"/>
                <a:gd name="T18" fmla="*/ 58 w 93"/>
                <a:gd name="T19" fmla="*/ 216 h 220"/>
                <a:gd name="T20" fmla="*/ 48 w 93"/>
                <a:gd name="T21" fmla="*/ 218 h 220"/>
                <a:gd name="T22" fmla="*/ 40 w 93"/>
                <a:gd name="T23" fmla="*/ 220 h 220"/>
                <a:gd name="T24" fmla="*/ 32 w 93"/>
                <a:gd name="T25" fmla="*/ 218 h 220"/>
                <a:gd name="T26" fmla="*/ 24 w 93"/>
                <a:gd name="T27" fmla="*/ 214 h 220"/>
                <a:gd name="T28" fmla="*/ 14 w 93"/>
                <a:gd name="T29" fmla="*/ 196 h 220"/>
                <a:gd name="T30" fmla="*/ 4 w 93"/>
                <a:gd name="T31" fmla="*/ 162 h 220"/>
                <a:gd name="T32" fmla="*/ 0 w 93"/>
                <a:gd name="T33" fmla="*/ 102 h 220"/>
                <a:gd name="T34" fmla="*/ 8 w 93"/>
                <a:gd name="T35" fmla="*/ 44 h 220"/>
                <a:gd name="T36" fmla="*/ 24 w 93"/>
                <a:gd name="T37" fmla="*/ 14 h 220"/>
                <a:gd name="T38" fmla="*/ 38 w 93"/>
                <a:gd name="T39" fmla="*/ 2 h 220"/>
                <a:gd name="T40" fmla="*/ 46 w 93"/>
                <a:gd name="T41" fmla="*/ 0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220"/>
                <a:gd name="T65" fmla="*/ 93 w 93"/>
                <a:gd name="T66" fmla="*/ 220 h 2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220">
                  <a:moveTo>
                    <a:pt x="46" y="0"/>
                  </a:moveTo>
                  <a:lnTo>
                    <a:pt x="54" y="4"/>
                  </a:lnTo>
                  <a:lnTo>
                    <a:pt x="70" y="20"/>
                  </a:lnTo>
                  <a:lnTo>
                    <a:pt x="87" y="58"/>
                  </a:lnTo>
                  <a:lnTo>
                    <a:pt x="93" y="126"/>
                  </a:lnTo>
                  <a:lnTo>
                    <a:pt x="91" y="158"/>
                  </a:lnTo>
                  <a:lnTo>
                    <a:pt x="85" y="182"/>
                  </a:lnTo>
                  <a:lnTo>
                    <a:pt x="77" y="198"/>
                  </a:lnTo>
                  <a:lnTo>
                    <a:pt x="68" y="210"/>
                  </a:lnTo>
                  <a:lnTo>
                    <a:pt x="58" y="216"/>
                  </a:lnTo>
                  <a:lnTo>
                    <a:pt x="48" y="218"/>
                  </a:lnTo>
                  <a:lnTo>
                    <a:pt x="40" y="220"/>
                  </a:lnTo>
                  <a:lnTo>
                    <a:pt x="32" y="218"/>
                  </a:lnTo>
                  <a:lnTo>
                    <a:pt x="24" y="214"/>
                  </a:lnTo>
                  <a:lnTo>
                    <a:pt x="14" y="196"/>
                  </a:lnTo>
                  <a:lnTo>
                    <a:pt x="4" y="162"/>
                  </a:lnTo>
                  <a:lnTo>
                    <a:pt x="0" y="102"/>
                  </a:lnTo>
                  <a:lnTo>
                    <a:pt x="8" y="44"/>
                  </a:lnTo>
                  <a:lnTo>
                    <a:pt x="24" y="14"/>
                  </a:lnTo>
                  <a:lnTo>
                    <a:pt x="38" y="2"/>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67671289-4706-4CE9-9BB2-04D9E6DA422B}"/>
              </a:ext>
            </a:extLst>
          </p:cNvPr>
          <p:cNvSpPr>
            <a:spLocks noGrp="1" noChangeArrowheads="1"/>
          </p:cNvSpPr>
          <p:nvPr>
            <p:ph type="title"/>
          </p:nvPr>
        </p:nvSpPr>
        <p:spPr>
          <a:xfrm>
            <a:off x="381000" y="228600"/>
            <a:ext cx="8393113" cy="757238"/>
          </a:xfrm>
        </p:spPr>
        <p:txBody>
          <a:bodyPr/>
          <a:lstStyle/>
          <a:p>
            <a:pPr eaLnBrk="1" hangingPunct="1">
              <a:defRPr/>
            </a:pPr>
            <a:r>
              <a:rPr lang="es-CR" dirty="0"/>
              <a:t>¿Qué es lo que ves?</a:t>
            </a:r>
            <a:endParaRPr lang="es-ES" dirty="0"/>
          </a:p>
        </p:txBody>
      </p:sp>
      <p:grpSp>
        <p:nvGrpSpPr>
          <p:cNvPr id="29699" name="Group 5">
            <a:extLst>
              <a:ext uri="{FF2B5EF4-FFF2-40B4-BE49-F238E27FC236}">
                <a16:creationId xmlns:a16="http://schemas.microsoft.com/office/drawing/2014/main" id="{F02AB60B-58D0-4832-B2B2-FB8B91001EF2}"/>
              </a:ext>
            </a:extLst>
          </p:cNvPr>
          <p:cNvGrpSpPr>
            <a:grpSpLocks/>
          </p:cNvGrpSpPr>
          <p:nvPr/>
        </p:nvGrpSpPr>
        <p:grpSpPr bwMode="auto">
          <a:xfrm>
            <a:off x="1524000" y="2590800"/>
            <a:ext cx="5624513" cy="2154238"/>
            <a:chOff x="1111" y="1347"/>
            <a:chExt cx="3543" cy="1357"/>
          </a:xfrm>
        </p:grpSpPr>
        <p:sp>
          <p:nvSpPr>
            <p:cNvPr id="29700" name="Freeform 6">
              <a:extLst>
                <a:ext uri="{FF2B5EF4-FFF2-40B4-BE49-F238E27FC236}">
                  <a16:creationId xmlns:a16="http://schemas.microsoft.com/office/drawing/2014/main" id="{BF97E327-9B88-4AD6-AB9C-6D37AF9448A3}"/>
                </a:ext>
              </a:extLst>
            </p:cNvPr>
            <p:cNvSpPr>
              <a:spLocks/>
            </p:cNvSpPr>
            <p:nvPr/>
          </p:nvSpPr>
          <p:spPr bwMode="auto">
            <a:xfrm>
              <a:off x="1651" y="1919"/>
              <a:ext cx="269" cy="402"/>
            </a:xfrm>
            <a:custGeom>
              <a:avLst/>
              <a:gdLst>
                <a:gd name="T0" fmla="*/ 149 w 269"/>
                <a:gd name="T1" fmla="*/ 0 h 402"/>
                <a:gd name="T2" fmla="*/ 176 w 269"/>
                <a:gd name="T3" fmla="*/ 5 h 402"/>
                <a:gd name="T4" fmla="*/ 199 w 269"/>
                <a:gd name="T5" fmla="*/ 19 h 402"/>
                <a:gd name="T6" fmla="*/ 221 w 269"/>
                <a:gd name="T7" fmla="*/ 39 h 402"/>
                <a:gd name="T8" fmla="*/ 238 w 269"/>
                <a:gd name="T9" fmla="*/ 65 h 402"/>
                <a:gd name="T10" fmla="*/ 253 w 269"/>
                <a:gd name="T11" fmla="*/ 96 h 402"/>
                <a:gd name="T12" fmla="*/ 263 w 269"/>
                <a:gd name="T13" fmla="*/ 131 h 402"/>
                <a:gd name="T14" fmla="*/ 269 w 269"/>
                <a:gd name="T15" fmla="*/ 169 h 402"/>
                <a:gd name="T16" fmla="*/ 269 w 269"/>
                <a:gd name="T17" fmla="*/ 210 h 402"/>
                <a:gd name="T18" fmla="*/ 263 w 269"/>
                <a:gd name="T19" fmla="*/ 251 h 402"/>
                <a:gd name="T20" fmla="*/ 253 w 269"/>
                <a:gd name="T21" fmla="*/ 286 h 402"/>
                <a:gd name="T22" fmla="*/ 238 w 269"/>
                <a:gd name="T23" fmla="*/ 320 h 402"/>
                <a:gd name="T24" fmla="*/ 219 w 269"/>
                <a:gd name="T25" fmla="*/ 349 h 402"/>
                <a:gd name="T26" fmla="*/ 197 w 269"/>
                <a:gd name="T27" fmla="*/ 372 h 402"/>
                <a:gd name="T28" fmla="*/ 174 w 269"/>
                <a:gd name="T29" fmla="*/ 390 h 402"/>
                <a:gd name="T30" fmla="*/ 148 w 269"/>
                <a:gd name="T31" fmla="*/ 400 h 402"/>
                <a:gd name="T32" fmla="*/ 121 w 269"/>
                <a:gd name="T33" fmla="*/ 402 h 402"/>
                <a:gd name="T34" fmla="*/ 94 w 269"/>
                <a:gd name="T35" fmla="*/ 397 h 402"/>
                <a:gd name="T36" fmla="*/ 70 w 269"/>
                <a:gd name="T37" fmla="*/ 382 h 402"/>
                <a:gd name="T38" fmla="*/ 48 w 269"/>
                <a:gd name="T39" fmla="*/ 363 h 402"/>
                <a:gd name="T40" fmla="*/ 30 w 269"/>
                <a:gd name="T41" fmla="*/ 336 h 402"/>
                <a:gd name="T42" fmla="*/ 16 w 269"/>
                <a:gd name="T43" fmla="*/ 306 h 402"/>
                <a:gd name="T44" fmla="*/ 6 w 269"/>
                <a:gd name="T45" fmla="*/ 270 h 402"/>
                <a:gd name="T46" fmla="*/ 0 w 269"/>
                <a:gd name="T47" fmla="*/ 231 h 402"/>
                <a:gd name="T48" fmla="*/ 0 w 269"/>
                <a:gd name="T49" fmla="*/ 190 h 402"/>
                <a:gd name="T50" fmla="*/ 6 w 269"/>
                <a:gd name="T51" fmla="*/ 149 h 402"/>
                <a:gd name="T52" fmla="*/ 16 w 269"/>
                <a:gd name="T53" fmla="*/ 114 h 402"/>
                <a:gd name="T54" fmla="*/ 32 w 269"/>
                <a:gd name="T55" fmla="*/ 80 h 402"/>
                <a:gd name="T56" fmla="*/ 50 w 269"/>
                <a:gd name="T57" fmla="*/ 51 h 402"/>
                <a:gd name="T58" fmla="*/ 71 w 269"/>
                <a:gd name="T59" fmla="*/ 28 h 402"/>
                <a:gd name="T60" fmla="*/ 96 w 269"/>
                <a:gd name="T61" fmla="*/ 12 h 402"/>
                <a:gd name="T62" fmla="*/ 123 w 269"/>
                <a:gd name="T63" fmla="*/ 1 h 402"/>
                <a:gd name="T64" fmla="*/ 149 w 269"/>
                <a:gd name="T65" fmla="*/ 0 h 4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9"/>
                <a:gd name="T100" fmla="*/ 0 h 402"/>
                <a:gd name="T101" fmla="*/ 269 w 269"/>
                <a:gd name="T102" fmla="*/ 402 h 4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9" h="402">
                  <a:moveTo>
                    <a:pt x="149" y="0"/>
                  </a:moveTo>
                  <a:lnTo>
                    <a:pt x="176" y="5"/>
                  </a:lnTo>
                  <a:lnTo>
                    <a:pt x="199" y="19"/>
                  </a:lnTo>
                  <a:lnTo>
                    <a:pt x="221" y="39"/>
                  </a:lnTo>
                  <a:lnTo>
                    <a:pt x="238" y="65"/>
                  </a:lnTo>
                  <a:lnTo>
                    <a:pt x="253" y="96"/>
                  </a:lnTo>
                  <a:lnTo>
                    <a:pt x="263" y="131"/>
                  </a:lnTo>
                  <a:lnTo>
                    <a:pt x="269" y="169"/>
                  </a:lnTo>
                  <a:lnTo>
                    <a:pt x="269" y="210"/>
                  </a:lnTo>
                  <a:lnTo>
                    <a:pt x="263" y="251"/>
                  </a:lnTo>
                  <a:lnTo>
                    <a:pt x="253" y="286"/>
                  </a:lnTo>
                  <a:lnTo>
                    <a:pt x="238" y="320"/>
                  </a:lnTo>
                  <a:lnTo>
                    <a:pt x="219" y="349"/>
                  </a:lnTo>
                  <a:lnTo>
                    <a:pt x="197" y="372"/>
                  </a:lnTo>
                  <a:lnTo>
                    <a:pt x="174" y="390"/>
                  </a:lnTo>
                  <a:lnTo>
                    <a:pt x="148" y="400"/>
                  </a:lnTo>
                  <a:lnTo>
                    <a:pt x="121" y="402"/>
                  </a:lnTo>
                  <a:lnTo>
                    <a:pt x="94" y="397"/>
                  </a:lnTo>
                  <a:lnTo>
                    <a:pt x="70" y="382"/>
                  </a:lnTo>
                  <a:lnTo>
                    <a:pt x="48" y="363"/>
                  </a:lnTo>
                  <a:lnTo>
                    <a:pt x="30" y="336"/>
                  </a:lnTo>
                  <a:lnTo>
                    <a:pt x="16" y="306"/>
                  </a:lnTo>
                  <a:lnTo>
                    <a:pt x="6" y="270"/>
                  </a:lnTo>
                  <a:lnTo>
                    <a:pt x="0" y="231"/>
                  </a:lnTo>
                  <a:lnTo>
                    <a:pt x="0" y="190"/>
                  </a:lnTo>
                  <a:lnTo>
                    <a:pt x="6" y="149"/>
                  </a:lnTo>
                  <a:lnTo>
                    <a:pt x="16" y="114"/>
                  </a:lnTo>
                  <a:lnTo>
                    <a:pt x="32" y="80"/>
                  </a:lnTo>
                  <a:lnTo>
                    <a:pt x="50" y="51"/>
                  </a:lnTo>
                  <a:lnTo>
                    <a:pt x="71" y="28"/>
                  </a:lnTo>
                  <a:lnTo>
                    <a:pt x="96" y="12"/>
                  </a:lnTo>
                  <a:lnTo>
                    <a:pt x="123" y="1"/>
                  </a:lnTo>
                  <a:lnTo>
                    <a:pt x="149"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1" name="Freeform 7">
              <a:extLst>
                <a:ext uri="{FF2B5EF4-FFF2-40B4-BE49-F238E27FC236}">
                  <a16:creationId xmlns:a16="http://schemas.microsoft.com/office/drawing/2014/main" id="{B2101F2D-791E-4D74-8053-327F63662BFA}"/>
                </a:ext>
              </a:extLst>
            </p:cNvPr>
            <p:cNvSpPr>
              <a:spLocks/>
            </p:cNvSpPr>
            <p:nvPr/>
          </p:nvSpPr>
          <p:spPr bwMode="auto">
            <a:xfrm>
              <a:off x="1390" y="1764"/>
              <a:ext cx="585" cy="635"/>
            </a:xfrm>
            <a:custGeom>
              <a:avLst/>
              <a:gdLst>
                <a:gd name="T0" fmla="*/ 220 w 585"/>
                <a:gd name="T1" fmla="*/ 0 h 635"/>
                <a:gd name="T2" fmla="*/ 446 w 585"/>
                <a:gd name="T3" fmla="*/ 35 h 635"/>
                <a:gd name="T4" fmla="*/ 478 w 585"/>
                <a:gd name="T5" fmla="*/ 55 h 635"/>
                <a:gd name="T6" fmla="*/ 505 w 585"/>
                <a:gd name="T7" fmla="*/ 76 h 635"/>
                <a:gd name="T8" fmla="*/ 526 w 585"/>
                <a:gd name="T9" fmla="*/ 101 h 635"/>
                <a:gd name="T10" fmla="*/ 546 w 585"/>
                <a:gd name="T11" fmla="*/ 128 h 635"/>
                <a:gd name="T12" fmla="*/ 560 w 585"/>
                <a:gd name="T13" fmla="*/ 158 h 635"/>
                <a:gd name="T14" fmla="*/ 572 w 585"/>
                <a:gd name="T15" fmla="*/ 188 h 635"/>
                <a:gd name="T16" fmla="*/ 579 w 585"/>
                <a:gd name="T17" fmla="*/ 224 h 635"/>
                <a:gd name="T18" fmla="*/ 585 w 585"/>
                <a:gd name="T19" fmla="*/ 260 h 635"/>
                <a:gd name="T20" fmla="*/ 585 w 585"/>
                <a:gd name="T21" fmla="*/ 302 h 635"/>
                <a:gd name="T22" fmla="*/ 583 w 585"/>
                <a:gd name="T23" fmla="*/ 342 h 635"/>
                <a:gd name="T24" fmla="*/ 579 w 585"/>
                <a:gd name="T25" fmla="*/ 381 h 635"/>
                <a:gd name="T26" fmla="*/ 572 w 585"/>
                <a:gd name="T27" fmla="*/ 416 h 635"/>
                <a:gd name="T28" fmla="*/ 563 w 585"/>
                <a:gd name="T29" fmla="*/ 450 h 635"/>
                <a:gd name="T30" fmla="*/ 551 w 585"/>
                <a:gd name="T31" fmla="*/ 482 h 635"/>
                <a:gd name="T32" fmla="*/ 538 w 585"/>
                <a:gd name="T33" fmla="*/ 511 h 635"/>
                <a:gd name="T34" fmla="*/ 521 w 585"/>
                <a:gd name="T35" fmla="*/ 537 h 635"/>
                <a:gd name="T36" fmla="*/ 503 w 585"/>
                <a:gd name="T37" fmla="*/ 561 h 635"/>
                <a:gd name="T38" fmla="*/ 480 w 585"/>
                <a:gd name="T39" fmla="*/ 580 h 635"/>
                <a:gd name="T40" fmla="*/ 457 w 585"/>
                <a:gd name="T41" fmla="*/ 598 h 635"/>
                <a:gd name="T42" fmla="*/ 430 w 585"/>
                <a:gd name="T43" fmla="*/ 612 h 635"/>
                <a:gd name="T44" fmla="*/ 400 w 585"/>
                <a:gd name="T45" fmla="*/ 623 h 635"/>
                <a:gd name="T46" fmla="*/ 368 w 585"/>
                <a:gd name="T47" fmla="*/ 632 h 635"/>
                <a:gd name="T48" fmla="*/ 332 w 585"/>
                <a:gd name="T49" fmla="*/ 635 h 635"/>
                <a:gd name="T50" fmla="*/ 295 w 585"/>
                <a:gd name="T51" fmla="*/ 635 h 635"/>
                <a:gd name="T52" fmla="*/ 59 w 585"/>
                <a:gd name="T53" fmla="*/ 575 h 635"/>
                <a:gd name="T54" fmla="*/ 36 w 585"/>
                <a:gd name="T55" fmla="*/ 541 h 635"/>
                <a:gd name="T56" fmla="*/ 20 w 585"/>
                <a:gd name="T57" fmla="*/ 505 h 635"/>
                <a:gd name="T58" fmla="*/ 9 w 585"/>
                <a:gd name="T59" fmla="*/ 472 h 635"/>
                <a:gd name="T60" fmla="*/ 4 w 585"/>
                <a:gd name="T61" fmla="*/ 436 h 635"/>
                <a:gd name="T62" fmla="*/ 0 w 585"/>
                <a:gd name="T63" fmla="*/ 400 h 635"/>
                <a:gd name="T64" fmla="*/ 2 w 585"/>
                <a:gd name="T65" fmla="*/ 363 h 635"/>
                <a:gd name="T66" fmla="*/ 4 w 585"/>
                <a:gd name="T67" fmla="*/ 324 h 635"/>
                <a:gd name="T68" fmla="*/ 5 w 585"/>
                <a:gd name="T69" fmla="*/ 283 h 635"/>
                <a:gd name="T70" fmla="*/ 21 w 585"/>
                <a:gd name="T71" fmla="*/ 235 h 635"/>
                <a:gd name="T72" fmla="*/ 37 w 585"/>
                <a:gd name="T73" fmla="*/ 190 h 635"/>
                <a:gd name="T74" fmla="*/ 57 w 585"/>
                <a:gd name="T75" fmla="*/ 151 h 635"/>
                <a:gd name="T76" fmla="*/ 78 w 585"/>
                <a:gd name="T77" fmla="*/ 114 h 635"/>
                <a:gd name="T78" fmla="*/ 105 w 585"/>
                <a:gd name="T79" fmla="*/ 80 h 635"/>
                <a:gd name="T80" fmla="*/ 137 w 585"/>
                <a:gd name="T81" fmla="*/ 50 h 635"/>
                <a:gd name="T82" fmla="*/ 174 w 585"/>
                <a:gd name="T83" fmla="*/ 23 h 635"/>
                <a:gd name="T84" fmla="*/ 220 w 585"/>
                <a:gd name="T85" fmla="*/ 0 h 6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5"/>
                <a:gd name="T130" fmla="*/ 0 h 635"/>
                <a:gd name="T131" fmla="*/ 585 w 585"/>
                <a:gd name="T132" fmla="*/ 635 h 6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5" h="635">
                  <a:moveTo>
                    <a:pt x="220" y="0"/>
                  </a:moveTo>
                  <a:lnTo>
                    <a:pt x="446" y="35"/>
                  </a:lnTo>
                  <a:lnTo>
                    <a:pt x="478" y="55"/>
                  </a:lnTo>
                  <a:lnTo>
                    <a:pt x="505" y="76"/>
                  </a:lnTo>
                  <a:lnTo>
                    <a:pt x="526" y="101"/>
                  </a:lnTo>
                  <a:lnTo>
                    <a:pt x="546" y="128"/>
                  </a:lnTo>
                  <a:lnTo>
                    <a:pt x="560" y="158"/>
                  </a:lnTo>
                  <a:lnTo>
                    <a:pt x="572" y="188"/>
                  </a:lnTo>
                  <a:lnTo>
                    <a:pt x="579" y="224"/>
                  </a:lnTo>
                  <a:lnTo>
                    <a:pt x="585" y="260"/>
                  </a:lnTo>
                  <a:lnTo>
                    <a:pt x="585" y="302"/>
                  </a:lnTo>
                  <a:lnTo>
                    <a:pt x="583" y="342"/>
                  </a:lnTo>
                  <a:lnTo>
                    <a:pt x="579" y="381"/>
                  </a:lnTo>
                  <a:lnTo>
                    <a:pt x="572" y="416"/>
                  </a:lnTo>
                  <a:lnTo>
                    <a:pt x="563" y="450"/>
                  </a:lnTo>
                  <a:lnTo>
                    <a:pt x="551" y="482"/>
                  </a:lnTo>
                  <a:lnTo>
                    <a:pt x="538" y="511"/>
                  </a:lnTo>
                  <a:lnTo>
                    <a:pt x="521" y="537"/>
                  </a:lnTo>
                  <a:lnTo>
                    <a:pt x="503" y="561"/>
                  </a:lnTo>
                  <a:lnTo>
                    <a:pt x="480" y="580"/>
                  </a:lnTo>
                  <a:lnTo>
                    <a:pt x="457" y="598"/>
                  </a:lnTo>
                  <a:lnTo>
                    <a:pt x="430" y="612"/>
                  </a:lnTo>
                  <a:lnTo>
                    <a:pt x="400" y="623"/>
                  </a:lnTo>
                  <a:lnTo>
                    <a:pt x="368" y="632"/>
                  </a:lnTo>
                  <a:lnTo>
                    <a:pt x="332" y="635"/>
                  </a:lnTo>
                  <a:lnTo>
                    <a:pt x="295" y="635"/>
                  </a:lnTo>
                  <a:lnTo>
                    <a:pt x="59" y="575"/>
                  </a:lnTo>
                  <a:lnTo>
                    <a:pt x="36" y="541"/>
                  </a:lnTo>
                  <a:lnTo>
                    <a:pt x="20" y="505"/>
                  </a:lnTo>
                  <a:lnTo>
                    <a:pt x="9" y="472"/>
                  </a:lnTo>
                  <a:lnTo>
                    <a:pt x="4" y="436"/>
                  </a:lnTo>
                  <a:lnTo>
                    <a:pt x="0" y="400"/>
                  </a:lnTo>
                  <a:lnTo>
                    <a:pt x="2" y="363"/>
                  </a:lnTo>
                  <a:lnTo>
                    <a:pt x="4" y="324"/>
                  </a:lnTo>
                  <a:lnTo>
                    <a:pt x="5" y="283"/>
                  </a:lnTo>
                  <a:lnTo>
                    <a:pt x="21" y="235"/>
                  </a:lnTo>
                  <a:lnTo>
                    <a:pt x="37" y="190"/>
                  </a:lnTo>
                  <a:lnTo>
                    <a:pt x="57" y="151"/>
                  </a:lnTo>
                  <a:lnTo>
                    <a:pt x="78" y="114"/>
                  </a:lnTo>
                  <a:lnTo>
                    <a:pt x="105" y="80"/>
                  </a:lnTo>
                  <a:lnTo>
                    <a:pt x="137" y="50"/>
                  </a:lnTo>
                  <a:lnTo>
                    <a:pt x="174" y="23"/>
                  </a:lnTo>
                  <a:lnTo>
                    <a:pt x="220"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2" name="Freeform 8">
              <a:extLst>
                <a:ext uri="{FF2B5EF4-FFF2-40B4-BE49-F238E27FC236}">
                  <a16:creationId xmlns:a16="http://schemas.microsoft.com/office/drawing/2014/main" id="{E82D2B08-7231-4E7B-AA40-D1381581062D}"/>
                </a:ext>
              </a:extLst>
            </p:cNvPr>
            <p:cNvSpPr>
              <a:spLocks/>
            </p:cNvSpPr>
            <p:nvPr/>
          </p:nvSpPr>
          <p:spPr bwMode="auto">
            <a:xfrm>
              <a:off x="1694" y="1949"/>
              <a:ext cx="218" cy="368"/>
            </a:xfrm>
            <a:custGeom>
              <a:avLst/>
              <a:gdLst>
                <a:gd name="T0" fmla="*/ 103 w 218"/>
                <a:gd name="T1" fmla="*/ 46 h 368"/>
                <a:gd name="T2" fmla="*/ 122 w 218"/>
                <a:gd name="T3" fmla="*/ 57 h 368"/>
                <a:gd name="T4" fmla="*/ 137 w 218"/>
                <a:gd name="T5" fmla="*/ 71 h 368"/>
                <a:gd name="T6" fmla="*/ 146 w 218"/>
                <a:gd name="T7" fmla="*/ 85 h 368"/>
                <a:gd name="T8" fmla="*/ 153 w 218"/>
                <a:gd name="T9" fmla="*/ 101 h 368"/>
                <a:gd name="T10" fmla="*/ 154 w 218"/>
                <a:gd name="T11" fmla="*/ 119 h 368"/>
                <a:gd name="T12" fmla="*/ 156 w 218"/>
                <a:gd name="T13" fmla="*/ 137 h 368"/>
                <a:gd name="T14" fmla="*/ 156 w 218"/>
                <a:gd name="T15" fmla="*/ 158 h 368"/>
                <a:gd name="T16" fmla="*/ 154 w 218"/>
                <a:gd name="T17" fmla="*/ 180 h 368"/>
                <a:gd name="T18" fmla="*/ 142 w 218"/>
                <a:gd name="T19" fmla="*/ 210 h 368"/>
                <a:gd name="T20" fmla="*/ 131 w 218"/>
                <a:gd name="T21" fmla="*/ 237 h 368"/>
                <a:gd name="T22" fmla="*/ 122 w 218"/>
                <a:gd name="T23" fmla="*/ 258 h 368"/>
                <a:gd name="T24" fmla="*/ 112 w 218"/>
                <a:gd name="T25" fmla="*/ 274 h 368"/>
                <a:gd name="T26" fmla="*/ 99 w 218"/>
                <a:gd name="T27" fmla="*/ 287 h 368"/>
                <a:gd name="T28" fmla="*/ 82 w 218"/>
                <a:gd name="T29" fmla="*/ 295 h 368"/>
                <a:gd name="T30" fmla="*/ 57 w 218"/>
                <a:gd name="T31" fmla="*/ 297 h 368"/>
                <a:gd name="T32" fmla="*/ 25 w 218"/>
                <a:gd name="T33" fmla="*/ 294 h 368"/>
                <a:gd name="T34" fmla="*/ 3 w 218"/>
                <a:gd name="T35" fmla="*/ 269 h 368"/>
                <a:gd name="T36" fmla="*/ 0 w 218"/>
                <a:gd name="T37" fmla="*/ 308 h 368"/>
                <a:gd name="T38" fmla="*/ 14 w 218"/>
                <a:gd name="T39" fmla="*/ 335 h 368"/>
                <a:gd name="T40" fmla="*/ 50 w 218"/>
                <a:gd name="T41" fmla="*/ 368 h 368"/>
                <a:gd name="T42" fmla="*/ 82 w 218"/>
                <a:gd name="T43" fmla="*/ 365 h 368"/>
                <a:gd name="T44" fmla="*/ 106 w 218"/>
                <a:gd name="T45" fmla="*/ 358 h 368"/>
                <a:gd name="T46" fmla="*/ 128 w 218"/>
                <a:gd name="T47" fmla="*/ 347 h 368"/>
                <a:gd name="T48" fmla="*/ 144 w 218"/>
                <a:gd name="T49" fmla="*/ 333 h 368"/>
                <a:gd name="T50" fmla="*/ 160 w 218"/>
                <a:gd name="T51" fmla="*/ 315 h 368"/>
                <a:gd name="T52" fmla="*/ 172 w 218"/>
                <a:gd name="T53" fmla="*/ 294 h 368"/>
                <a:gd name="T54" fmla="*/ 186 w 218"/>
                <a:gd name="T55" fmla="*/ 267 h 368"/>
                <a:gd name="T56" fmla="*/ 201 w 218"/>
                <a:gd name="T57" fmla="*/ 237 h 368"/>
                <a:gd name="T58" fmla="*/ 217 w 218"/>
                <a:gd name="T59" fmla="*/ 157 h 368"/>
                <a:gd name="T60" fmla="*/ 218 w 218"/>
                <a:gd name="T61" fmla="*/ 114 h 368"/>
                <a:gd name="T62" fmla="*/ 213 w 218"/>
                <a:gd name="T63" fmla="*/ 76 h 368"/>
                <a:gd name="T64" fmla="*/ 202 w 218"/>
                <a:gd name="T65" fmla="*/ 44 h 368"/>
                <a:gd name="T66" fmla="*/ 185 w 218"/>
                <a:gd name="T67" fmla="*/ 19 h 368"/>
                <a:gd name="T68" fmla="*/ 163 w 218"/>
                <a:gd name="T69" fmla="*/ 3 h 368"/>
                <a:gd name="T70" fmla="*/ 137 w 218"/>
                <a:gd name="T71" fmla="*/ 0 h 368"/>
                <a:gd name="T72" fmla="*/ 106 w 218"/>
                <a:gd name="T73" fmla="*/ 9 h 368"/>
                <a:gd name="T74" fmla="*/ 75 w 218"/>
                <a:gd name="T75" fmla="*/ 32 h 368"/>
                <a:gd name="T76" fmla="*/ 57 w 218"/>
                <a:gd name="T77" fmla="*/ 50 h 368"/>
                <a:gd name="T78" fmla="*/ 103 w 218"/>
                <a:gd name="T79" fmla="*/ 46 h 36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8"/>
                <a:gd name="T121" fmla="*/ 0 h 368"/>
                <a:gd name="T122" fmla="*/ 218 w 218"/>
                <a:gd name="T123" fmla="*/ 368 h 36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8" h="368">
                  <a:moveTo>
                    <a:pt x="103" y="46"/>
                  </a:moveTo>
                  <a:lnTo>
                    <a:pt x="122" y="57"/>
                  </a:lnTo>
                  <a:lnTo>
                    <a:pt x="137" y="71"/>
                  </a:lnTo>
                  <a:lnTo>
                    <a:pt x="146" y="85"/>
                  </a:lnTo>
                  <a:lnTo>
                    <a:pt x="153" y="101"/>
                  </a:lnTo>
                  <a:lnTo>
                    <a:pt x="154" y="119"/>
                  </a:lnTo>
                  <a:lnTo>
                    <a:pt x="156" y="137"/>
                  </a:lnTo>
                  <a:lnTo>
                    <a:pt x="156" y="158"/>
                  </a:lnTo>
                  <a:lnTo>
                    <a:pt x="154" y="180"/>
                  </a:lnTo>
                  <a:lnTo>
                    <a:pt x="142" y="210"/>
                  </a:lnTo>
                  <a:lnTo>
                    <a:pt x="131" y="237"/>
                  </a:lnTo>
                  <a:lnTo>
                    <a:pt x="122" y="258"/>
                  </a:lnTo>
                  <a:lnTo>
                    <a:pt x="112" y="274"/>
                  </a:lnTo>
                  <a:lnTo>
                    <a:pt x="99" y="287"/>
                  </a:lnTo>
                  <a:lnTo>
                    <a:pt x="82" y="295"/>
                  </a:lnTo>
                  <a:lnTo>
                    <a:pt x="57" y="297"/>
                  </a:lnTo>
                  <a:lnTo>
                    <a:pt x="25" y="294"/>
                  </a:lnTo>
                  <a:lnTo>
                    <a:pt x="3" y="269"/>
                  </a:lnTo>
                  <a:lnTo>
                    <a:pt x="0" y="308"/>
                  </a:lnTo>
                  <a:lnTo>
                    <a:pt x="14" y="335"/>
                  </a:lnTo>
                  <a:lnTo>
                    <a:pt x="50" y="368"/>
                  </a:lnTo>
                  <a:lnTo>
                    <a:pt x="82" y="365"/>
                  </a:lnTo>
                  <a:lnTo>
                    <a:pt x="106" y="358"/>
                  </a:lnTo>
                  <a:lnTo>
                    <a:pt x="128" y="347"/>
                  </a:lnTo>
                  <a:lnTo>
                    <a:pt x="144" y="333"/>
                  </a:lnTo>
                  <a:lnTo>
                    <a:pt x="160" y="315"/>
                  </a:lnTo>
                  <a:lnTo>
                    <a:pt x="172" y="294"/>
                  </a:lnTo>
                  <a:lnTo>
                    <a:pt x="186" y="267"/>
                  </a:lnTo>
                  <a:lnTo>
                    <a:pt x="201" y="237"/>
                  </a:lnTo>
                  <a:lnTo>
                    <a:pt x="217" y="157"/>
                  </a:lnTo>
                  <a:lnTo>
                    <a:pt x="218" y="114"/>
                  </a:lnTo>
                  <a:lnTo>
                    <a:pt x="213" y="76"/>
                  </a:lnTo>
                  <a:lnTo>
                    <a:pt x="202" y="44"/>
                  </a:lnTo>
                  <a:lnTo>
                    <a:pt x="185" y="19"/>
                  </a:lnTo>
                  <a:lnTo>
                    <a:pt x="163" y="3"/>
                  </a:lnTo>
                  <a:lnTo>
                    <a:pt x="137" y="0"/>
                  </a:lnTo>
                  <a:lnTo>
                    <a:pt x="106" y="9"/>
                  </a:lnTo>
                  <a:lnTo>
                    <a:pt x="75" y="32"/>
                  </a:lnTo>
                  <a:lnTo>
                    <a:pt x="57" y="50"/>
                  </a:lnTo>
                  <a:lnTo>
                    <a:pt x="103" y="46"/>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3" name="Freeform 9">
              <a:extLst>
                <a:ext uri="{FF2B5EF4-FFF2-40B4-BE49-F238E27FC236}">
                  <a16:creationId xmlns:a16="http://schemas.microsoft.com/office/drawing/2014/main" id="{EE906E46-7D31-4419-A047-A24BCE90E9EE}"/>
                </a:ext>
              </a:extLst>
            </p:cNvPr>
            <p:cNvSpPr>
              <a:spLocks/>
            </p:cNvSpPr>
            <p:nvPr/>
          </p:nvSpPr>
          <p:spPr bwMode="auto">
            <a:xfrm>
              <a:off x="1662" y="1928"/>
              <a:ext cx="140" cy="333"/>
            </a:xfrm>
            <a:custGeom>
              <a:avLst/>
              <a:gdLst>
                <a:gd name="T0" fmla="*/ 140 w 140"/>
                <a:gd name="T1" fmla="*/ 0 h 333"/>
                <a:gd name="T2" fmla="*/ 105 w 140"/>
                <a:gd name="T3" fmla="*/ 17 h 333"/>
                <a:gd name="T4" fmla="*/ 75 w 140"/>
                <a:gd name="T5" fmla="*/ 39 h 333"/>
                <a:gd name="T6" fmla="*/ 51 w 140"/>
                <a:gd name="T7" fmla="*/ 64 h 333"/>
                <a:gd name="T8" fmla="*/ 34 w 140"/>
                <a:gd name="T9" fmla="*/ 92 h 333"/>
                <a:gd name="T10" fmla="*/ 21 w 140"/>
                <a:gd name="T11" fmla="*/ 122 h 333"/>
                <a:gd name="T12" fmla="*/ 11 w 140"/>
                <a:gd name="T13" fmla="*/ 158 h 333"/>
                <a:gd name="T14" fmla="*/ 3 w 140"/>
                <a:gd name="T15" fmla="*/ 197 h 333"/>
                <a:gd name="T16" fmla="*/ 0 w 140"/>
                <a:gd name="T17" fmla="*/ 238 h 333"/>
                <a:gd name="T18" fmla="*/ 5 w 140"/>
                <a:gd name="T19" fmla="*/ 284 h 333"/>
                <a:gd name="T20" fmla="*/ 23 w 140"/>
                <a:gd name="T21" fmla="*/ 333 h 333"/>
                <a:gd name="T22" fmla="*/ 28 w 140"/>
                <a:gd name="T23" fmla="*/ 293 h 333"/>
                <a:gd name="T24" fmla="*/ 23 w 140"/>
                <a:gd name="T25" fmla="*/ 222 h 333"/>
                <a:gd name="T26" fmla="*/ 55 w 140"/>
                <a:gd name="T27" fmla="*/ 235 h 333"/>
                <a:gd name="T28" fmla="*/ 101 w 140"/>
                <a:gd name="T29" fmla="*/ 233 h 333"/>
                <a:gd name="T30" fmla="*/ 115 w 140"/>
                <a:gd name="T31" fmla="*/ 208 h 333"/>
                <a:gd name="T32" fmla="*/ 133 w 140"/>
                <a:gd name="T33" fmla="*/ 194 h 333"/>
                <a:gd name="T34" fmla="*/ 137 w 140"/>
                <a:gd name="T35" fmla="*/ 160 h 333"/>
                <a:gd name="T36" fmla="*/ 115 w 140"/>
                <a:gd name="T37" fmla="*/ 146 h 333"/>
                <a:gd name="T38" fmla="*/ 117 w 140"/>
                <a:gd name="T39" fmla="*/ 108 h 333"/>
                <a:gd name="T40" fmla="*/ 96 w 140"/>
                <a:gd name="T41" fmla="*/ 83 h 333"/>
                <a:gd name="T42" fmla="*/ 78 w 140"/>
                <a:gd name="T43" fmla="*/ 73 h 333"/>
                <a:gd name="T44" fmla="*/ 85 w 140"/>
                <a:gd name="T45" fmla="*/ 64 h 333"/>
                <a:gd name="T46" fmla="*/ 92 w 140"/>
                <a:gd name="T47" fmla="*/ 53 h 333"/>
                <a:gd name="T48" fmla="*/ 99 w 140"/>
                <a:gd name="T49" fmla="*/ 44 h 333"/>
                <a:gd name="T50" fmla="*/ 107 w 140"/>
                <a:gd name="T51" fmla="*/ 35 h 333"/>
                <a:gd name="T52" fmla="*/ 115 w 140"/>
                <a:gd name="T53" fmla="*/ 28 h 333"/>
                <a:gd name="T54" fmla="*/ 123 w 140"/>
                <a:gd name="T55" fmla="*/ 19 h 333"/>
                <a:gd name="T56" fmla="*/ 131 w 140"/>
                <a:gd name="T57" fmla="*/ 8 h 333"/>
                <a:gd name="T58" fmla="*/ 140 w 140"/>
                <a:gd name="T59" fmla="*/ 0 h 33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0"/>
                <a:gd name="T91" fmla="*/ 0 h 333"/>
                <a:gd name="T92" fmla="*/ 140 w 140"/>
                <a:gd name="T93" fmla="*/ 333 h 33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0" h="333">
                  <a:moveTo>
                    <a:pt x="140" y="0"/>
                  </a:moveTo>
                  <a:lnTo>
                    <a:pt x="105" y="17"/>
                  </a:lnTo>
                  <a:lnTo>
                    <a:pt x="75" y="39"/>
                  </a:lnTo>
                  <a:lnTo>
                    <a:pt x="51" y="64"/>
                  </a:lnTo>
                  <a:lnTo>
                    <a:pt x="34" y="92"/>
                  </a:lnTo>
                  <a:lnTo>
                    <a:pt x="21" y="122"/>
                  </a:lnTo>
                  <a:lnTo>
                    <a:pt x="11" y="158"/>
                  </a:lnTo>
                  <a:lnTo>
                    <a:pt x="3" y="197"/>
                  </a:lnTo>
                  <a:lnTo>
                    <a:pt x="0" y="238"/>
                  </a:lnTo>
                  <a:lnTo>
                    <a:pt x="5" y="284"/>
                  </a:lnTo>
                  <a:lnTo>
                    <a:pt x="23" y="333"/>
                  </a:lnTo>
                  <a:lnTo>
                    <a:pt x="28" y="293"/>
                  </a:lnTo>
                  <a:lnTo>
                    <a:pt x="23" y="222"/>
                  </a:lnTo>
                  <a:lnTo>
                    <a:pt x="55" y="235"/>
                  </a:lnTo>
                  <a:lnTo>
                    <a:pt x="101" y="233"/>
                  </a:lnTo>
                  <a:lnTo>
                    <a:pt x="115" y="208"/>
                  </a:lnTo>
                  <a:lnTo>
                    <a:pt x="133" y="194"/>
                  </a:lnTo>
                  <a:lnTo>
                    <a:pt x="137" y="160"/>
                  </a:lnTo>
                  <a:lnTo>
                    <a:pt x="115" y="146"/>
                  </a:lnTo>
                  <a:lnTo>
                    <a:pt x="117" y="108"/>
                  </a:lnTo>
                  <a:lnTo>
                    <a:pt x="96" y="83"/>
                  </a:lnTo>
                  <a:lnTo>
                    <a:pt x="78" y="73"/>
                  </a:lnTo>
                  <a:lnTo>
                    <a:pt x="85" y="64"/>
                  </a:lnTo>
                  <a:lnTo>
                    <a:pt x="92" y="53"/>
                  </a:lnTo>
                  <a:lnTo>
                    <a:pt x="99" y="44"/>
                  </a:lnTo>
                  <a:lnTo>
                    <a:pt x="107" y="35"/>
                  </a:lnTo>
                  <a:lnTo>
                    <a:pt x="115" y="28"/>
                  </a:lnTo>
                  <a:lnTo>
                    <a:pt x="123" y="19"/>
                  </a:lnTo>
                  <a:lnTo>
                    <a:pt x="131" y="8"/>
                  </a:lnTo>
                  <a:lnTo>
                    <a:pt x="140"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4" name="Freeform 10">
              <a:extLst>
                <a:ext uri="{FF2B5EF4-FFF2-40B4-BE49-F238E27FC236}">
                  <a16:creationId xmlns:a16="http://schemas.microsoft.com/office/drawing/2014/main" id="{B845BDD9-2590-4CAC-A482-D6306BAA6575}"/>
                </a:ext>
              </a:extLst>
            </p:cNvPr>
            <p:cNvSpPr>
              <a:spLocks/>
            </p:cNvSpPr>
            <p:nvPr/>
          </p:nvSpPr>
          <p:spPr bwMode="auto">
            <a:xfrm>
              <a:off x="1376" y="1765"/>
              <a:ext cx="455" cy="617"/>
            </a:xfrm>
            <a:custGeom>
              <a:avLst/>
              <a:gdLst>
                <a:gd name="T0" fmla="*/ 208 w 455"/>
                <a:gd name="T1" fmla="*/ 0 h 617"/>
                <a:gd name="T2" fmla="*/ 455 w 455"/>
                <a:gd name="T3" fmla="*/ 33 h 617"/>
                <a:gd name="T4" fmla="*/ 421 w 455"/>
                <a:gd name="T5" fmla="*/ 36 h 617"/>
                <a:gd name="T6" fmla="*/ 387 w 455"/>
                <a:gd name="T7" fmla="*/ 47 h 617"/>
                <a:gd name="T8" fmla="*/ 353 w 455"/>
                <a:gd name="T9" fmla="*/ 65 h 617"/>
                <a:gd name="T10" fmla="*/ 321 w 455"/>
                <a:gd name="T11" fmla="*/ 86 h 617"/>
                <a:gd name="T12" fmla="*/ 293 w 455"/>
                <a:gd name="T13" fmla="*/ 114 h 617"/>
                <a:gd name="T14" fmla="*/ 266 w 455"/>
                <a:gd name="T15" fmla="*/ 146 h 617"/>
                <a:gd name="T16" fmla="*/ 241 w 455"/>
                <a:gd name="T17" fmla="*/ 184 h 617"/>
                <a:gd name="T18" fmla="*/ 222 w 455"/>
                <a:gd name="T19" fmla="*/ 225 h 617"/>
                <a:gd name="T20" fmla="*/ 208 w 455"/>
                <a:gd name="T21" fmla="*/ 269 h 617"/>
                <a:gd name="T22" fmla="*/ 197 w 455"/>
                <a:gd name="T23" fmla="*/ 316 h 617"/>
                <a:gd name="T24" fmla="*/ 192 w 455"/>
                <a:gd name="T25" fmla="*/ 364 h 617"/>
                <a:gd name="T26" fmla="*/ 194 w 455"/>
                <a:gd name="T27" fmla="*/ 414 h 617"/>
                <a:gd name="T28" fmla="*/ 202 w 455"/>
                <a:gd name="T29" fmla="*/ 463 h 617"/>
                <a:gd name="T30" fmla="*/ 217 w 455"/>
                <a:gd name="T31" fmla="*/ 515 h 617"/>
                <a:gd name="T32" fmla="*/ 240 w 455"/>
                <a:gd name="T33" fmla="*/ 567 h 617"/>
                <a:gd name="T34" fmla="*/ 272 w 455"/>
                <a:gd name="T35" fmla="*/ 617 h 617"/>
                <a:gd name="T36" fmla="*/ 181 w 455"/>
                <a:gd name="T37" fmla="*/ 601 h 617"/>
                <a:gd name="T38" fmla="*/ 87 w 455"/>
                <a:gd name="T39" fmla="*/ 574 h 617"/>
                <a:gd name="T40" fmla="*/ 25 w 455"/>
                <a:gd name="T41" fmla="*/ 510 h 617"/>
                <a:gd name="T42" fmla="*/ 7 w 455"/>
                <a:gd name="T43" fmla="*/ 444 h 617"/>
                <a:gd name="T44" fmla="*/ 0 w 455"/>
                <a:gd name="T45" fmla="*/ 371 h 617"/>
                <a:gd name="T46" fmla="*/ 3 w 455"/>
                <a:gd name="T47" fmla="*/ 296 h 617"/>
                <a:gd name="T48" fmla="*/ 18 w 455"/>
                <a:gd name="T49" fmla="*/ 219 h 617"/>
                <a:gd name="T50" fmla="*/ 46 w 455"/>
                <a:gd name="T51" fmla="*/ 150 h 617"/>
                <a:gd name="T52" fmla="*/ 87 w 455"/>
                <a:gd name="T53" fmla="*/ 86 h 617"/>
                <a:gd name="T54" fmla="*/ 140 w 455"/>
                <a:gd name="T55" fmla="*/ 36 h 617"/>
                <a:gd name="T56" fmla="*/ 208 w 455"/>
                <a:gd name="T57" fmla="*/ 0 h 6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5"/>
                <a:gd name="T88" fmla="*/ 0 h 617"/>
                <a:gd name="T89" fmla="*/ 455 w 455"/>
                <a:gd name="T90" fmla="*/ 617 h 6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5" h="617">
                  <a:moveTo>
                    <a:pt x="208" y="0"/>
                  </a:moveTo>
                  <a:lnTo>
                    <a:pt x="455" y="33"/>
                  </a:lnTo>
                  <a:lnTo>
                    <a:pt x="421" y="36"/>
                  </a:lnTo>
                  <a:lnTo>
                    <a:pt x="387" y="47"/>
                  </a:lnTo>
                  <a:lnTo>
                    <a:pt x="353" y="65"/>
                  </a:lnTo>
                  <a:lnTo>
                    <a:pt x="321" y="86"/>
                  </a:lnTo>
                  <a:lnTo>
                    <a:pt x="293" y="114"/>
                  </a:lnTo>
                  <a:lnTo>
                    <a:pt x="266" y="146"/>
                  </a:lnTo>
                  <a:lnTo>
                    <a:pt x="241" y="184"/>
                  </a:lnTo>
                  <a:lnTo>
                    <a:pt x="222" y="225"/>
                  </a:lnTo>
                  <a:lnTo>
                    <a:pt x="208" y="269"/>
                  </a:lnTo>
                  <a:lnTo>
                    <a:pt x="197" y="316"/>
                  </a:lnTo>
                  <a:lnTo>
                    <a:pt x="192" y="364"/>
                  </a:lnTo>
                  <a:lnTo>
                    <a:pt x="194" y="414"/>
                  </a:lnTo>
                  <a:lnTo>
                    <a:pt x="202" y="463"/>
                  </a:lnTo>
                  <a:lnTo>
                    <a:pt x="217" y="515"/>
                  </a:lnTo>
                  <a:lnTo>
                    <a:pt x="240" y="567"/>
                  </a:lnTo>
                  <a:lnTo>
                    <a:pt x="272" y="617"/>
                  </a:lnTo>
                  <a:lnTo>
                    <a:pt x="181" y="601"/>
                  </a:lnTo>
                  <a:lnTo>
                    <a:pt x="87" y="574"/>
                  </a:lnTo>
                  <a:lnTo>
                    <a:pt x="25" y="510"/>
                  </a:lnTo>
                  <a:lnTo>
                    <a:pt x="7" y="444"/>
                  </a:lnTo>
                  <a:lnTo>
                    <a:pt x="0" y="371"/>
                  </a:lnTo>
                  <a:lnTo>
                    <a:pt x="3" y="296"/>
                  </a:lnTo>
                  <a:lnTo>
                    <a:pt x="18" y="219"/>
                  </a:lnTo>
                  <a:lnTo>
                    <a:pt x="46" y="150"/>
                  </a:lnTo>
                  <a:lnTo>
                    <a:pt x="87" y="86"/>
                  </a:lnTo>
                  <a:lnTo>
                    <a:pt x="140" y="36"/>
                  </a:lnTo>
                  <a:lnTo>
                    <a:pt x="208"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5" name="Freeform 11">
              <a:extLst>
                <a:ext uri="{FF2B5EF4-FFF2-40B4-BE49-F238E27FC236}">
                  <a16:creationId xmlns:a16="http://schemas.microsoft.com/office/drawing/2014/main" id="{3ACF79FA-201F-4CF3-8DE4-73B865C842A7}"/>
                </a:ext>
              </a:extLst>
            </p:cNvPr>
            <p:cNvSpPr>
              <a:spLocks/>
            </p:cNvSpPr>
            <p:nvPr/>
          </p:nvSpPr>
          <p:spPr bwMode="auto">
            <a:xfrm>
              <a:off x="4151" y="1748"/>
              <a:ext cx="404" cy="343"/>
            </a:xfrm>
            <a:custGeom>
              <a:avLst/>
              <a:gdLst>
                <a:gd name="T0" fmla="*/ 0 w 404"/>
                <a:gd name="T1" fmla="*/ 0 h 343"/>
                <a:gd name="T2" fmla="*/ 0 w 404"/>
                <a:gd name="T3" fmla="*/ 249 h 343"/>
                <a:gd name="T4" fmla="*/ 268 w 404"/>
                <a:gd name="T5" fmla="*/ 245 h 343"/>
                <a:gd name="T6" fmla="*/ 295 w 404"/>
                <a:gd name="T7" fmla="*/ 343 h 343"/>
                <a:gd name="T8" fmla="*/ 395 w 404"/>
                <a:gd name="T9" fmla="*/ 320 h 343"/>
                <a:gd name="T10" fmla="*/ 391 w 404"/>
                <a:gd name="T11" fmla="*/ 235 h 343"/>
                <a:gd name="T12" fmla="*/ 404 w 404"/>
                <a:gd name="T13" fmla="*/ 149 h 343"/>
                <a:gd name="T14" fmla="*/ 404 w 404"/>
                <a:gd name="T15" fmla="*/ 67 h 343"/>
                <a:gd name="T16" fmla="*/ 0 w 404"/>
                <a:gd name="T17" fmla="*/ 0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4"/>
                <a:gd name="T28" fmla="*/ 0 h 343"/>
                <a:gd name="T29" fmla="*/ 404 w 404"/>
                <a:gd name="T30" fmla="*/ 343 h 3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4" h="343">
                  <a:moveTo>
                    <a:pt x="0" y="0"/>
                  </a:moveTo>
                  <a:lnTo>
                    <a:pt x="0" y="249"/>
                  </a:lnTo>
                  <a:lnTo>
                    <a:pt x="268" y="245"/>
                  </a:lnTo>
                  <a:lnTo>
                    <a:pt x="295" y="343"/>
                  </a:lnTo>
                  <a:lnTo>
                    <a:pt x="395" y="320"/>
                  </a:lnTo>
                  <a:lnTo>
                    <a:pt x="391" y="235"/>
                  </a:lnTo>
                  <a:lnTo>
                    <a:pt x="404" y="149"/>
                  </a:lnTo>
                  <a:lnTo>
                    <a:pt x="404" y="67"/>
                  </a:lnTo>
                  <a:lnTo>
                    <a:pt x="0" y="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6" name="Freeform 12">
              <a:extLst>
                <a:ext uri="{FF2B5EF4-FFF2-40B4-BE49-F238E27FC236}">
                  <a16:creationId xmlns:a16="http://schemas.microsoft.com/office/drawing/2014/main" id="{72329393-6540-4C03-9D72-551EF6589CF6}"/>
                </a:ext>
              </a:extLst>
            </p:cNvPr>
            <p:cNvSpPr>
              <a:spLocks/>
            </p:cNvSpPr>
            <p:nvPr/>
          </p:nvSpPr>
          <p:spPr bwMode="auto">
            <a:xfrm>
              <a:off x="4151" y="1386"/>
              <a:ext cx="491" cy="331"/>
            </a:xfrm>
            <a:custGeom>
              <a:avLst/>
              <a:gdLst>
                <a:gd name="T0" fmla="*/ 0 w 491"/>
                <a:gd name="T1" fmla="*/ 283 h 331"/>
                <a:gd name="T2" fmla="*/ 0 w 491"/>
                <a:gd name="T3" fmla="*/ 331 h 331"/>
                <a:gd name="T4" fmla="*/ 64 w 491"/>
                <a:gd name="T5" fmla="*/ 198 h 331"/>
                <a:gd name="T6" fmla="*/ 121 w 491"/>
                <a:gd name="T7" fmla="*/ 203 h 331"/>
                <a:gd name="T8" fmla="*/ 139 w 491"/>
                <a:gd name="T9" fmla="*/ 232 h 331"/>
                <a:gd name="T10" fmla="*/ 155 w 491"/>
                <a:gd name="T11" fmla="*/ 249 h 331"/>
                <a:gd name="T12" fmla="*/ 167 w 491"/>
                <a:gd name="T13" fmla="*/ 262 h 331"/>
                <a:gd name="T14" fmla="*/ 181 w 491"/>
                <a:gd name="T15" fmla="*/ 269 h 331"/>
                <a:gd name="T16" fmla="*/ 197 w 491"/>
                <a:gd name="T17" fmla="*/ 274 h 331"/>
                <a:gd name="T18" fmla="*/ 215 w 491"/>
                <a:gd name="T19" fmla="*/ 280 h 331"/>
                <a:gd name="T20" fmla="*/ 240 w 491"/>
                <a:gd name="T21" fmla="*/ 287 h 331"/>
                <a:gd name="T22" fmla="*/ 272 w 491"/>
                <a:gd name="T23" fmla="*/ 298 h 331"/>
                <a:gd name="T24" fmla="*/ 418 w 491"/>
                <a:gd name="T25" fmla="*/ 189 h 331"/>
                <a:gd name="T26" fmla="*/ 491 w 491"/>
                <a:gd name="T27" fmla="*/ 118 h 331"/>
                <a:gd name="T28" fmla="*/ 480 w 491"/>
                <a:gd name="T29" fmla="*/ 46 h 331"/>
                <a:gd name="T30" fmla="*/ 0 w 491"/>
                <a:gd name="T31" fmla="*/ 0 h 331"/>
                <a:gd name="T32" fmla="*/ 0 w 491"/>
                <a:gd name="T33" fmla="*/ 194 h 331"/>
                <a:gd name="T34" fmla="*/ 29 w 491"/>
                <a:gd name="T35" fmla="*/ 194 h 331"/>
                <a:gd name="T36" fmla="*/ 21 w 491"/>
                <a:gd name="T37" fmla="*/ 232 h 331"/>
                <a:gd name="T38" fmla="*/ 0 w 491"/>
                <a:gd name="T39" fmla="*/ 230 h 331"/>
                <a:gd name="T40" fmla="*/ 0 w 491"/>
                <a:gd name="T41" fmla="*/ 253 h 331"/>
                <a:gd name="T42" fmla="*/ 14 w 491"/>
                <a:gd name="T43" fmla="*/ 257 h 331"/>
                <a:gd name="T44" fmla="*/ 0 w 491"/>
                <a:gd name="T45" fmla="*/ 283 h 3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1"/>
                <a:gd name="T70" fmla="*/ 0 h 331"/>
                <a:gd name="T71" fmla="*/ 491 w 491"/>
                <a:gd name="T72" fmla="*/ 331 h 3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1" h="331">
                  <a:moveTo>
                    <a:pt x="0" y="283"/>
                  </a:moveTo>
                  <a:lnTo>
                    <a:pt x="0" y="331"/>
                  </a:lnTo>
                  <a:lnTo>
                    <a:pt x="64" y="198"/>
                  </a:lnTo>
                  <a:lnTo>
                    <a:pt x="121" y="203"/>
                  </a:lnTo>
                  <a:lnTo>
                    <a:pt x="139" y="232"/>
                  </a:lnTo>
                  <a:lnTo>
                    <a:pt x="155" y="249"/>
                  </a:lnTo>
                  <a:lnTo>
                    <a:pt x="167" y="262"/>
                  </a:lnTo>
                  <a:lnTo>
                    <a:pt x="181" y="269"/>
                  </a:lnTo>
                  <a:lnTo>
                    <a:pt x="197" y="274"/>
                  </a:lnTo>
                  <a:lnTo>
                    <a:pt x="215" y="280"/>
                  </a:lnTo>
                  <a:lnTo>
                    <a:pt x="240" y="287"/>
                  </a:lnTo>
                  <a:lnTo>
                    <a:pt x="272" y="298"/>
                  </a:lnTo>
                  <a:lnTo>
                    <a:pt x="418" y="189"/>
                  </a:lnTo>
                  <a:lnTo>
                    <a:pt x="491" y="118"/>
                  </a:lnTo>
                  <a:lnTo>
                    <a:pt x="480" y="46"/>
                  </a:lnTo>
                  <a:lnTo>
                    <a:pt x="0" y="0"/>
                  </a:lnTo>
                  <a:lnTo>
                    <a:pt x="0" y="194"/>
                  </a:lnTo>
                  <a:lnTo>
                    <a:pt x="29" y="194"/>
                  </a:lnTo>
                  <a:lnTo>
                    <a:pt x="21" y="232"/>
                  </a:lnTo>
                  <a:lnTo>
                    <a:pt x="0" y="230"/>
                  </a:lnTo>
                  <a:lnTo>
                    <a:pt x="0" y="253"/>
                  </a:lnTo>
                  <a:lnTo>
                    <a:pt x="14" y="257"/>
                  </a:lnTo>
                  <a:lnTo>
                    <a:pt x="0" y="28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7" name="Freeform 13">
              <a:extLst>
                <a:ext uri="{FF2B5EF4-FFF2-40B4-BE49-F238E27FC236}">
                  <a16:creationId xmlns:a16="http://schemas.microsoft.com/office/drawing/2014/main" id="{C1821D7D-36EA-4F7D-8A30-EBDBDE6F47B9}"/>
                </a:ext>
              </a:extLst>
            </p:cNvPr>
            <p:cNvSpPr>
              <a:spLocks/>
            </p:cNvSpPr>
            <p:nvPr/>
          </p:nvSpPr>
          <p:spPr bwMode="auto">
            <a:xfrm>
              <a:off x="4032" y="1374"/>
              <a:ext cx="119" cy="885"/>
            </a:xfrm>
            <a:custGeom>
              <a:avLst/>
              <a:gdLst>
                <a:gd name="T0" fmla="*/ 119 w 119"/>
                <a:gd name="T1" fmla="*/ 206 h 885"/>
                <a:gd name="T2" fmla="*/ 119 w 119"/>
                <a:gd name="T3" fmla="*/ 12 h 885"/>
                <a:gd name="T4" fmla="*/ 0 w 119"/>
                <a:gd name="T5" fmla="*/ 0 h 885"/>
                <a:gd name="T6" fmla="*/ 0 w 119"/>
                <a:gd name="T7" fmla="*/ 192 h 885"/>
                <a:gd name="T8" fmla="*/ 94 w 119"/>
                <a:gd name="T9" fmla="*/ 203 h 885"/>
                <a:gd name="T10" fmla="*/ 45 w 119"/>
                <a:gd name="T11" fmla="*/ 242 h 885"/>
                <a:gd name="T12" fmla="*/ 0 w 119"/>
                <a:gd name="T13" fmla="*/ 247 h 885"/>
                <a:gd name="T14" fmla="*/ 0 w 119"/>
                <a:gd name="T15" fmla="*/ 285 h 885"/>
                <a:gd name="T16" fmla="*/ 41 w 119"/>
                <a:gd name="T17" fmla="*/ 263 h 885"/>
                <a:gd name="T18" fmla="*/ 50 w 119"/>
                <a:gd name="T19" fmla="*/ 265 h 885"/>
                <a:gd name="T20" fmla="*/ 68 w 119"/>
                <a:gd name="T21" fmla="*/ 265 h 885"/>
                <a:gd name="T22" fmla="*/ 84 w 119"/>
                <a:gd name="T23" fmla="*/ 263 h 885"/>
                <a:gd name="T24" fmla="*/ 93 w 119"/>
                <a:gd name="T25" fmla="*/ 263 h 885"/>
                <a:gd name="T26" fmla="*/ 80 w 119"/>
                <a:gd name="T27" fmla="*/ 343 h 885"/>
                <a:gd name="T28" fmla="*/ 57 w 119"/>
                <a:gd name="T29" fmla="*/ 343 h 885"/>
                <a:gd name="T30" fmla="*/ 34 w 119"/>
                <a:gd name="T31" fmla="*/ 327 h 885"/>
                <a:gd name="T32" fmla="*/ 0 w 119"/>
                <a:gd name="T33" fmla="*/ 327 h 885"/>
                <a:gd name="T34" fmla="*/ 0 w 119"/>
                <a:gd name="T35" fmla="*/ 885 h 885"/>
                <a:gd name="T36" fmla="*/ 68 w 119"/>
                <a:gd name="T37" fmla="*/ 865 h 885"/>
                <a:gd name="T38" fmla="*/ 75 w 119"/>
                <a:gd name="T39" fmla="*/ 623 h 885"/>
                <a:gd name="T40" fmla="*/ 119 w 119"/>
                <a:gd name="T41" fmla="*/ 623 h 885"/>
                <a:gd name="T42" fmla="*/ 119 w 119"/>
                <a:gd name="T43" fmla="*/ 374 h 885"/>
                <a:gd name="T44" fmla="*/ 107 w 119"/>
                <a:gd name="T45" fmla="*/ 370 h 885"/>
                <a:gd name="T46" fmla="*/ 119 w 119"/>
                <a:gd name="T47" fmla="*/ 343 h 885"/>
                <a:gd name="T48" fmla="*/ 119 w 119"/>
                <a:gd name="T49" fmla="*/ 295 h 885"/>
                <a:gd name="T50" fmla="*/ 105 w 119"/>
                <a:gd name="T51" fmla="*/ 324 h 885"/>
                <a:gd name="T52" fmla="*/ 112 w 119"/>
                <a:gd name="T53" fmla="*/ 265 h 885"/>
                <a:gd name="T54" fmla="*/ 119 w 119"/>
                <a:gd name="T55" fmla="*/ 265 h 885"/>
                <a:gd name="T56" fmla="*/ 119 w 119"/>
                <a:gd name="T57" fmla="*/ 242 h 885"/>
                <a:gd name="T58" fmla="*/ 105 w 119"/>
                <a:gd name="T59" fmla="*/ 240 h 885"/>
                <a:gd name="T60" fmla="*/ 109 w 119"/>
                <a:gd name="T61" fmla="*/ 206 h 885"/>
                <a:gd name="T62" fmla="*/ 119 w 119"/>
                <a:gd name="T63" fmla="*/ 206 h 8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
                <a:gd name="T97" fmla="*/ 0 h 885"/>
                <a:gd name="T98" fmla="*/ 119 w 119"/>
                <a:gd name="T99" fmla="*/ 885 h 8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 h="885">
                  <a:moveTo>
                    <a:pt x="119" y="206"/>
                  </a:moveTo>
                  <a:lnTo>
                    <a:pt x="119" y="12"/>
                  </a:lnTo>
                  <a:lnTo>
                    <a:pt x="0" y="0"/>
                  </a:lnTo>
                  <a:lnTo>
                    <a:pt x="0" y="192"/>
                  </a:lnTo>
                  <a:lnTo>
                    <a:pt x="94" y="203"/>
                  </a:lnTo>
                  <a:lnTo>
                    <a:pt x="45" y="242"/>
                  </a:lnTo>
                  <a:lnTo>
                    <a:pt x="0" y="247"/>
                  </a:lnTo>
                  <a:lnTo>
                    <a:pt x="0" y="285"/>
                  </a:lnTo>
                  <a:lnTo>
                    <a:pt x="41" y="263"/>
                  </a:lnTo>
                  <a:lnTo>
                    <a:pt x="50" y="265"/>
                  </a:lnTo>
                  <a:lnTo>
                    <a:pt x="68" y="265"/>
                  </a:lnTo>
                  <a:lnTo>
                    <a:pt x="84" y="263"/>
                  </a:lnTo>
                  <a:lnTo>
                    <a:pt x="93" y="263"/>
                  </a:lnTo>
                  <a:lnTo>
                    <a:pt x="80" y="343"/>
                  </a:lnTo>
                  <a:lnTo>
                    <a:pt x="57" y="343"/>
                  </a:lnTo>
                  <a:lnTo>
                    <a:pt x="34" y="327"/>
                  </a:lnTo>
                  <a:lnTo>
                    <a:pt x="0" y="327"/>
                  </a:lnTo>
                  <a:lnTo>
                    <a:pt x="0" y="885"/>
                  </a:lnTo>
                  <a:lnTo>
                    <a:pt x="68" y="865"/>
                  </a:lnTo>
                  <a:lnTo>
                    <a:pt x="75" y="623"/>
                  </a:lnTo>
                  <a:lnTo>
                    <a:pt x="119" y="623"/>
                  </a:lnTo>
                  <a:lnTo>
                    <a:pt x="119" y="374"/>
                  </a:lnTo>
                  <a:lnTo>
                    <a:pt x="107" y="370"/>
                  </a:lnTo>
                  <a:lnTo>
                    <a:pt x="119" y="343"/>
                  </a:lnTo>
                  <a:lnTo>
                    <a:pt x="119" y="295"/>
                  </a:lnTo>
                  <a:lnTo>
                    <a:pt x="105" y="324"/>
                  </a:lnTo>
                  <a:lnTo>
                    <a:pt x="112" y="265"/>
                  </a:lnTo>
                  <a:lnTo>
                    <a:pt x="119" y="265"/>
                  </a:lnTo>
                  <a:lnTo>
                    <a:pt x="119" y="242"/>
                  </a:lnTo>
                  <a:lnTo>
                    <a:pt x="105" y="240"/>
                  </a:lnTo>
                  <a:lnTo>
                    <a:pt x="109" y="206"/>
                  </a:lnTo>
                  <a:lnTo>
                    <a:pt x="119" y="20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8" name="Freeform 14">
              <a:extLst>
                <a:ext uri="{FF2B5EF4-FFF2-40B4-BE49-F238E27FC236}">
                  <a16:creationId xmlns:a16="http://schemas.microsoft.com/office/drawing/2014/main" id="{E046E38A-C38C-442B-9EE3-ECDA916BDEE2}"/>
                </a:ext>
              </a:extLst>
            </p:cNvPr>
            <p:cNvSpPr>
              <a:spLocks/>
            </p:cNvSpPr>
            <p:nvPr/>
          </p:nvSpPr>
          <p:spPr bwMode="auto">
            <a:xfrm>
              <a:off x="3966" y="1368"/>
              <a:ext cx="66" cy="198"/>
            </a:xfrm>
            <a:custGeom>
              <a:avLst/>
              <a:gdLst>
                <a:gd name="T0" fmla="*/ 66 w 66"/>
                <a:gd name="T1" fmla="*/ 198 h 198"/>
                <a:gd name="T2" fmla="*/ 66 w 66"/>
                <a:gd name="T3" fmla="*/ 6 h 198"/>
                <a:gd name="T4" fmla="*/ 0 w 66"/>
                <a:gd name="T5" fmla="*/ 0 h 198"/>
                <a:gd name="T6" fmla="*/ 0 w 66"/>
                <a:gd name="T7" fmla="*/ 191 h 198"/>
                <a:gd name="T8" fmla="*/ 66 w 66"/>
                <a:gd name="T9" fmla="*/ 198 h 198"/>
                <a:gd name="T10" fmla="*/ 0 60000 65536"/>
                <a:gd name="T11" fmla="*/ 0 60000 65536"/>
                <a:gd name="T12" fmla="*/ 0 60000 65536"/>
                <a:gd name="T13" fmla="*/ 0 60000 65536"/>
                <a:gd name="T14" fmla="*/ 0 60000 65536"/>
                <a:gd name="T15" fmla="*/ 0 w 66"/>
                <a:gd name="T16" fmla="*/ 0 h 198"/>
                <a:gd name="T17" fmla="*/ 66 w 66"/>
                <a:gd name="T18" fmla="*/ 198 h 198"/>
              </a:gdLst>
              <a:ahLst/>
              <a:cxnLst>
                <a:cxn ang="T10">
                  <a:pos x="T0" y="T1"/>
                </a:cxn>
                <a:cxn ang="T11">
                  <a:pos x="T2" y="T3"/>
                </a:cxn>
                <a:cxn ang="T12">
                  <a:pos x="T4" y="T5"/>
                </a:cxn>
                <a:cxn ang="T13">
                  <a:pos x="T6" y="T7"/>
                </a:cxn>
                <a:cxn ang="T14">
                  <a:pos x="T8" y="T9"/>
                </a:cxn>
              </a:cxnLst>
              <a:rect l="T15" t="T16" r="T17" b="T18"/>
              <a:pathLst>
                <a:path w="66" h="198">
                  <a:moveTo>
                    <a:pt x="66" y="198"/>
                  </a:moveTo>
                  <a:lnTo>
                    <a:pt x="66" y="6"/>
                  </a:lnTo>
                  <a:lnTo>
                    <a:pt x="0" y="0"/>
                  </a:lnTo>
                  <a:lnTo>
                    <a:pt x="0" y="191"/>
                  </a:lnTo>
                  <a:lnTo>
                    <a:pt x="66" y="19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Freeform 15">
              <a:extLst>
                <a:ext uri="{FF2B5EF4-FFF2-40B4-BE49-F238E27FC236}">
                  <a16:creationId xmlns:a16="http://schemas.microsoft.com/office/drawing/2014/main" id="{FE198345-E924-4C6B-B8B5-B5F40D28DB21}"/>
                </a:ext>
              </a:extLst>
            </p:cNvPr>
            <p:cNvSpPr>
              <a:spLocks/>
            </p:cNvSpPr>
            <p:nvPr/>
          </p:nvSpPr>
          <p:spPr bwMode="auto">
            <a:xfrm>
              <a:off x="3966" y="1621"/>
              <a:ext cx="66" cy="73"/>
            </a:xfrm>
            <a:custGeom>
              <a:avLst/>
              <a:gdLst>
                <a:gd name="T0" fmla="*/ 66 w 66"/>
                <a:gd name="T1" fmla="*/ 38 h 73"/>
                <a:gd name="T2" fmla="*/ 66 w 66"/>
                <a:gd name="T3" fmla="*/ 0 h 73"/>
                <a:gd name="T4" fmla="*/ 0 w 66"/>
                <a:gd name="T5" fmla="*/ 7 h 73"/>
                <a:gd name="T6" fmla="*/ 0 w 66"/>
                <a:gd name="T7" fmla="*/ 32 h 73"/>
                <a:gd name="T8" fmla="*/ 64 w 66"/>
                <a:gd name="T9" fmla="*/ 23 h 73"/>
                <a:gd name="T10" fmla="*/ 0 w 66"/>
                <a:gd name="T11" fmla="*/ 54 h 73"/>
                <a:gd name="T12" fmla="*/ 0 w 66"/>
                <a:gd name="T13" fmla="*/ 73 h 73"/>
                <a:gd name="T14" fmla="*/ 66 w 66"/>
                <a:gd name="T15" fmla="*/ 38 h 73"/>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73"/>
                <a:gd name="T26" fmla="*/ 66 w 66"/>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73">
                  <a:moveTo>
                    <a:pt x="66" y="38"/>
                  </a:moveTo>
                  <a:lnTo>
                    <a:pt x="66" y="0"/>
                  </a:lnTo>
                  <a:lnTo>
                    <a:pt x="0" y="7"/>
                  </a:lnTo>
                  <a:lnTo>
                    <a:pt x="0" y="32"/>
                  </a:lnTo>
                  <a:lnTo>
                    <a:pt x="64" y="23"/>
                  </a:lnTo>
                  <a:lnTo>
                    <a:pt x="0" y="54"/>
                  </a:lnTo>
                  <a:lnTo>
                    <a:pt x="0" y="73"/>
                  </a:lnTo>
                  <a:lnTo>
                    <a:pt x="66" y="3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0" name="Freeform 16">
              <a:extLst>
                <a:ext uri="{FF2B5EF4-FFF2-40B4-BE49-F238E27FC236}">
                  <a16:creationId xmlns:a16="http://schemas.microsoft.com/office/drawing/2014/main" id="{506C1078-E045-47C9-A25C-B2987C0D4C66}"/>
                </a:ext>
              </a:extLst>
            </p:cNvPr>
            <p:cNvSpPr>
              <a:spLocks/>
            </p:cNvSpPr>
            <p:nvPr/>
          </p:nvSpPr>
          <p:spPr bwMode="auto">
            <a:xfrm>
              <a:off x="3966" y="1701"/>
              <a:ext cx="66" cy="577"/>
            </a:xfrm>
            <a:custGeom>
              <a:avLst/>
              <a:gdLst>
                <a:gd name="T0" fmla="*/ 66 w 66"/>
                <a:gd name="T1" fmla="*/ 558 h 577"/>
                <a:gd name="T2" fmla="*/ 66 w 66"/>
                <a:gd name="T3" fmla="*/ 0 h 577"/>
                <a:gd name="T4" fmla="*/ 41 w 66"/>
                <a:gd name="T5" fmla="*/ 0 h 577"/>
                <a:gd name="T6" fmla="*/ 18 w 66"/>
                <a:gd name="T7" fmla="*/ 16 h 577"/>
                <a:gd name="T8" fmla="*/ 0 w 66"/>
                <a:gd name="T9" fmla="*/ 9 h 577"/>
                <a:gd name="T10" fmla="*/ 0 w 66"/>
                <a:gd name="T11" fmla="*/ 577 h 577"/>
                <a:gd name="T12" fmla="*/ 66 w 66"/>
                <a:gd name="T13" fmla="*/ 558 h 577"/>
                <a:gd name="T14" fmla="*/ 0 60000 65536"/>
                <a:gd name="T15" fmla="*/ 0 60000 65536"/>
                <a:gd name="T16" fmla="*/ 0 60000 65536"/>
                <a:gd name="T17" fmla="*/ 0 60000 65536"/>
                <a:gd name="T18" fmla="*/ 0 60000 65536"/>
                <a:gd name="T19" fmla="*/ 0 60000 65536"/>
                <a:gd name="T20" fmla="*/ 0 60000 65536"/>
                <a:gd name="T21" fmla="*/ 0 w 66"/>
                <a:gd name="T22" fmla="*/ 0 h 577"/>
                <a:gd name="T23" fmla="*/ 66 w 66"/>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577">
                  <a:moveTo>
                    <a:pt x="66" y="558"/>
                  </a:moveTo>
                  <a:lnTo>
                    <a:pt x="66" y="0"/>
                  </a:lnTo>
                  <a:lnTo>
                    <a:pt x="41" y="0"/>
                  </a:lnTo>
                  <a:lnTo>
                    <a:pt x="18" y="16"/>
                  </a:lnTo>
                  <a:lnTo>
                    <a:pt x="0" y="9"/>
                  </a:lnTo>
                  <a:lnTo>
                    <a:pt x="0" y="577"/>
                  </a:lnTo>
                  <a:lnTo>
                    <a:pt x="66" y="55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1" name="Freeform 17">
              <a:extLst>
                <a:ext uri="{FF2B5EF4-FFF2-40B4-BE49-F238E27FC236}">
                  <a16:creationId xmlns:a16="http://schemas.microsoft.com/office/drawing/2014/main" id="{3989A7B2-7D30-4305-B1D7-67422F82FD2B}"/>
                </a:ext>
              </a:extLst>
            </p:cNvPr>
            <p:cNvSpPr>
              <a:spLocks/>
            </p:cNvSpPr>
            <p:nvPr/>
          </p:nvSpPr>
          <p:spPr bwMode="auto">
            <a:xfrm>
              <a:off x="3917" y="1363"/>
              <a:ext cx="49" cy="319"/>
            </a:xfrm>
            <a:custGeom>
              <a:avLst/>
              <a:gdLst>
                <a:gd name="T0" fmla="*/ 49 w 49"/>
                <a:gd name="T1" fmla="*/ 196 h 319"/>
                <a:gd name="T2" fmla="*/ 49 w 49"/>
                <a:gd name="T3" fmla="*/ 5 h 319"/>
                <a:gd name="T4" fmla="*/ 0 w 49"/>
                <a:gd name="T5" fmla="*/ 0 h 319"/>
                <a:gd name="T6" fmla="*/ 0 w 49"/>
                <a:gd name="T7" fmla="*/ 191 h 319"/>
                <a:gd name="T8" fmla="*/ 21 w 49"/>
                <a:gd name="T9" fmla="*/ 196 h 319"/>
                <a:gd name="T10" fmla="*/ 0 w 49"/>
                <a:gd name="T11" fmla="*/ 265 h 319"/>
                <a:gd name="T12" fmla="*/ 0 w 49"/>
                <a:gd name="T13" fmla="*/ 319 h 319"/>
                <a:gd name="T14" fmla="*/ 12 w 49"/>
                <a:gd name="T15" fmla="*/ 294 h 319"/>
                <a:gd name="T16" fmla="*/ 49 w 49"/>
                <a:gd name="T17" fmla="*/ 290 h 319"/>
                <a:gd name="T18" fmla="*/ 49 w 49"/>
                <a:gd name="T19" fmla="*/ 265 h 319"/>
                <a:gd name="T20" fmla="*/ 21 w 49"/>
                <a:gd name="T21" fmla="*/ 267 h 319"/>
                <a:gd name="T22" fmla="*/ 49 w 49"/>
                <a:gd name="T23" fmla="*/ 196 h 319"/>
                <a:gd name="T24" fmla="*/ 49 w 49"/>
                <a:gd name="T25" fmla="*/ 196 h 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319"/>
                <a:gd name="T41" fmla="*/ 49 w 49"/>
                <a:gd name="T42" fmla="*/ 319 h 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319">
                  <a:moveTo>
                    <a:pt x="49" y="196"/>
                  </a:moveTo>
                  <a:lnTo>
                    <a:pt x="49" y="5"/>
                  </a:lnTo>
                  <a:lnTo>
                    <a:pt x="0" y="0"/>
                  </a:lnTo>
                  <a:lnTo>
                    <a:pt x="0" y="191"/>
                  </a:lnTo>
                  <a:lnTo>
                    <a:pt x="21" y="196"/>
                  </a:lnTo>
                  <a:lnTo>
                    <a:pt x="0" y="265"/>
                  </a:lnTo>
                  <a:lnTo>
                    <a:pt x="0" y="319"/>
                  </a:lnTo>
                  <a:lnTo>
                    <a:pt x="12" y="294"/>
                  </a:lnTo>
                  <a:lnTo>
                    <a:pt x="49" y="290"/>
                  </a:lnTo>
                  <a:lnTo>
                    <a:pt x="49" y="265"/>
                  </a:lnTo>
                  <a:lnTo>
                    <a:pt x="21" y="267"/>
                  </a:lnTo>
                  <a:lnTo>
                    <a:pt x="49" y="19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2" name="Freeform 18">
              <a:extLst>
                <a:ext uri="{FF2B5EF4-FFF2-40B4-BE49-F238E27FC236}">
                  <a16:creationId xmlns:a16="http://schemas.microsoft.com/office/drawing/2014/main" id="{A71B9D17-0F2D-486B-B615-177D60A1EC27}"/>
                </a:ext>
              </a:extLst>
            </p:cNvPr>
            <p:cNvSpPr>
              <a:spLocks/>
            </p:cNvSpPr>
            <p:nvPr/>
          </p:nvSpPr>
          <p:spPr bwMode="auto">
            <a:xfrm>
              <a:off x="3917" y="1675"/>
              <a:ext cx="49" cy="618"/>
            </a:xfrm>
            <a:custGeom>
              <a:avLst/>
              <a:gdLst>
                <a:gd name="T0" fmla="*/ 49 w 49"/>
                <a:gd name="T1" fmla="*/ 19 h 618"/>
                <a:gd name="T2" fmla="*/ 49 w 49"/>
                <a:gd name="T3" fmla="*/ 0 h 618"/>
                <a:gd name="T4" fmla="*/ 0 w 49"/>
                <a:gd name="T5" fmla="*/ 25 h 618"/>
                <a:gd name="T6" fmla="*/ 0 w 49"/>
                <a:gd name="T7" fmla="*/ 618 h 618"/>
                <a:gd name="T8" fmla="*/ 49 w 49"/>
                <a:gd name="T9" fmla="*/ 603 h 618"/>
                <a:gd name="T10" fmla="*/ 49 w 49"/>
                <a:gd name="T11" fmla="*/ 35 h 618"/>
                <a:gd name="T12" fmla="*/ 32 w 49"/>
                <a:gd name="T13" fmla="*/ 26 h 618"/>
                <a:gd name="T14" fmla="*/ 49 w 49"/>
                <a:gd name="T15" fmla="*/ 19 h 618"/>
                <a:gd name="T16" fmla="*/ 0 60000 65536"/>
                <a:gd name="T17" fmla="*/ 0 60000 65536"/>
                <a:gd name="T18" fmla="*/ 0 60000 65536"/>
                <a:gd name="T19" fmla="*/ 0 60000 65536"/>
                <a:gd name="T20" fmla="*/ 0 60000 65536"/>
                <a:gd name="T21" fmla="*/ 0 60000 65536"/>
                <a:gd name="T22" fmla="*/ 0 60000 65536"/>
                <a:gd name="T23" fmla="*/ 0 60000 65536"/>
                <a:gd name="T24" fmla="*/ 0 w 49"/>
                <a:gd name="T25" fmla="*/ 0 h 618"/>
                <a:gd name="T26" fmla="*/ 49 w 49"/>
                <a:gd name="T27" fmla="*/ 618 h 6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 h="618">
                  <a:moveTo>
                    <a:pt x="49" y="19"/>
                  </a:moveTo>
                  <a:lnTo>
                    <a:pt x="49" y="0"/>
                  </a:lnTo>
                  <a:lnTo>
                    <a:pt x="0" y="25"/>
                  </a:lnTo>
                  <a:lnTo>
                    <a:pt x="0" y="618"/>
                  </a:lnTo>
                  <a:lnTo>
                    <a:pt x="49" y="603"/>
                  </a:lnTo>
                  <a:lnTo>
                    <a:pt x="49" y="35"/>
                  </a:lnTo>
                  <a:lnTo>
                    <a:pt x="32" y="26"/>
                  </a:lnTo>
                  <a:lnTo>
                    <a:pt x="49" y="19"/>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3" name="Freeform 19">
              <a:extLst>
                <a:ext uri="{FF2B5EF4-FFF2-40B4-BE49-F238E27FC236}">
                  <a16:creationId xmlns:a16="http://schemas.microsoft.com/office/drawing/2014/main" id="{DEDFA9A7-E9DC-41AB-BB51-02E9689844D3}"/>
                </a:ext>
              </a:extLst>
            </p:cNvPr>
            <p:cNvSpPr>
              <a:spLocks/>
            </p:cNvSpPr>
            <p:nvPr/>
          </p:nvSpPr>
          <p:spPr bwMode="auto">
            <a:xfrm>
              <a:off x="3908" y="1361"/>
              <a:ext cx="9" cy="193"/>
            </a:xfrm>
            <a:custGeom>
              <a:avLst/>
              <a:gdLst>
                <a:gd name="T0" fmla="*/ 9 w 9"/>
                <a:gd name="T1" fmla="*/ 193 h 193"/>
                <a:gd name="T2" fmla="*/ 9 w 9"/>
                <a:gd name="T3" fmla="*/ 2 h 193"/>
                <a:gd name="T4" fmla="*/ 0 w 9"/>
                <a:gd name="T5" fmla="*/ 0 h 193"/>
                <a:gd name="T6" fmla="*/ 0 w 9"/>
                <a:gd name="T7" fmla="*/ 193 h 193"/>
                <a:gd name="T8" fmla="*/ 9 w 9"/>
                <a:gd name="T9" fmla="*/ 193 h 193"/>
                <a:gd name="T10" fmla="*/ 0 60000 65536"/>
                <a:gd name="T11" fmla="*/ 0 60000 65536"/>
                <a:gd name="T12" fmla="*/ 0 60000 65536"/>
                <a:gd name="T13" fmla="*/ 0 60000 65536"/>
                <a:gd name="T14" fmla="*/ 0 60000 65536"/>
                <a:gd name="T15" fmla="*/ 0 w 9"/>
                <a:gd name="T16" fmla="*/ 0 h 193"/>
                <a:gd name="T17" fmla="*/ 9 w 9"/>
                <a:gd name="T18" fmla="*/ 193 h 193"/>
              </a:gdLst>
              <a:ahLst/>
              <a:cxnLst>
                <a:cxn ang="T10">
                  <a:pos x="T0" y="T1"/>
                </a:cxn>
                <a:cxn ang="T11">
                  <a:pos x="T2" y="T3"/>
                </a:cxn>
                <a:cxn ang="T12">
                  <a:pos x="T4" y="T5"/>
                </a:cxn>
                <a:cxn ang="T13">
                  <a:pos x="T6" y="T7"/>
                </a:cxn>
                <a:cxn ang="T14">
                  <a:pos x="T8" y="T9"/>
                </a:cxn>
              </a:cxnLst>
              <a:rect l="T15" t="T16" r="T17" b="T18"/>
              <a:pathLst>
                <a:path w="9" h="193">
                  <a:moveTo>
                    <a:pt x="9" y="193"/>
                  </a:moveTo>
                  <a:lnTo>
                    <a:pt x="9" y="2"/>
                  </a:lnTo>
                  <a:lnTo>
                    <a:pt x="0" y="0"/>
                  </a:lnTo>
                  <a:lnTo>
                    <a:pt x="0" y="193"/>
                  </a:lnTo>
                  <a:lnTo>
                    <a:pt x="9" y="19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4" name="Freeform 20">
              <a:extLst>
                <a:ext uri="{FF2B5EF4-FFF2-40B4-BE49-F238E27FC236}">
                  <a16:creationId xmlns:a16="http://schemas.microsoft.com/office/drawing/2014/main" id="{6FC242E1-2451-4B31-9E30-2A71A1276B7B}"/>
                </a:ext>
              </a:extLst>
            </p:cNvPr>
            <p:cNvSpPr>
              <a:spLocks/>
            </p:cNvSpPr>
            <p:nvPr/>
          </p:nvSpPr>
          <p:spPr bwMode="auto">
            <a:xfrm>
              <a:off x="3908" y="1628"/>
              <a:ext cx="9" cy="70"/>
            </a:xfrm>
            <a:custGeom>
              <a:avLst/>
              <a:gdLst>
                <a:gd name="T0" fmla="*/ 9 w 9"/>
                <a:gd name="T1" fmla="*/ 54 h 70"/>
                <a:gd name="T2" fmla="*/ 9 w 9"/>
                <a:gd name="T3" fmla="*/ 0 h 70"/>
                <a:gd name="T4" fmla="*/ 5 w 9"/>
                <a:gd name="T5" fmla="*/ 9 h 70"/>
                <a:gd name="T6" fmla="*/ 0 w 9"/>
                <a:gd name="T7" fmla="*/ 9 h 70"/>
                <a:gd name="T8" fmla="*/ 0 w 9"/>
                <a:gd name="T9" fmla="*/ 25 h 70"/>
                <a:gd name="T10" fmla="*/ 5 w 9"/>
                <a:gd name="T11" fmla="*/ 24 h 70"/>
                <a:gd name="T12" fmla="*/ 0 w 9"/>
                <a:gd name="T13" fmla="*/ 32 h 70"/>
                <a:gd name="T14" fmla="*/ 0 w 9"/>
                <a:gd name="T15" fmla="*/ 70 h 70"/>
                <a:gd name="T16" fmla="*/ 9 w 9"/>
                <a:gd name="T17" fmla="*/ 54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70"/>
                <a:gd name="T29" fmla="*/ 9 w 9"/>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70">
                  <a:moveTo>
                    <a:pt x="9" y="54"/>
                  </a:moveTo>
                  <a:lnTo>
                    <a:pt x="9" y="0"/>
                  </a:lnTo>
                  <a:lnTo>
                    <a:pt x="5" y="9"/>
                  </a:lnTo>
                  <a:lnTo>
                    <a:pt x="0" y="9"/>
                  </a:lnTo>
                  <a:lnTo>
                    <a:pt x="0" y="25"/>
                  </a:lnTo>
                  <a:lnTo>
                    <a:pt x="5" y="24"/>
                  </a:lnTo>
                  <a:lnTo>
                    <a:pt x="0" y="32"/>
                  </a:lnTo>
                  <a:lnTo>
                    <a:pt x="0" y="70"/>
                  </a:lnTo>
                  <a:lnTo>
                    <a:pt x="9" y="5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5" name="Freeform 21">
              <a:extLst>
                <a:ext uri="{FF2B5EF4-FFF2-40B4-BE49-F238E27FC236}">
                  <a16:creationId xmlns:a16="http://schemas.microsoft.com/office/drawing/2014/main" id="{78C9624D-CF95-43E5-8B9F-1B4885BDDFE6}"/>
                </a:ext>
              </a:extLst>
            </p:cNvPr>
            <p:cNvSpPr>
              <a:spLocks/>
            </p:cNvSpPr>
            <p:nvPr/>
          </p:nvSpPr>
          <p:spPr bwMode="auto">
            <a:xfrm>
              <a:off x="3908" y="1700"/>
              <a:ext cx="9" cy="596"/>
            </a:xfrm>
            <a:custGeom>
              <a:avLst/>
              <a:gdLst>
                <a:gd name="T0" fmla="*/ 9 w 9"/>
                <a:gd name="T1" fmla="*/ 593 h 596"/>
                <a:gd name="T2" fmla="*/ 9 w 9"/>
                <a:gd name="T3" fmla="*/ 0 h 596"/>
                <a:gd name="T4" fmla="*/ 0 w 9"/>
                <a:gd name="T5" fmla="*/ 5 h 596"/>
                <a:gd name="T6" fmla="*/ 0 w 9"/>
                <a:gd name="T7" fmla="*/ 596 h 596"/>
                <a:gd name="T8" fmla="*/ 9 w 9"/>
                <a:gd name="T9" fmla="*/ 593 h 596"/>
                <a:gd name="T10" fmla="*/ 0 60000 65536"/>
                <a:gd name="T11" fmla="*/ 0 60000 65536"/>
                <a:gd name="T12" fmla="*/ 0 60000 65536"/>
                <a:gd name="T13" fmla="*/ 0 60000 65536"/>
                <a:gd name="T14" fmla="*/ 0 60000 65536"/>
                <a:gd name="T15" fmla="*/ 0 w 9"/>
                <a:gd name="T16" fmla="*/ 0 h 596"/>
                <a:gd name="T17" fmla="*/ 9 w 9"/>
                <a:gd name="T18" fmla="*/ 596 h 596"/>
              </a:gdLst>
              <a:ahLst/>
              <a:cxnLst>
                <a:cxn ang="T10">
                  <a:pos x="T0" y="T1"/>
                </a:cxn>
                <a:cxn ang="T11">
                  <a:pos x="T2" y="T3"/>
                </a:cxn>
                <a:cxn ang="T12">
                  <a:pos x="T4" y="T5"/>
                </a:cxn>
                <a:cxn ang="T13">
                  <a:pos x="T6" y="T7"/>
                </a:cxn>
                <a:cxn ang="T14">
                  <a:pos x="T8" y="T9"/>
                </a:cxn>
              </a:cxnLst>
              <a:rect l="T15" t="T16" r="T17" b="T18"/>
              <a:pathLst>
                <a:path w="9" h="596">
                  <a:moveTo>
                    <a:pt x="9" y="593"/>
                  </a:moveTo>
                  <a:lnTo>
                    <a:pt x="9" y="0"/>
                  </a:lnTo>
                  <a:lnTo>
                    <a:pt x="0" y="5"/>
                  </a:lnTo>
                  <a:lnTo>
                    <a:pt x="0" y="596"/>
                  </a:lnTo>
                  <a:lnTo>
                    <a:pt x="9" y="59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6" name="Freeform 22">
              <a:extLst>
                <a:ext uri="{FF2B5EF4-FFF2-40B4-BE49-F238E27FC236}">
                  <a16:creationId xmlns:a16="http://schemas.microsoft.com/office/drawing/2014/main" id="{D9CCC58C-5A5C-4180-95D6-50AC32B5BE22}"/>
                </a:ext>
              </a:extLst>
            </p:cNvPr>
            <p:cNvSpPr>
              <a:spLocks/>
            </p:cNvSpPr>
            <p:nvPr/>
          </p:nvSpPr>
          <p:spPr bwMode="auto">
            <a:xfrm>
              <a:off x="3897" y="1361"/>
              <a:ext cx="11" cy="248"/>
            </a:xfrm>
            <a:custGeom>
              <a:avLst/>
              <a:gdLst>
                <a:gd name="T0" fmla="*/ 11 w 11"/>
                <a:gd name="T1" fmla="*/ 193 h 248"/>
                <a:gd name="T2" fmla="*/ 11 w 11"/>
                <a:gd name="T3" fmla="*/ 0 h 248"/>
                <a:gd name="T4" fmla="*/ 0 w 11"/>
                <a:gd name="T5" fmla="*/ 0 h 248"/>
                <a:gd name="T6" fmla="*/ 0 w 11"/>
                <a:gd name="T7" fmla="*/ 248 h 248"/>
                <a:gd name="T8" fmla="*/ 5 w 11"/>
                <a:gd name="T9" fmla="*/ 193 h 248"/>
                <a:gd name="T10" fmla="*/ 11 w 11"/>
                <a:gd name="T11" fmla="*/ 193 h 248"/>
                <a:gd name="T12" fmla="*/ 0 60000 65536"/>
                <a:gd name="T13" fmla="*/ 0 60000 65536"/>
                <a:gd name="T14" fmla="*/ 0 60000 65536"/>
                <a:gd name="T15" fmla="*/ 0 60000 65536"/>
                <a:gd name="T16" fmla="*/ 0 60000 65536"/>
                <a:gd name="T17" fmla="*/ 0 60000 65536"/>
                <a:gd name="T18" fmla="*/ 0 w 11"/>
                <a:gd name="T19" fmla="*/ 0 h 248"/>
                <a:gd name="T20" fmla="*/ 11 w 11"/>
                <a:gd name="T21" fmla="*/ 248 h 248"/>
              </a:gdLst>
              <a:ahLst/>
              <a:cxnLst>
                <a:cxn ang="T12">
                  <a:pos x="T0" y="T1"/>
                </a:cxn>
                <a:cxn ang="T13">
                  <a:pos x="T2" y="T3"/>
                </a:cxn>
                <a:cxn ang="T14">
                  <a:pos x="T4" y="T5"/>
                </a:cxn>
                <a:cxn ang="T15">
                  <a:pos x="T6" y="T7"/>
                </a:cxn>
                <a:cxn ang="T16">
                  <a:pos x="T8" y="T9"/>
                </a:cxn>
                <a:cxn ang="T17">
                  <a:pos x="T10" y="T11"/>
                </a:cxn>
              </a:cxnLst>
              <a:rect l="T18" t="T19" r="T20" b="T21"/>
              <a:pathLst>
                <a:path w="11" h="248">
                  <a:moveTo>
                    <a:pt x="11" y="193"/>
                  </a:moveTo>
                  <a:lnTo>
                    <a:pt x="11" y="0"/>
                  </a:lnTo>
                  <a:lnTo>
                    <a:pt x="0" y="0"/>
                  </a:lnTo>
                  <a:lnTo>
                    <a:pt x="0" y="248"/>
                  </a:lnTo>
                  <a:lnTo>
                    <a:pt x="5" y="193"/>
                  </a:lnTo>
                  <a:lnTo>
                    <a:pt x="11" y="19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7" name="Freeform 23">
              <a:extLst>
                <a:ext uri="{FF2B5EF4-FFF2-40B4-BE49-F238E27FC236}">
                  <a16:creationId xmlns:a16="http://schemas.microsoft.com/office/drawing/2014/main" id="{2CD06C6F-D15F-4251-B6DD-C70F6B341BAE}"/>
                </a:ext>
              </a:extLst>
            </p:cNvPr>
            <p:cNvSpPr>
              <a:spLocks/>
            </p:cNvSpPr>
            <p:nvPr/>
          </p:nvSpPr>
          <p:spPr bwMode="auto">
            <a:xfrm>
              <a:off x="3897" y="1637"/>
              <a:ext cx="11" cy="22"/>
            </a:xfrm>
            <a:custGeom>
              <a:avLst/>
              <a:gdLst>
                <a:gd name="T0" fmla="*/ 11 w 11"/>
                <a:gd name="T1" fmla="*/ 16 h 22"/>
                <a:gd name="T2" fmla="*/ 11 w 11"/>
                <a:gd name="T3" fmla="*/ 0 h 22"/>
                <a:gd name="T4" fmla="*/ 0 w 11"/>
                <a:gd name="T5" fmla="*/ 0 h 22"/>
                <a:gd name="T6" fmla="*/ 0 w 11"/>
                <a:gd name="T7" fmla="*/ 22 h 22"/>
                <a:gd name="T8" fmla="*/ 11 w 11"/>
                <a:gd name="T9" fmla="*/ 16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11" y="16"/>
                  </a:moveTo>
                  <a:lnTo>
                    <a:pt x="11" y="0"/>
                  </a:lnTo>
                  <a:lnTo>
                    <a:pt x="0" y="0"/>
                  </a:lnTo>
                  <a:lnTo>
                    <a:pt x="0" y="22"/>
                  </a:lnTo>
                  <a:lnTo>
                    <a:pt x="11" y="1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8" name="Freeform 24">
              <a:extLst>
                <a:ext uri="{FF2B5EF4-FFF2-40B4-BE49-F238E27FC236}">
                  <a16:creationId xmlns:a16="http://schemas.microsoft.com/office/drawing/2014/main" id="{AF1FA6B7-27E5-44ED-BAC7-10CE63C18861}"/>
                </a:ext>
              </a:extLst>
            </p:cNvPr>
            <p:cNvSpPr>
              <a:spLocks/>
            </p:cNvSpPr>
            <p:nvPr/>
          </p:nvSpPr>
          <p:spPr bwMode="auto">
            <a:xfrm>
              <a:off x="3897" y="1660"/>
              <a:ext cx="11" cy="638"/>
            </a:xfrm>
            <a:custGeom>
              <a:avLst/>
              <a:gdLst>
                <a:gd name="T0" fmla="*/ 11 w 11"/>
                <a:gd name="T1" fmla="*/ 38 h 638"/>
                <a:gd name="T2" fmla="*/ 11 w 11"/>
                <a:gd name="T3" fmla="*/ 0 h 638"/>
                <a:gd name="T4" fmla="*/ 0 w 11"/>
                <a:gd name="T5" fmla="*/ 22 h 638"/>
                <a:gd name="T6" fmla="*/ 0 w 11"/>
                <a:gd name="T7" fmla="*/ 638 h 638"/>
                <a:gd name="T8" fmla="*/ 11 w 11"/>
                <a:gd name="T9" fmla="*/ 636 h 638"/>
                <a:gd name="T10" fmla="*/ 11 w 11"/>
                <a:gd name="T11" fmla="*/ 45 h 638"/>
                <a:gd name="T12" fmla="*/ 5 w 11"/>
                <a:gd name="T13" fmla="*/ 45 h 638"/>
                <a:gd name="T14" fmla="*/ 11 w 11"/>
                <a:gd name="T15" fmla="*/ 38 h 638"/>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638"/>
                <a:gd name="T26" fmla="*/ 11 w 1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638">
                  <a:moveTo>
                    <a:pt x="11" y="38"/>
                  </a:moveTo>
                  <a:lnTo>
                    <a:pt x="11" y="0"/>
                  </a:lnTo>
                  <a:lnTo>
                    <a:pt x="0" y="22"/>
                  </a:lnTo>
                  <a:lnTo>
                    <a:pt x="0" y="638"/>
                  </a:lnTo>
                  <a:lnTo>
                    <a:pt x="11" y="636"/>
                  </a:lnTo>
                  <a:lnTo>
                    <a:pt x="11" y="45"/>
                  </a:lnTo>
                  <a:lnTo>
                    <a:pt x="5" y="45"/>
                  </a:lnTo>
                  <a:lnTo>
                    <a:pt x="11" y="3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9" name="Freeform 25">
              <a:extLst>
                <a:ext uri="{FF2B5EF4-FFF2-40B4-BE49-F238E27FC236}">
                  <a16:creationId xmlns:a16="http://schemas.microsoft.com/office/drawing/2014/main" id="{97F5E2B7-EAF7-456C-88F8-D3E09BC76B62}"/>
                </a:ext>
              </a:extLst>
            </p:cNvPr>
            <p:cNvSpPr>
              <a:spLocks/>
            </p:cNvSpPr>
            <p:nvPr/>
          </p:nvSpPr>
          <p:spPr bwMode="auto">
            <a:xfrm>
              <a:off x="3604" y="1356"/>
              <a:ext cx="293" cy="1006"/>
            </a:xfrm>
            <a:custGeom>
              <a:avLst/>
              <a:gdLst>
                <a:gd name="T0" fmla="*/ 293 w 293"/>
                <a:gd name="T1" fmla="*/ 253 h 1006"/>
                <a:gd name="T2" fmla="*/ 293 w 293"/>
                <a:gd name="T3" fmla="*/ 5 h 1006"/>
                <a:gd name="T4" fmla="*/ 238 w 293"/>
                <a:gd name="T5" fmla="*/ 0 h 1006"/>
                <a:gd name="T6" fmla="*/ 0 w 293"/>
                <a:gd name="T7" fmla="*/ 64 h 1006"/>
                <a:gd name="T8" fmla="*/ 0 w 293"/>
                <a:gd name="T9" fmla="*/ 173 h 1006"/>
                <a:gd name="T10" fmla="*/ 14 w 293"/>
                <a:gd name="T11" fmla="*/ 182 h 1006"/>
                <a:gd name="T12" fmla="*/ 30 w 293"/>
                <a:gd name="T13" fmla="*/ 189 h 1006"/>
                <a:gd name="T14" fmla="*/ 44 w 293"/>
                <a:gd name="T15" fmla="*/ 196 h 1006"/>
                <a:gd name="T16" fmla="*/ 60 w 293"/>
                <a:gd name="T17" fmla="*/ 201 h 1006"/>
                <a:gd name="T18" fmla="*/ 75 w 293"/>
                <a:gd name="T19" fmla="*/ 206 h 1006"/>
                <a:gd name="T20" fmla="*/ 91 w 293"/>
                <a:gd name="T21" fmla="*/ 210 h 1006"/>
                <a:gd name="T22" fmla="*/ 105 w 293"/>
                <a:gd name="T23" fmla="*/ 214 h 1006"/>
                <a:gd name="T24" fmla="*/ 119 w 293"/>
                <a:gd name="T25" fmla="*/ 217 h 1006"/>
                <a:gd name="T26" fmla="*/ 181 w 293"/>
                <a:gd name="T27" fmla="*/ 190 h 1006"/>
                <a:gd name="T28" fmla="*/ 281 w 293"/>
                <a:gd name="T29" fmla="*/ 190 h 1006"/>
                <a:gd name="T30" fmla="*/ 268 w 293"/>
                <a:gd name="T31" fmla="*/ 253 h 1006"/>
                <a:gd name="T32" fmla="*/ 270 w 293"/>
                <a:gd name="T33" fmla="*/ 253 h 1006"/>
                <a:gd name="T34" fmla="*/ 274 w 293"/>
                <a:gd name="T35" fmla="*/ 281 h 1006"/>
                <a:gd name="T36" fmla="*/ 263 w 293"/>
                <a:gd name="T37" fmla="*/ 285 h 1006"/>
                <a:gd name="T38" fmla="*/ 261 w 293"/>
                <a:gd name="T39" fmla="*/ 299 h 1006"/>
                <a:gd name="T40" fmla="*/ 266 w 293"/>
                <a:gd name="T41" fmla="*/ 297 h 1006"/>
                <a:gd name="T42" fmla="*/ 256 w 293"/>
                <a:gd name="T43" fmla="*/ 349 h 1006"/>
                <a:gd name="T44" fmla="*/ 252 w 293"/>
                <a:gd name="T45" fmla="*/ 345 h 1006"/>
                <a:gd name="T46" fmla="*/ 250 w 293"/>
                <a:gd name="T47" fmla="*/ 358 h 1006"/>
                <a:gd name="T48" fmla="*/ 0 w 293"/>
                <a:gd name="T49" fmla="*/ 198 h 1006"/>
                <a:gd name="T50" fmla="*/ 0 w 293"/>
                <a:gd name="T51" fmla="*/ 255 h 1006"/>
                <a:gd name="T52" fmla="*/ 130 w 293"/>
                <a:gd name="T53" fmla="*/ 326 h 1006"/>
                <a:gd name="T54" fmla="*/ 71 w 293"/>
                <a:gd name="T55" fmla="*/ 319 h 1006"/>
                <a:gd name="T56" fmla="*/ 9 w 293"/>
                <a:gd name="T57" fmla="*/ 319 h 1006"/>
                <a:gd name="T58" fmla="*/ 0 w 293"/>
                <a:gd name="T59" fmla="*/ 306 h 1006"/>
                <a:gd name="T60" fmla="*/ 0 w 293"/>
                <a:gd name="T61" fmla="*/ 1006 h 1006"/>
                <a:gd name="T62" fmla="*/ 211 w 293"/>
                <a:gd name="T63" fmla="*/ 969 h 1006"/>
                <a:gd name="T64" fmla="*/ 293 w 293"/>
                <a:gd name="T65" fmla="*/ 942 h 1006"/>
                <a:gd name="T66" fmla="*/ 293 w 293"/>
                <a:gd name="T67" fmla="*/ 326 h 1006"/>
                <a:gd name="T68" fmla="*/ 275 w 293"/>
                <a:gd name="T69" fmla="*/ 358 h 1006"/>
                <a:gd name="T70" fmla="*/ 286 w 293"/>
                <a:gd name="T71" fmla="*/ 304 h 1006"/>
                <a:gd name="T72" fmla="*/ 293 w 293"/>
                <a:gd name="T73" fmla="*/ 303 h 1006"/>
                <a:gd name="T74" fmla="*/ 293 w 293"/>
                <a:gd name="T75" fmla="*/ 281 h 1006"/>
                <a:gd name="T76" fmla="*/ 290 w 293"/>
                <a:gd name="T77" fmla="*/ 281 h 1006"/>
                <a:gd name="T78" fmla="*/ 293 w 293"/>
                <a:gd name="T79" fmla="*/ 253 h 10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1006"/>
                <a:gd name="T122" fmla="*/ 293 w 293"/>
                <a:gd name="T123" fmla="*/ 1006 h 100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1006">
                  <a:moveTo>
                    <a:pt x="293" y="253"/>
                  </a:moveTo>
                  <a:lnTo>
                    <a:pt x="293" y="5"/>
                  </a:lnTo>
                  <a:lnTo>
                    <a:pt x="238" y="0"/>
                  </a:lnTo>
                  <a:lnTo>
                    <a:pt x="0" y="64"/>
                  </a:lnTo>
                  <a:lnTo>
                    <a:pt x="0" y="173"/>
                  </a:lnTo>
                  <a:lnTo>
                    <a:pt x="14" y="182"/>
                  </a:lnTo>
                  <a:lnTo>
                    <a:pt x="30" y="189"/>
                  </a:lnTo>
                  <a:lnTo>
                    <a:pt x="44" y="196"/>
                  </a:lnTo>
                  <a:lnTo>
                    <a:pt x="60" y="201"/>
                  </a:lnTo>
                  <a:lnTo>
                    <a:pt x="75" y="206"/>
                  </a:lnTo>
                  <a:lnTo>
                    <a:pt x="91" y="210"/>
                  </a:lnTo>
                  <a:lnTo>
                    <a:pt x="105" y="214"/>
                  </a:lnTo>
                  <a:lnTo>
                    <a:pt x="119" y="217"/>
                  </a:lnTo>
                  <a:lnTo>
                    <a:pt x="181" y="190"/>
                  </a:lnTo>
                  <a:lnTo>
                    <a:pt x="281" y="190"/>
                  </a:lnTo>
                  <a:lnTo>
                    <a:pt x="268" y="253"/>
                  </a:lnTo>
                  <a:lnTo>
                    <a:pt x="270" y="253"/>
                  </a:lnTo>
                  <a:lnTo>
                    <a:pt x="274" y="281"/>
                  </a:lnTo>
                  <a:lnTo>
                    <a:pt x="263" y="285"/>
                  </a:lnTo>
                  <a:lnTo>
                    <a:pt x="261" y="299"/>
                  </a:lnTo>
                  <a:lnTo>
                    <a:pt x="266" y="297"/>
                  </a:lnTo>
                  <a:lnTo>
                    <a:pt x="256" y="349"/>
                  </a:lnTo>
                  <a:lnTo>
                    <a:pt x="252" y="345"/>
                  </a:lnTo>
                  <a:lnTo>
                    <a:pt x="250" y="358"/>
                  </a:lnTo>
                  <a:lnTo>
                    <a:pt x="0" y="198"/>
                  </a:lnTo>
                  <a:lnTo>
                    <a:pt x="0" y="255"/>
                  </a:lnTo>
                  <a:lnTo>
                    <a:pt x="130" y="326"/>
                  </a:lnTo>
                  <a:lnTo>
                    <a:pt x="71" y="319"/>
                  </a:lnTo>
                  <a:lnTo>
                    <a:pt x="9" y="319"/>
                  </a:lnTo>
                  <a:lnTo>
                    <a:pt x="0" y="306"/>
                  </a:lnTo>
                  <a:lnTo>
                    <a:pt x="0" y="1006"/>
                  </a:lnTo>
                  <a:lnTo>
                    <a:pt x="211" y="969"/>
                  </a:lnTo>
                  <a:lnTo>
                    <a:pt x="293" y="942"/>
                  </a:lnTo>
                  <a:lnTo>
                    <a:pt x="293" y="326"/>
                  </a:lnTo>
                  <a:lnTo>
                    <a:pt x="275" y="358"/>
                  </a:lnTo>
                  <a:lnTo>
                    <a:pt x="286" y="304"/>
                  </a:lnTo>
                  <a:lnTo>
                    <a:pt x="293" y="303"/>
                  </a:lnTo>
                  <a:lnTo>
                    <a:pt x="293" y="281"/>
                  </a:lnTo>
                  <a:lnTo>
                    <a:pt x="290" y="281"/>
                  </a:lnTo>
                  <a:lnTo>
                    <a:pt x="293" y="25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0" name="Freeform 26">
              <a:extLst>
                <a:ext uri="{FF2B5EF4-FFF2-40B4-BE49-F238E27FC236}">
                  <a16:creationId xmlns:a16="http://schemas.microsoft.com/office/drawing/2014/main" id="{8355D192-186A-409D-A6A9-4F4801A4853B}"/>
                </a:ext>
              </a:extLst>
            </p:cNvPr>
            <p:cNvSpPr>
              <a:spLocks/>
            </p:cNvSpPr>
            <p:nvPr/>
          </p:nvSpPr>
          <p:spPr bwMode="auto">
            <a:xfrm>
              <a:off x="3558" y="1420"/>
              <a:ext cx="46" cy="109"/>
            </a:xfrm>
            <a:custGeom>
              <a:avLst/>
              <a:gdLst>
                <a:gd name="T0" fmla="*/ 46 w 46"/>
                <a:gd name="T1" fmla="*/ 109 h 109"/>
                <a:gd name="T2" fmla="*/ 46 w 46"/>
                <a:gd name="T3" fmla="*/ 0 h 109"/>
                <a:gd name="T4" fmla="*/ 0 w 46"/>
                <a:gd name="T5" fmla="*/ 12 h 109"/>
                <a:gd name="T6" fmla="*/ 0 w 46"/>
                <a:gd name="T7" fmla="*/ 71 h 109"/>
                <a:gd name="T8" fmla="*/ 10 w 46"/>
                <a:gd name="T9" fmla="*/ 82 h 109"/>
                <a:gd name="T10" fmla="*/ 23 w 46"/>
                <a:gd name="T11" fmla="*/ 91 h 109"/>
                <a:gd name="T12" fmla="*/ 33 w 46"/>
                <a:gd name="T13" fmla="*/ 100 h 109"/>
                <a:gd name="T14" fmla="*/ 46 w 46"/>
                <a:gd name="T15" fmla="*/ 109 h 109"/>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109"/>
                <a:gd name="T26" fmla="*/ 46 w 4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109">
                  <a:moveTo>
                    <a:pt x="46" y="109"/>
                  </a:moveTo>
                  <a:lnTo>
                    <a:pt x="46" y="0"/>
                  </a:lnTo>
                  <a:lnTo>
                    <a:pt x="0" y="12"/>
                  </a:lnTo>
                  <a:lnTo>
                    <a:pt x="0" y="71"/>
                  </a:lnTo>
                  <a:lnTo>
                    <a:pt x="10" y="82"/>
                  </a:lnTo>
                  <a:lnTo>
                    <a:pt x="23" y="91"/>
                  </a:lnTo>
                  <a:lnTo>
                    <a:pt x="33" y="100"/>
                  </a:lnTo>
                  <a:lnTo>
                    <a:pt x="46" y="109"/>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1" name="Freeform 27">
              <a:extLst>
                <a:ext uri="{FF2B5EF4-FFF2-40B4-BE49-F238E27FC236}">
                  <a16:creationId xmlns:a16="http://schemas.microsoft.com/office/drawing/2014/main" id="{6FCEA2F9-BC93-4AB0-A673-A6269A9948BD}"/>
                </a:ext>
              </a:extLst>
            </p:cNvPr>
            <p:cNvSpPr>
              <a:spLocks/>
            </p:cNvSpPr>
            <p:nvPr/>
          </p:nvSpPr>
          <p:spPr bwMode="auto">
            <a:xfrm>
              <a:off x="1280" y="1523"/>
              <a:ext cx="2324" cy="1163"/>
            </a:xfrm>
            <a:custGeom>
              <a:avLst/>
              <a:gdLst>
                <a:gd name="T0" fmla="*/ 2324 w 2324"/>
                <a:gd name="T1" fmla="*/ 31 h 1163"/>
                <a:gd name="T2" fmla="*/ 2047 w 2324"/>
                <a:gd name="T3" fmla="*/ 0 h 1163"/>
                <a:gd name="T4" fmla="*/ 2009 w 2324"/>
                <a:gd name="T5" fmla="*/ 70 h 1163"/>
                <a:gd name="T6" fmla="*/ 1786 w 2324"/>
                <a:gd name="T7" fmla="*/ 63 h 1163"/>
                <a:gd name="T8" fmla="*/ 1693 w 2324"/>
                <a:gd name="T9" fmla="*/ 139 h 1163"/>
                <a:gd name="T10" fmla="*/ 1329 w 2324"/>
                <a:gd name="T11" fmla="*/ 218 h 1163"/>
                <a:gd name="T12" fmla="*/ 1299 w 2324"/>
                <a:gd name="T13" fmla="*/ 136 h 1163"/>
                <a:gd name="T14" fmla="*/ 1237 w 2324"/>
                <a:gd name="T15" fmla="*/ 148 h 1163"/>
                <a:gd name="T16" fmla="*/ 1221 w 2324"/>
                <a:gd name="T17" fmla="*/ 244 h 1163"/>
                <a:gd name="T18" fmla="*/ 1180 w 2324"/>
                <a:gd name="T19" fmla="*/ 305 h 1163"/>
                <a:gd name="T20" fmla="*/ 1135 w 2324"/>
                <a:gd name="T21" fmla="*/ 358 h 1163"/>
                <a:gd name="T22" fmla="*/ 1089 w 2324"/>
                <a:gd name="T23" fmla="*/ 405 h 1163"/>
                <a:gd name="T24" fmla="*/ 1038 w 2324"/>
                <a:gd name="T25" fmla="*/ 449 h 1163"/>
                <a:gd name="T26" fmla="*/ 984 w 2324"/>
                <a:gd name="T27" fmla="*/ 488 h 1163"/>
                <a:gd name="T28" fmla="*/ 927 w 2324"/>
                <a:gd name="T29" fmla="*/ 526 h 1163"/>
                <a:gd name="T30" fmla="*/ 869 w 2324"/>
                <a:gd name="T31" fmla="*/ 563 h 1163"/>
                <a:gd name="T32" fmla="*/ 807 w 2324"/>
                <a:gd name="T33" fmla="*/ 599 h 1163"/>
                <a:gd name="T34" fmla="*/ 561 w 2324"/>
                <a:gd name="T35" fmla="*/ 695 h 1163"/>
                <a:gd name="T36" fmla="*/ 496 w 2324"/>
                <a:gd name="T37" fmla="*/ 739 h 1163"/>
                <a:gd name="T38" fmla="*/ 458 w 2324"/>
                <a:gd name="T39" fmla="*/ 759 h 1163"/>
                <a:gd name="T40" fmla="*/ 425 w 2324"/>
                <a:gd name="T41" fmla="*/ 771 h 1163"/>
                <a:gd name="T42" fmla="*/ 391 w 2324"/>
                <a:gd name="T43" fmla="*/ 777 h 1163"/>
                <a:gd name="T44" fmla="*/ 355 w 2324"/>
                <a:gd name="T45" fmla="*/ 777 h 1163"/>
                <a:gd name="T46" fmla="*/ 316 w 2324"/>
                <a:gd name="T47" fmla="*/ 771 h 1163"/>
                <a:gd name="T48" fmla="*/ 272 w 2324"/>
                <a:gd name="T49" fmla="*/ 761 h 1163"/>
                <a:gd name="T50" fmla="*/ 220 w 2324"/>
                <a:gd name="T51" fmla="*/ 746 h 1163"/>
                <a:gd name="T52" fmla="*/ 192 w 2324"/>
                <a:gd name="T53" fmla="*/ 579 h 1163"/>
                <a:gd name="T54" fmla="*/ 115 w 2324"/>
                <a:gd name="T55" fmla="*/ 600 h 1163"/>
                <a:gd name="T56" fmla="*/ 78 w 2324"/>
                <a:gd name="T57" fmla="*/ 673 h 1163"/>
                <a:gd name="T58" fmla="*/ 39 w 2324"/>
                <a:gd name="T59" fmla="*/ 743 h 1163"/>
                <a:gd name="T60" fmla="*/ 7 w 2324"/>
                <a:gd name="T61" fmla="*/ 803 h 1163"/>
                <a:gd name="T62" fmla="*/ 0 w 2324"/>
                <a:gd name="T63" fmla="*/ 855 h 1163"/>
                <a:gd name="T64" fmla="*/ 7 w 2324"/>
                <a:gd name="T65" fmla="*/ 869 h 1163"/>
                <a:gd name="T66" fmla="*/ 23 w 2324"/>
                <a:gd name="T67" fmla="*/ 880 h 1163"/>
                <a:gd name="T68" fmla="*/ 48 w 2324"/>
                <a:gd name="T69" fmla="*/ 885 h 1163"/>
                <a:gd name="T70" fmla="*/ 82 w 2324"/>
                <a:gd name="T71" fmla="*/ 887 h 1163"/>
                <a:gd name="T72" fmla="*/ 231 w 2324"/>
                <a:gd name="T73" fmla="*/ 987 h 1163"/>
                <a:gd name="T74" fmla="*/ 186 w 2324"/>
                <a:gd name="T75" fmla="*/ 1038 h 1163"/>
                <a:gd name="T76" fmla="*/ 417 w 2324"/>
                <a:gd name="T77" fmla="*/ 1120 h 1163"/>
                <a:gd name="T78" fmla="*/ 764 w 2324"/>
                <a:gd name="T79" fmla="*/ 1078 h 1163"/>
                <a:gd name="T80" fmla="*/ 922 w 2324"/>
                <a:gd name="T81" fmla="*/ 1129 h 1163"/>
                <a:gd name="T82" fmla="*/ 924 w 2324"/>
                <a:gd name="T83" fmla="*/ 1156 h 1163"/>
                <a:gd name="T84" fmla="*/ 929 w 2324"/>
                <a:gd name="T85" fmla="*/ 1163 h 1163"/>
                <a:gd name="T86" fmla="*/ 947 w 2324"/>
                <a:gd name="T87" fmla="*/ 1160 h 1163"/>
                <a:gd name="T88" fmla="*/ 981 w 2324"/>
                <a:gd name="T89" fmla="*/ 1156 h 1163"/>
                <a:gd name="T90" fmla="*/ 1356 w 2324"/>
                <a:gd name="T91" fmla="*/ 1038 h 1163"/>
                <a:gd name="T92" fmla="*/ 1835 w 2324"/>
                <a:gd name="T93" fmla="*/ 880 h 1163"/>
                <a:gd name="T94" fmla="*/ 1983 w 2324"/>
                <a:gd name="T95" fmla="*/ 900 h 1163"/>
                <a:gd name="T96" fmla="*/ 2324 w 2324"/>
                <a:gd name="T97" fmla="*/ 839 h 1163"/>
                <a:gd name="T98" fmla="*/ 2310 w 2324"/>
                <a:gd name="T99" fmla="*/ 121 h 1163"/>
                <a:gd name="T100" fmla="*/ 2230 w 2324"/>
                <a:gd name="T101" fmla="*/ 86 h 1163"/>
                <a:gd name="T102" fmla="*/ 2324 w 2324"/>
                <a:gd name="T103" fmla="*/ 88 h 11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24"/>
                <a:gd name="T157" fmla="*/ 0 h 1163"/>
                <a:gd name="T158" fmla="*/ 2324 w 2324"/>
                <a:gd name="T159" fmla="*/ 1163 h 11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24" h="1163">
                  <a:moveTo>
                    <a:pt x="2324" y="88"/>
                  </a:moveTo>
                  <a:lnTo>
                    <a:pt x="2324" y="31"/>
                  </a:lnTo>
                  <a:lnTo>
                    <a:pt x="2271" y="0"/>
                  </a:lnTo>
                  <a:lnTo>
                    <a:pt x="2047" y="0"/>
                  </a:lnTo>
                  <a:lnTo>
                    <a:pt x="2024" y="27"/>
                  </a:lnTo>
                  <a:lnTo>
                    <a:pt x="2009" y="70"/>
                  </a:lnTo>
                  <a:lnTo>
                    <a:pt x="1921" y="63"/>
                  </a:lnTo>
                  <a:lnTo>
                    <a:pt x="1786" y="63"/>
                  </a:lnTo>
                  <a:lnTo>
                    <a:pt x="1736" y="93"/>
                  </a:lnTo>
                  <a:lnTo>
                    <a:pt x="1693" y="139"/>
                  </a:lnTo>
                  <a:lnTo>
                    <a:pt x="1409" y="203"/>
                  </a:lnTo>
                  <a:lnTo>
                    <a:pt x="1329" y="218"/>
                  </a:lnTo>
                  <a:lnTo>
                    <a:pt x="1348" y="168"/>
                  </a:lnTo>
                  <a:lnTo>
                    <a:pt x="1299" y="136"/>
                  </a:lnTo>
                  <a:lnTo>
                    <a:pt x="1260" y="155"/>
                  </a:lnTo>
                  <a:lnTo>
                    <a:pt x="1237" y="148"/>
                  </a:lnTo>
                  <a:lnTo>
                    <a:pt x="1197" y="210"/>
                  </a:lnTo>
                  <a:lnTo>
                    <a:pt x="1221" y="244"/>
                  </a:lnTo>
                  <a:lnTo>
                    <a:pt x="1201" y="275"/>
                  </a:lnTo>
                  <a:lnTo>
                    <a:pt x="1180" y="305"/>
                  </a:lnTo>
                  <a:lnTo>
                    <a:pt x="1158" y="332"/>
                  </a:lnTo>
                  <a:lnTo>
                    <a:pt x="1135" y="358"/>
                  </a:lnTo>
                  <a:lnTo>
                    <a:pt x="1112" y="381"/>
                  </a:lnTo>
                  <a:lnTo>
                    <a:pt x="1089" y="405"/>
                  </a:lnTo>
                  <a:lnTo>
                    <a:pt x="1064" y="428"/>
                  </a:lnTo>
                  <a:lnTo>
                    <a:pt x="1038" y="449"/>
                  </a:lnTo>
                  <a:lnTo>
                    <a:pt x="1011" y="469"/>
                  </a:lnTo>
                  <a:lnTo>
                    <a:pt x="984" y="488"/>
                  </a:lnTo>
                  <a:lnTo>
                    <a:pt x="956" y="508"/>
                  </a:lnTo>
                  <a:lnTo>
                    <a:pt x="927" y="526"/>
                  </a:lnTo>
                  <a:lnTo>
                    <a:pt x="899" y="545"/>
                  </a:lnTo>
                  <a:lnTo>
                    <a:pt x="869" y="563"/>
                  </a:lnTo>
                  <a:lnTo>
                    <a:pt x="839" y="581"/>
                  </a:lnTo>
                  <a:lnTo>
                    <a:pt x="807" y="599"/>
                  </a:lnTo>
                  <a:lnTo>
                    <a:pt x="556" y="638"/>
                  </a:lnTo>
                  <a:lnTo>
                    <a:pt x="561" y="695"/>
                  </a:lnTo>
                  <a:lnTo>
                    <a:pt x="515" y="727"/>
                  </a:lnTo>
                  <a:lnTo>
                    <a:pt x="496" y="739"/>
                  </a:lnTo>
                  <a:lnTo>
                    <a:pt x="476" y="750"/>
                  </a:lnTo>
                  <a:lnTo>
                    <a:pt x="458" y="759"/>
                  </a:lnTo>
                  <a:lnTo>
                    <a:pt x="442" y="766"/>
                  </a:lnTo>
                  <a:lnTo>
                    <a:pt x="425" y="771"/>
                  </a:lnTo>
                  <a:lnTo>
                    <a:pt x="409" y="775"/>
                  </a:lnTo>
                  <a:lnTo>
                    <a:pt x="391" y="777"/>
                  </a:lnTo>
                  <a:lnTo>
                    <a:pt x="373" y="777"/>
                  </a:lnTo>
                  <a:lnTo>
                    <a:pt x="355" y="777"/>
                  </a:lnTo>
                  <a:lnTo>
                    <a:pt x="336" y="775"/>
                  </a:lnTo>
                  <a:lnTo>
                    <a:pt x="316" y="771"/>
                  </a:lnTo>
                  <a:lnTo>
                    <a:pt x="295" y="766"/>
                  </a:lnTo>
                  <a:lnTo>
                    <a:pt x="272" y="761"/>
                  </a:lnTo>
                  <a:lnTo>
                    <a:pt x="247" y="755"/>
                  </a:lnTo>
                  <a:lnTo>
                    <a:pt x="220" y="746"/>
                  </a:lnTo>
                  <a:lnTo>
                    <a:pt x="192" y="739"/>
                  </a:lnTo>
                  <a:lnTo>
                    <a:pt x="192" y="579"/>
                  </a:lnTo>
                  <a:lnTo>
                    <a:pt x="128" y="565"/>
                  </a:lnTo>
                  <a:lnTo>
                    <a:pt x="115" y="600"/>
                  </a:lnTo>
                  <a:lnTo>
                    <a:pt x="98" y="638"/>
                  </a:lnTo>
                  <a:lnTo>
                    <a:pt x="78" y="673"/>
                  </a:lnTo>
                  <a:lnTo>
                    <a:pt x="59" y="709"/>
                  </a:lnTo>
                  <a:lnTo>
                    <a:pt x="39" y="743"/>
                  </a:lnTo>
                  <a:lnTo>
                    <a:pt x="21" y="773"/>
                  </a:lnTo>
                  <a:lnTo>
                    <a:pt x="7" y="803"/>
                  </a:lnTo>
                  <a:lnTo>
                    <a:pt x="0" y="828"/>
                  </a:lnTo>
                  <a:lnTo>
                    <a:pt x="0" y="855"/>
                  </a:lnTo>
                  <a:lnTo>
                    <a:pt x="3" y="862"/>
                  </a:lnTo>
                  <a:lnTo>
                    <a:pt x="7" y="869"/>
                  </a:lnTo>
                  <a:lnTo>
                    <a:pt x="14" y="875"/>
                  </a:lnTo>
                  <a:lnTo>
                    <a:pt x="23" y="880"/>
                  </a:lnTo>
                  <a:lnTo>
                    <a:pt x="34" y="884"/>
                  </a:lnTo>
                  <a:lnTo>
                    <a:pt x="48" y="885"/>
                  </a:lnTo>
                  <a:lnTo>
                    <a:pt x="64" y="887"/>
                  </a:lnTo>
                  <a:lnTo>
                    <a:pt x="82" y="887"/>
                  </a:lnTo>
                  <a:lnTo>
                    <a:pt x="252" y="928"/>
                  </a:lnTo>
                  <a:lnTo>
                    <a:pt x="231" y="987"/>
                  </a:lnTo>
                  <a:lnTo>
                    <a:pt x="210" y="1031"/>
                  </a:lnTo>
                  <a:lnTo>
                    <a:pt x="186" y="1038"/>
                  </a:lnTo>
                  <a:lnTo>
                    <a:pt x="186" y="1062"/>
                  </a:lnTo>
                  <a:lnTo>
                    <a:pt x="417" y="1120"/>
                  </a:lnTo>
                  <a:lnTo>
                    <a:pt x="460" y="1120"/>
                  </a:lnTo>
                  <a:lnTo>
                    <a:pt x="764" y="1078"/>
                  </a:lnTo>
                  <a:lnTo>
                    <a:pt x="910" y="1104"/>
                  </a:lnTo>
                  <a:lnTo>
                    <a:pt x="922" y="1129"/>
                  </a:lnTo>
                  <a:lnTo>
                    <a:pt x="922" y="1145"/>
                  </a:lnTo>
                  <a:lnTo>
                    <a:pt x="924" y="1156"/>
                  </a:lnTo>
                  <a:lnTo>
                    <a:pt x="926" y="1161"/>
                  </a:lnTo>
                  <a:lnTo>
                    <a:pt x="929" y="1163"/>
                  </a:lnTo>
                  <a:lnTo>
                    <a:pt x="936" y="1161"/>
                  </a:lnTo>
                  <a:lnTo>
                    <a:pt x="947" y="1160"/>
                  </a:lnTo>
                  <a:lnTo>
                    <a:pt x="961" y="1158"/>
                  </a:lnTo>
                  <a:lnTo>
                    <a:pt x="981" y="1156"/>
                  </a:lnTo>
                  <a:lnTo>
                    <a:pt x="1231" y="1069"/>
                  </a:lnTo>
                  <a:lnTo>
                    <a:pt x="1356" y="1038"/>
                  </a:lnTo>
                  <a:lnTo>
                    <a:pt x="1320" y="802"/>
                  </a:lnTo>
                  <a:lnTo>
                    <a:pt x="1835" y="880"/>
                  </a:lnTo>
                  <a:lnTo>
                    <a:pt x="1901" y="907"/>
                  </a:lnTo>
                  <a:lnTo>
                    <a:pt x="1983" y="900"/>
                  </a:lnTo>
                  <a:lnTo>
                    <a:pt x="2320" y="841"/>
                  </a:lnTo>
                  <a:lnTo>
                    <a:pt x="2324" y="839"/>
                  </a:lnTo>
                  <a:lnTo>
                    <a:pt x="2324" y="139"/>
                  </a:lnTo>
                  <a:lnTo>
                    <a:pt x="2310" y="121"/>
                  </a:lnTo>
                  <a:lnTo>
                    <a:pt x="2194" y="134"/>
                  </a:lnTo>
                  <a:lnTo>
                    <a:pt x="2230" y="86"/>
                  </a:lnTo>
                  <a:lnTo>
                    <a:pt x="2308" y="79"/>
                  </a:lnTo>
                  <a:lnTo>
                    <a:pt x="2324" y="8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2" name="Freeform 28">
              <a:extLst>
                <a:ext uri="{FF2B5EF4-FFF2-40B4-BE49-F238E27FC236}">
                  <a16:creationId xmlns:a16="http://schemas.microsoft.com/office/drawing/2014/main" id="{F71087F3-2A1D-4F6F-A76C-B49930CD908C}"/>
                </a:ext>
              </a:extLst>
            </p:cNvPr>
            <p:cNvSpPr>
              <a:spLocks/>
            </p:cNvSpPr>
            <p:nvPr/>
          </p:nvSpPr>
          <p:spPr bwMode="auto">
            <a:xfrm>
              <a:off x="2003" y="1865"/>
              <a:ext cx="1684" cy="379"/>
            </a:xfrm>
            <a:custGeom>
              <a:avLst/>
              <a:gdLst>
                <a:gd name="T0" fmla="*/ 146 w 1684"/>
                <a:gd name="T1" fmla="*/ 214 h 379"/>
                <a:gd name="T2" fmla="*/ 0 w 1684"/>
                <a:gd name="T3" fmla="*/ 299 h 379"/>
                <a:gd name="T4" fmla="*/ 4 w 1684"/>
                <a:gd name="T5" fmla="*/ 306 h 379"/>
                <a:gd name="T6" fmla="*/ 5 w 1684"/>
                <a:gd name="T7" fmla="*/ 312 h 379"/>
                <a:gd name="T8" fmla="*/ 7 w 1684"/>
                <a:gd name="T9" fmla="*/ 317 h 379"/>
                <a:gd name="T10" fmla="*/ 7 w 1684"/>
                <a:gd name="T11" fmla="*/ 322 h 379"/>
                <a:gd name="T12" fmla="*/ 9 w 1684"/>
                <a:gd name="T13" fmla="*/ 328 h 379"/>
                <a:gd name="T14" fmla="*/ 12 w 1684"/>
                <a:gd name="T15" fmla="*/ 333 h 379"/>
                <a:gd name="T16" fmla="*/ 16 w 1684"/>
                <a:gd name="T17" fmla="*/ 337 h 379"/>
                <a:gd name="T18" fmla="*/ 25 w 1684"/>
                <a:gd name="T19" fmla="*/ 342 h 379"/>
                <a:gd name="T20" fmla="*/ 36 w 1684"/>
                <a:gd name="T21" fmla="*/ 346 h 379"/>
                <a:gd name="T22" fmla="*/ 50 w 1684"/>
                <a:gd name="T23" fmla="*/ 351 h 379"/>
                <a:gd name="T24" fmla="*/ 71 w 1684"/>
                <a:gd name="T25" fmla="*/ 355 h 379"/>
                <a:gd name="T26" fmla="*/ 96 w 1684"/>
                <a:gd name="T27" fmla="*/ 360 h 379"/>
                <a:gd name="T28" fmla="*/ 128 w 1684"/>
                <a:gd name="T29" fmla="*/ 363 h 379"/>
                <a:gd name="T30" fmla="*/ 167 w 1684"/>
                <a:gd name="T31" fmla="*/ 369 h 379"/>
                <a:gd name="T32" fmla="*/ 215 w 1684"/>
                <a:gd name="T33" fmla="*/ 374 h 379"/>
                <a:gd name="T34" fmla="*/ 270 w 1684"/>
                <a:gd name="T35" fmla="*/ 379 h 379"/>
                <a:gd name="T36" fmla="*/ 338 w 1684"/>
                <a:gd name="T37" fmla="*/ 353 h 379"/>
                <a:gd name="T38" fmla="*/ 645 w 1684"/>
                <a:gd name="T39" fmla="*/ 321 h 379"/>
                <a:gd name="T40" fmla="*/ 1684 w 1684"/>
                <a:gd name="T41" fmla="*/ 100 h 379"/>
                <a:gd name="T42" fmla="*/ 1656 w 1684"/>
                <a:gd name="T43" fmla="*/ 59 h 379"/>
                <a:gd name="T44" fmla="*/ 1521 w 1684"/>
                <a:gd name="T45" fmla="*/ 0 h 379"/>
                <a:gd name="T46" fmla="*/ 521 w 1684"/>
                <a:gd name="T47" fmla="*/ 187 h 379"/>
                <a:gd name="T48" fmla="*/ 359 w 1684"/>
                <a:gd name="T49" fmla="*/ 230 h 379"/>
                <a:gd name="T50" fmla="*/ 291 w 1684"/>
                <a:gd name="T51" fmla="*/ 255 h 379"/>
                <a:gd name="T52" fmla="*/ 259 w 1684"/>
                <a:gd name="T53" fmla="*/ 255 h 379"/>
                <a:gd name="T54" fmla="*/ 229 w 1684"/>
                <a:gd name="T55" fmla="*/ 257 h 379"/>
                <a:gd name="T56" fmla="*/ 206 w 1684"/>
                <a:gd name="T57" fmla="*/ 258 h 379"/>
                <a:gd name="T58" fmla="*/ 187 w 1684"/>
                <a:gd name="T59" fmla="*/ 258 h 379"/>
                <a:gd name="T60" fmla="*/ 172 w 1684"/>
                <a:gd name="T61" fmla="*/ 255 h 379"/>
                <a:gd name="T62" fmla="*/ 165 w 1684"/>
                <a:gd name="T63" fmla="*/ 244 h 379"/>
                <a:gd name="T64" fmla="*/ 164 w 1684"/>
                <a:gd name="T65" fmla="*/ 225 h 379"/>
                <a:gd name="T66" fmla="*/ 169 w 1684"/>
                <a:gd name="T67" fmla="*/ 196 h 379"/>
                <a:gd name="T68" fmla="*/ 146 w 1684"/>
                <a:gd name="T69" fmla="*/ 214 h 3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84"/>
                <a:gd name="T106" fmla="*/ 0 h 379"/>
                <a:gd name="T107" fmla="*/ 1684 w 1684"/>
                <a:gd name="T108" fmla="*/ 379 h 3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84" h="379">
                  <a:moveTo>
                    <a:pt x="146" y="214"/>
                  </a:moveTo>
                  <a:lnTo>
                    <a:pt x="0" y="299"/>
                  </a:lnTo>
                  <a:lnTo>
                    <a:pt x="4" y="306"/>
                  </a:lnTo>
                  <a:lnTo>
                    <a:pt x="5" y="312"/>
                  </a:lnTo>
                  <a:lnTo>
                    <a:pt x="7" y="317"/>
                  </a:lnTo>
                  <a:lnTo>
                    <a:pt x="7" y="322"/>
                  </a:lnTo>
                  <a:lnTo>
                    <a:pt x="9" y="328"/>
                  </a:lnTo>
                  <a:lnTo>
                    <a:pt x="12" y="333"/>
                  </a:lnTo>
                  <a:lnTo>
                    <a:pt x="16" y="337"/>
                  </a:lnTo>
                  <a:lnTo>
                    <a:pt x="25" y="342"/>
                  </a:lnTo>
                  <a:lnTo>
                    <a:pt x="36" y="346"/>
                  </a:lnTo>
                  <a:lnTo>
                    <a:pt x="50" y="351"/>
                  </a:lnTo>
                  <a:lnTo>
                    <a:pt x="71" y="355"/>
                  </a:lnTo>
                  <a:lnTo>
                    <a:pt x="96" y="360"/>
                  </a:lnTo>
                  <a:lnTo>
                    <a:pt x="128" y="363"/>
                  </a:lnTo>
                  <a:lnTo>
                    <a:pt x="167" y="369"/>
                  </a:lnTo>
                  <a:lnTo>
                    <a:pt x="215" y="374"/>
                  </a:lnTo>
                  <a:lnTo>
                    <a:pt x="270" y="379"/>
                  </a:lnTo>
                  <a:lnTo>
                    <a:pt x="338" y="353"/>
                  </a:lnTo>
                  <a:lnTo>
                    <a:pt x="645" y="321"/>
                  </a:lnTo>
                  <a:lnTo>
                    <a:pt x="1684" y="100"/>
                  </a:lnTo>
                  <a:lnTo>
                    <a:pt x="1656" y="59"/>
                  </a:lnTo>
                  <a:lnTo>
                    <a:pt x="1521" y="0"/>
                  </a:lnTo>
                  <a:lnTo>
                    <a:pt x="521" y="187"/>
                  </a:lnTo>
                  <a:lnTo>
                    <a:pt x="359" y="230"/>
                  </a:lnTo>
                  <a:lnTo>
                    <a:pt x="291" y="255"/>
                  </a:lnTo>
                  <a:lnTo>
                    <a:pt x="259" y="255"/>
                  </a:lnTo>
                  <a:lnTo>
                    <a:pt x="229" y="257"/>
                  </a:lnTo>
                  <a:lnTo>
                    <a:pt x="206" y="258"/>
                  </a:lnTo>
                  <a:lnTo>
                    <a:pt x="187" y="258"/>
                  </a:lnTo>
                  <a:lnTo>
                    <a:pt x="172" y="255"/>
                  </a:lnTo>
                  <a:lnTo>
                    <a:pt x="165" y="244"/>
                  </a:lnTo>
                  <a:lnTo>
                    <a:pt x="164" y="225"/>
                  </a:lnTo>
                  <a:lnTo>
                    <a:pt x="169" y="196"/>
                  </a:lnTo>
                  <a:lnTo>
                    <a:pt x="146" y="214"/>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3" name="Freeform 29">
              <a:extLst>
                <a:ext uri="{FF2B5EF4-FFF2-40B4-BE49-F238E27FC236}">
                  <a16:creationId xmlns:a16="http://schemas.microsoft.com/office/drawing/2014/main" id="{4D6C5E36-78A7-4299-B9C2-BC682679DD73}"/>
                </a:ext>
              </a:extLst>
            </p:cNvPr>
            <p:cNvSpPr>
              <a:spLocks/>
            </p:cNvSpPr>
            <p:nvPr/>
          </p:nvSpPr>
          <p:spPr bwMode="auto">
            <a:xfrm>
              <a:off x="1795" y="2284"/>
              <a:ext cx="757" cy="226"/>
            </a:xfrm>
            <a:custGeom>
              <a:avLst/>
              <a:gdLst>
                <a:gd name="T0" fmla="*/ 0 w 757"/>
                <a:gd name="T1" fmla="*/ 226 h 226"/>
                <a:gd name="T2" fmla="*/ 130 w 757"/>
                <a:gd name="T3" fmla="*/ 153 h 226"/>
                <a:gd name="T4" fmla="*/ 158 w 757"/>
                <a:gd name="T5" fmla="*/ 133 h 226"/>
                <a:gd name="T6" fmla="*/ 185 w 757"/>
                <a:gd name="T7" fmla="*/ 117 h 226"/>
                <a:gd name="T8" fmla="*/ 212 w 757"/>
                <a:gd name="T9" fmla="*/ 103 h 226"/>
                <a:gd name="T10" fmla="*/ 238 w 757"/>
                <a:gd name="T11" fmla="*/ 90 h 226"/>
                <a:gd name="T12" fmla="*/ 263 w 757"/>
                <a:gd name="T13" fmla="*/ 80 h 226"/>
                <a:gd name="T14" fmla="*/ 290 w 757"/>
                <a:gd name="T15" fmla="*/ 69 h 226"/>
                <a:gd name="T16" fmla="*/ 316 w 757"/>
                <a:gd name="T17" fmla="*/ 62 h 226"/>
                <a:gd name="T18" fmla="*/ 343 w 757"/>
                <a:gd name="T19" fmla="*/ 55 h 226"/>
                <a:gd name="T20" fmla="*/ 370 w 757"/>
                <a:gd name="T21" fmla="*/ 48 h 226"/>
                <a:gd name="T22" fmla="*/ 396 w 757"/>
                <a:gd name="T23" fmla="*/ 41 h 226"/>
                <a:gd name="T24" fmla="*/ 423 w 757"/>
                <a:gd name="T25" fmla="*/ 35 h 226"/>
                <a:gd name="T26" fmla="*/ 451 w 757"/>
                <a:gd name="T27" fmla="*/ 30 h 226"/>
                <a:gd name="T28" fmla="*/ 480 w 757"/>
                <a:gd name="T29" fmla="*/ 23 h 226"/>
                <a:gd name="T30" fmla="*/ 510 w 757"/>
                <a:gd name="T31" fmla="*/ 16 h 226"/>
                <a:gd name="T32" fmla="*/ 540 w 757"/>
                <a:gd name="T33" fmla="*/ 9 h 226"/>
                <a:gd name="T34" fmla="*/ 572 w 757"/>
                <a:gd name="T35" fmla="*/ 0 h 226"/>
                <a:gd name="T36" fmla="*/ 663 w 757"/>
                <a:gd name="T37" fmla="*/ 5 h 226"/>
                <a:gd name="T38" fmla="*/ 757 w 757"/>
                <a:gd name="T39" fmla="*/ 3 h 226"/>
                <a:gd name="T40" fmla="*/ 595 w 757"/>
                <a:gd name="T41" fmla="*/ 124 h 226"/>
                <a:gd name="T42" fmla="*/ 478 w 757"/>
                <a:gd name="T43" fmla="*/ 96 h 226"/>
                <a:gd name="T44" fmla="*/ 450 w 757"/>
                <a:gd name="T45" fmla="*/ 112 h 226"/>
                <a:gd name="T46" fmla="*/ 478 w 757"/>
                <a:gd name="T47" fmla="*/ 147 h 226"/>
                <a:gd name="T48" fmla="*/ 372 w 757"/>
                <a:gd name="T49" fmla="*/ 119 h 226"/>
                <a:gd name="T50" fmla="*/ 299 w 757"/>
                <a:gd name="T51" fmla="*/ 153 h 226"/>
                <a:gd name="T52" fmla="*/ 242 w 757"/>
                <a:gd name="T53" fmla="*/ 167 h 226"/>
                <a:gd name="T54" fmla="*/ 125 w 757"/>
                <a:gd name="T55" fmla="*/ 181 h 226"/>
                <a:gd name="T56" fmla="*/ 0 w 757"/>
                <a:gd name="T57" fmla="*/ 226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7"/>
                <a:gd name="T88" fmla="*/ 0 h 226"/>
                <a:gd name="T89" fmla="*/ 757 w 757"/>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7" h="226">
                  <a:moveTo>
                    <a:pt x="0" y="226"/>
                  </a:moveTo>
                  <a:lnTo>
                    <a:pt x="130" y="153"/>
                  </a:lnTo>
                  <a:lnTo>
                    <a:pt x="158" y="133"/>
                  </a:lnTo>
                  <a:lnTo>
                    <a:pt x="185" y="117"/>
                  </a:lnTo>
                  <a:lnTo>
                    <a:pt x="212" y="103"/>
                  </a:lnTo>
                  <a:lnTo>
                    <a:pt x="238" y="90"/>
                  </a:lnTo>
                  <a:lnTo>
                    <a:pt x="263" y="80"/>
                  </a:lnTo>
                  <a:lnTo>
                    <a:pt x="290" y="69"/>
                  </a:lnTo>
                  <a:lnTo>
                    <a:pt x="316" y="62"/>
                  </a:lnTo>
                  <a:lnTo>
                    <a:pt x="343" y="55"/>
                  </a:lnTo>
                  <a:lnTo>
                    <a:pt x="370" y="48"/>
                  </a:lnTo>
                  <a:lnTo>
                    <a:pt x="396" y="41"/>
                  </a:lnTo>
                  <a:lnTo>
                    <a:pt x="423" y="35"/>
                  </a:lnTo>
                  <a:lnTo>
                    <a:pt x="451" y="30"/>
                  </a:lnTo>
                  <a:lnTo>
                    <a:pt x="480" y="23"/>
                  </a:lnTo>
                  <a:lnTo>
                    <a:pt x="510" y="16"/>
                  </a:lnTo>
                  <a:lnTo>
                    <a:pt x="540" y="9"/>
                  </a:lnTo>
                  <a:lnTo>
                    <a:pt x="572" y="0"/>
                  </a:lnTo>
                  <a:lnTo>
                    <a:pt x="663" y="5"/>
                  </a:lnTo>
                  <a:lnTo>
                    <a:pt x="757" y="3"/>
                  </a:lnTo>
                  <a:lnTo>
                    <a:pt x="595" y="124"/>
                  </a:lnTo>
                  <a:lnTo>
                    <a:pt x="478" y="96"/>
                  </a:lnTo>
                  <a:lnTo>
                    <a:pt x="450" y="112"/>
                  </a:lnTo>
                  <a:lnTo>
                    <a:pt x="478" y="147"/>
                  </a:lnTo>
                  <a:lnTo>
                    <a:pt x="372" y="119"/>
                  </a:lnTo>
                  <a:lnTo>
                    <a:pt x="299" y="153"/>
                  </a:lnTo>
                  <a:lnTo>
                    <a:pt x="242" y="167"/>
                  </a:lnTo>
                  <a:lnTo>
                    <a:pt x="125" y="181"/>
                  </a:lnTo>
                  <a:lnTo>
                    <a:pt x="0" y="226"/>
                  </a:lnTo>
                  <a:close/>
                </a:path>
              </a:pathLst>
            </a:custGeom>
            <a:solidFill>
              <a:srgbClr val="9984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4" name="Freeform 30">
              <a:extLst>
                <a:ext uri="{FF2B5EF4-FFF2-40B4-BE49-F238E27FC236}">
                  <a16:creationId xmlns:a16="http://schemas.microsoft.com/office/drawing/2014/main" id="{BC595453-F9F2-4DE1-8D68-9D5A7273C009}"/>
                </a:ext>
              </a:extLst>
            </p:cNvPr>
            <p:cNvSpPr>
              <a:spLocks/>
            </p:cNvSpPr>
            <p:nvPr/>
          </p:nvSpPr>
          <p:spPr bwMode="auto">
            <a:xfrm>
              <a:off x="2158" y="1675"/>
              <a:ext cx="1147" cy="466"/>
            </a:xfrm>
            <a:custGeom>
              <a:avLst/>
              <a:gdLst>
                <a:gd name="T0" fmla="*/ 339 w 1147"/>
                <a:gd name="T1" fmla="*/ 90 h 466"/>
                <a:gd name="T2" fmla="*/ 282 w 1147"/>
                <a:gd name="T3" fmla="*/ 176 h 466"/>
                <a:gd name="T4" fmla="*/ 254 w 1147"/>
                <a:gd name="T5" fmla="*/ 201 h 466"/>
                <a:gd name="T6" fmla="*/ 229 w 1147"/>
                <a:gd name="T7" fmla="*/ 226 h 466"/>
                <a:gd name="T8" fmla="*/ 204 w 1147"/>
                <a:gd name="T9" fmla="*/ 247 h 466"/>
                <a:gd name="T10" fmla="*/ 179 w 1147"/>
                <a:gd name="T11" fmla="*/ 269 h 466"/>
                <a:gd name="T12" fmla="*/ 152 w 1147"/>
                <a:gd name="T13" fmla="*/ 290 h 466"/>
                <a:gd name="T14" fmla="*/ 122 w 1147"/>
                <a:gd name="T15" fmla="*/ 313 h 466"/>
                <a:gd name="T16" fmla="*/ 90 w 1147"/>
                <a:gd name="T17" fmla="*/ 336 h 466"/>
                <a:gd name="T18" fmla="*/ 53 w 1147"/>
                <a:gd name="T19" fmla="*/ 363 h 466"/>
                <a:gd name="T20" fmla="*/ 9 w 1147"/>
                <a:gd name="T21" fmla="*/ 395 h 466"/>
                <a:gd name="T22" fmla="*/ 0 w 1147"/>
                <a:gd name="T23" fmla="*/ 418 h 466"/>
                <a:gd name="T24" fmla="*/ 0 w 1147"/>
                <a:gd name="T25" fmla="*/ 436 h 466"/>
                <a:gd name="T26" fmla="*/ 5 w 1147"/>
                <a:gd name="T27" fmla="*/ 450 h 466"/>
                <a:gd name="T28" fmla="*/ 17 w 1147"/>
                <a:gd name="T29" fmla="*/ 459 h 466"/>
                <a:gd name="T30" fmla="*/ 35 w 1147"/>
                <a:gd name="T31" fmla="*/ 464 h 466"/>
                <a:gd name="T32" fmla="*/ 56 w 1147"/>
                <a:gd name="T33" fmla="*/ 466 h 466"/>
                <a:gd name="T34" fmla="*/ 81 w 1147"/>
                <a:gd name="T35" fmla="*/ 464 h 466"/>
                <a:gd name="T36" fmla="*/ 108 w 1147"/>
                <a:gd name="T37" fmla="*/ 461 h 466"/>
                <a:gd name="T38" fmla="*/ 135 w 1147"/>
                <a:gd name="T39" fmla="*/ 456 h 466"/>
                <a:gd name="T40" fmla="*/ 163 w 1147"/>
                <a:gd name="T41" fmla="*/ 450 h 466"/>
                <a:gd name="T42" fmla="*/ 190 w 1147"/>
                <a:gd name="T43" fmla="*/ 443 h 466"/>
                <a:gd name="T44" fmla="*/ 216 w 1147"/>
                <a:gd name="T45" fmla="*/ 434 h 466"/>
                <a:gd name="T46" fmla="*/ 239 w 1147"/>
                <a:gd name="T47" fmla="*/ 427 h 466"/>
                <a:gd name="T48" fmla="*/ 259 w 1147"/>
                <a:gd name="T49" fmla="*/ 422 h 466"/>
                <a:gd name="T50" fmla="*/ 273 w 1147"/>
                <a:gd name="T51" fmla="*/ 416 h 466"/>
                <a:gd name="T52" fmla="*/ 282 w 1147"/>
                <a:gd name="T53" fmla="*/ 413 h 466"/>
                <a:gd name="T54" fmla="*/ 335 w 1147"/>
                <a:gd name="T55" fmla="*/ 399 h 466"/>
                <a:gd name="T56" fmla="*/ 389 w 1147"/>
                <a:gd name="T57" fmla="*/ 386 h 466"/>
                <a:gd name="T58" fmla="*/ 442 w 1147"/>
                <a:gd name="T59" fmla="*/ 374 h 466"/>
                <a:gd name="T60" fmla="*/ 497 w 1147"/>
                <a:gd name="T61" fmla="*/ 361 h 466"/>
                <a:gd name="T62" fmla="*/ 550 w 1147"/>
                <a:gd name="T63" fmla="*/ 350 h 466"/>
                <a:gd name="T64" fmla="*/ 604 w 1147"/>
                <a:gd name="T65" fmla="*/ 338 h 466"/>
                <a:gd name="T66" fmla="*/ 659 w 1147"/>
                <a:gd name="T67" fmla="*/ 327 h 466"/>
                <a:gd name="T68" fmla="*/ 712 w 1147"/>
                <a:gd name="T69" fmla="*/ 317 h 466"/>
                <a:gd name="T70" fmla="*/ 767 w 1147"/>
                <a:gd name="T71" fmla="*/ 308 h 466"/>
                <a:gd name="T72" fmla="*/ 820 w 1147"/>
                <a:gd name="T73" fmla="*/ 297 h 466"/>
                <a:gd name="T74" fmla="*/ 876 w 1147"/>
                <a:gd name="T75" fmla="*/ 288 h 466"/>
                <a:gd name="T76" fmla="*/ 931 w 1147"/>
                <a:gd name="T77" fmla="*/ 277 h 466"/>
                <a:gd name="T78" fmla="*/ 984 w 1147"/>
                <a:gd name="T79" fmla="*/ 269 h 466"/>
                <a:gd name="T80" fmla="*/ 1039 w 1147"/>
                <a:gd name="T81" fmla="*/ 258 h 466"/>
                <a:gd name="T82" fmla="*/ 1092 w 1147"/>
                <a:gd name="T83" fmla="*/ 249 h 466"/>
                <a:gd name="T84" fmla="*/ 1147 w 1147"/>
                <a:gd name="T85" fmla="*/ 238 h 466"/>
                <a:gd name="T86" fmla="*/ 1059 w 1147"/>
                <a:gd name="T87" fmla="*/ 0 h 466"/>
                <a:gd name="T88" fmla="*/ 1030 w 1147"/>
                <a:gd name="T89" fmla="*/ 57 h 466"/>
                <a:gd name="T90" fmla="*/ 1002 w 1147"/>
                <a:gd name="T91" fmla="*/ 67 h 466"/>
                <a:gd name="T92" fmla="*/ 972 w 1147"/>
                <a:gd name="T93" fmla="*/ 78 h 466"/>
                <a:gd name="T94" fmla="*/ 938 w 1147"/>
                <a:gd name="T95" fmla="*/ 87 h 466"/>
                <a:gd name="T96" fmla="*/ 902 w 1147"/>
                <a:gd name="T97" fmla="*/ 94 h 466"/>
                <a:gd name="T98" fmla="*/ 865 w 1147"/>
                <a:gd name="T99" fmla="*/ 101 h 466"/>
                <a:gd name="T100" fmla="*/ 828 w 1147"/>
                <a:gd name="T101" fmla="*/ 106 h 466"/>
                <a:gd name="T102" fmla="*/ 789 w 1147"/>
                <a:gd name="T103" fmla="*/ 112 h 466"/>
                <a:gd name="T104" fmla="*/ 748 w 1147"/>
                <a:gd name="T105" fmla="*/ 115 h 466"/>
                <a:gd name="T106" fmla="*/ 707 w 1147"/>
                <a:gd name="T107" fmla="*/ 119 h 466"/>
                <a:gd name="T108" fmla="*/ 668 w 1147"/>
                <a:gd name="T109" fmla="*/ 121 h 466"/>
                <a:gd name="T110" fmla="*/ 627 w 1147"/>
                <a:gd name="T111" fmla="*/ 123 h 466"/>
                <a:gd name="T112" fmla="*/ 588 w 1147"/>
                <a:gd name="T113" fmla="*/ 123 h 466"/>
                <a:gd name="T114" fmla="*/ 549 w 1147"/>
                <a:gd name="T115" fmla="*/ 123 h 466"/>
                <a:gd name="T116" fmla="*/ 511 w 1147"/>
                <a:gd name="T117" fmla="*/ 123 h 466"/>
                <a:gd name="T118" fmla="*/ 474 w 1147"/>
                <a:gd name="T119" fmla="*/ 119 h 466"/>
                <a:gd name="T120" fmla="*/ 440 w 1147"/>
                <a:gd name="T121" fmla="*/ 117 h 466"/>
                <a:gd name="T122" fmla="*/ 391 w 1147"/>
                <a:gd name="T123" fmla="*/ 101 h 466"/>
                <a:gd name="T124" fmla="*/ 339 w 1147"/>
                <a:gd name="T125" fmla="*/ 90 h 4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47"/>
                <a:gd name="T190" fmla="*/ 0 h 466"/>
                <a:gd name="T191" fmla="*/ 1147 w 1147"/>
                <a:gd name="T192" fmla="*/ 466 h 46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47" h="466">
                  <a:moveTo>
                    <a:pt x="339" y="90"/>
                  </a:moveTo>
                  <a:lnTo>
                    <a:pt x="282" y="176"/>
                  </a:lnTo>
                  <a:lnTo>
                    <a:pt x="254" y="201"/>
                  </a:lnTo>
                  <a:lnTo>
                    <a:pt x="229" y="226"/>
                  </a:lnTo>
                  <a:lnTo>
                    <a:pt x="204" y="247"/>
                  </a:lnTo>
                  <a:lnTo>
                    <a:pt x="179" y="269"/>
                  </a:lnTo>
                  <a:lnTo>
                    <a:pt x="152" y="290"/>
                  </a:lnTo>
                  <a:lnTo>
                    <a:pt x="122" y="313"/>
                  </a:lnTo>
                  <a:lnTo>
                    <a:pt x="90" y="336"/>
                  </a:lnTo>
                  <a:lnTo>
                    <a:pt x="53" y="363"/>
                  </a:lnTo>
                  <a:lnTo>
                    <a:pt x="9" y="395"/>
                  </a:lnTo>
                  <a:lnTo>
                    <a:pt x="0" y="418"/>
                  </a:lnTo>
                  <a:lnTo>
                    <a:pt x="0" y="436"/>
                  </a:lnTo>
                  <a:lnTo>
                    <a:pt x="5" y="450"/>
                  </a:lnTo>
                  <a:lnTo>
                    <a:pt x="17" y="459"/>
                  </a:lnTo>
                  <a:lnTo>
                    <a:pt x="35" y="464"/>
                  </a:lnTo>
                  <a:lnTo>
                    <a:pt x="56" y="466"/>
                  </a:lnTo>
                  <a:lnTo>
                    <a:pt x="81" y="464"/>
                  </a:lnTo>
                  <a:lnTo>
                    <a:pt x="108" y="461"/>
                  </a:lnTo>
                  <a:lnTo>
                    <a:pt x="135" y="456"/>
                  </a:lnTo>
                  <a:lnTo>
                    <a:pt x="163" y="450"/>
                  </a:lnTo>
                  <a:lnTo>
                    <a:pt x="190" y="443"/>
                  </a:lnTo>
                  <a:lnTo>
                    <a:pt x="216" y="434"/>
                  </a:lnTo>
                  <a:lnTo>
                    <a:pt x="239" y="427"/>
                  </a:lnTo>
                  <a:lnTo>
                    <a:pt x="259" y="422"/>
                  </a:lnTo>
                  <a:lnTo>
                    <a:pt x="273" y="416"/>
                  </a:lnTo>
                  <a:lnTo>
                    <a:pt x="282" y="413"/>
                  </a:lnTo>
                  <a:lnTo>
                    <a:pt x="335" y="399"/>
                  </a:lnTo>
                  <a:lnTo>
                    <a:pt x="389" y="386"/>
                  </a:lnTo>
                  <a:lnTo>
                    <a:pt x="442" y="374"/>
                  </a:lnTo>
                  <a:lnTo>
                    <a:pt x="497" y="361"/>
                  </a:lnTo>
                  <a:lnTo>
                    <a:pt x="550" y="350"/>
                  </a:lnTo>
                  <a:lnTo>
                    <a:pt x="604" y="338"/>
                  </a:lnTo>
                  <a:lnTo>
                    <a:pt x="659" y="327"/>
                  </a:lnTo>
                  <a:lnTo>
                    <a:pt x="712" y="317"/>
                  </a:lnTo>
                  <a:lnTo>
                    <a:pt x="767" y="308"/>
                  </a:lnTo>
                  <a:lnTo>
                    <a:pt x="820" y="297"/>
                  </a:lnTo>
                  <a:lnTo>
                    <a:pt x="876" y="288"/>
                  </a:lnTo>
                  <a:lnTo>
                    <a:pt x="931" y="277"/>
                  </a:lnTo>
                  <a:lnTo>
                    <a:pt x="984" y="269"/>
                  </a:lnTo>
                  <a:lnTo>
                    <a:pt x="1039" y="258"/>
                  </a:lnTo>
                  <a:lnTo>
                    <a:pt x="1092" y="249"/>
                  </a:lnTo>
                  <a:lnTo>
                    <a:pt x="1147" y="238"/>
                  </a:lnTo>
                  <a:lnTo>
                    <a:pt x="1059" y="0"/>
                  </a:lnTo>
                  <a:lnTo>
                    <a:pt x="1030" y="57"/>
                  </a:lnTo>
                  <a:lnTo>
                    <a:pt x="1002" y="67"/>
                  </a:lnTo>
                  <a:lnTo>
                    <a:pt x="972" y="78"/>
                  </a:lnTo>
                  <a:lnTo>
                    <a:pt x="938" y="87"/>
                  </a:lnTo>
                  <a:lnTo>
                    <a:pt x="902" y="94"/>
                  </a:lnTo>
                  <a:lnTo>
                    <a:pt x="865" y="101"/>
                  </a:lnTo>
                  <a:lnTo>
                    <a:pt x="828" y="106"/>
                  </a:lnTo>
                  <a:lnTo>
                    <a:pt x="789" y="112"/>
                  </a:lnTo>
                  <a:lnTo>
                    <a:pt x="748" y="115"/>
                  </a:lnTo>
                  <a:lnTo>
                    <a:pt x="707" y="119"/>
                  </a:lnTo>
                  <a:lnTo>
                    <a:pt x="668" y="121"/>
                  </a:lnTo>
                  <a:lnTo>
                    <a:pt x="627" y="123"/>
                  </a:lnTo>
                  <a:lnTo>
                    <a:pt x="588" y="123"/>
                  </a:lnTo>
                  <a:lnTo>
                    <a:pt x="549" y="123"/>
                  </a:lnTo>
                  <a:lnTo>
                    <a:pt x="511" y="123"/>
                  </a:lnTo>
                  <a:lnTo>
                    <a:pt x="474" y="119"/>
                  </a:lnTo>
                  <a:lnTo>
                    <a:pt x="440" y="117"/>
                  </a:lnTo>
                  <a:lnTo>
                    <a:pt x="391" y="101"/>
                  </a:lnTo>
                  <a:lnTo>
                    <a:pt x="339" y="9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5" name="Freeform 31">
              <a:extLst>
                <a:ext uri="{FF2B5EF4-FFF2-40B4-BE49-F238E27FC236}">
                  <a16:creationId xmlns:a16="http://schemas.microsoft.com/office/drawing/2014/main" id="{9790065C-2676-4D21-AA48-C7F3827E9467}"/>
                </a:ext>
              </a:extLst>
            </p:cNvPr>
            <p:cNvSpPr>
              <a:spLocks/>
            </p:cNvSpPr>
            <p:nvPr/>
          </p:nvSpPr>
          <p:spPr bwMode="auto">
            <a:xfrm>
              <a:off x="1111" y="2095"/>
              <a:ext cx="540" cy="365"/>
            </a:xfrm>
            <a:custGeom>
              <a:avLst/>
              <a:gdLst>
                <a:gd name="T0" fmla="*/ 336 w 540"/>
                <a:gd name="T1" fmla="*/ 0 h 365"/>
                <a:gd name="T2" fmla="*/ 34 w 540"/>
                <a:gd name="T3" fmla="*/ 262 h 365"/>
                <a:gd name="T4" fmla="*/ 0 w 540"/>
                <a:gd name="T5" fmla="*/ 319 h 365"/>
                <a:gd name="T6" fmla="*/ 21 w 540"/>
                <a:gd name="T7" fmla="*/ 365 h 365"/>
                <a:gd name="T8" fmla="*/ 84 w 540"/>
                <a:gd name="T9" fmla="*/ 351 h 365"/>
                <a:gd name="T10" fmla="*/ 219 w 540"/>
                <a:gd name="T11" fmla="*/ 324 h 365"/>
                <a:gd name="T12" fmla="*/ 291 w 540"/>
                <a:gd name="T13" fmla="*/ 319 h 365"/>
                <a:gd name="T14" fmla="*/ 315 w 540"/>
                <a:gd name="T15" fmla="*/ 328 h 365"/>
                <a:gd name="T16" fmla="*/ 334 w 540"/>
                <a:gd name="T17" fmla="*/ 335 h 365"/>
                <a:gd name="T18" fmla="*/ 352 w 540"/>
                <a:gd name="T19" fmla="*/ 342 h 365"/>
                <a:gd name="T20" fmla="*/ 368 w 540"/>
                <a:gd name="T21" fmla="*/ 347 h 365"/>
                <a:gd name="T22" fmla="*/ 382 w 540"/>
                <a:gd name="T23" fmla="*/ 351 h 365"/>
                <a:gd name="T24" fmla="*/ 393 w 540"/>
                <a:gd name="T25" fmla="*/ 352 h 365"/>
                <a:gd name="T26" fmla="*/ 402 w 540"/>
                <a:gd name="T27" fmla="*/ 352 h 365"/>
                <a:gd name="T28" fmla="*/ 409 w 540"/>
                <a:gd name="T29" fmla="*/ 349 h 365"/>
                <a:gd name="T30" fmla="*/ 418 w 540"/>
                <a:gd name="T31" fmla="*/ 338 h 365"/>
                <a:gd name="T32" fmla="*/ 425 w 540"/>
                <a:gd name="T33" fmla="*/ 326 h 365"/>
                <a:gd name="T34" fmla="*/ 434 w 540"/>
                <a:gd name="T35" fmla="*/ 310 h 365"/>
                <a:gd name="T36" fmla="*/ 443 w 540"/>
                <a:gd name="T37" fmla="*/ 294 h 365"/>
                <a:gd name="T38" fmla="*/ 457 w 540"/>
                <a:gd name="T39" fmla="*/ 274 h 365"/>
                <a:gd name="T40" fmla="*/ 476 w 540"/>
                <a:gd name="T41" fmla="*/ 255 h 365"/>
                <a:gd name="T42" fmla="*/ 505 w 540"/>
                <a:gd name="T43" fmla="*/ 231 h 365"/>
                <a:gd name="T44" fmla="*/ 540 w 540"/>
                <a:gd name="T45" fmla="*/ 208 h 365"/>
                <a:gd name="T46" fmla="*/ 370 w 540"/>
                <a:gd name="T47" fmla="*/ 171 h 365"/>
                <a:gd name="T48" fmla="*/ 364 w 540"/>
                <a:gd name="T49" fmla="*/ 123 h 365"/>
                <a:gd name="T50" fmla="*/ 364 w 540"/>
                <a:gd name="T51" fmla="*/ 12 h 365"/>
                <a:gd name="T52" fmla="*/ 336 w 540"/>
                <a:gd name="T53" fmla="*/ 0 h 3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40"/>
                <a:gd name="T82" fmla="*/ 0 h 365"/>
                <a:gd name="T83" fmla="*/ 540 w 540"/>
                <a:gd name="T84" fmla="*/ 365 h 36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40" h="365">
                  <a:moveTo>
                    <a:pt x="336" y="0"/>
                  </a:moveTo>
                  <a:lnTo>
                    <a:pt x="34" y="262"/>
                  </a:lnTo>
                  <a:lnTo>
                    <a:pt x="0" y="319"/>
                  </a:lnTo>
                  <a:lnTo>
                    <a:pt x="21" y="365"/>
                  </a:lnTo>
                  <a:lnTo>
                    <a:pt x="84" y="351"/>
                  </a:lnTo>
                  <a:lnTo>
                    <a:pt x="219" y="324"/>
                  </a:lnTo>
                  <a:lnTo>
                    <a:pt x="291" y="319"/>
                  </a:lnTo>
                  <a:lnTo>
                    <a:pt x="315" y="328"/>
                  </a:lnTo>
                  <a:lnTo>
                    <a:pt x="334" y="335"/>
                  </a:lnTo>
                  <a:lnTo>
                    <a:pt x="352" y="342"/>
                  </a:lnTo>
                  <a:lnTo>
                    <a:pt x="368" y="347"/>
                  </a:lnTo>
                  <a:lnTo>
                    <a:pt x="382" y="351"/>
                  </a:lnTo>
                  <a:lnTo>
                    <a:pt x="393" y="352"/>
                  </a:lnTo>
                  <a:lnTo>
                    <a:pt x="402" y="352"/>
                  </a:lnTo>
                  <a:lnTo>
                    <a:pt x="409" y="349"/>
                  </a:lnTo>
                  <a:lnTo>
                    <a:pt x="418" y="338"/>
                  </a:lnTo>
                  <a:lnTo>
                    <a:pt x="425" y="326"/>
                  </a:lnTo>
                  <a:lnTo>
                    <a:pt x="434" y="310"/>
                  </a:lnTo>
                  <a:lnTo>
                    <a:pt x="443" y="294"/>
                  </a:lnTo>
                  <a:lnTo>
                    <a:pt x="457" y="274"/>
                  </a:lnTo>
                  <a:lnTo>
                    <a:pt x="476" y="255"/>
                  </a:lnTo>
                  <a:lnTo>
                    <a:pt x="505" y="231"/>
                  </a:lnTo>
                  <a:lnTo>
                    <a:pt x="540" y="208"/>
                  </a:lnTo>
                  <a:lnTo>
                    <a:pt x="370" y="171"/>
                  </a:lnTo>
                  <a:lnTo>
                    <a:pt x="364" y="123"/>
                  </a:lnTo>
                  <a:lnTo>
                    <a:pt x="364" y="12"/>
                  </a:lnTo>
                  <a:lnTo>
                    <a:pt x="336" y="0"/>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6" name="Freeform 32">
              <a:extLst>
                <a:ext uri="{FF2B5EF4-FFF2-40B4-BE49-F238E27FC236}">
                  <a16:creationId xmlns:a16="http://schemas.microsoft.com/office/drawing/2014/main" id="{B2EAC367-83F8-426F-BD16-D7DCFA2EC6A4}"/>
                </a:ext>
              </a:extLst>
            </p:cNvPr>
            <p:cNvSpPr>
              <a:spLocks/>
            </p:cNvSpPr>
            <p:nvPr/>
          </p:nvSpPr>
          <p:spPr bwMode="auto">
            <a:xfrm>
              <a:off x="1115" y="2075"/>
              <a:ext cx="350" cy="376"/>
            </a:xfrm>
            <a:custGeom>
              <a:avLst/>
              <a:gdLst>
                <a:gd name="T0" fmla="*/ 298 w 350"/>
                <a:gd name="T1" fmla="*/ 0 h 376"/>
                <a:gd name="T2" fmla="*/ 350 w 350"/>
                <a:gd name="T3" fmla="*/ 25 h 376"/>
                <a:gd name="T4" fmla="*/ 197 w 350"/>
                <a:gd name="T5" fmla="*/ 152 h 376"/>
                <a:gd name="T6" fmla="*/ 96 w 350"/>
                <a:gd name="T7" fmla="*/ 242 h 376"/>
                <a:gd name="T8" fmla="*/ 35 w 350"/>
                <a:gd name="T9" fmla="*/ 310 h 376"/>
                <a:gd name="T10" fmla="*/ 33 w 350"/>
                <a:gd name="T11" fmla="*/ 330 h 376"/>
                <a:gd name="T12" fmla="*/ 33 w 350"/>
                <a:gd name="T13" fmla="*/ 346 h 376"/>
                <a:gd name="T14" fmla="*/ 35 w 350"/>
                <a:gd name="T15" fmla="*/ 360 h 376"/>
                <a:gd name="T16" fmla="*/ 41 w 350"/>
                <a:gd name="T17" fmla="*/ 376 h 376"/>
                <a:gd name="T18" fmla="*/ 12 w 350"/>
                <a:gd name="T19" fmla="*/ 355 h 376"/>
                <a:gd name="T20" fmla="*/ 0 w 350"/>
                <a:gd name="T21" fmla="*/ 337 h 376"/>
                <a:gd name="T22" fmla="*/ 1 w 350"/>
                <a:gd name="T23" fmla="*/ 314 h 376"/>
                <a:gd name="T24" fmla="*/ 17 w 350"/>
                <a:gd name="T25" fmla="*/ 282 h 376"/>
                <a:gd name="T26" fmla="*/ 298 w 350"/>
                <a:gd name="T27" fmla="*/ 0 h 3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0"/>
                <a:gd name="T43" fmla="*/ 0 h 376"/>
                <a:gd name="T44" fmla="*/ 350 w 350"/>
                <a:gd name="T45" fmla="*/ 376 h 3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0" h="376">
                  <a:moveTo>
                    <a:pt x="298" y="0"/>
                  </a:moveTo>
                  <a:lnTo>
                    <a:pt x="350" y="25"/>
                  </a:lnTo>
                  <a:lnTo>
                    <a:pt x="197" y="152"/>
                  </a:lnTo>
                  <a:lnTo>
                    <a:pt x="96" y="242"/>
                  </a:lnTo>
                  <a:lnTo>
                    <a:pt x="35" y="310"/>
                  </a:lnTo>
                  <a:lnTo>
                    <a:pt x="33" y="330"/>
                  </a:lnTo>
                  <a:lnTo>
                    <a:pt x="33" y="346"/>
                  </a:lnTo>
                  <a:lnTo>
                    <a:pt x="35" y="360"/>
                  </a:lnTo>
                  <a:lnTo>
                    <a:pt x="41" y="376"/>
                  </a:lnTo>
                  <a:lnTo>
                    <a:pt x="12" y="355"/>
                  </a:lnTo>
                  <a:lnTo>
                    <a:pt x="0" y="337"/>
                  </a:lnTo>
                  <a:lnTo>
                    <a:pt x="1" y="314"/>
                  </a:lnTo>
                  <a:lnTo>
                    <a:pt x="17" y="282"/>
                  </a:lnTo>
                  <a:lnTo>
                    <a:pt x="298" y="0"/>
                  </a:lnTo>
                  <a:close/>
                </a:path>
              </a:pathLst>
            </a:custGeom>
            <a:solidFill>
              <a:srgbClr val="FF2D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7" name="Freeform 33">
              <a:extLst>
                <a:ext uri="{FF2B5EF4-FFF2-40B4-BE49-F238E27FC236}">
                  <a16:creationId xmlns:a16="http://schemas.microsoft.com/office/drawing/2014/main" id="{72AF155F-D98B-45CC-8D35-F26D4D82893A}"/>
                </a:ext>
              </a:extLst>
            </p:cNvPr>
            <p:cNvSpPr>
              <a:spLocks/>
            </p:cNvSpPr>
            <p:nvPr/>
          </p:nvSpPr>
          <p:spPr bwMode="auto">
            <a:xfrm>
              <a:off x="1351" y="2344"/>
              <a:ext cx="204" cy="107"/>
            </a:xfrm>
            <a:custGeom>
              <a:avLst/>
              <a:gdLst>
                <a:gd name="T0" fmla="*/ 23 w 204"/>
                <a:gd name="T1" fmla="*/ 0 h 107"/>
                <a:gd name="T2" fmla="*/ 204 w 204"/>
                <a:gd name="T3" fmla="*/ 41 h 107"/>
                <a:gd name="T4" fmla="*/ 195 w 204"/>
                <a:gd name="T5" fmla="*/ 59 h 107"/>
                <a:gd name="T6" fmla="*/ 188 w 204"/>
                <a:gd name="T7" fmla="*/ 73 h 107"/>
                <a:gd name="T8" fmla="*/ 181 w 204"/>
                <a:gd name="T9" fmla="*/ 89 h 107"/>
                <a:gd name="T10" fmla="*/ 174 w 204"/>
                <a:gd name="T11" fmla="*/ 107 h 107"/>
                <a:gd name="T12" fmla="*/ 2 w 204"/>
                <a:gd name="T13" fmla="*/ 71 h 107"/>
                <a:gd name="T14" fmla="*/ 0 w 204"/>
                <a:gd name="T15" fmla="*/ 54 h 107"/>
                <a:gd name="T16" fmla="*/ 5 w 204"/>
                <a:gd name="T17" fmla="*/ 36 h 107"/>
                <a:gd name="T18" fmla="*/ 12 w 204"/>
                <a:gd name="T19" fmla="*/ 18 h 107"/>
                <a:gd name="T20" fmla="*/ 23 w 204"/>
                <a:gd name="T21" fmla="*/ 0 h 1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4"/>
                <a:gd name="T34" fmla="*/ 0 h 107"/>
                <a:gd name="T35" fmla="*/ 204 w 204"/>
                <a:gd name="T36" fmla="*/ 107 h 1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4" h="107">
                  <a:moveTo>
                    <a:pt x="23" y="0"/>
                  </a:moveTo>
                  <a:lnTo>
                    <a:pt x="204" y="41"/>
                  </a:lnTo>
                  <a:lnTo>
                    <a:pt x="195" y="59"/>
                  </a:lnTo>
                  <a:lnTo>
                    <a:pt x="188" y="73"/>
                  </a:lnTo>
                  <a:lnTo>
                    <a:pt x="181" y="89"/>
                  </a:lnTo>
                  <a:lnTo>
                    <a:pt x="174" y="107"/>
                  </a:lnTo>
                  <a:lnTo>
                    <a:pt x="2" y="71"/>
                  </a:lnTo>
                  <a:lnTo>
                    <a:pt x="0" y="54"/>
                  </a:lnTo>
                  <a:lnTo>
                    <a:pt x="5" y="36"/>
                  </a:lnTo>
                  <a:lnTo>
                    <a:pt x="12" y="18"/>
                  </a:lnTo>
                  <a:lnTo>
                    <a:pt x="23"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8" name="Freeform 34">
              <a:extLst>
                <a:ext uri="{FF2B5EF4-FFF2-40B4-BE49-F238E27FC236}">
                  <a16:creationId xmlns:a16="http://schemas.microsoft.com/office/drawing/2014/main" id="{D803CDA7-E81B-4431-B8A5-13F998935A74}"/>
                </a:ext>
              </a:extLst>
            </p:cNvPr>
            <p:cNvSpPr>
              <a:spLocks/>
            </p:cNvSpPr>
            <p:nvPr/>
          </p:nvSpPr>
          <p:spPr bwMode="auto">
            <a:xfrm>
              <a:off x="3241" y="1596"/>
              <a:ext cx="294" cy="310"/>
            </a:xfrm>
            <a:custGeom>
              <a:avLst/>
              <a:gdLst>
                <a:gd name="T0" fmla="*/ 0 w 294"/>
                <a:gd name="T1" fmla="*/ 75 h 310"/>
                <a:gd name="T2" fmla="*/ 41 w 294"/>
                <a:gd name="T3" fmla="*/ 185 h 310"/>
                <a:gd name="T4" fmla="*/ 66 w 294"/>
                <a:gd name="T5" fmla="*/ 187 h 310"/>
                <a:gd name="T6" fmla="*/ 88 w 294"/>
                <a:gd name="T7" fmla="*/ 193 h 310"/>
                <a:gd name="T8" fmla="*/ 102 w 294"/>
                <a:gd name="T9" fmla="*/ 202 h 310"/>
                <a:gd name="T10" fmla="*/ 112 w 294"/>
                <a:gd name="T11" fmla="*/ 212 h 310"/>
                <a:gd name="T12" fmla="*/ 116 w 294"/>
                <a:gd name="T13" fmla="*/ 226 h 310"/>
                <a:gd name="T14" fmla="*/ 116 w 294"/>
                <a:gd name="T15" fmla="*/ 244 h 310"/>
                <a:gd name="T16" fmla="*/ 109 w 294"/>
                <a:gd name="T17" fmla="*/ 266 h 310"/>
                <a:gd name="T18" fmla="*/ 98 w 294"/>
                <a:gd name="T19" fmla="*/ 289 h 310"/>
                <a:gd name="T20" fmla="*/ 98 w 294"/>
                <a:gd name="T21" fmla="*/ 310 h 310"/>
                <a:gd name="T22" fmla="*/ 294 w 294"/>
                <a:gd name="T23" fmla="*/ 285 h 310"/>
                <a:gd name="T24" fmla="*/ 256 w 294"/>
                <a:gd name="T25" fmla="*/ 235 h 310"/>
                <a:gd name="T26" fmla="*/ 196 w 294"/>
                <a:gd name="T27" fmla="*/ 22 h 310"/>
                <a:gd name="T28" fmla="*/ 171 w 294"/>
                <a:gd name="T29" fmla="*/ 4 h 310"/>
                <a:gd name="T30" fmla="*/ 114 w 294"/>
                <a:gd name="T31" fmla="*/ 0 h 310"/>
                <a:gd name="T32" fmla="*/ 64 w 294"/>
                <a:gd name="T33" fmla="*/ 4 h 310"/>
                <a:gd name="T34" fmla="*/ 61 w 294"/>
                <a:gd name="T35" fmla="*/ 23 h 310"/>
                <a:gd name="T36" fmla="*/ 57 w 294"/>
                <a:gd name="T37" fmla="*/ 38 h 310"/>
                <a:gd name="T38" fmla="*/ 52 w 294"/>
                <a:gd name="T39" fmla="*/ 45 h 310"/>
                <a:gd name="T40" fmla="*/ 47 w 294"/>
                <a:gd name="T41" fmla="*/ 50 h 310"/>
                <a:gd name="T42" fmla="*/ 38 w 294"/>
                <a:gd name="T43" fmla="*/ 54 h 310"/>
                <a:gd name="T44" fmla="*/ 29 w 294"/>
                <a:gd name="T45" fmla="*/ 57 h 310"/>
                <a:gd name="T46" fmla="*/ 16 w 294"/>
                <a:gd name="T47" fmla="*/ 64 h 310"/>
                <a:gd name="T48" fmla="*/ 0 w 294"/>
                <a:gd name="T49" fmla="*/ 75 h 3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4"/>
                <a:gd name="T76" fmla="*/ 0 h 310"/>
                <a:gd name="T77" fmla="*/ 294 w 294"/>
                <a:gd name="T78" fmla="*/ 310 h 3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4" h="310">
                  <a:moveTo>
                    <a:pt x="0" y="75"/>
                  </a:moveTo>
                  <a:lnTo>
                    <a:pt x="41" y="185"/>
                  </a:lnTo>
                  <a:lnTo>
                    <a:pt x="66" y="187"/>
                  </a:lnTo>
                  <a:lnTo>
                    <a:pt x="88" y="193"/>
                  </a:lnTo>
                  <a:lnTo>
                    <a:pt x="102" y="202"/>
                  </a:lnTo>
                  <a:lnTo>
                    <a:pt x="112" y="212"/>
                  </a:lnTo>
                  <a:lnTo>
                    <a:pt x="116" y="226"/>
                  </a:lnTo>
                  <a:lnTo>
                    <a:pt x="116" y="244"/>
                  </a:lnTo>
                  <a:lnTo>
                    <a:pt x="109" y="266"/>
                  </a:lnTo>
                  <a:lnTo>
                    <a:pt x="98" y="289"/>
                  </a:lnTo>
                  <a:lnTo>
                    <a:pt x="98" y="310"/>
                  </a:lnTo>
                  <a:lnTo>
                    <a:pt x="294" y="285"/>
                  </a:lnTo>
                  <a:lnTo>
                    <a:pt x="256" y="235"/>
                  </a:lnTo>
                  <a:lnTo>
                    <a:pt x="196" y="22"/>
                  </a:lnTo>
                  <a:lnTo>
                    <a:pt x="171" y="4"/>
                  </a:lnTo>
                  <a:lnTo>
                    <a:pt x="114" y="0"/>
                  </a:lnTo>
                  <a:lnTo>
                    <a:pt x="64" y="4"/>
                  </a:lnTo>
                  <a:lnTo>
                    <a:pt x="61" y="23"/>
                  </a:lnTo>
                  <a:lnTo>
                    <a:pt x="57" y="38"/>
                  </a:lnTo>
                  <a:lnTo>
                    <a:pt x="52" y="45"/>
                  </a:lnTo>
                  <a:lnTo>
                    <a:pt x="47" y="50"/>
                  </a:lnTo>
                  <a:lnTo>
                    <a:pt x="38" y="54"/>
                  </a:lnTo>
                  <a:lnTo>
                    <a:pt x="29" y="57"/>
                  </a:lnTo>
                  <a:lnTo>
                    <a:pt x="16" y="64"/>
                  </a:lnTo>
                  <a:lnTo>
                    <a:pt x="0" y="75"/>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9" name="Freeform 35">
              <a:extLst>
                <a:ext uri="{FF2B5EF4-FFF2-40B4-BE49-F238E27FC236}">
                  <a16:creationId xmlns:a16="http://schemas.microsoft.com/office/drawing/2014/main" id="{429E076B-8EAC-469E-9F78-5A52339E0E2A}"/>
                </a:ext>
              </a:extLst>
            </p:cNvPr>
            <p:cNvSpPr>
              <a:spLocks/>
            </p:cNvSpPr>
            <p:nvPr/>
          </p:nvSpPr>
          <p:spPr bwMode="auto">
            <a:xfrm>
              <a:off x="3201" y="2139"/>
              <a:ext cx="382" cy="221"/>
            </a:xfrm>
            <a:custGeom>
              <a:avLst/>
              <a:gdLst>
                <a:gd name="T0" fmla="*/ 19 w 382"/>
                <a:gd name="T1" fmla="*/ 54 h 221"/>
                <a:gd name="T2" fmla="*/ 32 w 382"/>
                <a:gd name="T3" fmla="*/ 52 h 221"/>
                <a:gd name="T4" fmla="*/ 48 w 382"/>
                <a:gd name="T5" fmla="*/ 48 h 221"/>
                <a:gd name="T6" fmla="*/ 65 w 382"/>
                <a:gd name="T7" fmla="*/ 47 h 221"/>
                <a:gd name="T8" fmla="*/ 85 w 382"/>
                <a:gd name="T9" fmla="*/ 43 h 221"/>
                <a:gd name="T10" fmla="*/ 104 w 382"/>
                <a:gd name="T11" fmla="*/ 40 h 221"/>
                <a:gd name="T12" fmla="*/ 128 w 382"/>
                <a:gd name="T13" fmla="*/ 36 h 221"/>
                <a:gd name="T14" fmla="*/ 149 w 382"/>
                <a:gd name="T15" fmla="*/ 32 h 221"/>
                <a:gd name="T16" fmla="*/ 172 w 382"/>
                <a:gd name="T17" fmla="*/ 29 h 221"/>
                <a:gd name="T18" fmla="*/ 195 w 382"/>
                <a:gd name="T19" fmla="*/ 25 h 221"/>
                <a:gd name="T20" fmla="*/ 220 w 382"/>
                <a:gd name="T21" fmla="*/ 20 h 221"/>
                <a:gd name="T22" fmla="*/ 241 w 382"/>
                <a:gd name="T23" fmla="*/ 18 h 221"/>
                <a:gd name="T24" fmla="*/ 264 w 382"/>
                <a:gd name="T25" fmla="*/ 15 h 221"/>
                <a:gd name="T26" fmla="*/ 286 w 382"/>
                <a:gd name="T27" fmla="*/ 11 h 221"/>
                <a:gd name="T28" fmla="*/ 305 w 382"/>
                <a:gd name="T29" fmla="*/ 8 h 221"/>
                <a:gd name="T30" fmla="*/ 325 w 382"/>
                <a:gd name="T31" fmla="*/ 6 h 221"/>
                <a:gd name="T32" fmla="*/ 341 w 382"/>
                <a:gd name="T33" fmla="*/ 4 h 221"/>
                <a:gd name="T34" fmla="*/ 382 w 382"/>
                <a:gd name="T35" fmla="*/ 0 h 221"/>
                <a:gd name="T36" fmla="*/ 382 w 382"/>
                <a:gd name="T37" fmla="*/ 56 h 221"/>
                <a:gd name="T38" fmla="*/ 382 w 382"/>
                <a:gd name="T39" fmla="*/ 138 h 221"/>
                <a:gd name="T40" fmla="*/ 359 w 382"/>
                <a:gd name="T41" fmla="*/ 146 h 221"/>
                <a:gd name="T42" fmla="*/ 337 w 382"/>
                <a:gd name="T43" fmla="*/ 154 h 221"/>
                <a:gd name="T44" fmla="*/ 314 w 382"/>
                <a:gd name="T45" fmla="*/ 161 h 221"/>
                <a:gd name="T46" fmla="*/ 293 w 382"/>
                <a:gd name="T47" fmla="*/ 166 h 221"/>
                <a:gd name="T48" fmla="*/ 271 w 382"/>
                <a:gd name="T49" fmla="*/ 171 h 221"/>
                <a:gd name="T50" fmla="*/ 248 w 382"/>
                <a:gd name="T51" fmla="*/ 175 h 221"/>
                <a:gd name="T52" fmla="*/ 227 w 382"/>
                <a:gd name="T53" fmla="*/ 180 h 221"/>
                <a:gd name="T54" fmla="*/ 204 w 382"/>
                <a:gd name="T55" fmla="*/ 184 h 221"/>
                <a:gd name="T56" fmla="*/ 181 w 382"/>
                <a:gd name="T57" fmla="*/ 187 h 221"/>
                <a:gd name="T58" fmla="*/ 158 w 382"/>
                <a:gd name="T59" fmla="*/ 191 h 221"/>
                <a:gd name="T60" fmla="*/ 135 w 382"/>
                <a:gd name="T61" fmla="*/ 195 h 221"/>
                <a:gd name="T62" fmla="*/ 110 w 382"/>
                <a:gd name="T63" fmla="*/ 200 h 221"/>
                <a:gd name="T64" fmla="*/ 85 w 382"/>
                <a:gd name="T65" fmla="*/ 203 h 221"/>
                <a:gd name="T66" fmla="*/ 58 w 382"/>
                <a:gd name="T67" fmla="*/ 209 h 221"/>
                <a:gd name="T68" fmla="*/ 32 w 382"/>
                <a:gd name="T69" fmla="*/ 214 h 221"/>
                <a:gd name="T70" fmla="*/ 3 w 382"/>
                <a:gd name="T71" fmla="*/ 221 h 221"/>
                <a:gd name="T72" fmla="*/ 0 w 382"/>
                <a:gd name="T73" fmla="*/ 191 h 221"/>
                <a:gd name="T74" fmla="*/ 40 w 382"/>
                <a:gd name="T75" fmla="*/ 200 h 221"/>
                <a:gd name="T76" fmla="*/ 62 w 382"/>
                <a:gd name="T77" fmla="*/ 182 h 221"/>
                <a:gd name="T78" fmla="*/ 78 w 382"/>
                <a:gd name="T79" fmla="*/ 162 h 221"/>
                <a:gd name="T80" fmla="*/ 87 w 382"/>
                <a:gd name="T81" fmla="*/ 143 h 221"/>
                <a:gd name="T82" fmla="*/ 88 w 382"/>
                <a:gd name="T83" fmla="*/ 123 h 221"/>
                <a:gd name="T84" fmla="*/ 83 w 382"/>
                <a:gd name="T85" fmla="*/ 105 h 221"/>
                <a:gd name="T86" fmla="*/ 69 w 382"/>
                <a:gd name="T87" fmla="*/ 86 h 221"/>
                <a:gd name="T88" fmla="*/ 48 w 382"/>
                <a:gd name="T89" fmla="*/ 70 h 221"/>
                <a:gd name="T90" fmla="*/ 19 w 382"/>
                <a:gd name="T91" fmla="*/ 54 h 22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21"/>
                <a:gd name="T140" fmla="*/ 382 w 382"/>
                <a:gd name="T141" fmla="*/ 221 h 22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21">
                  <a:moveTo>
                    <a:pt x="19" y="54"/>
                  </a:moveTo>
                  <a:lnTo>
                    <a:pt x="32" y="52"/>
                  </a:lnTo>
                  <a:lnTo>
                    <a:pt x="48" y="48"/>
                  </a:lnTo>
                  <a:lnTo>
                    <a:pt x="65" y="47"/>
                  </a:lnTo>
                  <a:lnTo>
                    <a:pt x="85" y="43"/>
                  </a:lnTo>
                  <a:lnTo>
                    <a:pt x="104" y="40"/>
                  </a:lnTo>
                  <a:lnTo>
                    <a:pt x="128" y="36"/>
                  </a:lnTo>
                  <a:lnTo>
                    <a:pt x="149" y="32"/>
                  </a:lnTo>
                  <a:lnTo>
                    <a:pt x="172" y="29"/>
                  </a:lnTo>
                  <a:lnTo>
                    <a:pt x="195" y="25"/>
                  </a:lnTo>
                  <a:lnTo>
                    <a:pt x="220" y="20"/>
                  </a:lnTo>
                  <a:lnTo>
                    <a:pt x="241" y="18"/>
                  </a:lnTo>
                  <a:lnTo>
                    <a:pt x="264" y="15"/>
                  </a:lnTo>
                  <a:lnTo>
                    <a:pt x="286" y="11"/>
                  </a:lnTo>
                  <a:lnTo>
                    <a:pt x="305" y="8"/>
                  </a:lnTo>
                  <a:lnTo>
                    <a:pt x="325" y="6"/>
                  </a:lnTo>
                  <a:lnTo>
                    <a:pt x="341" y="4"/>
                  </a:lnTo>
                  <a:lnTo>
                    <a:pt x="382" y="0"/>
                  </a:lnTo>
                  <a:lnTo>
                    <a:pt x="382" y="56"/>
                  </a:lnTo>
                  <a:lnTo>
                    <a:pt x="382" y="138"/>
                  </a:lnTo>
                  <a:lnTo>
                    <a:pt x="359" y="146"/>
                  </a:lnTo>
                  <a:lnTo>
                    <a:pt x="337" y="154"/>
                  </a:lnTo>
                  <a:lnTo>
                    <a:pt x="314" y="161"/>
                  </a:lnTo>
                  <a:lnTo>
                    <a:pt x="293" y="166"/>
                  </a:lnTo>
                  <a:lnTo>
                    <a:pt x="271" y="171"/>
                  </a:lnTo>
                  <a:lnTo>
                    <a:pt x="248" y="175"/>
                  </a:lnTo>
                  <a:lnTo>
                    <a:pt x="227" y="180"/>
                  </a:lnTo>
                  <a:lnTo>
                    <a:pt x="204" y="184"/>
                  </a:lnTo>
                  <a:lnTo>
                    <a:pt x="181" y="187"/>
                  </a:lnTo>
                  <a:lnTo>
                    <a:pt x="158" y="191"/>
                  </a:lnTo>
                  <a:lnTo>
                    <a:pt x="135" y="195"/>
                  </a:lnTo>
                  <a:lnTo>
                    <a:pt x="110" y="200"/>
                  </a:lnTo>
                  <a:lnTo>
                    <a:pt x="85" y="203"/>
                  </a:lnTo>
                  <a:lnTo>
                    <a:pt x="58" y="209"/>
                  </a:lnTo>
                  <a:lnTo>
                    <a:pt x="32" y="214"/>
                  </a:lnTo>
                  <a:lnTo>
                    <a:pt x="3" y="221"/>
                  </a:lnTo>
                  <a:lnTo>
                    <a:pt x="0" y="191"/>
                  </a:lnTo>
                  <a:lnTo>
                    <a:pt x="40" y="200"/>
                  </a:lnTo>
                  <a:lnTo>
                    <a:pt x="62" y="182"/>
                  </a:lnTo>
                  <a:lnTo>
                    <a:pt x="78" y="162"/>
                  </a:lnTo>
                  <a:lnTo>
                    <a:pt x="87" y="143"/>
                  </a:lnTo>
                  <a:lnTo>
                    <a:pt x="88" y="123"/>
                  </a:lnTo>
                  <a:lnTo>
                    <a:pt x="83" y="105"/>
                  </a:lnTo>
                  <a:lnTo>
                    <a:pt x="69" y="86"/>
                  </a:lnTo>
                  <a:lnTo>
                    <a:pt x="48" y="70"/>
                  </a:lnTo>
                  <a:lnTo>
                    <a:pt x="19" y="54"/>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0" name="Freeform 36">
              <a:extLst>
                <a:ext uri="{FF2B5EF4-FFF2-40B4-BE49-F238E27FC236}">
                  <a16:creationId xmlns:a16="http://schemas.microsoft.com/office/drawing/2014/main" id="{4AC5E0BF-FA3C-4627-A8DA-4EC31BD46864}"/>
                </a:ext>
              </a:extLst>
            </p:cNvPr>
            <p:cNvSpPr>
              <a:spLocks/>
            </p:cNvSpPr>
            <p:nvPr/>
          </p:nvSpPr>
          <p:spPr bwMode="auto">
            <a:xfrm>
              <a:off x="3192" y="2236"/>
              <a:ext cx="851" cy="190"/>
            </a:xfrm>
            <a:custGeom>
              <a:avLst/>
              <a:gdLst>
                <a:gd name="T0" fmla="*/ 21 w 851"/>
                <a:gd name="T1" fmla="*/ 131 h 190"/>
                <a:gd name="T2" fmla="*/ 55 w 851"/>
                <a:gd name="T3" fmla="*/ 126 h 190"/>
                <a:gd name="T4" fmla="*/ 87 w 851"/>
                <a:gd name="T5" fmla="*/ 121 h 190"/>
                <a:gd name="T6" fmla="*/ 121 w 851"/>
                <a:gd name="T7" fmla="*/ 114 h 190"/>
                <a:gd name="T8" fmla="*/ 154 w 851"/>
                <a:gd name="T9" fmla="*/ 108 h 190"/>
                <a:gd name="T10" fmla="*/ 186 w 851"/>
                <a:gd name="T11" fmla="*/ 101 h 190"/>
                <a:gd name="T12" fmla="*/ 220 w 851"/>
                <a:gd name="T13" fmla="*/ 96 h 190"/>
                <a:gd name="T14" fmla="*/ 252 w 851"/>
                <a:gd name="T15" fmla="*/ 89 h 190"/>
                <a:gd name="T16" fmla="*/ 286 w 851"/>
                <a:gd name="T17" fmla="*/ 81 h 190"/>
                <a:gd name="T18" fmla="*/ 320 w 851"/>
                <a:gd name="T19" fmla="*/ 74 h 190"/>
                <a:gd name="T20" fmla="*/ 352 w 851"/>
                <a:gd name="T21" fmla="*/ 69 h 190"/>
                <a:gd name="T22" fmla="*/ 385 w 851"/>
                <a:gd name="T23" fmla="*/ 62 h 190"/>
                <a:gd name="T24" fmla="*/ 417 w 851"/>
                <a:gd name="T25" fmla="*/ 57 h 190"/>
                <a:gd name="T26" fmla="*/ 451 w 851"/>
                <a:gd name="T27" fmla="*/ 49 h 190"/>
                <a:gd name="T28" fmla="*/ 485 w 851"/>
                <a:gd name="T29" fmla="*/ 44 h 190"/>
                <a:gd name="T30" fmla="*/ 517 w 851"/>
                <a:gd name="T31" fmla="*/ 39 h 190"/>
                <a:gd name="T32" fmla="*/ 551 w 851"/>
                <a:gd name="T33" fmla="*/ 33 h 190"/>
                <a:gd name="T34" fmla="*/ 632 w 851"/>
                <a:gd name="T35" fmla="*/ 21 h 190"/>
                <a:gd name="T36" fmla="*/ 851 w 851"/>
                <a:gd name="T37" fmla="*/ 0 h 190"/>
                <a:gd name="T38" fmla="*/ 766 w 851"/>
                <a:gd name="T39" fmla="*/ 28 h 190"/>
                <a:gd name="T40" fmla="*/ 648 w 851"/>
                <a:gd name="T41" fmla="*/ 65 h 190"/>
                <a:gd name="T42" fmla="*/ 607 w 851"/>
                <a:gd name="T43" fmla="*/ 74 h 190"/>
                <a:gd name="T44" fmla="*/ 568 w 851"/>
                <a:gd name="T45" fmla="*/ 83 h 190"/>
                <a:gd name="T46" fmla="*/ 527 w 851"/>
                <a:gd name="T47" fmla="*/ 90 h 190"/>
                <a:gd name="T48" fmla="*/ 487 w 851"/>
                <a:gd name="T49" fmla="*/ 99 h 190"/>
                <a:gd name="T50" fmla="*/ 446 w 851"/>
                <a:gd name="T51" fmla="*/ 106 h 190"/>
                <a:gd name="T52" fmla="*/ 407 w 851"/>
                <a:gd name="T53" fmla="*/ 115 h 190"/>
                <a:gd name="T54" fmla="*/ 366 w 851"/>
                <a:gd name="T55" fmla="*/ 122 h 190"/>
                <a:gd name="T56" fmla="*/ 325 w 851"/>
                <a:gd name="T57" fmla="*/ 130 h 190"/>
                <a:gd name="T58" fmla="*/ 284 w 851"/>
                <a:gd name="T59" fmla="*/ 138 h 190"/>
                <a:gd name="T60" fmla="*/ 243 w 851"/>
                <a:gd name="T61" fmla="*/ 146 h 190"/>
                <a:gd name="T62" fmla="*/ 202 w 851"/>
                <a:gd name="T63" fmla="*/ 153 h 190"/>
                <a:gd name="T64" fmla="*/ 161 w 851"/>
                <a:gd name="T65" fmla="*/ 160 h 190"/>
                <a:gd name="T66" fmla="*/ 122 w 851"/>
                <a:gd name="T67" fmla="*/ 169 h 190"/>
                <a:gd name="T68" fmla="*/ 81 w 851"/>
                <a:gd name="T69" fmla="*/ 176 h 190"/>
                <a:gd name="T70" fmla="*/ 41 w 851"/>
                <a:gd name="T71" fmla="*/ 183 h 190"/>
                <a:gd name="T72" fmla="*/ 0 w 851"/>
                <a:gd name="T73" fmla="*/ 190 h 190"/>
                <a:gd name="T74" fmla="*/ 0 w 851"/>
                <a:gd name="T75" fmla="*/ 153 h 190"/>
                <a:gd name="T76" fmla="*/ 21 w 851"/>
                <a:gd name="T77" fmla="*/ 131 h 1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1"/>
                <a:gd name="T118" fmla="*/ 0 h 190"/>
                <a:gd name="T119" fmla="*/ 851 w 851"/>
                <a:gd name="T120" fmla="*/ 190 h 1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1" h="190">
                  <a:moveTo>
                    <a:pt x="21" y="131"/>
                  </a:moveTo>
                  <a:lnTo>
                    <a:pt x="55" y="126"/>
                  </a:lnTo>
                  <a:lnTo>
                    <a:pt x="87" y="121"/>
                  </a:lnTo>
                  <a:lnTo>
                    <a:pt x="121" y="114"/>
                  </a:lnTo>
                  <a:lnTo>
                    <a:pt x="154" y="108"/>
                  </a:lnTo>
                  <a:lnTo>
                    <a:pt x="186" y="101"/>
                  </a:lnTo>
                  <a:lnTo>
                    <a:pt x="220" y="96"/>
                  </a:lnTo>
                  <a:lnTo>
                    <a:pt x="252" y="89"/>
                  </a:lnTo>
                  <a:lnTo>
                    <a:pt x="286" y="81"/>
                  </a:lnTo>
                  <a:lnTo>
                    <a:pt x="320" y="74"/>
                  </a:lnTo>
                  <a:lnTo>
                    <a:pt x="352" y="69"/>
                  </a:lnTo>
                  <a:lnTo>
                    <a:pt x="385" y="62"/>
                  </a:lnTo>
                  <a:lnTo>
                    <a:pt x="417" y="57"/>
                  </a:lnTo>
                  <a:lnTo>
                    <a:pt x="451" y="49"/>
                  </a:lnTo>
                  <a:lnTo>
                    <a:pt x="485" y="44"/>
                  </a:lnTo>
                  <a:lnTo>
                    <a:pt x="517" y="39"/>
                  </a:lnTo>
                  <a:lnTo>
                    <a:pt x="551" y="33"/>
                  </a:lnTo>
                  <a:lnTo>
                    <a:pt x="632" y="21"/>
                  </a:lnTo>
                  <a:lnTo>
                    <a:pt x="851" y="0"/>
                  </a:lnTo>
                  <a:lnTo>
                    <a:pt x="766" y="28"/>
                  </a:lnTo>
                  <a:lnTo>
                    <a:pt x="648" y="65"/>
                  </a:lnTo>
                  <a:lnTo>
                    <a:pt x="607" y="74"/>
                  </a:lnTo>
                  <a:lnTo>
                    <a:pt x="568" y="83"/>
                  </a:lnTo>
                  <a:lnTo>
                    <a:pt x="527" y="90"/>
                  </a:lnTo>
                  <a:lnTo>
                    <a:pt x="487" y="99"/>
                  </a:lnTo>
                  <a:lnTo>
                    <a:pt x="446" y="106"/>
                  </a:lnTo>
                  <a:lnTo>
                    <a:pt x="407" y="115"/>
                  </a:lnTo>
                  <a:lnTo>
                    <a:pt x="366" y="122"/>
                  </a:lnTo>
                  <a:lnTo>
                    <a:pt x="325" y="130"/>
                  </a:lnTo>
                  <a:lnTo>
                    <a:pt x="284" y="138"/>
                  </a:lnTo>
                  <a:lnTo>
                    <a:pt x="243" y="146"/>
                  </a:lnTo>
                  <a:lnTo>
                    <a:pt x="202" y="153"/>
                  </a:lnTo>
                  <a:lnTo>
                    <a:pt x="161" y="160"/>
                  </a:lnTo>
                  <a:lnTo>
                    <a:pt x="122" y="169"/>
                  </a:lnTo>
                  <a:lnTo>
                    <a:pt x="81" y="176"/>
                  </a:lnTo>
                  <a:lnTo>
                    <a:pt x="41" y="183"/>
                  </a:lnTo>
                  <a:lnTo>
                    <a:pt x="0" y="190"/>
                  </a:lnTo>
                  <a:lnTo>
                    <a:pt x="0" y="153"/>
                  </a:lnTo>
                  <a:lnTo>
                    <a:pt x="21" y="131"/>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1" name="Freeform 37">
              <a:extLst>
                <a:ext uri="{FF2B5EF4-FFF2-40B4-BE49-F238E27FC236}">
                  <a16:creationId xmlns:a16="http://schemas.microsoft.com/office/drawing/2014/main" id="{E09C5AC3-F1C8-4BEA-B0C3-712A64D37FCE}"/>
                </a:ext>
              </a:extLst>
            </p:cNvPr>
            <p:cNvSpPr>
              <a:spLocks/>
            </p:cNvSpPr>
            <p:nvPr/>
          </p:nvSpPr>
          <p:spPr bwMode="auto">
            <a:xfrm>
              <a:off x="3558" y="1375"/>
              <a:ext cx="201" cy="113"/>
            </a:xfrm>
            <a:custGeom>
              <a:avLst/>
              <a:gdLst>
                <a:gd name="T0" fmla="*/ 186 w 201"/>
                <a:gd name="T1" fmla="*/ 0 h 113"/>
                <a:gd name="T2" fmla="*/ 186 w 201"/>
                <a:gd name="T3" fmla="*/ 50 h 113"/>
                <a:gd name="T4" fmla="*/ 201 w 201"/>
                <a:gd name="T5" fmla="*/ 88 h 113"/>
                <a:gd name="T6" fmla="*/ 28 w 201"/>
                <a:gd name="T7" fmla="*/ 84 h 113"/>
                <a:gd name="T8" fmla="*/ 28 w 201"/>
                <a:gd name="T9" fmla="*/ 113 h 113"/>
                <a:gd name="T10" fmla="*/ 0 w 201"/>
                <a:gd name="T11" fmla="*/ 113 h 113"/>
                <a:gd name="T12" fmla="*/ 0 w 201"/>
                <a:gd name="T13" fmla="*/ 66 h 113"/>
                <a:gd name="T14" fmla="*/ 21 w 201"/>
                <a:gd name="T15" fmla="*/ 50 h 113"/>
                <a:gd name="T16" fmla="*/ 186 w 201"/>
                <a:gd name="T17" fmla="*/ 0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1"/>
                <a:gd name="T28" fmla="*/ 0 h 113"/>
                <a:gd name="T29" fmla="*/ 201 w 201"/>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1" h="113">
                  <a:moveTo>
                    <a:pt x="186" y="0"/>
                  </a:moveTo>
                  <a:lnTo>
                    <a:pt x="186" y="50"/>
                  </a:lnTo>
                  <a:lnTo>
                    <a:pt x="201" y="88"/>
                  </a:lnTo>
                  <a:lnTo>
                    <a:pt x="28" y="84"/>
                  </a:lnTo>
                  <a:lnTo>
                    <a:pt x="28" y="113"/>
                  </a:lnTo>
                  <a:lnTo>
                    <a:pt x="0" y="113"/>
                  </a:lnTo>
                  <a:lnTo>
                    <a:pt x="0" y="66"/>
                  </a:lnTo>
                  <a:lnTo>
                    <a:pt x="21" y="50"/>
                  </a:lnTo>
                  <a:lnTo>
                    <a:pt x="186"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2" name="Freeform 38">
              <a:extLst>
                <a:ext uri="{FF2B5EF4-FFF2-40B4-BE49-F238E27FC236}">
                  <a16:creationId xmlns:a16="http://schemas.microsoft.com/office/drawing/2014/main" id="{AE0663FA-B0D6-4D0A-A46C-42AF45098CB2}"/>
                </a:ext>
              </a:extLst>
            </p:cNvPr>
            <p:cNvSpPr>
              <a:spLocks/>
            </p:cNvSpPr>
            <p:nvPr/>
          </p:nvSpPr>
          <p:spPr bwMode="auto">
            <a:xfrm>
              <a:off x="3590" y="1441"/>
              <a:ext cx="682" cy="97"/>
            </a:xfrm>
            <a:custGeom>
              <a:avLst/>
              <a:gdLst>
                <a:gd name="T0" fmla="*/ 0 w 682"/>
                <a:gd name="T1" fmla="*/ 0 h 97"/>
                <a:gd name="T2" fmla="*/ 0 w 682"/>
                <a:gd name="T3" fmla="*/ 29 h 97"/>
                <a:gd name="T4" fmla="*/ 682 w 682"/>
                <a:gd name="T5" fmla="*/ 97 h 97"/>
                <a:gd name="T6" fmla="*/ 682 w 682"/>
                <a:gd name="T7" fmla="*/ 68 h 97"/>
                <a:gd name="T8" fmla="*/ 0 w 682"/>
                <a:gd name="T9" fmla="*/ 0 h 97"/>
                <a:gd name="T10" fmla="*/ 0 60000 65536"/>
                <a:gd name="T11" fmla="*/ 0 60000 65536"/>
                <a:gd name="T12" fmla="*/ 0 60000 65536"/>
                <a:gd name="T13" fmla="*/ 0 60000 65536"/>
                <a:gd name="T14" fmla="*/ 0 60000 65536"/>
                <a:gd name="T15" fmla="*/ 0 w 682"/>
                <a:gd name="T16" fmla="*/ 0 h 97"/>
                <a:gd name="T17" fmla="*/ 682 w 682"/>
                <a:gd name="T18" fmla="*/ 97 h 97"/>
              </a:gdLst>
              <a:ahLst/>
              <a:cxnLst>
                <a:cxn ang="T10">
                  <a:pos x="T0" y="T1"/>
                </a:cxn>
                <a:cxn ang="T11">
                  <a:pos x="T2" y="T3"/>
                </a:cxn>
                <a:cxn ang="T12">
                  <a:pos x="T4" y="T5"/>
                </a:cxn>
                <a:cxn ang="T13">
                  <a:pos x="T6" y="T7"/>
                </a:cxn>
                <a:cxn ang="T14">
                  <a:pos x="T8" y="T9"/>
                </a:cxn>
              </a:cxnLst>
              <a:rect l="T15" t="T16" r="T17" b="T18"/>
              <a:pathLst>
                <a:path w="682" h="97">
                  <a:moveTo>
                    <a:pt x="0" y="0"/>
                  </a:moveTo>
                  <a:lnTo>
                    <a:pt x="0" y="29"/>
                  </a:lnTo>
                  <a:lnTo>
                    <a:pt x="682" y="97"/>
                  </a:lnTo>
                  <a:lnTo>
                    <a:pt x="682" y="68"/>
                  </a:lnTo>
                  <a:lnTo>
                    <a:pt x="0"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3" name="Freeform 39">
              <a:extLst>
                <a:ext uri="{FF2B5EF4-FFF2-40B4-BE49-F238E27FC236}">
                  <a16:creationId xmlns:a16="http://schemas.microsoft.com/office/drawing/2014/main" id="{92AC5EAF-AB30-4410-8E48-8DEA03A1C9D4}"/>
                </a:ext>
              </a:extLst>
            </p:cNvPr>
            <p:cNvSpPr>
              <a:spLocks/>
            </p:cNvSpPr>
            <p:nvPr/>
          </p:nvSpPr>
          <p:spPr bwMode="auto">
            <a:xfrm>
              <a:off x="3735" y="1347"/>
              <a:ext cx="903" cy="162"/>
            </a:xfrm>
            <a:custGeom>
              <a:avLst/>
              <a:gdLst>
                <a:gd name="T0" fmla="*/ 86 w 903"/>
                <a:gd name="T1" fmla="*/ 0 h 162"/>
                <a:gd name="T2" fmla="*/ 4 w 903"/>
                <a:gd name="T3" fmla="*/ 28 h 162"/>
                <a:gd name="T4" fmla="*/ 0 w 903"/>
                <a:gd name="T5" fmla="*/ 71 h 162"/>
                <a:gd name="T6" fmla="*/ 8 w 903"/>
                <a:gd name="T7" fmla="*/ 96 h 162"/>
                <a:gd name="T8" fmla="*/ 16 w 903"/>
                <a:gd name="T9" fmla="*/ 112 h 162"/>
                <a:gd name="T10" fmla="*/ 533 w 903"/>
                <a:gd name="T11" fmla="*/ 162 h 162"/>
                <a:gd name="T12" fmla="*/ 557 w 903"/>
                <a:gd name="T13" fmla="*/ 141 h 162"/>
                <a:gd name="T14" fmla="*/ 603 w 903"/>
                <a:gd name="T15" fmla="*/ 132 h 162"/>
                <a:gd name="T16" fmla="*/ 683 w 903"/>
                <a:gd name="T17" fmla="*/ 130 h 162"/>
                <a:gd name="T18" fmla="*/ 741 w 903"/>
                <a:gd name="T19" fmla="*/ 126 h 162"/>
                <a:gd name="T20" fmla="*/ 903 w 903"/>
                <a:gd name="T21" fmla="*/ 73 h 162"/>
                <a:gd name="T22" fmla="*/ 86 w 903"/>
                <a:gd name="T23" fmla="*/ 0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3"/>
                <a:gd name="T37" fmla="*/ 0 h 162"/>
                <a:gd name="T38" fmla="*/ 903 w 903"/>
                <a:gd name="T39" fmla="*/ 162 h 1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3" h="162">
                  <a:moveTo>
                    <a:pt x="86" y="0"/>
                  </a:moveTo>
                  <a:lnTo>
                    <a:pt x="4" y="28"/>
                  </a:lnTo>
                  <a:lnTo>
                    <a:pt x="0" y="71"/>
                  </a:lnTo>
                  <a:lnTo>
                    <a:pt x="8" y="96"/>
                  </a:lnTo>
                  <a:lnTo>
                    <a:pt x="16" y="112"/>
                  </a:lnTo>
                  <a:lnTo>
                    <a:pt x="533" y="162"/>
                  </a:lnTo>
                  <a:lnTo>
                    <a:pt x="557" y="141"/>
                  </a:lnTo>
                  <a:lnTo>
                    <a:pt x="603" y="132"/>
                  </a:lnTo>
                  <a:lnTo>
                    <a:pt x="683" y="130"/>
                  </a:lnTo>
                  <a:lnTo>
                    <a:pt x="741" y="126"/>
                  </a:lnTo>
                  <a:lnTo>
                    <a:pt x="903" y="73"/>
                  </a:lnTo>
                  <a:lnTo>
                    <a:pt x="86"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4" name="Freeform 40">
              <a:extLst>
                <a:ext uri="{FF2B5EF4-FFF2-40B4-BE49-F238E27FC236}">
                  <a16:creationId xmlns:a16="http://schemas.microsoft.com/office/drawing/2014/main" id="{DBD8CC3B-972E-4D2A-8679-56CBB367EDDA}"/>
                </a:ext>
              </a:extLst>
            </p:cNvPr>
            <p:cNvSpPr>
              <a:spLocks/>
            </p:cNvSpPr>
            <p:nvPr/>
          </p:nvSpPr>
          <p:spPr bwMode="auto">
            <a:xfrm>
              <a:off x="4272" y="1420"/>
              <a:ext cx="382" cy="265"/>
            </a:xfrm>
            <a:custGeom>
              <a:avLst/>
              <a:gdLst>
                <a:gd name="T0" fmla="*/ 0 w 382"/>
                <a:gd name="T1" fmla="*/ 85 h 265"/>
                <a:gd name="T2" fmla="*/ 0 w 382"/>
                <a:gd name="T3" fmla="*/ 114 h 265"/>
                <a:gd name="T4" fmla="*/ 2 w 382"/>
                <a:gd name="T5" fmla="*/ 157 h 265"/>
                <a:gd name="T6" fmla="*/ 11 w 382"/>
                <a:gd name="T7" fmla="*/ 191 h 265"/>
                <a:gd name="T8" fmla="*/ 23 w 382"/>
                <a:gd name="T9" fmla="*/ 215 h 265"/>
                <a:gd name="T10" fmla="*/ 41 w 382"/>
                <a:gd name="T11" fmla="*/ 235 h 265"/>
                <a:gd name="T12" fmla="*/ 64 w 382"/>
                <a:gd name="T13" fmla="*/ 248 h 265"/>
                <a:gd name="T14" fmla="*/ 92 w 382"/>
                <a:gd name="T15" fmla="*/ 255 h 265"/>
                <a:gd name="T16" fmla="*/ 126 w 382"/>
                <a:gd name="T17" fmla="*/ 262 h 265"/>
                <a:gd name="T18" fmla="*/ 167 w 382"/>
                <a:gd name="T19" fmla="*/ 265 h 265"/>
                <a:gd name="T20" fmla="*/ 300 w 382"/>
                <a:gd name="T21" fmla="*/ 178 h 265"/>
                <a:gd name="T22" fmla="*/ 382 w 382"/>
                <a:gd name="T23" fmla="*/ 78 h 265"/>
                <a:gd name="T24" fmla="*/ 355 w 382"/>
                <a:gd name="T25" fmla="*/ 0 h 265"/>
                <a:gd name="T26" fmla="*/ 176 w 382"/>
                <a:gd name="T27" fmla="*/ 50 h 265"/>
                <a:gd name="T28" fmla="*/ 73 w 382"/>
                <a:gd name="T29" fmla="*/ 59 h 265"/>
                <a:gd name="T30" fmla="*/ 0 w 382"/>
                <a:gd name="T31" fmla="*/ 85 h 2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2"/>
                <a:gd name="T49" fmla="*/ 0 h 265"/>
                <a:gd name="T50" fmla="*/ 382 w 382"/>
                <a:gd name="T51" fmla="*/ 265 h 2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2" h="265">
                  <a:moveTo>
                    <a:pt x="0" y="85"/>
                  </a:moveTo>
                  <a:lnTo>
                    <a:pt x="0" y="114"/>
                  </a:lnTo>
                  <a:lnTo>
                    <a:pt x="2" y="157"/>
                  </a:lnTo>
                  <a:lnTo>
                    <a:pt x="11" y="191"/>
                  </a:lnTo>
                  <a:lnTo>
                    <a:pt x="23" y="215"/>
                  </a:lnTo>
                  <a:lnTo>
                    <a:pt x="41" y="235"/>
                  </a:lnTo>
                  <a:lnTo>
                    <a:pt x="64" y="248"/>
                  </a:lnTo>
                  <a:lnTo>
                    <a:pt x="92" y="255"/>
                  </a:lnTo>
                  <a:lnTo>
                    <a:pt x="126" y="262"/>
                  </a:lnTo>
                  <a:lnTo>
                    <a:pt x="167" y="265"/>
                  </a:lnTo>
                  <a:lnTo>
                    <a:pt x="300" y="178"/>
                  </a:lnTo>
                  <a:lnTo>
                    <a:pt x="382" y="78"/>
                  </a:lnTo>
                  <a:lnTo>
                    <a:pt x="355" y="0"/>
                  </a:lnTo>
                  <a:lnTo>
                    <a:pt x="176" y="50"/>
                  </a:lnTo>
                  <a:lnTo>
                    <a:pt x="73" y="59"/>
                  </a:lnTo>
                  <a:lnTo>
                    <a:pt x="0" y="85"/>
                  </a:lnTo>
                  <a:close/>
                </a:path>
              </a:pathLst>
            </a:custGeom>
            <a:solidFill>
              <a:srgbClr val="7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5" name="Freeform 41">
              <a:extLst>
                <a:ext uri="{FF2B5EF4-FFF2-40B4-BE49-F238E27FC236}">
                  <a16:creationId xmlns:a16="http://schemas.microsoft.com/office/drawing/2014/main" id="{6C4FCA52-AFA4-47DB-9D5B-7B866B353922}"/>
                </a:ext>
              </a:extLst>
            </p:cNvPr>
            <p:cNvSpPr>
              <a:spLocks/>
            </p:cNvSpPr>
            <p:nvPr/>
          </p:nvSpPr>
          <p:spPr bwMode="auto">
            <a:xfrm>
              <a:off x="4112" y="1459"/>
              <a:ext cx="387" cy="223"/>
            </a:xfrm>
            <a:custGeom>
              <a:avLst/>
              <a:gdLst>
                <a:gd name="T0" fmla="*/ 156 w 387"/>
                <a:gd name="T1" fmla="*/ 46 h 223"/>
                <a:gd name="T2" fmla="*/ 149 w 387"/>
                <a:gd name="T3" fmla="*/ 87 h 223"/>
                <a:gd name="T4" fmla="*/ 156 w 387"/>
                <a:gd name="T5" fmla="*/ 114 h 223"/>
                <a:gd name="T6" fmla="*/ 164 w 387"/>
                <a:gd name="T7" fmla="*/ 137 h 223"/>
                <a:gd name="T8" fmla="*/ 172 w 387"/>
                <a:gd name="T9" fmla="*/ 159 h 223"/>
                <a:gd name="T10" fmla="*/ 185 w 387"/>
                <a:gd name="T11" fmla="*/ 178 h 223"/>
                <a:gd name="T12" fmla="*/ 201 w 387"/>
                <a:gd name="T13" fmla="*/ 194 h 223"/>
                <a:gd name="T14" fmla="*/ 222 w 387"/>
                <a:gd name="T15" fmla="*/ 207 h 223"/>
                <a:gd name="T16" fmla="*/ 247 w 387"/>
                <a:gd name="T17" fmla="*/ 217 h 223"/>
                <a:gd name="T18" fmla="*/ 279 w 387"/>
                <a:gd name="T19" fmla="*/ 223 h 223"/>
                <a:gd name="T20" fmla="*/ 254 w 387"/>
                <a:gd name="T21" fmla="*/ 205 h 223"/>
                <a:gd name="T22" fmla="*/ 235 w 387"/>
                <a:gd name="T23" fmla="*/ 189 h 223"/>
                <a:gd name="T24" fmla="*/ 217 w 387"/>
                <a:gd name="T25" fmla="*/ 176 h 223"/>
                <a:gd name="T26" fmla="*/ 203 w 387"/>
                <a:gd name="T27" fmla="*/ 162 h 223"/>
                <a:gd name="T28" fmla="*/ 192 w 387"/>
                <a:gd name="T29" fmla="*/ 148 h 223"/>
                <a:gd name="T30" fmla="*/ 185 w 387"/>
                <a:gd name="T31" fmla="*/ 130 h 223"/>
                <a:gd name="T32" fmla="*/ 181 w 387"/>
                <a:gd name="T33" fmla="*/ 109 h 223"/>
                <a:gd name="T34" fmla="*/ 180 w 387"/>
                <a:gd name="T35" fmla="*/ 82 h 223"/>
                <a:gd name="T36" fmla="*/ 187 w 387"/>
                <a:gd name="T37" fmla="*/ 46 h 223"/>
                <a:gd name="T38" fmla="*/ 247 w 387"/>
                <a:gd name="T39" fmla="*/ 32 h 223"/>
                <a:gd name="T40" fmla="*/ 387 w 387"/>
                <a:gd name="T41" fmla="*/ 0 h 223"/>
                <a:gd name="T42" fmla="*/ 149 w 387"/>
                <a:gd name="T43" fmla="*/ 18 h 223"/>
                <a:gd name="T44" fmla="*/ 0 w 387"/>
                <a:gd name="T45" fmla="*/ 32 h 223"/>
                <a:gd name="T46" fmla="*/ 156 w 387"/>
                <a:gd name="T47" fmla="*/ 46 h 2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7"/>
                <a:gd name="T73" fmla="*/ 0 h 223"/>
                <a:gd name="T74" fmla="*/ 387 w 387"/>
                <a:gd name="T75" fmla="*/ 223 h 2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7" h="223">
                  <a:moveTo>
                    <a:pt x="156" y="46"/>
                  </a:moveTo>
                  <a:lnTo>
                    <a:pt x="149" y="87"/>
                  </a:lnTo>
                  <a:lnTo>
                    <a:pt x="156" y="114"/>
                  </a:lnTo>
                  <a:lnTo>
                    <a:pt x="164" y="137"/>
                  </a:lnTo>
                  <a:lnTo>
                    <a:pt x="172" y="159"/>
                  </a:lnTo>
                  <a:lnTo>
                    <a:pt x="185" y="178"/>
                  </a:lnTo>
                  <a:lnTo>
                    <a:pt x="201" y="194"/>
                  </a:lnTo>
                  <a:lnTo>
                    <a:pt x="222" y="207"/>
                  </a:lnTo>
                  <a:lnTo>
                    <a:pt x="247" y="217"/>
                  </a:lnTo>
                  <a:lnTo>
                    <a:pt x="279" y="223"/>
                  </a:lnTo>
                  <a:lnTo>
                    <a:pt x="254" y="205"/>
                  </a:lnTo>
                  <a:lnTo>
                    <a:pt x="235" y="189"/>
                  </a:lnTo>
                  <a:lnTo>
                    <a:pt x="217" y="176"/>
                  </a:lnTo>
                  <a:lnTo>
                    <a:pt x="203" y="162"/>
                  </a:lnTo>
                  <a:lnTo>
                    <a:pt x="192" y="148"/>
                  </a:lnTo>
                  <a:lnTo>
                    <a:pt x="185" y="130"/>
                  </a:lnTo>
                  <a:lnTo>
                    <a:pt x="181" y="109"/>
                  </a:lnTo>
                  <a:lnTo>
                    <a:pt x="180" y="82"/>
                  </a:lnTo>
                  <a:lnTo>
                    <a:pt x="187" y="46"/>
                  </a:lnTo>
                  <a:lnTo>
                    <a:pt x="247" y="32"/>
                  </a:lnTo>
                  <a:lnTo>
                    <a:pt x="387" y="0"/>
                  </a:lnTo>
                  <a:lnTo>
                    <a:pt x="149" y="18"/>
                  </a:lnTo>
                  <a:lnTo>
                    <a:pt x="0" y="32"/>
                  </a:lnTo>
                  <a:lnTo>
                    <a:pt x="156" y="46"/>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6" name="Freeform 42">
              <a:extLst>
                <a:ext uri="{FF2B5EF4-FFF2-40B4-BE49-F238E27FC236}">
                  <a16:creationId xmlns:a16="http://schemas.microsoft.com/office/drawing/2014/main" id="{743CA1CC-E295-4EB9-9B94-9B00A7512C27}"/>
                </a:ext>
              </a:extLst>
            </p:cNvPr>
            <p:cNvSpPr>
              <a:spLocks/>
            </p:cNvSpPr>
            <p:nvPr/>
          </p:nvSpPr>
          <p:spPr bwMode="auto">
            <a:xfrm>
              <a:off x="4306" y="1840"/>
              <a:ext cx="268" cy="404"/>
            </a:xfrm>
            <a:custGeom>
              <a:avLst/>
              <a:gdLst>
                <a:gd name="T0" fmla="*/ 137 w 268"/>
                <a:gd name="T1" fmla="*/ 0 h 404"/>
                <a:gd name="T2" fmla="*/ 163 w 268"/>
                <a:gd name="T3" fmla="*/ 4 h 404"/>
                <a:gd name="T4" fmla="*/ 188 w 268"/>
                <a:gd name="T5" fmla="*/ 16 h 404"/>
                <a:gd name="T6" fmla="*/ 211 w 268"/>
                <a:gd name="T7" fmla="*/ 36 h 404"/>
                <a:gd name="T8" fmla="*/ 231 w 268"/>
                <a:gd name="T9" fmla="*/ 61 h 404"/>
                <a:gd name="T10" fmla="*/ 247 w 268"/>
                <a:gd name="T11" fmla="*/ 91 h 404"/>
                <a:gd name="T12" fmla="*/ 259 w 268"/>
                <a:gd name="T13" fmla="*/ 125 h 404"/>
                <a:gd name="T14" fmla="*/ 266 w 268"/>
                <a:gd name="T15" fmla="*/ 162 h 404"/>
                <a:gd name="T16" fmla="*/ 268 w 268"/>
                <a:gd name="T17" fmla="*/ 203 h 404"/>
                <a:gd name="T18" fmla="*/ 264 w 268"/>
                <a:gd name="T19" fmla="*/ 244 h 404"/>
                <a:gd name="T20" fmla="*/ 256 w 268"/>
                <a:gd name="T21" fmla="*/ 282 h 404"/>
                <a:gd name="T22" fmla="*/ 243 w 268"/>
                <a:gd name="T23" fmla="*/ 315 h 404"/>
                <a:gd name="T24" fmla="*/ 227 w 268"/>
                <a:gd name="T25" fmla="*/ 346 h 404"/>
                <a:gd name="T26" fmla="*/ 206 w 268"/>
                <a:gd name="T27" fmla="*/ 371 h 404"/>
                <a:gd name="T28" fmla="*/ 183 w 268"/>
                <a:gd name="T29" fmla="*/ 388 h 404"/>
                <a:gd name="T30" fmla="*/ 158 w 268"/>
                <a:gd name="T31" fmla="*/ 401 h 404"/>
                <a:gd name="T32" fmla="*/ 131 w 268"/>
                <a:gd name="T33" fmla="*/ 404 h 404"/>
                <a:gd name="T34" fmla="*/ 105 w 268"/>
                <a:gd name="T35" fmla="*/ 399 h 404"/>
                <a:gd name="T36" fmla="*/ 80 w 268"/>
                <a:gd name="T37" fmla="*/ 387 h 404"/>
                <a:gd name="T38" fmla="*/ 57 w 268"/>
                <a:gd name="T39" fmla="*/ 369 h 404"/>
                <a:gd name="T40" fmla="*/ 37 w 268"/>
                <a:gd name="T41" fmla="*/ 342 h 404"/>
                <a:gd name="T42" fmla="*/ 21 w 268"/>
                <a:gd name="T43" fmla="*/ 312 h 404"/>
                <a:gd name="T44" fmla="*/ 9 w 268"/>
                <a:gd name="T45" fmla="*/ 278 h 404"/>
                <a:gd name="T46" fmla="*/ 2 w 268"/>
                <a:gd name="T47" fmla="*/ 241 h 404"/>
                <a:gd name="T48" fmla="*/ 0 w 268"/>
                <a:gd name="T49" fmla="*/ 200 h 404"/>
                <a:gd name="T50" fmla="*/ 3 w 268"/>
                <a:gd name="T51" fmla="*/ 159 h 404"/>
                <a:gd name="T52" fmla="*/ 10 w 268"/>
                <a:gd name="T53" fmla="*/ 121 h 404"/>
                <a:gd name="T54" fmla="*/ 25 w 268"/>
                <a:gd name="T55" fmla="*/ 88 h 404"/>
                <a:gd name="T56" fmla="*/ 41 w 268"/>
                <a:gd name="T57" fmla="*/ 57 h 404"/>
                <a:gd name="T58" fmla="*/ 62 w 268"/>
                <a:gd name="T59" fmla="*/ 32 h 404"/>
                <a:gd name="T60" fmla="*/ 85 w 268"/>
                <a:gd name="T61" fmla="*/ 15 h 404"/>
                <a:gd name="T62" fmla="*/ 110 w 268"/>
                <a:gd name="T63" fmla="*/ 4 h 404"/>
                <a:gd name="T64" fmla="*/ 137 w 268"/>
                <a:gd name="T65" fmla="*/ 0 h 4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8"/>
                <a:gd name="T100" fmla="*/ 0 h 404"/>
                <a:gd name="T101" fmla="*/ 268 w 268"/>
                <a:gd name="T102" fmla="*/ 404 h 4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8" h="404">
                  <a:moveTo>
                    <a:pt x="137" y="0"/>
                  </a:moveTo>
                  <a:lnTo>
                    <a:pt x="163" y="4"/>
                  </a:lnTo>
                  <a:lnTo>
                    <a:pt x="188" y="16"/>
                  </a:lnTo>
                  <a:lnTo>
                    <a:pt x="211" y="36"/>
                  </a:lnTo>
                  <a:lnTo>
                    <a:pt x="231" y="61"/>
                  </a:lnTo>
                  <a:lnTo>
                    <a:pt x="247" y="91"/>
                  </a:lnTo>
                  <a:lnTo>
                    <a:pt x="259" y="125"/>
                  </a:lnTo>
                  <a:lnTo>
                    <a:pt x="266" y="162"/>
                  </a:lnTo>
                  <a:lnTo>
                    <a:pt x="268" y="203"/>
                  </a:lnTo>
                  <a:lnTo>
                    <a:pt x="264" y="244"/>
                  </a:lnTo>
                  <a:lnTo>
                    <a:pt x="256" y="282"/>
                  </a:lnTo>
                  <a:lnTo>
                    <a:pt x="243" y="315"/>
                  </a:lnTo>
                  <a:lnTo>
                    <a:pt x="227" y="346"/>
                  </a:lnTo>
                  <a:lnTo>
                    <a:pt x="206" y="371"/>
                  </a:lnTo>
                  <a:lnTo>
                    <a:pt x="183" y="388"/>
                  </a:lnTo>
                  <a:lnTo>
                    <a:pt x="158" y="401"/>
                  </a:lnTo>
                  <a:lnTo>
                    <a:pt x="131" y="404"/>
                  </a:lnTo>
                  <a:lnTo>
                    <a:pt x="105" y="399"/>
                  </a:lnTo>
                  <a:lnTo>
                    <a:pt x="80" y="387"/>
                  </a:lnTo>
                  <a:lnTo>
                    <a:pt x="57" y="369"/>
                  </a:lnTo>
                  <a:lnTo>
                    <a:pt x="37" y="342"/>
                  </a:lnTo>
                  <a:lnTo>
                    <a:pt x="21" y="312"/>
                  </a:lnTo>
                  <a:lnTo>
                    <a:pt x="9" y="278"/>
                  </a:lnTo>
                  <a:lnTo>
                    <a:pt x="2" y="241"/>
                  </a:lnTo>
                  <a:lnTo>
                    <a:pt x="0" y="200"/>
                  </a:lnTo>
                  <a:lnTo>
                    <a:pt x="3" y="159"/>
                  </a:lnTo>
                  <a:lnTo>
                    <a:pt x="10" y="121"/>
                  </a:lnTo>
                  <a:lnTo>
                    <a:pt x="25" y="88"/>
                  </a:lnTo>
                  <a:lnTo>
                    <a:pt x="41" y="57"/>
                  </a:lnTo>
                  <a:lnTo>
                    <a:pt x="62" y="32"/>
                  </a:lnTo>
                  <a:lnTo>
                    <a:pt x="85" y="15"/>
                  </a:lnTo>
                  <a:lnTo>
                    <a:pt x="110" y="4"/>
                  </a:lnTo>
                  <a:lnTo>
                    <a:pt x="137"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7" name="Freeform 43">
              <a:extLst>
                <a:ext uri="{FF2B5EF4-FFF2-40B4-BE49-F238E27FC236}">
                  <a16:creationId xmlns:a16="http://schemas.microsoft.com/office/drawing/2014/main" id="{6D7BFBC4-4BB0-40DB-8DEC-BCA6EACAEAF4}"/>
                </a:ext>
              </a:extLst>
            </p:cNvPr>
            <p:cNvSpPr>
              <a:spLocks/>
            </p:cNvSpPr>
            <p:nvPr/>
          </p:nvSpPr>
          <p:spPr bwMode="auto">
            <a:xfrm>
              <a:off x="4045" y="1698"/>
              <a:ext cx="581" cy="630"/>
            </a:xfrm>
            <a:custGeom>
              <a:avLst/>
              <a:gdLst>
                <a:gd name="T0" fmla="*/ 200 w 581"/>
                <a:gd name="T1" fmla="*/ 0 h 630"/>
                <a:gd name="T2" fmla="*/ 428 w 581"/>
                <a:gd name="T3" fmla="*/ 21 h 630"/>
                <a:gd name="T4" fmla="*/ 460 w 581"/>
                <a:gd name="T5" fmla="*/ 39 h 630"/>
                <a:gd name="T6" fmla="*/ 486 w 581"/>
                <a:gd name="T7" fmla="*/ 59 h 630"/>
                <a:gd name="T8" fmla="*/ 511 w 581"/>
                <a:gd name="T9" fmla="*/ 83 h 630"/>
                <a:gd name="T10" fmla="*/ 531 w 581"/>
                <a:gd name="T11" fmla="*/ 108 h 630"/>
                <a:gd name="T12" fmla="*/ 549 w 581"/>
                <a:gd name="T13" fmla="*/ 139 h 630"/>
                <a:gd name="T14" fmla="*/ 561 w 581"/>
                <a:gd name="T15" fmla="*/ 169 h 630"/>
                <a:gd name="T16" fmla="*/ 572 w 581"/>
                <a:gd name="T17" fmla="*/ 203 h 630"/>
                <a:gd name="T18" fmla="*/ 579 w 581"/>
                <a:gd name="T19" fmla="*/ 238 h 630"/>
                <a:gd name="T20" fmla="*/ 581 w 581"/>
                <a:gd name="T21" fmla="*/ 281 h 630"/>
                <a:gd name="T22" fmla="*/ 581 w 581"/>
                <a:gd name="T23" fmla="*/ 320 h 630"/>
                <a:gd name="T24" fmla="*/ 579 w 581"/>
                <a:gd name="T25" fmla="*/ 360 h 630"/>
                <a:gd name="T26" fmla="*/ 573 w 581"/>
                <a:gd name="T27" fmla="*/ 395 h 630"/>
                <a:gd name="T28" fmla="*/ 566 w 581"/>
                <a:gd name="T29" fmla="*/ 429 h 630"/>
                <a:gd name="T30" fmla="*/ 557 w 581"/>
                <a:gd name="T31" fmla="*/ 461 h 630"/>
                <a:gd name="T32" fmla="*/ 545 w 581"/>
                <a:gd name="T33" fmla="*/ 491 h 630"/>
                <a:gd name="T34" fmla="*/ 529 w 581"/>
                <a:gd name="T35" fmla="*/ 518 h 630"/>
                <a:gd name="T36" fmla="*/ 511 w 581"/>
                <a:gd name="T37" fmla="*/ 543 h 630"/>
                <a:gd name="T38" fmla="*/ 490 w 581"/>
                <a:gd name="T39" fmla="*/ 564 h 630"/>
                <a:gd name="T40" fmla="*/ 467 w 581"/>
                <a:gd name="T41" fmla="*/ 584 h 630"/>
                <a:gd name="T42" fmla="*/ 442 w 581"/>
                <a:gd name="T43" fmla="*/ 600 h 630"/>
                <a:gd name="T44" fmla="*/ 412 w 581"/>
                <a:gd name="T45" fmla="*/ 612 h 630"/>
                <a:gd name="T46" fmla="*/ 382 w 581"/>
                <a:gd name="T47" fmla="*/ 621 h 630"/>
                <a:gd name="T48" fmla="*/ 346 w 581"/>
                <a:gd name="T49" fmla="*/ 628 h 630"/>
                <a:gd name="T50" fmla="*/ 309 w 581"/>
                <a:gd name="T51" fmla="*/ 630 h 630"/>
                <a:gd name="T52" fmla="*/ 69 w 581"/>
                <a:gd name="T53" fmla="*/ 582 h 630"/>
                <a:gd name="T54" fmla="*/ 46 w 581"/>
                <a:gd name="T55" fmla="*/ 548 h 630"/>
                <a:gd name="T56" fmla="*/ 26 w 581"/>
                <a:gd name="T57" fmla="*/ 514 h 630"/>
                <a:gd name="T58" fmla="*/ 14 w 581"/>
                <a:gd name="T59" fmla="*/ 481 h 630"/>
                <a:gd name="T60" fmla="*/ 7 w 581"/>
                <a:gd name="T61" fmla="*/ 447 h 630"/>
                <a:gd name="T62" fmla="*/ 1 w 581"/>
                <a:gd name="T63" fmla="*/ 411 h 630"/>
                <a:gd name="T64" fmla="*/ 0 w 581"/>
                <a:gd name="T65" fmla="*/ 374 h 630"/>
                <a:gd name="T66" fmla="*/ 0 w 581"/>
                <a:gd name="T67" fmla="*/ 335 h 630"/>
                <a:gd name="T68" fmla="*/ 0 w 581"/>
                <a:gd name="T69" fmla="*/ 294 h 630"/>
                <a:gd name="T70" fmla="*/ 14 w 581"/>
                <a:gd name="T71" fmla="*/ 246 h 630"/>
                <a:gd name="T72" fmla="*/ 28 w 581"/>
                <a:gd name="T73" fmla="*/ 199 h 630"/>
                <a:gd name="T74" fmla="*/ 44 w 581"/>
                <a:gd name="T75" fmla="*/ 158 h 630"/>
                <a:gd name="T76" fmla="*/ 64 w 581"/>
                <a:gd name="T77" fmla="*/ 119 h 630"/>
                <a:gd name="T78" fmla="*/ 88 w 581"/>
                <a:gd name="T79" fmla="*/ 85 h 630"/>
                <a:gd name="T80" fmla="*/ 119 w 581"/>
                <a:gd name="T81" fmla="*/ 53 h 630"/>
                <a:gd name="T82" fmla="*/ 156 w 581"/>
                <a:gd name="T83" fmla="*/ 25 h 630"/>
                <a:gd name="T84" fmla="*/ 200 w 581"/>
                <a:gd name="T85" fmla="*/ 0 h 6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1"/>
                <a:gd name="T130" fmla="*/ 0 h 630"/>
                <a:gd name="T131" fmla="*/ 581 w 581"/>
                <a:gd name="T132" fmla="*/ 630 h 6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1" h="630">
                  <a:moveTo>
                    <a:pt x="200" y="0"/>
                  </a:moveTo>
                  <a:lnTo>
                    <a:pt x="428" y="21"/>
                  </a:lnTo>
                  <a:lnTo>
                    <a:pt x="460" y="39"/>
                  </a:lnTo>
                  <a:lnTo>
                    <a:pt x="486" y="59"/>
                  </a:lnTo>
                  <a:lnTo>
                    <a:pt x="511" y="83"/>
                  </a:lnTo>
                  <a:lnTo>
                    <a:pt x="531" y="108"/>
                  </a:lnTo>
                  <a:lnTo>
                    <a:pt x="549" y="139"/>
                  </a:lnTo>
                  <a:lnTo>
                    <a:pt x="561" y="169"/>
                  </a:lnTo>
                  <a:lnTo>
                    <a:pt x="572" y="203"/>
                  </a:lnTo>
                  <a:lnTo>
                    <a:pt x="579" y="238"/>
                  </a:lnTo>
                  <a:lnTo>
                    <a:pt x="581" y="281"/>
                  </a:lnTo>
                  <a:lnTo>
                    <a:pt x="581" y="320"/>
                  </a:lnTo>
                  <a:lnTo>
                    <a:pt x="579" y="360"/>
                  </a:lnTo>
                  <a:lnTo>
                    <a:pt x="573" y="395"/>
                  </a:lnTo>
                  <a:lnTo>
                    <a:pt x="566" y="429"/>
                  </a:lnTo>
                  <a:lnTo>
                    <a:pt x="557" y="461"/>
                  </a:lnTo>
                  <a:lnTo>
                    <a:pt x="545" y="491"/>
                  </a:lnTo>
                  <a:lnTo>
                    <a:pt x="529" y="518"/>
                  </a:lnTo>
                  <a:lnTo>
                    <a:pt x="511" y="543"/>
                  </a:lnTo>
                  <a:lnTo>
                    <a:pt x="490" y="564"/>
                  </a:lnTo>
                  <a:lnTo>
                    <a:pt x="467" y="584"/>
                  </a:lnTo>
                  <a:lnTo>
                    <a:pt x="442" y="600"/>
                  </a:lnTo>
                  <a:lnTo>
                    <a:pt x="412" y="612"/>
                  </a:lnTo>
                  <a:lnTo>
                    <a:pt x="382" y="621"/>
                  </a:lnTo>
                  <a:lnTo>
                    <a:pt x="346" y="628"/>
                  </a:lnTo>
                  <a:lnTo>
                    <a:pt x="309" y="630"/>
                  </a:lnTo>
                  <a:lnTo>
                    <a:pt x="69" y="582"/>
                  </a:lnTo>
                  <a:lnTo>
                    <a:pt x="46" y="548"/>
                  </a:lnTo>
                  <a:lnTo>
                    <a:pt x="26" y="514"/>
                  </a:lnTo>
                  <a:lnTo>
                    <a:pt x="14" y="481"/>
                  </a:lnTo>
                  <a:lnTo>
                    <a:pt x="7" y="447"/>
                  </a:lnTo>
                  <a:lnTo>
                    <a:pt x="1" y="411"/>
                  </a:lnTo>
                  <a:lnTo>
                    <a:pt x="0" y="374"/>
                  </a:lnTo>
                  <a:lnTo>
                    <a:pt x="0" y="335"/>
                  </a:lnTo>
                  <a:lnTo>
                    <a:pt x="0" y="294"/>
                  </a:lnTo>
                  <a:lnTo>
                    <a:pt x="14" y="246"/>
                  </a:lnTo>
                  <a:lnTo>
                    <a:pt x="28" y="199"/>
                  </a:lnTo>
                  <a:lnTo>
                    <a:pt x="44" y="158"/>
                  </a:lnTo>
                  <a:lnTo>
                    <a:pt x="64" y="119"/>
                  </a:lnTo>
                  <a:lnTo>
                    <a:pt x="88" y="85"/>
                  </a:lnTo>
                  <a:lnTo>
                    <a:pt x="119" y="53"/>
                  </a:lnTo>
                  <a:lnTo>
                    <a:pt x="156" y="25"/>
                  </a:lnTo>
                  <a:lnTo>
                    <a:pt x="200"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8" name="Freeform 44">
              <a:extLst>
                <a:ext uri="{FF2B5EF4-FFF2-40B4-BE49-F238E27FC236}">
                  <a16:creationId xmlns:a16="http://schemas.microsoft.com/office/drawing/2014/main" id="{E9170587-FCCF-4AF7-B531-ABBEBB88E344}"/>
                </a:ext>
              </a:extLst>
            </p:cNvPr>
            <p:cNvSpPr>
              <a:spLocks/>
            </p:cNvSpPr>
            <p:nvPr/>
          </p:nvSpPr>
          <p:spPr bwMode="auto">
            <a:xfrm>
              <a:off x="4354" y="1869"/>
              <a:ext cx="209" cy="374"/>
            </a:xfrm>
            <a:custGeom>
              <a:avLst/>
              <a:gdLst>
                <a:gd name="T0" fmla="*/ 90 w 209"/>
                <a:gd name="T1" fmla="*/ 48 h 374"/>
                <a:gd name="T2" fmla="*/ 110 w 209"/>
                <a:gd name="T3" fmla="*/ 59 h 374"/>
                <a:gd name="T4" fmla="*/ 126 w 209"/>
                <a:gd name="T5" fmla="*/ 71 h 374"/>
                <a:gd name="T6" fmla="*/ 135 w 209"/>
                <a:gd name="T7" fmla="*/ 83 h 374"/>
                <a:gd name="T8" fmla="*/ 142 w 209"/>
                <a:gd name="T9" fmla="*/ 99 h 374"/>
                <a:gd name="T10" fmla="*/ 147 w 209"/>
                <a:gd name="T11" fmla="*/ 117 h 374"/>
                <a:gd name="T12" fmla="*/ 149 w 209"/>
                <a:gd name="T13" fmla="*/ 137 h 374"/>
                <a:gd name="T14" fmla="*/ 149 w 209"/>
                <a:gd name="T15" fmla="*/ 156 h 374"/>
                <a:gd name="T16" fmla="*/ 149 w 209"/>
                <a:gd name="T17" fmla="*/ 180 h 374"/>
                <a:gd name="T18" fmla="*/ 138 w 209"/>
                <a:gd name="T19" fmla="*/ 210 h 374"/>
                <a:gd name="T20" fmla="*/ 129 w 209"/>
                <a:gd name="T21" fmla="*/ 237 h 374"/>
                <a:gd name="T22" fmla="*/ 121 w 209"/>
                <a:gd name="T23" fmla="*/ 258 h 374"/>
                <a:gd name="T24" fmla="*/ 112 w 209"/>
                <a:gd name="T25" fmla="*/ 276 h 374"/>
                <a:gd name="T26" fmla="*/ 99 w 209"/>
                <a:gd name="T27" fmla="*/ 290 h 374"/>
                <a:gd name="T28" fmla="*/ 81 w 209"/>
                <a:gd name="T29" fmla="*/ 299 h 374"/>
                <a:gd name="T30" fmla="*/ 57 w 209"/>
                <a:gd name="T31" fmla="*/ 302 h 374"/>
                <a:gd name="T32" fmla="*/ 25 w 209"/>
                <a:gd name="T33" fmla="*/ 301 h 374"/>
                <a:gd name="T34" fmla="*/ 3 w 209"/>
                <a:gd name="T35" fmla="*/ 278 h 374"/>
                <a:gd name="T36" fmla="*/ 0 w 209"/>
                <a:gd name="T37" fmla="*/ 315 h 374"/>
                <a:gd name="T38" fmla="*/ 17 w 209"/>
                <a:gd name="T39" fmla="*/ 342 h 374"/>
                <a:gd name="T40" fmla="*/ 55 w 209"/>
                <a:gd name="T41" fmla="*/ 374 h 374"/>
                <a:gd name="T42" fmla="*/ 85 w 209"/>
                <a:gd name="T43" fmla="*/ 367 h 374"/>
                <a:gd name="T44" fmla="*/ 110 w 209"/>
                <a:gd name="T45" fmla="*/ 358 h 374"/>
                <a:gd name="T46" fmla="*/ 129 w 209"/>
                <a:gd name="T47" fmla="*/ 347 h 374"/>
                <a:gd name="T48" fmla="*/ 147 w 209"/>
                <a:gd name="T49" fmla="*/ 331 h 374"/>
                <a:gd name="T50" fmla="*/ 160 w 209"/>
                <a:gd name="T51" fmla="*/ 313 h 374"/>
                <a:gd name="T52" fmla="*/ 172 w 209"/>
                <a:gd name="T53" fmla="*/ 290 h 374"/>
                <a:gd name="T54" fmla="*/ 185 w 209"/>
                <a:gd name="T55" fmla="*/ 263 h 374"/>
                <a:gd name="T56" fmla="*/ 197 w 209"/>
                <a:gd name="T57" fmla="*/ 233 h 374"/>
                <a:gd name="T58" fmla="*/ 209 w 209"/>
                <a:gd name="T59" fmla="*/ 153 h 374"/>
                <a:gd name="T60" fmla="*/ 209 w 209"/>
                <a:gd name="T61" fmla="*/ 110 h 374"/>
                <a:gd name="T62" fmla="*/ 201 w 209"/>
                <a:gd name="T63" fmla="*/ 73 h 374"/>
                <a:gd name="T64" fmla="*/ 188 w 209"/>
                <a:gd name="T65" fmla="*/ 41 h 374"/>
                <a:gd name="T66" fmla="*/ 170 w 209"/>
                <a:gd name="T67" fmla="*/ 18 h 374"/>
                <a:gd name="T68" fmla="*/ 147 w 209"/>
                <a:gd name="T69" fmla="*/ 3 h 374"/>
                <a:gd name="T70" fmla="*/ 121 w 209"/>
                <a:gd name="T71" fmla="*/ 0 h 374"/>
                <a:gd name="T72" fmla="*/ 92 w 209"/>
                <a:gd name="T73" fmla="*/ 10 h 374"/>
                <a:gd name="T74" fmla="*/ 60 w 209"/>
                <a:gd name="T75" fmla="*/ 35 h 374"/>
                <a:gd name="T76" fmla="*/ 44 w 209"/>
                <a:gd name="T77" fmla="*/ 55 h 374"/>
                <a:gd name="T78" fmla="*/ 90 w 209"/>
                <a:gd name="T79" fmla="*/ 48 h 3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9"/>
                <a:gd name="T121" fmla="*/ 0 h 374"/>
                <a:gd name="T122" fmla="*/ 209 w 209"/>
                <a:gd name="T123" fmla="*/ 374 h 3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9" h="374">
                  <a:moveTo>
                    <a:pt x="90" y="48"/>
                  </a:moveTo>
                  <a:lnTo>
                    <a:pt x="110" y="59"/>
                  </a:lnTo>
                  <a:lnTo>
                    <a:pt x="126" y="71"/>
                  </a:lnTo>
                  <a:lnTo>
                    <a:pt x="135" y="83"/>
                  </a:lnTo>
                  <a:lnTo>
                    <a:pt x="142" y="99"/>
                  </a:lnTo>
                  <a:lnTo>
                    <a:pt x="147" y="117"/>
                  </a:lnTo>
                  <a:lnTo>
                    <a:pt x="149" y="137"/>
                  </a:lnTo>
                  <a:lnTo>
                    <a:pt x="149" y="156"/>
                  </a:lnTo>
                  <a:lnTo>
                    <a:pt x="149" y="180"/>
                  </a:lnTo>
                  <a:lnTo>
                    <a:pt x="138" y="210"/>
                  </a:lnTo>
                  <a:lnTo>
                    <a:pt x="129" y="237"/>
                  </a:lnTo>
                  <a:lnTo>
                    <a:pt x="121" y="258"/>
                  </a:lnTo>
                  <a:lnTo>
                    <a:pt x="112" y="276"/>
                  </a:lnTo>
                  <a:lnTo>
                    <a:pt x="99" y="290"/>
                  </a:lnTo>
                  <a:lnTo>
                    <a:pt x="81" y="299"/>
                  </a:lnTo>
                  <a:lnTo>
                    <a:pt x="57" y="302"/>
                  </a:lnTo>
                  <a:lnTo>
                    <a:pt x="25" y="301"/>
                  </a:lnTo>
                  <a:lnTo>
                    <a:pt x="3" y="278"/>
                  </a:lnTo>
                  <a:lnTo>
                    <a:pt x="0" y="315"/>
                  </a:lnTo>
                  <a:lnTo>
                    <a:pt x="17" y="342"/>
                  </a:lnTo>
                  <a:lnTo>
                    <a:pt x="55" y="374"/>
                  </a:lnTo>
                  <a:lnTo>
                    <a:pt x="85" y="367"/>
                  </a:lnTo>
                  <a:lnTo>
                    <a:pt x="110" y="358"/>
                  </a:lnTo>
                  <a:lnTo>
                    <a:pt x="129" y="347"/>
                  </a:lnTo>
                  <a:lnTo>
                    <a:pt x="147" y="331"/>
                  </a:lnTo>
                  <a:lnTo>
                    <a:pt x="160" y="313"/>
                  </a:lnTo>
                  <a:lnTo>
                    <a:pt x="172" y="290"/>
                  </a:lnTo>
                  <a:lnTo>
                    <a:pt x="185" y="263"/>
                  </a:lnTo>
                  <a:lnTo>
                    <a:pt x="197" y="233"/>
                  </a:lnTo>
                  <a:lnTo>
                    <a:pt x="209" y="153"/>
                  </a:lnTo>
                  <a:lnTo>
                    <a:pt x="209" y="110"/>
                  </a:lnTo>
                  <a:lnTo>
                    <a:pt x="201" y="73"/>
                  </a:lnTo>
                  <a:lnTo>
                    <a:pt x="188" y="41"/>
                  </a:lnTo>
                  <a:lnTo>
                    <a:pt x="170" y="18"/>
                  </a:lnTo>
                  <a:lnTo>
                    <a:pt x="147" y="3"/>
                  </a:lnTo>
                  <a:lnTo>
                    <a:pt x="121" y="0"/>
                  </a:lnTo>
                  <a:lnTo>
                    <a:pt x="92" y="10"/>
                  </a:lnTo>
                  <a:lnTo>
                    <a:pt x="60" y="35"/>
                  </a:lnTo>
                  <a:lnTo>
                    <a:pt x="44" y="55"/>
                  </a:lnTo>
                  <a:lnTo>
                    <a:pt x="90" y="48"/>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9" name="Freeform 45">
              <a:extLst>
                <a:ext uri="{FF2B5EF4-FFF2-40B4-BE49-F238E27FC236}">
                  <a16:creationId xmlns:a16="http://schemas.microsoft.com/office/drawing/2014/main" id="{D00B40F2-84A1-4886-86C3-60FDA202F7D5}"/>
                </a:ext>
              </a:extLst>
            </p:cNvPr>
            <p:cNvSpPr>
              <a:spLocks/>
            </p:cNvSpPr>
            <p:nvPr/>
          </p:nvSpPr>
          <p:spPr bwMode="auto">
            <a:xfrm>
              <a:off x="4494" y="2001"/>
              <a:ext cx="69" cy="197"/>
            </a:xfrm>
            <a:custGeom>
              <a:avLst/>
              <a:gdLst>
                <a:gd name="T0" fmla="*/ 20 w 69"/>
                <a:gd name="T1" fmla="*/ 108 h 197"/>
                <a:gd name="T2" fmla="*/ 0 w 69"/>
                <a:gd name="T3" fmla="*/ 149 h 197"/>
                <a:gd name="T4" fmla="*/ 4 w 69"/>
                <a:gd name="T5" fmla="*/ 170 h 197"/>
                <a:gd name="T6" fmla="*/ 2 w 69"/>
                <a:gd name="T7" fmla="*/ 197 h 197"/>
                <a:gd name="T8" fmla="*/ 37 w 69"/>
                <a:gd name="T9" fmla="*/ 163 h 197"/>
                <a:gd name="T10" fmla="*/ 64 w 69"/>
                <a:gd name="T11" fmla="*/ 113 h 197"/>
                <a:gd name="T12" fmla="*/ 69 w 69"/>
                <a:gd name="T13" fmla="*/ 64 h 197"/>
                <a:gd name="T14" fmla="*/ 69 w 69"/>
                <a:gd name="T15" fmla="*/ 0 h 197"/>
                <a:gd name="T16" fmla="*/ 50 w 69"/>
                <a:gd name="T17" fmla="*/ 14 h 197"/>
                <a:gd name="T18" fmla="*/ 53 w 69"/>
                <a:gd name="T19" fmla="*/ 55 h 197"/>
                <a:gd name="T20" fmla="*/ 53 w 69"/>
                <a:gd name="T21" fmla="*/ 94 h 197"/>
                <a:gd name="T22" fmla="*/ 25 w 69"/>
                <a:gd name="T23" fmla="*/ 149 h 197"/>
                <a:gd name="T24" fmla="*/ 20 w 69"/>
                <a:gd name="T25" fmla="*/ 108 h 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197"/>
                <a:gd name="T41" fmla="*/ 69 w 69"/>
                <a:gd name="T42" fmla="*/ 197 h 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197">
                  <a:moveTo>
                    <a:pt x="20" y="108"/>
                  </a:moveTo>
                  <a:lnTo>
                    <a:pt x="0" y="149"/>
                  </a:lnTo>
                  <a:lnTo>
                    <a:pt x="4" y="170"/>
                  </a:lnTo>
                  <a:lnTo>
                    <a:pt x="2" y="197"/>
                  </a:lnTo>
                  <a:lnTo>
                    <a:pt x="37" y="163"/>
                  </a:lnTo>
                  <a:lnTo>
                    <a:pt x="64" y="113"/>
                  </a:lnTo>
                  <a:lnTo>
                    <a:pt x="69" y="64"/>
                  </a:lnTo>
                  <a:lnTo>
                    <a:pt x="69" y="0"/>
                  </a:lnTo>
                  <a:lnTo>
                    <a:pt x="50" y="14"/>
                  </a:lnTo>
                  <a:lnTo>
                    <a:pt x="53" y="55"/>
                  </a:lnTo>
                  <a:lnTo>
                    <a:pt x="53" y="94"/>
                  </a:lnTo>
                  <a:lnTo>
                    <a:pt x="25" y="149"/>
                  </a:lnTo>
                  <a:lnTo>
                    <a:pt x="20" y="108"/>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0" name="Freeform 46">
              <a:extLst>
                <a:ext uri="{FF2B5EF4-FFF2-40B4-BE49-F238E27FC236}">
                  <a16:creationId xmlns:a16="http://schemas.microsoft.com/office/drawing/2014/main" id="{5C9B0D15-B039-4841-A564-9ECAA1C0051C}"/>
                </a:ext>
              </a:extLst>
            </p:cNvPr>
            <p:cNvSpPr>
              <a:spLocks/>
            </p:cNvSpPr>
            <p:nvPr/>
          </p:nvSpPr>
          <p:spPr bwMode="auto">
            <a:xfrm>
              <a:off x="4318" y="1851"/>
              <a:ext cx="132" cy="336"/>
            </a:xfrm>
            <a:custGeom>
              <a:avLst/>
              <a:gdLst>
                <a:gd name="T0" fmla="*/ 126 w 132"/>
                <a:gd name="T1" fmla="*/ 0 h 336"/>
                <a:gd name="T2" fmla="*/ 93 w 132"/>
                <a:gd name="T3" fmla="*/ 20 h 336"/>
                <a:gd name="T4" fmla="*/ 64 w 132"/>
                <a:gd name="T5" fmla="*/ 41 h 336"/>
                <a:gd name="T6" fmla="*/ 43 w 132"/>
                <a:gd name="T7" fmla="*/ 68 h 336"/>
                <a:gd name="T8" fmla="*/ 27 w 132"/>
                <a:gd name="T9" fmla="*/ 96 h 336"/>
                <a:gd name="T10" fmla="*/ 14 w 132"/>
                <a:gd name="T11" fmla="*/ 128 h 336"/>
                <a:gd name="T12" fmla="*/ 7 w 132"/>
                <a:gd name="T13" fmla="*/ 164 h 336"/>
                <a:gd name="T14" fmla="*/ 2 w 132"/>
                <a:gd name="T15" fmla="*/ 203 h 336"/>
                <a:gd name="T16" fmla="*/ 0 w 132"/>
                <a:gd name="T17" fmla="*/ 244 h 336"/>
                <a:gd name="T18" fmla="*/ 9 w 132"/>
                <a:gd name="T19" fmla="*/ 290 h 336"/>
                <a:gd name="T20" fmla="*/ 27 w 132"/>
                <a:gd name="T21" fmla="*/ 336 h 336"/>
                <a:gd name="T22" fmla="*/ 32 w 132"/>
                <a:gd name="T23" fmla="*/ 299 h 336"/>
                <a:gd name="T24" fmla="*/ 22 w 132"/>
                <a:gd name="T25" fmla="*/ 230 h 336"/>
                <a:gd name="T26" fmla="*/ 55 w 132"/>
                <a:gd name="T27" fmla="*/ 237 h 336"/>
                <a:gd name="T28" fmla="*/ 100 w 132"/>
                <a:gd name="T29" fmla="*/ 235 h 336"/>
                <a:gd name="T30" fmla="*/ 112 w 132"/>
                <a:gd name="T31" fmla="*/ 208 h 336"/>
                <a:gd name="T32" fmla="*/ 132 w 132"/>
                <a:gd name="T33" fmla="*/ 192 h 336"/>
                <a:gd name="T34" fmla="*/ 132 w 132"/>
                <a:gd name="T35" fmla="*/ 158 h 336"/>
                <a:gd name="T36" fmla="*/ 109 w 132"/>
                <a:gd name="T37" fmla="*/ 146 h 336"/>
                <a:gd name="T38" fmla="*/ 110 w 132"/>
                <a:gd name="T39" fmla="*/ 109 h 336"/>
                <a:gd name="T40" fmla="*/ 89 w 132"/>
                <a:gd name="T41" fmla="*/ 84 h 336"/>
                <a:gd name="T42" fmla="*/ 69 w 132"/>
                <a:gd name="T43" fmla="*/ 77 h 336"/>
                <a:gd name="T44" fmla="*/ 77 w 132"/>
                <a:gd name="T45" fmla="*/ 66 h 336"/>
                <a:gd name="T46" fmla="*/ 84 w 132"/>
                <a:gd name="T47" fmla="*/ 55 h 336"/>
                <a:gd name="T48" fmla="*/ 91 w 132"/>
                <a:gd name="T49" fmla="*/ 46 h 336"/>
                <a:gd name="T50" fmla="*/ 96 w 132"/>
                <a:gd name="T51" fmla="*/ 37 h 336"/>
                <a:gd name="T52" fmla="*/ 103 w 132"/>
                <a:gd name="T53" fmla="*/ 28 h 336"/>
                <a:gd name="T54" fmla="*/ 110 w 132"/>
                <a:gd name="T55" fmla="*/ 20 h 336"/>
                <a:gd name="T56" fmla="*/ 117 w 132"/>
                <a:gd name="T57" fmla="*/ 9 h 336"/>
                <a:gd name="T58" fmla="*/ 126 w 132"/>
                <a:gd name="T59" fmla="*/ 0 h 3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2"/>
                <a:gd name="T91" fmla="*/ 0 h 336"/>
                <a:gd name="T92" fmla="*/ 132 w 132"/>
                <a:gd name="T93" fmla="*/ 336 h 3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2" h="336">
                  <a:moveTo>
                    <a:pt x="126" y="0"/>
                  </a:moveTo>
                  <a:lnTo>
                    <a:pt x="93" y="20"/>
                  </a:lnTo>
                  <a:lnTo>
                    <a:pt x="64" y="41"/>
                  </a:lnTo>
                  <a:lnTo>
                    <a:pt x="43" y="68"/>
                  </a:lnTo>
                  <a:lnTo>
                    <a:pt x="27" y="96"/>
                  </a:lnTo>
                  <a:lnTo>
                    <a:pt x="14" y="128"/>
                  </a:lnTo>
                  <a:lnTo>
                    <a:pt x="7" y="164"/>
                  </a:lnTo>
                  <a:lnTo>
                    <a:pt x="2" y="203"/>
                  </a:lnTo>
                  <a:lnTo>
                    <a:pt x="0" y="244"/>
                  </a:lnTo>
                  <a:lnTo>
                    <a:pt x="9" y="290"/>
                  </a:lnTo>
                  <a:lnTo>
                    <a:pt x="27" y="336"/>
                  </a:lnTo>
                  <a:lnTo>
                    <a:pt x="32" y="299"/>
                  </a:lnTo>
                  <a:lnTo>
                    <a:pt x="22" y="230"/>
                  </a:lnTo>
                  <a:lnTo>
                    <a:pt x="55" y="237"/>
                  </a:lnTo>
                  <a:lnTo>
                    <a:pt x="100" y="235"/>
                  </a:lnTo>
                  <a:lnTo>
                    <a:pt x="112" y="208"/>
                  </a:lnTo>
                  <a:lnTo>
                    <a:pt x="132" y="192"/>
                  </a:lnTo>
                  <a:lnTo>
                    <a:pt x="132" y="158"/>
                  </a:lnTo>
                  <a:lnTo>
                    <a:pt x="109" y="146"/>
                  </a:lnTo>
                  <a:lnTo>
                    <a:pt x="110" y="109"/>
                  </a:lnTo>
                  <a:lnTo>
                    <a:pt x="89" y="84"/>
                  </a:lnTo>
                  <a:lnTo>
                    <a:pt x="69" y="77"/>
                  </a:lnTo>
                  <a:lnTo>
                    <a:pt x="77" y="66"/>
                  </a:lnTo>
                  <a:lnTo>
                    <a:pt x="84" y="55"/>
                  </a:lnTo>
                  <a:lnTo>
                    <a:pt x="91" y="46"/>
                  </a:lnTo>
                  <a:lnTo>
                    <a:pt x="96" y="37"/>
                  </a:lnTo>
                  <a:lnTo>
                    <a:pt x="103" y="28"/>
                  </a:lnTo>
                  <a:lnTo>
                    <a:pt x="110" y="20"/>
                  </a:lnTo>
                  <a:lnTo>
                    <a:pt x="117" y="9"/>
                  </a:lnTo>
                  <a:lnTo>
                    <a:pt x="126"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1" name="Freeform 47">
              <a:extLst>
                <a:ext uri="{FF2B5EF4-FFF2-40B4-BE49-F238E27FC236}">
                  <a16:creationId xmlns:a16="http://schemas.microsoft.com/office/drawing/2014/main" id="{6A2BA244-12CF-4360-931F-3CE91AC0F6F2}"/>
                </a:ext>
              </a:extLst>
            </p:cNvPr>
            <p:cNvSpPr>
              <a:spLocks/>
            </p:cNvSpPr>
            <p:nvPr/>
          </p:nvSpPr>
          <p:spPr bwMode="auto">
            <a:xfrm>
              <a:off x="4029" y="1700"/>
              <a:ext cx="437" cy="612"/>
            </a:xfrm>
            <a:custGeom>
              <a:avLst/>
              <a:gdLst>
                <a:gd name="T0" fmla="*/ 191 w 437"/>
                <a:gd name="T1" fmla="*/ 0 h 612"/>
                <a:gd name="T2" fmla="*/ 437 w 437"/>
                <a:gd name="T3" fmla="*/ 17 h 612"/>
                <a:gd name="T4" fmla="*/ 403 w 437"/>
                <a:gd name="T5" fmla="*/ 23 h 612"/>
                <a:gd name="T6" fmla="*/ 369 w 437"/>
                <a:gd name="T7" fmla="*/ 35 h 612"/>
                <a:gd name="T8" fmla="*/ 337 w 437"/>
                <a:gd name="T9" fmla="*/ 55 h 612"/>
                <a:gd name="T10" fmla="*/ 307 w 437"/>
                <a:gd name="T11" fmla="*/ 80 h 612"/>
                <a:gd name="T12" fmla="*/ 279 w 437"/>
                <a:gd name="T13" fmla="*/ 108 h 612"/>
                <a:gd name="T14" fmla="*/ 254 w 437"/>
                <a:gd name="T15" fmla="*/ 144 h 612"/>
                <a:gd name="T16" fmla="*/ 232 w 437"/>
                <a:gd name="T17" fmla="*/ 181 h 612"/>
                <a:gd name="T18" fmla="*/ 215 w 437"/>
                <a:gd name="T19" fmla="*/ 224 h 612"/>
                <a:gd name="T20" fmla="*/ 202 w 437"/>
                <a:gd name="T21" fmla="*/ 268 h 612"/>
                <a:gd name="T22" fmla="*/ 195 w 437"/>
                <a:gd name="T23" fmla="*/ 315 h 612"/>
                <a:gd name="T24" fmla="*/ 193 w 437"/>
                <a:gd name="T25" fmla="*/ 363 h 612"/>
                <a:gd name="T26" fmla="*/ 197 w 437"/>
                <a:gd name="T27" fmla="*/ 413 h 612"/>
                <a:gd name="T28" fmla="*/ 207 w 437"/>
                <a:gd name="T29" fmla="*/ 464 h 612"/>
                <a:gd name="T30" fmla="*/ 225 w 437"/>
                <a:gd name="T31" fmla="*/ 514 h 612"/>
                <a:gd name="T32" fmla="*/ 252 w 437"/>
                <a:gd name="T33" fmla="*/ 564 h 612"/>
                <a:gd name="T34" fmla="*/ 286 w 437"/>
                <a:gd name="T35" fmla="*/ 612 h 612"/>
                <a:gd name="T36" fmla="*/ 195 w 437"/>
                <a:gd name="T37" fmla="*/ 601 h 612"/>
                <a:gd name="T38" fmla="*/ 97 w 437"/>
                <a:gd name="T39" fmla="*/ 580 h 612"/>
                <a:gd name="T40" fmla="*/ 33 w 437"/>
                <a:gd name="T41" fmla="*/ 518 h 612"/>
                <a:gd name="T42" fmla="*/ 12 w 437"/>
                <a:gd name="T43" fmla="*/ 454 h 612"/>
                <a:gd name="T44" fmla="*/ 0 w 437"/>
                <a:gd name="T45" fmla="*/ 382 h 612"/>
                <a:gd name="T46" fmla="*/ 0 w 437"/>
                <a:gd name="T47" fmla="*/ 306 h 612"/>
                <a:gd name="T48" fmla="*/ 12 w 437"/>
                <a:gd name="T49" fmla="*/ 231 h 612"/>
                <a:gd name="T50" fmla="*/ 35 w 437"/>
                <a:gd name="T51" fmla="*/ 158 h 612"/>
                <a:gd name="T52" fmla="*/ 72 w 437"/>
                <a:gd name="T53" fmla="*/ 92 h 612"/>
                <a:gd name="T54" fmla="*/ 124 w 437"/>
                <a:gd name="T55" fmla="*/ 39 h 612"/>
                <a:gd name="T56" fmla="*/ 191 w 437"/>
                <a:gd name="T57" fmla="*/ 0 h 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37"/>
                <a:gd name="T88" fmla="*/ 0 h 612"/>
                <a:gd name="T89" fmla="*/ 437 w 437"/>
                <a:gd name="T90" fmla="*/ 612 h 6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37" h="612">
                  <a:moveTo>
                    <a:pt x="191" y="0"/>
                  </a:moveTo>
                  <a:lnTo>
                    <a:pt x="437" y="17"/>
                  </a:lnTo>
                  <a:lnTo>
                    <a:pt x="403" y="23"/>
                  </a:lnTo>
                  <a:lnTo>
                    <a:pt x="369" y="35"/>
                  </a:lnTo>
                  <a:lnTo>
                    <a:pt x="337" y="55"/>
                  </a:lnTo>
                  <a:lnTo>
                    <a:pt x="307" y="80"/>
                  </a:lnTo>
                  <a:lnTo>
                    <a:pt x="279" y="108"/>
                  </a:lnTo>
                  <a:lnTo>
                    <a:pt x="254" y="144"/>
                  </a:lnTo>
                  <a:lnTo>
                    <a:pt x="232" y="181"/>
                  </a:lnTo>
                  <a:lnTo>
                    <a:pt x="215" y="224"/>
                  </a:lnTo>
                  <a:lnTo>
                    <a:pt x="202" y="268"/>
                  </a:lnTo>
                  <a:lnTo>
                    <a:pt x="195" y="315"/>
                  </a:lnTo>
                  <a:lnTo>
                    <a:pt x="193" y="363"/>
                  </a:lnTo>
                  <a:lnTo>
                    <a:pt x="197" y="413"/>
                  </a:lnTo>
                  <a:lnTo>
                    <a:pt x="207" y="464"/>
                  </a:lnTo>
                  <a:lnTo>
                    <a:pt x="225" y="514"/>
                  </a:lnTo>
                  <a:lnTo>
                    <a:pt x="252" y="564"/>
                  </a:lnTo>
                  <a:lnTo>
                    <a:pt x="286" y="612"/>
                  </a:lnTo>
                  <a:lnTo>
                    <a:pt x="195" y="601"/>
                  </a:lnTo>
                  <a:lnTo>
                    <a:pt x="97" y="580"/>
                  </a:lnTo>
                  <a:lnTo>
                    <a:pt x="33" y="518"/>
                  </a:lnTo>
                  <a:lnTo>
                    <a:pt x="12" y="454"/>
                  </a:lnTo>
                  <a:lnTo>
                    <a:pt x="0" y="382"/>
                  </a:lnTo>
                  <a:lnTo>
                    <a:pt x="0" y="306"/>
                  </a:lnTo>
                  <a:lnTo>
                    <a:pt x="12" y="231"/>
                  </a:lnTo>
                  <a:lnTo>
                    <a:pt x="35" y="158"/>
                  </a:lnTo>
                  <a:lnTo>
                    <a:pt x="72" y="92"/>
                  </a:lnTo>
                  <a:lnTo>
                    <a:pt x="124" y="39"/>
                  </a:lnTo>
                  <a:lnTo>
                    <a:pt x="191"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2" name="Freeform 48">
              <a:extLst>
                <a:ext uri="{FF2B5EF4-FFF2-40B4-BE49-F238E27FC236}">
                  <a16:creationId xmlns:a16="http://schemas.microsoft.com/office/drawing/2014/main" id="{49806CA3-C892-4572-9CC7-B9D3112E4B3B}"/>
                </a:ext>
              </a:extLst>
            </p:cNvPr>
            <p:cNvSpPr>
              <a:spLocks/>
            </p:cNvSpPr>
            <p:nvPr/>
          </p:nvSpPr>
          <p:spPr bwMode="auto">
            <a:xfrm>
              <a:off x="1493" y="1844"/>
              <a:ext cx="2639" cy="769"/>
            </a:xfrm>
            <a:custGeom>
              <a:avLst/>
              <a:gdLst>
                <a:gd name="T0" fmla="*/ 327 w 2639"/>
                <a:gd name="T1" fmla="*/ 308 h 769"/>
                <a:gd name="T2" fmla="*/ 279 w 2639"/>
                <a:gd name="T3" fmla="*/ 390 h 769"/>
                <a:gd name="T4" fmla="*/ 224 w 2639"/>
                <a:gd name="T5" fmla="*/ 420 h 769"/>
                <a:gd name="T6" fmla="*/ 176 w 2639"/>
                <a:gd name="T7" fmla="*/ 447 h 769"/>
                <a:gd name="T8" fmla="*/ 133 w 2639"/>
                <a:gd name="T9" fmla="*/ 477 h 769"/>
                <a:gd name="T10" fmla="*/ 98 w 2639"/>
                <a:gd name="T11" fmla="*/ 509 h 769"/>
                <a:gd name="T12" fmla="*/ 68 w 2639"/>
                <a:gd name="T13" fmla="*/ 548 h 769"/>
                <a:gd name="T14" fmla="*/ 39 w 2639"/>
                <a:gd name="T15" fmla="*/ 596 h 769"/>
                <a:gd name="T16" fmla="*/ 16 w 2639"/>
                <a:gd name="T17" fmla="*/ 655 h 769"/>
                <a:gd name="T18" fmla="*/ 0 w 2639"/>
                <a:gd name="T19" fmla="*/ 710 h 769"/>
                <a:gd name="T20" fmla="*/ 37 w 2639"/>
                <a:gd name="T21" fmla="*/ 660 h 769"/>
                <a:gd name="T22" fmla="*/ 201 w 2639"/>
                <a:gd name="T23" fmla="*/ 762 h 769"/>
                <a:gd name="T24" fmla="*/ 309 w 2639"/>
                <a:gd name="T25" fmla="*/ 769 h 769"/>
                <a:gd name="T26" fmla="*/ 297 w 2639"/>
                <a:gd name="T27" fmla="*/ 689 h 769"/>
                <a:gd name="T28" fmla="*/ 412 w 2639"/>
                <a:gd name="T29" fmla="*/ 605 h 769"/>
                <a:gd name="T30" fmla="*/ 469 w 2639"/>
                <a:gd name="T31" fmla="*/ 568 h 769"/>
                <a:gd name="T32" fmla="*/ 522 w 2639"/>
                <a:gd name="T33" fmla="*/ 539 h 769"/>
                <a:gd name="T34" fmla="*/ 574 w 2639"/>
                <a:gd name="T35" fmla="*/ 520 h 769"/>
                <a:gd name="T36" fmla="*/ 626 w 2639"/>
                <a:gd name="T37" fmla="*/ 504 h 769"/>
                <a:gd name="T38" fmla="*/ 677 w 2639"/>
                <a:gd name="T39" fmla="*/ 493 h 769"/>
                <a:gd name="T40" fmla="*/ 734 w 2639"/>
                <a:gd name="T41" fmla="*/ 486 h 769"/>
                <a:gd name="T42" fmla="*/ 794 w 2639"/>
                <a:gd name="T43" fmla="*/ 479 h 769"/>
                <a:gd name="T44" fmla="*/ 864 w 2639"/>
                <a:gd name="T45" fmla="*/ 472 h 769"/>
                <a:gd name="T46" fmla="*/ 1480 w 2639"/>
                <a:gd name="T47" fmla="*/ 352 h 769"/>
                <a:gd name="T48" fmla="*/ 1592 w 2639"/>
                <a:gd name="T49" fmla="*/ 338 h 769"/>
                <a:gd name="T50" fmla="*/ 1704 w 2639"/>
                <a:gd name="T51" fmla="*/ 322 h 769"/>
                <a:gd name="T52" fmla="*/ 1816 w 2639"/>
                <a:gd name="T53" fmla="*/ 306 h 769"/>
                <a:gd name="T54" fmla="*/ 1928 w 2639"/>
                <a:gd name="T55" fmla="*/ 287 h 769"/>
                <a:gd name="T56" fmla="*/ 2040 w 2639"/>
                <a:gd name="T57" fmla="*/ 267 h 769"/>
                <a:gd name="T58" fmla="*/ 2152 w 2639"/>
                <a:gd name="T59" fmla="*/ 246 h 769"/>
                <a:gd name="T60" fmla="*/ 2262 w 2639"/>
                <a:gd name="T61" fmla="*/ 221 h 769"/>
                <a:gd name="T62" fmla="*/ 2370 w 2639"/>
                <a:gd name="T63" fmla="*/ 194 h 769"/>
                <a:gd name="T64" fmla="*/ 2454 w 2639"/>
                <a:gd name="T65" fmla="*/ 160 h 769"/>
                <a:gd name="T66" fmla="*/ 2528 w 2639"/>
                <a:gd name="T67" fmla="*/ 123 h 769"/>
                <a:gd name="T68" fmla="*/ 2592 w 2639"/>
                <a:gd name="T69" fmla="*/ 73 h 769"/>
                <a:gd name="T70" fmla="*/ 2639 w 2639"/>
                <a:gd name="T71" fmla="*/ 0 h 769"/>
                <a:gd name="T72" fmla="*/ 2489 w 2639"/>
                <a:gd name="T73" fmla="*/ 25 h 769"/>
                <a:gd name="T74" fmla="*/ 2470 w 2639"/>
                <a:gd name="T75" fmla="*/ 59 h 769"/>
                <a:gd name="T76" fmla="*/ 2441 w 2639"/>
                <a:gd name="T77" fmla="*/ 84 h 769"/>
                <a:gd name="T78" fmla="*/ 2406 w 2639"/>
                <a:gd name="T79" fmla="*/ 105 h 769"/>
                <a:gd name="T80" fmla="*/ 2299 w 2639"/>
                <a:gd name="T81" fmla="*/ 92 h 769"/>
                <a:gd name="T82" fmla="*/ 775 w 2639"/>
                <a:gd name="T83" fmla="*/ 393 h 769"/>
                <a:gd name="T84" fmla="*/ 672 w 2639"/>
                <a:gd name="T85" fmla="*/ 374 h 769"/>
                <a:gd name="T86" fmla="*/ 606 w 2639"/>
                <a:gd name="T87" fmla="*/ 368 h 769"/>
                <a:gd name="T88" fmla="*/ 554 w 2639"/>
                <a:gd name="T89" fmla="*/ 352 h 769"/>
                <a:gd name="T90" fmla="*/ 542 w 2639"/>
                <a:gd name="T91" fmla="*/ 315 h 7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639"/>
                <a:gd name="T139" fmla="*/ 0 h 769"/>
                <a:gd name="T140" fmla="*/ 2639 w 2639"/>
                <a:gd name="T141" fmla="*/ 769 h 7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639" h="769">
                  <a:moveTo>
                    <a:pt x="560" y="287"/>
                  </a:moveTo>
                  <a:lnTo>
                    <a:pt x="327" y="308"/>
                  </a:lnTo>
                  <a:lnTo>
                    <a:pt x="311" y="374"/>
                  </a:lnTo>
                  <a:lnTo>
                    <a:pt x="279" y="390"/>
                  </a:lnTo>
                  <a:lnTo>
                    <a:pt x="251" y="406"/>
                  </a:lnTo>
                  <a:lnTo>
                    <a:pt x="224" y="420"/>
                  </a:lnTo>
                  <a:lnTo>
                    <a:pt x="199" y="434"/>
                  </a:lnTo>
                  <a:lnTo>
                    <a:pt x="176" y="447"/>
                  </a:lnTo>
                  <a:lnTo>
                    <a:pt x="153" y="461"/>
                  </a:lnTo>
                  <a:lnTo>
                    <a:pt x="133" y="477"/>
                  </a:lnTo>
                  <a:lnTo>
                    <a:pt x="116" y="493"/>
                  </a:lnTo>
                  <a:lnTo>
                    <a:pt x="98" y="509"/>
                  </a:lnTo>
                  <a:lnTo>
                    <a:pt x="82" y="529"/>
                  </a:lnTo>
                  <a:lnTo>
                    <a:pt x="68" y="548"/>
                  </a:lnTo>
                  <a:lnTo>
                    <a:pt x="53" y="571"/>
                  </a:lnTo>
                  <a:lnTo>
                    <a:pt x="39" y="596"/>
                  </a:lnTo>
                  <a:lnTo>
                    <a:pt x="29" y="623"/>
                  </a:lnTo>
                  <a:lnTo>
                    <a:pt x="16" y="655"/>
                  </a:lnTo>
                  <a:lnTo>
                    <a:pt x="5" y="689"/>
                  </a:lnTo>
                  <a:lnTo>
                    <a:pt x="0" y="710"/>
                  </a:lnTo>
                  <a:lnTo>
                    <a:pt x="25" y="716"/>
                  </a:lnTo>
                  <a:lnTo>
                    <a:pt x="37" y="660"/>
                  </a:lnTo>
                  <a:lnTo>
                    <a:pt x="219" y="698"/>
                  </a:lnTo>
                  <a:lnTo>
                    <a:pt x="201" y="762"/>
                  </a:lnTo>
                  <a:lnTo>
                    <a:pt x="226" y="769"/>
                  </a:lnTo>
                  <a:lnTo>
                    <a:pt x="309" y="769"/>
                  </a:lnTo>
                  <a:lnTo>
                    <a:pt x="364" y="757"/>
                  </a:lnTo>
                  <a:lnTo>
                    <a:pt x="297" y="689"/>
                  </a:lnTo>
                  <a:lnTo>
                    <a:pt x="302" y="664"/>
                  </a:lnTo>
                  <a:lnTo>
                    <a:pt x="412" y="605"/>
                  </a:lnTo>
                  <a:lnTo>
                    <a:pt x="441" y="586"/>
                  </a:lnTo>
                  <a:lnTo>
                    <a:pt x="469" y="568"/>
                  </a:lnTo>
                  <a:lnTo>
                    <a:pt x="496" y="554"/>
                  </a:lnTo>
                  <a:lnTo>
                    <a:pt x="522" y="539"/>
                  </a:lnTo>
                  <a:lnTo>
                    <a:pt x="547" y="529"/>
                  </a:lnTo>
                  <a:lnTo>
                    <a:pt x="574" y="520"/>
                  </a:lnTo>
                  <a:lnTo>
                    <a:pt x="599" y="511"/>
                  </a:lnTo>
                  <a:lnTo>
                    <a:pt x="626" y="504"/>
                  </a:lnTo>
                  <a:lnTo>
                    <a:pt x="650" y="498"/>
                  </a:lnTo>
                  <a:lnTo>
                    <a:pt x="677" y="493"/>
                  </a:lnTo>
                  <a:lnTo>
                    <a:pt x="705" y="490"/>
                  </a:lnTo>
                  <a:lnTo>
                    <a:pt x="734" y="486"/>
                  </a:lnTo>
                  <a:lnTo>
                    <a:pt x="764" y="482"/>
                  </a:lnTo>
                  <a:lnTo>
                    <a:pt x="794" y="479"/>
                  </a:lnTo>
                  <a:lnTo>
                    <a:pt x="828" y="475"/>
                  </a:lnTo>
                  <a:lnTo>
                    <a:pt x="864" y="472"/>
                  </a:lnTo>
                  <a:lnTo>
                    <a:pt x="967" y="452"/>
                  </a:lnTo>
                  <a:lnTo>
                    <a:pt x="1480" y="352"/>
                  </a:lnTo>
                  <a:lnTo>
                    <a:pt x="1535" y="345"/>
                  </a:lnTo>
                  <a:lnTo>
                    <a:pt x="1592" y="338"/>
                  </a:lnTo>
                  <a:lnTo>
                    <a:pt x="1647" y="329"/>
                  </a:lnTo>
                  <a:lnTo>
                    <a:pt x="1704" y="322"/>
                  </a:lnTo>
                  <a:lnTo>
                    <a:pt x="1761" y="313"/>
                  </a:lnTo>
                  <a:lnTo>
                    <a:pt x="1816" y="306"/>
                  </a:lnTo>
                  <a:lnTo>
                    <a:pt x="1873" y="297"/>
                  </a:lnTo>
                  <a:lnTo>
                    <a:pt x="1928" y="287"/>
                  </a:lnTo>
                  <a:lnTo>
                    <a:pt x="1985" y="278"/>
                  </a:lnTo>
                  <a:lnTo>
                    <a:pt x="2040" y="267"/>
                  </a:lnTo>
                  <a:lnTo>
                    <a:pt x="2097" y="256"/>
                  </a:lnTo>
                  <a:lnTo>
                    <a:pt x="2152" y="246"/>
                  </a:lnTo>
                  <a:lnTo>
                    <a:pt x="2207" y="233"/>
                  </a:lnTo>
                  <a:lnTo>
                    <a:pt x="2262" y="221"/>
                  </a:lnTo>
                  <a:lnTo>
                    <a:pt x="2317" y="208"/>
                  </a:lnTo>
                  <a:lnTo>
                    <a:pt x="2370" y="194"/>
                  </a:lnTo>
                  <a:lnTo>
                    <a:pt x="2413" y="176"/>
                  </a:lnTo>
                  <a:lnTo>
                    <a:pt x="2454" y="160"/>
                  </a:lnTo>
                  <a:lnTo>
                    <a:pt x="2493" y="142"/>
                  </a:lnTo>
                  <a:lnTo>
                    <a:pt x="2528" y="123"/>
                  </a:lnTo>
                  <a:lnTo>
                    <a:pt x="2562" y="101"/>
                  </a:lnTo>
                  <a:lnTo>
                    <a:pt x="2592" y="73"/>
                  </a:lnTo>
                  <a:lnTo>
                    <a:pt x="2617" y="41"/>
                  </a:lnTo>
                  <a:lnTo>
                    <a:pt x="2639" y="0"/>
                  </a:lnTo>
                  <a:lnTo>
                    <a:pt x="2498" y="2"/>
                  </a:lnTo>
                  <a:lnTo>
                    <a:pt x="2489" y="25"/>
                  </a:lnTo>
                  <a:lnTo>
                    <a:pt x="2480" y="44"/>
                  </a:lnTo>
                  <a:lnTo>
                    <a:pt x="2470" y="59"/>
                  </a:lnTo>
                  <a:lnTo>
                    <a:pt x="2457" y="73"/>
                  </a:lnTo>
                  <a:lnTo>
                    <a:pt x="2441" y="84"/>
                  </a:lnTo>
                  <a:lnTo>
                    <a:pt x="2425" y="94"/>
                  </a:lnTo>
                  <a:lnTo>
                    <a:pt x="2406" y="105"/>
                  </a:lnTo>
                  <a:lnTo>
                    <a:pt x="2385" y="117"/>
                  </a:lnTo>
                  <a:lnTo>
                    <a:pt x="2299" y="92"/>
                  </a:lnTo>
                  <a:lnTo>
                    <a:pt x="825" y="379"/>
                  </a:lnTo>
                  <a:lnTo>
                    <a:pt x="775" y="393"/>
                  </a:lnTo>
                  <a:lnTo>
                    <a:pt x="700" y="374"/>
                  </a:lnTo>
                  <a:lnTo>
                    <a:pt x="672" y="374"/>
                  </a:lnTo>
                  <a:lnTo>
                    <a:pt x="638" y="372"/>
                  </a:lnTo>
                  <a:lnTo>
                    <a:pt x="606" y="368"/>
                  </a:lnTo>
                  <a:lnTo>
                    <a:pt x="578" y="363"/>
                  </a:lnTo>
                  <a:lnTo>
                    <a:pt x="554" y="352"/>
                  </a:lnTo>
                  <a:lnTo>
                    <a:pt x="542" y="336"/>
                  </a:lnTo>
                  <a:lnTo>
                    <a:pt x="542" y="315"/>
                  </a:lnTo>
                  <a:lnTo>
                    <a:pt x="560" y="287"/>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3" name="Freeform 49">
              <a:extLst>
                <a:ext uri="{FF2B5EF4-FFF2-40B4-BE49-F238E27FC236}">
                  <a16:creationId xmlns:a16="http://schemas.microsoft.com/office/drawing/2014/main" id="{BFADFB27-4E2C-471F-8E79-BAFB71C1ABB1}"/>
                </a:ext>
              </a:extLst>
            </p:cNvPr>
            <p:cNvSpPr>
              <a:spLocks/>
            </p:cNvSpPr>
            <p:nvPr/>
          </p:nvSpPr>
          <p:spPr bwMode="auto">
            <a:xfrm>
              <a:off x="3090" y="1844"/>
              <a:ext cx="1043" cy="630"/>
            </a:xfrm>
            <a:custGeom>
              <a:avLst/>
              <a:gdLst>
                <a:gd name="T0" fmla="*/ 118 w 1043"/>
                <a:gd name="T1" fmla="*/ 303 h 630"/>
                <a:gd name="T2" fmla="*/ 656 w 1043"/>
                <a:gd name="T3" fmla="*/ 219 h 630"/>
                <a:gd name="T4" fmla="*/ 679 w 1043"/>
                <a:gd name="T5" fmla="*/ 214 h 630"/>
                <a:gd name="T6" fmla="*/ 702 w 1043"/>
                <a:gd name="T7" fmla="*/ 206 h 630"/>
                <a:gd name="T8" fmla="*/ 725 w 1043"/>
                <a:gd name="T9" fmla="*/ 201 h 630"/>
                <a:gd name="T10" fmla="*/ 747 w 1043"/>
                <a:gd name="T11" fmla="*/ 194 h 630"/>
                <a:gd name="T12" fmla="*/ 768 w 1043"/>
                <a:gd name="T13" fmla="*/ 187 h 630"/>
                <a:gd name="T14" fmla="*/ 789 w 1043"/>
                <a:gd name="T15" fmla="*/ 180 h 630"/>
                <a:gd name="T16" fmla="*/ 811 w 1043"/>
                <a:gd name="T17" fmla="*/ 173 h 630"/>
                <a:gd name="T18" fmla="*/ 830 w 1043"/>
                <a:gd name="T19" fmla="*/ 164 h 630"/>
                <a:gd name="T20" fmla="*/ 850 w 1043"/>
                <a:gd name="T21" fmla="*/ 155 h 630"/>
                <a:gd name="T22" fmla="*/ 869 w 1043"/>
                <a:gd name="T23" fmla="*/ 146 h 630"/>
                <a:gd name="T24" fmla="*/ 889 w 1043"/>
                <a:gd name="T25" fmla="*/ 135 h 630"/>
                <a:gd name="T26" fmla="*/ 908 w 1043"/>
                <a:gd name="T27" fmla="*/ 124 h 630"/>
                <a:gd name="T28" fmla="*/ 928 w 1043"/>
                <a:gd name="T29" fmla="*/ 112 h 630"/>
                <a:gd name="T30" fmla="*/ 947 w 1043"/>
                <a:gd name="T31" fmla="*/ 100 h 630"/>
                <a:gd name="T32" fmla="*/ 967 w 1043"/>
                <a:gd name="T33" fmla="*/ 85 h 630"/>
                <a:gd name="T34" fmla="*/ 987 w 1043"/>
                <a:gd name="T35" fmla="*/ 71 h 630"/>
                <a:gd name="T36" fmla="*/ 1043 w 1043"/>
                <a:gd name="T37" fmla="*/ 0 h 630"/>
                <a:gd name="T38" fmla="*/ 1019 w 1043"/>
                <a:gd name="T39" fmla="*/ 75 h 630"/>
                <a:gd name="T40" fmla="*/ 1019 w 1043"/>
                <a:gd name="T41" fmla="*/ 123 h 630"/>
                <a:gd name="T42" fmla="*/ 1019 w 1043"/>
                <a:gd name="T43" fmla="*/ 411 h 630"/>
                <a:gd name="T44" fmla="*/ 940 w 1043"/>
                <a:gd name="T45" fmla="*/ 434 h 630"/>
                <a:gd name="T46" fmla="*/ 866 w 1043"/>
                <a:gd name="T47" fmla="*/ 456 h 630"/>
                <a:gd name="T48" fmla="*/ 793 w 1043"/>
                <a:gd name="T49" fmla="*/ 475 h 630"/>
                <a:gd name="T50" fmla="*/ 722 w 1043"/>
                <a:gd name="T51" fmla="*/ 493 h 630"/>
                <a:gd name="T52" fmla="*/ 654 w 1043"/>
                <a:gd name="T53" fmla="*/ 507 h 630"/>
                <a:gd name="T54" fmla="*/ 589 w 1043"/>
                <a:gd name="T55" fmla="*/ 522 h 630"/>
                <a:gd name="T56" fmla="*/ 525 w 1043"/>
                <a:gd name="T57" fmla="*/ 534 h 630"/>
                <a:gd name="T58" fmla="*/ 462 w 1043"/>
                <a:gd name="T59" fmla="*/ 545 h 630"/>
                <a:gd name="T60" fmla="*/ 402 w 1043"/>
                <a:gd name="T61" fmla="*/ 555 h 630"/>
                <a:gd name="T62" fmla="*/ 342 w 1043"/>
                <a:gd name="T63" fmla="*/ 566 h 630"/>
                <a:gd name="T64" fmla="*/ 283 w 1043"/>
                <a:gd name="T65" fmla="*/ 575 h 630"/>
                <a:gd name="T66" fmla="*/ 226 w 1043"/>
                <a:gd name="T67" fmla="*/ 586 h 630"/>
                <a:gd name="T68" fmla="*/ 169 w 1043"/>
                <a:gd name="T69" fmla="*/ 595 h 630"/>
                <a:gd name="T70" fmla="*/ 112 w 1043"/>
                <a:gd name="T71" fmla="*/ 605 h 630"/>
                <a:gd name="T72" fmla="*/ 56 w 1043"/>
                <a:gd name="T73" fmla="*/ 618 h 630"/>
                <a:gd name="T74" fmla="*/ 0 w 1043"/>
                <a:gd name="T75" fmla="*/ 630 h 630"/>
                <a:gd name="T76" fmla="*/ 16 w 1043"/>
                <a:gd name="T77" fmla="*/ 586 h 630"/>
                <a:gd name="T78" fmla="*/ 139 w 1043"/>
                <a:gd name="T79" fmla="*/ 570 h 630"/>
                <a:gd name="T80" fmla="*/ 178 w 1043"/>
                <a:gd name="T81" fmla="*/ 563 h 630"/>
                <a:gd name="T82" fmla="*/ 217 w 1043"/>
                <a:gd name="T83" fmla="*/ 554 h 630"/>
                <a:gd name="T84" fmla="*/ 255 w 1043"/>
                <a:gd name="T85" fmla="*/ 546 h 630"/>
                <a:gd name="T86" fmla="*/ 294 w 1043"/>
                <a:gd name="T87" fmla="*/ 538 h 630"/>
                <a:gd name="T88" fmla="*/ 333 w 1043"/>
                <a:gd name="T89" fmla="*/ 530 h 630"/>
                <a:gd name="T90" fmla="*/ 372 w 1043"/>
                <a:gd name="T91" fmla="*/ 522 h 630"/>
                <a:gd name="T92" fmla="*/ 409 w 1043"/>
                <a:gd name="T93" fmla="*/ 514 h 630"/>
                <a:gd name="T94" fmla="*/ 448 w 1043"/>
                <a:gd name="T95" fmla="*/ 506 h 630"/>
                <a:gd name="T96" fmla="*/ 487 w 1043"/>
                <a:gd name="T97" fmla="*/ 498 h 630"/>
                <a:gd name="T98" fmla="*/ 526 w 1043"/>
                <a:gd name="T99" fmla="*/ 490 h 630"/>
                <a:gd name="T100" fmla="*/ 564 w 1043"/>
                <a:gd name="T101" fmla="*/ 482 h 630"/>
                <a:gd name="T102" fmla="*/ 603 w 1043"/>
                <a:gd name="T103" fmla="*/ 473 h 630"/>
                <a:gd name="T104" fmla="*/ 642 w 1043"/>
                <a:gd name="T105" fmla="*/ 466 h 630"/>
                <a:gd name="T106" fmla="*/ 681 w 1043"/>
                <a:gd name="T107" fmla="*/ 457 h 630"/>
                <a:gd name="T108" fmla="*/ 718 w 1043"/>
                <a:gd name="T109" fmla="*/ 450 h 630"/>
                <a:gd name="T110" fmla="*/ 757 w 1043"/>
                <a:gd name="T111" fmla="*/ 443 h 630"/>
                <a:gd name="T112" fmla="*/ 933 w 1043"/>
                <a:gd name="T113" fmla="*/ 397 h 630"/>
                <a:gd name="T114" fmla="*/ 965 w 1043"/>
                <a:gd name="T115" fmla="*/ 367 h 630"/>
                <a:gd name="T116" fmla="*/ 965 w 1043"/>
                <a:gd name="T117" fmla="*/ 201 h 630"/>
                <a:gd name="T118" fmla="*/ 4 w 1043"/>
                <a:gd name="T119" fmla="*/ 365 h 630"/>
                <a:gd name="T120" fmla="*/ 4 w 1043"/>
                <a:gd name="T121" fmla="*/ 322 h 630"/>
                <a:gd name="T122" fmla="*/ 118 w 1043"/>
                <a:gd name="T123" fmla="*/ 303 h 6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43"/>
                <a:gd name="T187" fmla="*/ 0 h 630"/>
                <a:gd name="T188" fmla="*/ 1043 w 1043"/>
                <a:gd name="T189" fmla="*/ 630 h 6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43" h="630">
                  <a:moveTo>
                    <a:pt x="118" y="303"/>
                  </a:moveTo>
                  <a:lnTo>
                    <a:pt x="656" y="219"/>
                  </a:lnTo>
                  <a:lnTo>
                    <a:pt x="679" y="214"/>
                  </a:lnTo>
                  <a:lnTo>
                    <a:pt x="702" y="206"/>
                  </a:lnTo>
                  <a:lnTo>
                    <a:pt x="725" y="201"/>
                  </a:lnTo>
                  <a:lnTo>
                    <a:pt x="747" y="194"/>
                  </a:lnTo>
                  <a:lnTo>
                    <a:pt x="768" y="187"/>
                  </a:lnTo>
                  <a:lnTo>
                    <a:pt x="789" y="180"/>
                  </a:lnTo>
                  <a:lnTo>
                    <a:pt x="811" y="173"/>
                  </a:lnTo>
                  <a:lnTo>
                    <a:pt x="830" y="164"/>
                  </a:lnTo>
                  <a:lnTo>
                    <a:pt x="850" y="155"/>
                  </a:lnTo>
                  <a:lnTo>
                    <a:pt x="869" y="146"/>
                  </a:lnTo>
                  <a:lnTo>
                    <a:pt x="889" y="135"/>
                  </a:lnTo>
                  <a:lnTo>
                    <a:pt x="908" y="124"/>
                  </a:lnTo>
                  <a:lnTo>
                    <a:pt x="928" y="112"/>
                  </a:lnTo>
                  <a:lnTo>
                    <a:pt x="947" y="100"/>
                  </a:lnTo>
                  <a:lnTo>
                    <a:pt x="967" y="85"/>
                  </a:lnTo>
                  <a:lnTo>
                    <a:pt x="987" y="71"/>
                  </a:lnTo>
                  <a:lnTo>
                    <a:pt x="1043" y="0"/>
                  </a:lnTo>
                  <a:lnTo>
                    <a:pt x="1019" y="75"/>
                  </a:lnTo>
                  <a:lnTo>
                    <a:pt x="1019" y="123"/>
                  </a:lnTo>
                  <a:lnTo>
                    <a:pt x="1019" y="411"/>
                  </a:lnTo>
                  <a:lnTo>
                    <a:pt x="940" y="434"/>
                  </a:lnTo>
                  <a:lnTo>
                    <a:pt x="866" y="456"/>
                  </a:lnTo>
                  <a:lnTo>
                    <a:pt x="793" y="475"/>
                  </a:lnTo>
                  <a:lnTo>
                    <a:pt x="722" y="493"/>
                  </a:lnTo>
                  <a:lnTo>
                    <a:pt x="654" y="507"/>
                  </a:lnTo>
                  <a:lnTo>
                    <a:pt x="589" y="522"/>
                  </a:lnTo>
                  <a:lnTo>
                    <a:pt x="525" y="534"/>
                  </a:lnTo>
                  <a:lnTo>
                    <a:pt x="462" y="545"/>
                  </a:lnTo>
                  <a:lnTo>
                    <a:pt x="402" y="555"/>
                  </a:lnTo>
                  <a:lnTo>
                    <a:pt x="342" y="566"/>
                  </a:lnTo>
                  <a:lnTo>
                    <a:pt x="283" y="575"/>
                  </a:lnTo>
                  <a:lnTo>
                    <a:pt x="226" y="586"/>
                  </a:lnTo>
                  <a:lnTo>
                    <a:pt x="169" y="595"/>
                  </a:lnTo>
                  <a:lnTo>
                    <a:pt x="112" y="605"/>
                  </a:lnTo>
                  <a:lnTo>
                    <a:pt x="56" y="618"/>
                  </a:lnTo>
                  <a:lnTo>
                    <a:pt x="0" y="630"/>
                  </a:lnTo>
                  <a:lnTo>
                    <a:pt x="16" y="586"/>
                  </a:lnTo>
                  <a:lnTo>
                    <a:pt x="139" y="570"/>
                  </a:lnTo>
                  <a:lnTo>
                    <a:pt x="178" y="563"/>
                  </a:lnTo>
                  <a:lnTo>
                    <a:pt x="217" y="554"/>
                  </a:lnTo>
                  <a:lnTo>
                    <a:pt x="255" y="546"/>
                  </a:lnTo>
                  <a:lnTo>
                    <a:pt x="294" y="538"/>
                  </a:lnTo>
                  <a:lnTo>
                    <a:pt x="333" y="530"/>
                  </a:lnTo>
                  <a:lnTo>
                    <a:pt x="372" y="522"/>
                  </a:lnTo>
                  <a:lnTo>
                    <a:pt x="409" y="514"/>
                  </a:lnTo>
                  <a:lnTo>
                    <a:pt x="448" y="506"/>
                  </a:lnTo>
                  <a:lnTo>
                    <a:pt x="487" y="498"/>
                  </a:lnTo>
                  <a:lnTo>
                    <a:pt x="526" y="490"/>
                  </a:lnTo>
                  <a:lnTo>
                    <a:pt x="564" y="482"/>
                  </a:lnTo>
                  <a:lnTo>
                    <a:pt x="603" y="473"/>
                  </a:lnTo>
                  <a:lnTo>
                    <a:pt x="642" y="466"/>
                  </a:lnTo>
                  <a:lnTo>
                    <a:pt x="681" y="457"/>
                  </a:lnTo>
                  <a:lnTo>
                    <a:pt x="718" y="450"/>
                  </a:lnTo>
                  <a:lnTo>
                    <a:pt x="757" y="443"/>
                  </a:lnTo>
                  <a:lnTo>
                    <a:pt x="933" y="397"/>
                  </a:lnTo>
                  <a:lnTo>
                    <a:pt x="965" y="367"/>
                  </a:lnTo>
                  <a:lnTo>
                    <a:pt x="965" y="201"/>
                  </a:lnTo>
                  <a:lnTo>
                    <a:pt x="4" y="365"/>
                  </a:lnTo>
                  <a:lnTo>
                    <a:pt x="4" y="322"/>
                  </a:lnTo>
                  <a:lnTo>
                    <a:pt x="118" y="303"/>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4" name="Freeform 50">
              <a:extLst>
                <a:ext uri="{FF2B5EF4-FFF2-40B4-BE49-F238E27FC236}">
                  <a16:creationId xmlns:a16="http://schemas.microsoft.com/office/drawing/2014/main" id="{3BB4B4EC-3868-4B17-9985-FAB558BB9C6C}"/>
                </a:ext>
              </a:extLst>
            </p:cNvPr>
            <p:cNvSpPr>
              <a:spLocks/>
            </p:cNvSpPr>
            <p:nvPr/>
          </p:nvSpPr>
          <p:spPr bwMode="auto">
            <a:xfrm>
              <a:off x="2883" y="2134"/>
              <a:ext cx="294" cy="443"/>
            </a:xfrm>
            <a:custGeom>
              <a:avLst/>
              <a:gdLst>
                <a:gd name="T0" fmla="*/ 149 w 294"/>
                <a:gd name="T1" fmla="*/ 0 h 443"/>
                <a:gd name="T2" fmla="*/ 177 w 294"/>
                <a:gd name="T3" fmla="*/ 5 h 443"/>
                <a:gd name="T4" fmla="*/ 206 w 294"/>
                <a:gd name="T5" fmla="*/ 18 h 443"/>
                <a:gd name="T6" fmla="*/ 231 w 294"/>
                <a:gd name="T7" fmla="*/ 37 h 443"/>
                <a:gd name="T8" fmla="*/ 252 w 294"/>
                <a:gd name="T9" fmla="*/ 66 h 443"/>
                <a:gd name="T10" fmla="*/ 270 w 294"/>
                <a:gd name="T11" fmla="*/ 98 h 443"/>
                <a:gd name="T12" fmla="*/ 284 w 294"/>
                <a:gd name="T13" fmla="*/ 135 h 443"/>
                <a:gd name="T14" fmla="*/ 291 w 294"/>
                <a:gd name="T15" fmla="*/ 178 h 443"/>
                <a:gd name="T16" fmla="*/ 294 w 294"/>
                <a:gd name="T17" fmla="*/ 223 h 443"/>
                <a:gd name="T18" fmla="*/ 291 w 294"/>
                <a:gd name="T19" fmla="*/ 267 h 443"/>
                <a:gd name="T20" fmla="*/ 282 w 294"/>
                <a:gd name="T21" fmla="*/ 308 h 443"/>
                <a:gd name="T22" fmla="*/ 268 w 294"/>
                <a:gd name="T23" fmla="*/ 346 h 443"/>
                <a:gd name="T24" fmla="*/ 248 w 294"/>
                <a:gd name="T25" fmla="*/ 378 h 443"/>
                <a:gd name="T26" fmla="*/ 227 w 294"/>
                <a:gd name="T27" fmla="*/ 406 h 443"/>
                <a:gd name="T28" fmla="*/ 202 w 294"/>
                <a:gd name="T29" fmla="*/ 426 h 443"/>
                <a:gd name="T30" fmla="*/ 174 w 294"/>
                <a:gd name="T31" fmla="*/ 438 h 443"/>
                <a:gd name="T32" fmla="*/ 143 w 294"/>
                <a:gd name="T33" fmla="*/ 443 h 443"/>
                <a:gd name="T34" fmla="*/ 115 w 294"/>
                <a:gd name="T35" fmla="*/ 438 h 443"/>
                <a:gd name="T36" fmla="*/ 87 w 294"/>
                <a:gd name="T37" fmla="*/ 426 h 443"/>
                <a:gd name="T38" fmla="*/ 62 w 294"/>
                <a:gd name="T39" fmla="*/ 404 h 443"/>
                <a:gd name="T40" fmla="*/ 40 w 294"/>
                <a:gd name="T41" fmla="*/ 376 h 443"/>
                <a:gd name="T42" fmla="*/ 23 w 294"/>
                <a:gd name="T43" fmla="*/ 344 h 443"/>
                <a:gd name="T44" fmla="*/ 10 w 294"/>
                <a:gd name="T45" fmla="*/ 306 h 443"/>
                <a:gd name="T46" fmla="*/ 1 w 294"/>
                <a:gd name="T47" fmla="*/ 264 h 443"/>
                <a:gd name="T48" fmla="*/ 0 w 294"/>
                <a:gd name="T49" fmla="*/ 219 h 443"/>
                <a:gd name="T50" fmla="*/ 3 w 294"/>
                <a:gd name="T51" fmla="*/ 175 h 443"/>
                <a:gd name="T52" fmla="*/ 12 w 294"/>
                <a:gd name="T53" fmla="*/ 134 h 443"/>
                <a:gd name="T54" fmla="*/ 24 w 294"/>
                <a:gd name="T55" fmla="*/ 96 h 443"/>
                <a:gd name="T56" fmla="*/ 44 w 294"/>
                <a:gd name="T57" fmla="*/ 64 h 443"/>
                <a:gd name="T58" fmla="*/ 65 w 294"/>
                <a:gd name="T59" fmla="*/ 37 h 443"/>
                <a:gd name="T60" fmla="*/ 90 w 294"/>
                <a:gd name="T61" fmla="*/ 16 h 443"/>
                <a:gd name="T62" fmla="*/ 119 w 294"/>
                <a:gd name="T63" fmla="*/ 4 h 443"/>
                <a:gd name="T64" fmla="*/ 149 w 294"/>
                <a:gd name="T65" fmla="*/ 0 h 4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4"/>
                <a:gd name="T100" fmla="*/ 0 h 443"/>
                <a:gd name="T101" fmla="*/ 294 w 294"/>
                <a:gd name="T102" fmla="*/ 443 h 4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4" h="443">
                  <a:moveTo>
                    <a:pt x="149" y="0"/>
                  </a:moveTo>
                  <a:lnTo>
                    <a:pt x="177" y="5"/>
                  </a:lnTo>
                  <a:lnTo>
                    <a:pt x="206" y="18"/>
                  </a:lnTo>
                  <a:lnTo>
                    <a:pt x="231" y="37"/>
                  </a:lnTo>
                  <a:lnTo>
                    <a:pt x="252" y="66"/>
                  </a:lnTo>
                  <a:lnTo>
                    <a:pt x="270" y="98"/>
                  </a:lnTo>
                  <a:lnTo>
                    <a:pt x="284" y="135"/>
                  </a:lnTo>
                  <a:lnTo>
                    <a:pt x="291" y="178"/>
                  </a:lnTo>
                  <a:lnTo>
                    <a:pt x="294" y="223"/>
                  </a:lnTo>
                  <a:lnTo>
                    <a:pt x="291" y="267"/>
                  </a:lnTo>
                  <a:lnTo>
                    <a:pt x="282" y="308"/>
                  </a:lnTo>
                  <a:lnTo>
                    <a:pt x="268" y="346"/>
                  </a:lnTo>
                  <a:lnTo>
                    <a:pt x="248" y="378"/>
                  </a:lnTo>
                  <a:lnTo>
                    <a:pt x="227" y="406"/>
                  </a:lnTo>
                  <a:lnTo>
                    <a:pt x="202" y="426"/>
                  </a:lnTo>
                  <a:lnTo>
                    <a:pt x="174" y="438"/>
                  </a:lnTo>
                  <a:lnTo>
                    <a:pt x="143" y="443"/>
                  </a:lnTo>
                  <a:lnTo>
                    <a:pt x="115" y="438"/>
                  </a:lnTo>
                  <a:lnTo>
                    <a:pt x="87" y="426"/>
                  </a:lnTo>
                  <a:lnTo>
                    <a:pt x="62" y="404"/>
                  </a:lnTo>
                  <a:lnTo>
                    <a:pt x="40" y="376"/>
                  </a:lnTo>
                  <a:lnTo>
                    <a:pt x="23" y="344"/>
                  </a:lnTo>
                  <a:lnTo>
                    <a:pt x="10" y="306"/>
                  </a:lnTo>
                  <a:lnTo>
                    <a:pt x="1" y="264"/>
                  </a:lnTo>
                  <a:lnTo>
                    <a:pt x="0" y="219"/>
                  </a:lnTo>
                  <a:lnTo>
                    <a:pt x="3" y="175"/>
                  </a:lnTo>
                  <a:lnTo>
                    <a:pt x="12" y="134"/>
                  </a:lnTo>
                  <a:lnTo>
                    <a:pt x="24" y="96"/>
                  </a:lnTo>
                  <a:lnTo>
                    <a:pt x="44" y="64"/>
                  </a:lnTo>
                  <a:lnTo>
                    <a:pt x="65" y="37"/>
                  </a:lnTo>
                  <a:lnTo>
                    <a:pt x="90" y="16"/>
                  </a:lnTo>
                  <a:lnTo>
                    <a:pt x="119" y="4"/>
                  </a:lnTo>
                  <a:lnTo>
                    <a:pt x="149"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5" name="Freeform 51">
              <a:extLst>
                <a:ext uri="{FF2B5EF4-FFF2-40B4-BE49-F238E27FC236}">
                  <a16:creationId xmlns:a16="http://schemas.microsoft.com/office/drawing/2014/main" id="{96DBC8DB-068A-403F-9458-D3B5E661190B}"/>
                </a:ext>
              </a:extLst>
            </p:cNvPr>
            <p:cNvSpPr>
              <a:spLocks/>
            </p:cNvSpPr>
            <p:nvPr/>
          </p:nvSpPr>
          <p:spPr bwMode="auto">
            <a:xfrm>
              <a:off x="2596" y="1977"/>
              <a:ext cx="638" cy="690"/>
            </a:xfrm>
            <a:custGeom>
              <a:avLst/>
              <a:gdLst>
                <a:gd name="T0" fmla="*/ 219 w 638"/>
                <a:gd name="T1" fmla="*/ 0 h 690"/>
                <a:gd name="T2" fmla="*/ 468 w 638"/>
                <a:gd name="T3" fmla="*/ 22 h 690"/>
                <a:gd name="T4" fmla="*/ 503 w 638"/>
                <a:gd name="T5" fmla="*/ 41 h 690"/>
                <a:gd name="T6" fmla="*/ 534 w 638"/>
                <a:gd name="T7" fmla="*/ 64 h 690"/>
                <a:gd name="T8" fmla="*/ 560 w 638"/>
                <a:gd name="T9" fmla="*/ 91 h 690"/>
                <a:gd name="T10" fmla="*/ 583 w 638"/>
                <a:gd name="T11" fmla="*/ 120 h 690"/>
                <a:gd name="T12" fmla="*/ 601 w 638"/>
                <a:gd name="T13" fmla="*/ 152 h 690"/>
                <a:gd name="T14" fmla="*/ 615 w 638"/>
                <a:gd name="T15" fmla="*/ 186 h 690"/>
                <a:gd name="T16" fmla="*/ 628 w 638"/>
                <a:gd name="T17" fmla="*/ 223 h 690"/>
                <a:gd name="T18" fmla="*/ 635 w 638"/>
                <a:gd name="T19" fmla="*/ 262 h 690"/>
                <a:gd name="T20" fmla="*/ 638 w 638"/>
                <a:gd name="T21" fmla="*/ 308 h 690"/>
                <a:gd name="T22" fmla="*/ 638 w 638"/>
                <a:gd name="T23" fmla="*/ 351 h 690"/>
                <a:gd name="T24" fmla="*/ 637 w 638"/>
                <a:gd name="T25" fmla="*/ 394 h 690"/>
                <a:gd name="T26" fmla="*/ 631 w 638"/>
                <a:gd name="T27" fmla="*/ 433 h 690"/>
                <a:gd name="T28" fmla="*/ 622 w 638"/>
                <a:gd name="T29" fmla="*/ 470 h 690"/>
                <a:gd name="T30" fmla="*/ 612 w 638"/>
                <a:gd name="T31" fmla="*/ 506 h 690"/>
                <a:gd name="T32" fmla="*/ 599 w 638"/>
                <a:gd name="T33" fmla="*/ 538 h 690"/>
                <a:gd name="T34" fmla="*/ 581 w 638"/>
                <a:gd name="T35" fmla="*/ 568 h 690"/>
                <a:gd name="T36" fmla="*/ 562 w 638"/>
                <a:gd name="T37" fmla="*/ 595 h 690"/>
                <a:gd name="T38" fmla="*/ 541 w 638"/>
                <a:gd name="T39" fmla="*/ 618 h 690"/>
                <a:gd name="T40" fmla="*/ 514 w 638"/>
                <a:gd name="T41" fmla="*/ 640 h 690"/>
                <a:gd name="T42" fmla="*/ 486 w 638"/>
                <a:gd name="T43" fmla="*/ 656 h 690"/>
                <a:gd name="T44" fmla="*/ 454 w 638"/>
                <a:gd name="T45" fmla="*/ 670 h 690"/>
                <a:gd name="T46" fmla="*/ 420 w 638"/>
                <a:gd name="T47" fmla="*/ 681 h 690"/>
                <a:gd name="T48" fmla="*/ 381 w 638"/>
                <a:gd name="T49" fmla="*/ 688 h 690"/>
                <a:gd name="T50" fmla="*/ 340 w 638"/>
                <a:gd name="T51" fmla="*/ 690 h 690"/>
                <a:gd name="T52" fmla="*/ 79 w 638"/>
                <a:gd name="T53" fmla="*/ 641 h 690"/>
                <a:gd name="T54" fmla="*/ 52 w 638"/>
                <a:gd name="T55" fmla="*/ 604 h 690"/>
                <a:gd name="T56" fmla="*/ 32 w 638"/>
                <a:gd name="T57" fmla="*/ 568 h 690"/>
                <a:gd name="T58" fmla="*/ 18 w 638"/>
                <a:gd name="T59" fmla="*/ 531 h 690"/>
                <a:gd name="T60" fmla="*/ 9 w 638"/>
                <a:gd name="T61" fmla="*/ 492 h 690"/>
                <a:gd name="T62" fmla="*/ 4 w 638"/>
                <a:gd name="T63" fmla="*/ 453 h 690"/>
                <a:gd name="T64" fmla="*/ 0 w 638"/>
                <a:gd name="T65" fmla="*/ 412 h 690"/>
                <a:gd name="T66" fmla="*/ 0 w 638"/>
                <a:gd name="T67" fmla="*/ 369 h 690"/>
                <a:gd name="T68" fmla="*/ 0 w 638"/>
                <a:gd name="T69" fmla="*/ 324 h 690"/>
                <a:gd name="T70" fmla="*/ 15 w 638"/>
                <a:gd name="T71" fmla="*/ 271 h 690"/>
                <a:gd name="T72" fmla="*/ 31 w 638"/>
                <a:gd name="T73" fmla="*/ 223 h 690"/>
                <a:gd name="T74" fmla="*/ 48 w 638"/>
                <a:gd name="T75" fmla="*/ 177 h 690"/>
                <a:gd name="T76" fmla="*/ 70 w 638"/>
                <a:gd name="T77" fmla="*/ 134 h 690"/>
                <a:gd name="T78" fmla="*/ 96 w 638"/>
                <a:gd name="T79" fmla="*/ 97 h 690"/>
                <a:gd name="T80" fmla="*/ 130 w 638"/>
                <a:gd name="T81" fmla="*/ 61 h 690"/>
                <a:gd name="T82" fmla="*/ 169 w 638"/>
                <a:gd name="T83" fmla="*/ 29 h 690"/>
                <a:gd name="T84" fmla="*/ 219 w 638"/>
                <a:gd name="T85" fmla="*/ 0 h 6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38"/>
                <a:gd name="T130" fmla="*/ 0 h 690"/>
                <a:gd name="T131" fmla="*/ 638 w 638"/>
                <a:gd name="T132" fmla="*/ 690 h 6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38" h="690">
                  <a:moveTo>
                    <a:pt x="219" y="0"/>
                  </a:moveTo>
                  <a:lnTo>
                    <a:pt x="468" y="22"/>
                  </a:lnTo>
                  <a:lnTo>
                    <a:pt x="503" y="41"/>
                  </a:lnTo>
                  <a:lnTo>
                    <a:pt x="534" y="64"/>
                  </a:lnTo>
                  <a:lnTo>
                    <a:pt x="560" y="91"/>
                  </a:lnTo>
                  <a:lnTo>
                    <a:pt x="583" y="120"/>
                  </a:lnTo>
                  <a:lnTo>
                    <a:pt x="601" y="152"/>
                  </a:lnTo>
                  <a:lnTo>
                    <a:pt x="615" y="186"/>
                  </a:lnTo>
                  <a:lnTo>
                    <a:pt x="628" y="223"/>
                  </a:lnTo>
                  <a:lnTo>
                    <a:pt x="635" y="262"/>
                  </a:lnTo>
                  <a:lnTo>
                    <a:pt x="638" y="308"/>
                  </a:lnTo>
                  <a:lnTo>
                    <a:pt x="638" y="351"/>
                  </a:lnTo>
                  <a:lnTo>
                    <a:pt x="637" y="394"/>
                  </a:lnTo>
                  <a:lnTo>
                    <a:pt x="631" y="433"/>
                  </a:lnTo>
                  <a:lnTo>
                    <a:pt x="622" y="470"/>
                  </a:lnTo>
                  <a:lnTo>
                    <a:pt x="612" y="506"/>
                  </a:lnTo>
                  <a:lnTo>
                    <a:pt x="599" y="538"/>
                  </a:lnTo>
                  <a:lnTo>
                    <a:pt x="581" y="568"/>
                  </a:lnTo>
                  <a:lnTo>
                    <a:pt x="562" y="595"/>
                  </a:lnTo>
                  <a:lnTo>
                    <a:pt x="541" y="618"/>
                  </a:lnTo>
                  <a:lnTo>
                    <a:pt x="514" y="640"/>
                  </a:lnTo>
                  <a:lnTo>
                    <a:pt x="486" y="656"/>
                  </a:lnTo>
                  <a:lnTo>
                    <a:pt x="454" y="670"/>
                  </a:lnTo>
                  <a:lnTo>
                    <a:pt x="420" y="681"/>
                  </a:lnTo>
                  <a:lnTo>
                    <a:pt x="381" y="688"/>
                  </a:lnTo>
                  <a:lnTo>
                    <a:pt x="340" y="690"/>
                  </a:lnTo>
                  <a:lnTo>
                    <a:pt x="79" y="641"/>
                  </a:lnTo>
                  <a:lnTo>
                    <a:pt x="52" y="604"/>
                  </a:lnTo>
                  <a:lnTo>
                    <a:pt x="32" y="568"/>
                  </a:lnTo>
                  <a:lnTo>
                    <a:pt x="18" y="531"/>
                  </a:lnTo>
                  <a:lnTo>
                    <a:pt x="9" y="492"/>
                  </a:lnTo>
                  <a:lnTo>
                    <a:pt x="4" y="453"/>
                  </a:lnTo>
                  <a:lnTo>
                    <a:pt x="0" y="412"/>
                  </a:lnTo>
                  <a:lnTo>
                    <a:pt x="0" y="369"/>
                  </a:lnTo>
                  <a:lnTo>
                    <a:pt x="0" y="324"/>
                  </a:lnTo>
                  <a:lnTo>
                    <a:pt x="15" y="271"/>
                  </a:lnTo>
                  <a:lnTo>
                    <a:pt x="31" y="223"/>
                  </a:lnTo>
                  <a:lnTo>
                    <a:pt x="48" y="177"/>
                  </a:lnTo>
                  <a:lnTo>
                    <a:pt x="70" y="134"/>
                  </a:lnTo>
                  <a:lnTo>
                    <a:pt x="96" y="97"/>
                  </a:lnTo>
                  <a:lnTo>
                    <a:pt x="130" y="61"/>
                  </a:lnTo>
                  <a:lnTo>
                    <a:pt x="169" y="29"/>
                  </a:lnTo>
                  <a:lnTo>
                    <a:pt x="219"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6" name="Freeform 52">
              <a:extLst>
                <a:ext uri="{FF2B5EF4-FFF2-40B4-BE49-F238E27FC236}">
                  <a16:creationId xmlns:a16="http://schemas.microsoft.com/office/drawing/2014/main" id="{53A70EFA-7ED8-451F-8C5B-0E5925B82A8A}"/>
                </a:ext>
              </a:extLst>
            </p:cNvPr>
            <p:cNvSpPr>
              <a:spLocks/>
            </p:cNvSpPr>
            <p:nvPr/>
          </p:nvSpPr>
          <p:spPr bwMode="auto">
            <a:xfrm>
              <a:off x="2936" y="2166"/>
              <a:ext cx="229" cy="410"/>
            </a:xfrm>
            <a:custGeom>
              <a:avLst/>
              <a:gdLst>
                <a:gd name="T0" fmla="*/ 98 w 229"/>
                <a:gd name="T1" fmla="*/ 52 h 410"/>
                <a:gd name="T2" fmla="*/ 119 w 229"/>
                <a:gd name="T3" fmla="*/ 62 h 410"/>
                <a:gd name="T4" fmla="*/ 135 w 229"/>
                <a:gd name="T5" fmla="*/ 77 h 410"/>
                <a:gd name="T6" fmla="*/ 147 w 229"/>
                <a:gd name="T7" fmla="*/ 91 h 410"/>
                <a:gd name="T8" fmla="*/ 154 w 229"/>
                <a:gd name="T9" fmla="*/ 109 h 410"/>
                <a:gd name="T10" fmla="*/ 160 w 229"/>
                <a:gd name="T11" fmla="*/ 127 h 410"/>
                <a:gd name="T12" fmla="*/ 162 w 229"/>
                <a:gd name="T13" fmla="*/ 148 h 410"/>
                <a:gd name="T14" fmla="*/ 163 w 229"/>
                <a:gd name="T15" fmla="*/ 171 h 410"/>
                <a:gd name="T16" fmla="*/ 163 w 229"/>
                <a:gd name="T17" fmla="*/ 196 h 410"/>
                <a:gd name="T18" fmla="*/ 151 w 229"/>
                <a:gd name="T19" fmla="*/ 230 h 410"/>
                <a:gd name="T20" fmla="*/ 142 w 229"/>
                <a:gd name="T21" fmla="*/ 258 h 410"/>
                <a:gd name="T22" fmla="*/ 133 w 229"/>
                <a:gd name="T23" fmla="*/ 283 h 410"/>
                <a:gd name="T24" fmla="*/ 122 w 229"/>
                <a:gd name="T25" fmla="*/ 303 h 410"/>
                <a:gd name="T26" fmla="*/ 110 w 229"/>
                <a:gd name="T27" fmla="*/ 317 h 410"/>
                <a:gd name="T28" fmla="*/ 90 w 229"/>
                <a:gd name="T29" fmla="*/ 326 h 410"/>
                <a:gd name="T30" fmla="*/ 64 w 229"/>
                <a:gd name="T31" fmla="*/ 331 h 410"/>
                <a:gd name="T32" fmla="*/ 28 w 229"/>
                <a:gd name="T33" fmla="*/ 330 h 410"/>
                <a:gd name="T34" fmla="*/ 3 w 229"/>
                <a:gd name="T35" fmla="*/ 303 h 410"/>
                <a:gd name="T36" fmla="*/ 0 w 229"/>
                <a:gd name="T37" fmla="*/ 346 h 410"/>
                <a:gd name="T38" fmla="*/ 19 w 229"/>
                <a:gd name="T39" fmla="*/ 376 h 410"/>
                <a:gd name="T40" fmla="*/ 60 w 229"/>
                <a:gd name="T41" fmla="*/ 410 h 410"/>
                <a:gd name="T42" fmla="*/ 94 w 229"/>
                <a:gd name="T43" fmla="*/ 403 h 410"/>
                <a:gd name="T44" fmla="*/ 121 w 229"/>
                <a:gd name="T45" fmla="*/ 394 h 410"/>
                <a:gd name="T46" fmla="*/ 144 w 229"/>
                <a:gd name="T47" fmla="*/ 379 h 410"/>
                <a:gd name="T48" fmla="*/ 162 w 229"/>
                <a:gd name="T49" fmla="*/ 363 h 410"/>
                <a:gd name="T50" fmla="*/ 176 w 229"/>
                <a:gd name="T51" fmla="*/ 344 h 410"/>
                <a:gd name="T52" fmla="*/ 190 w 229"/>
                <a:gd name="T53" fmla="*/ 319 h 410"/>
                <a:gd name="T54" fmla="*/ 202 w 229"/>
                <a:gd name="T55" fmla="*/ 289 h 410"/>
                <a:gd name="T56" fmla="*/ 217 w 229"/>
                <a:gd name="T57" fmla="*/ 255 h 410"/>
                <a:gd name="T58" fmla="*/ 229 w 229"/>
                <a:gd name="T59" fmla="*/ 168 h 410"/>
                <a:gd name="T60" fmla="*/ 227 w 229"/>
                <a:gd name="T61" fmla="*/ 121 h 410"/>
                <a:gd name="T62" fmla="*/ 220 w 229"/>
                <a:gd name="T63" fmla="*/ 80 h 410"/>
                <a:gd name="T64" fmla="*/ 204 w 229"/>
                <a:gd name="T65" fmla="*/ 45 h 410"/>
                <a:gd name="T66" fmla="*/ 185 w 229"/>
                <a:gd name="T67" fmla="*/ 18 h 410"/>
                <a:gd name="T68" fmla="*/ 160 w 229"/>
                <a:gd name="T69" fmla="*/ 4 h 410"/>
                <a:gd name="T70" fmla="*/ 130 w 229"/>
                <a:gd name="T71" fmla="*/ 0 h 410"/>
                <a:gd name="T72" fmla="*/ 98 w 229"/>
                <a:gd name="T73" fmla="*/ 11 h 410"/>
                <a:gd name="T74" fmla="*/ 64 w 229"/>
                <a:gd name="T75" fmla="*/ 39 h 410"/>
                <a:gd name="T76" fmla="*/ 48 w 229"/>
                <a:gd name="T77" fmla="*/ 61 h 410"/>
                <a:gd name="T78" fmla="*/ 98 w 229"/>
                <a:gd name="T79" fmla="*/ 52 h 4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410"/>
                <a:gd name="T122" fmla="*/ 229 w 229"/>
                <a:gd name="T123" fmla="*/ 410 h 41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410">
                  <a:moveTo>
                    <a:pt x="98" y="52"/>
                  </a:moveTo>
                  <a:lnTo>
                    <a:pt x="119" y="62"/>
                  </a:lnTo>
                  <a:lnTo>
                    <a:pt x="135" y="77"/>
                  </a:lnTo>
                  <a:lnTo>
                    <a:pt x="147" y="91"/>
                  </a:lnTo>
                  <a:lnTo>
                    <a:pt x="154" y="109"/>
                  </a:lnTo>
                  <a:lnTo>
                    <a:pt x="160" y="127"/>
                  </a:lnTo>
                  <a:lnTo>
                    <a:pt x="162" y="148"/>
                  </a:lnTo>
                  <a:lnTo>
                    <a:pt x="163" y="171"/>
                  </a:lnTo>
                  <a:lnTo>
                    <a:pt x="163" y="196"/>
                  </a:lnTo>
                  <a:lnTo>
                    <a:pt x="151" y="230"/>
                  </a:lnTo>
                  <a:lnTo>
                    <a:pt x="142" y="258"/>
                  </a:lnTo>
                  <a:lnTo>
                    <a:pt x="133" y="283"/>
                  </a:lnTo>
                  <a:lnTo>
                    <a:pt x="122" y="303"/>
                  </a:lnTo>
                  <a:lnTo>
                    <a:pt x="110" y="317"/>
                  </a:lnTo>
                  <a:lnTo>
                    <a:pt x="90" y="326"/>
                  </a:lnTo>
                  <a:lnTo>
                    <a:pt x="64" y="331"/>
                  </a:lnTo>
                  <a:lnTo>
                    <a:pt x="28" y="330"/>
                  </a:lnTo>
                  <a:lnTo>
                    <a:pt x="3" y="303"/>
                  </a:lnTo>
                  <a:lnTo>
                    <a:pt x="0" y="346"/>
                  </a:lnTo>
                  <a:lnTo>
                    <a:pt x="19" y="376"/>
                  </a:lnTo>
                  <a:lnTo>
                    <a:pt x="60" y="410"/>
                  </a:lnTo>
                  <a:lnTo>
                    <a:pt x="94" y="403"/>
                  </a:lnTo>
                  <a:lnTo>
                    <a:pt x="121" y="394"/>
                  </a:lnTo>
                  <a:lnTo>
                    <a:pt x="144" y="379"/>
                  </a:lnTo>
                  <a:lnTo>
                    <a:pt x="162" y="363"/>
                  </a:lnTo>
                  <a:lnTo>
                    <a:pt x="176" y="344"/>
                  </a:lnTo>
                  <a:lnTo>
                    <a:pt x="190" y="319"/>
                  </a:lnTo>
                  <a:lnTo>
                    <a:pt x="202" y="289"/>
                  </a:lnTo>
                  <a:lnTo>
                    <a:pt x="217" y="255"/>
                  </a:lnTo>
                  <a:lnTo>
                    <a:pt x="229" y="168"/>
                  </a:lnTo>
                  <a:lnTo>
                    <a:pt x="227" y="121"/>
                  </a:lnTo>
                  <a:lnTo>
                    <a:pt x="220" y="80"/>
                  </a:lnTo>
                  <a:lnTo>
                    <a:pt x="204" y="45"/>
                  </a:lnTo>
                  <a:lnTo>
                    <a:pt x="185" y="18"/>
                  </a:lnTo>
                  <a:lnTo>
                    <a:pt x="160" y="4"/>
                  </a:lnTo>
                  <a:lnTo>
                    <a:pt x="130" y="0"/>
                  </a:lnTo>
                  <a:lnTo>
                    <a:pt x="98" y="11"/>
                  </a:lnTo>
                  <a:lnTo>
                    <a:pt x="64" y="39"/>
                  </a:lnTo>
                  <a:lnTo>
                    <a:pt x="48" y="61"/>
                  </a:lnTo>
                  <a:lnTo>
                    <a:pt x="98" y="52"/>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7" name="Freeform 53">
              <a:extLst>
                <a:ext uri="{FF2B5EF4-FFF2-40B4-BE49-F238E27FC236}">
                  <a16:creationId xmlns:a16="http://schemas.microsoft.com/office/drawing/2014/main" id="{55135513-FAB6-418B-9209-83F8AC659B84}"/>
                </a:ext>
              </a:extLst>
            </p:cNvPr>
            <p:cNvSpPr>
              <a:spLocks/>
            </p:cNvSpPr>
            <p:nvPr/>
          </p:nvSpPr>
          <p:spPr bwMode="auto">
            <a:xfrm>
              <a:off x="3089" y="2312"/>
              <a:ext cx="76" cy="214"/>
            </a:xfrm>
            <a:custGeom>
              <a:avLst/>
              <a:gdLst>
                <a:gd name="T0" fmla="*/ 21 w 76"/>
                <a:gd name="T1" fmla="*/ 118 h 214"/>
                <a:gd name="T2" fmla="*/ 0 w 76"/>
                <a:gd name="T3" fmla="*/ 164 h 214"/>
                <a:gd name="T4" fmla="*/ 3 w 76"/>
                <a:gd name="T5" fmla="*/ 184 h 214"/>
                <a:gd name="T6" fmla="*/ 3 w 76"/>
                <a:gd name="T7" fmla="*/ 214 h 214"/>
                <a:gd name="T8" fmla="*/ 42 w 76"/>
                <a:gd name="T9" fmla="*/ 176 h 214"/>
                <a:gd name="T10" fmla="*/ 71 w 76"/>
                <a:gd name="T11" fmla="*/ 121 h 214"/>
                <a:gd name="T12" fmla="*/ 76 w 76"/>
                <a:gd name="T13" fmla="*/ 68 h 214"/>
                <a:gd name="T14" fmla="*/ 76 w 76"/>
                <a:gd name="T15" fmla="*/ 0 h 214"/>
                <a:gd name="T16" fmla="*/ 55 w 76"/>
                <a:gd name="T17" fmla="*/ 13 h 214"/>
                <a:gd name="T18" fmla="*/ 60 w 76"/>
                <a:gd name="T19" fmla="*/ 57 h 214"/>
                <a:gd name="T20" fmla="*/ 58 w 76"/>
                <a:gd name="T21" fmla="*/ 100 h 214"/>
                <a:gd name="T22" fmla="*/ 30 w 76"/>
                <a:gd name="T23" fmla="*/ 164 h 214"/>
                <a:gd name="T24" fmla="*/ 21 w 76"/>
                <a:gd name="T25" fmla="*/ 118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214"/>
                <a:gd name="T41" fmla="*/ 76 w 76"/>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214">
                  <a:moveTo>
                    <a:pt x="21" y="118"/>
                  </a:moveTo>
                  <a:lnTo>
                    <a:pt x="0" y="164"/>
                  </a:lnTo>
                  <a:lnTo>
                    <a:pt x="3" y="184"/>
                  </a:lnTo>
                  <a:lnTo>
                    <a:pt x="3" y="214"/>
                  </a:lnTo>
                  <a:lnTo>
                    <a:pt x="42" y="176"/>
                  </a:lnTo>
                  <a:lnTo>
                    <a:pt x="71" y="121"/>
                  </a:lnTo>
                  <a:lnTo>
                    <a:pt x="76" y="68"/>
                  </a:lnTo>
                  <a:lnTo>
                    <a:pt x="76" y="0"/>
                  </a:lnTo>
                  <a:lnTo>
                    <a:pt x="55" y="13"/>
                  </a:lnTo>
                  <a:lnTo>
                    <a:pt x="60" y="57"/>
                  </a:lnTo>
                  <a:lnTo>
                    <a:pt x="58" y="100"/>
                  </a:lnTo>
                  <a:lnTo>
                    <a:pt x="30" y="164"/>
                  </a:lnTo>
                  <a:lnTo>
                    <a:pt x="21" y="118"/>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8" name="Freeform 54">
              <a:extLst>
                <a:ext uri="{FF2B5EF4-FFF2-40B4-BE49-F238E27FC236}">
                  <a16:creationId xmlns:a16="http://schemas.microsoft.com/office/drawing/2014/main" id="{373E37FB-E718-437B-A7EE-11321C30D73C}"/>
                </a:ext>
              </a:extLst>
            </p:cNvPr>
            <p:cNvSpPr>
              <a:spLocks/>
            </p:cNvSpPr>
            <p:nvPr/>
          </p:nvSpPr>
          <p:spPr bwMode="auto">
            <a:xfrm>
              <a:off x="2897" y="2147"/>
              <a:ext cx="144" cy="368"/>
            </a:xfrm>
            <a:custGeom>
              <a:avLst/>
              <a:gdLst>
                <a:gd name="T0" fmla="*/ 137 w 144"/>
                <a:gd name="T1" fmla="*/ 0 h 368"/>
                <a:gd name="T2" fmla="*/ 99 w 144"/>
                <a:gd name="T3" fmla="*/ 21 h 368"/>
                <a:gd name="T4" fmla="*/ 69 w 144"/>
                <a:gd name="T5" fmla="*/ 46 h 368"/>
                <a:gd name="T6" fmla="*/ 44 w 144"/>
                <a:gd name="T7" fmla="*/ 73 h 368"/>
                <a:gd name="T8" fmla="*/ 26 w 144"/>
                <a:gd name="T9" fmla="*/ 105 h 368"/>
                <a:gd name="T10" fmla="*/ 14 w 144"/>
                <a:gd name="T11" fmla="*/ 140 h 368"/>
                <a:gd name="T12" fmla="*/ 7 w 144"/>
                <a:gd name="T13" fmla="*/ 179 h 368"/>
                <a:gd name="T14" fmla="*/ 2 w 144"/>
                <a:gd name="T15" fmla="*/ 220 h 368"/>
                <a:gd name="T16" fmla="*/ 0 w 144"/>
                <a:gd name="T17" fmla="*/ 267 h 368"/>
                <a:gd name="T18" fmla="*/ 9 w 144"/>
                <a:gd name="T19" fmla="*/ 318 h 368"/>
                <a:gd name="T20" fmla="*/ 30 w 144"/>
                <a:gd name="T21" fmla="*/ 368 h 368"/>
                <a:gd name="T22" fmla="*/ 34 w 144"/>
                <a:gd name="T23" fmla="*/ 327 h 368"/>
                <a:gd name="T24" fmla="*/ 23 w 144"/>
                <a:gd name="T25" fmla="*/ 251 h 368"/>
                <a:gd name="T26" fmla="*/ 60 w 144"/>
                <a:gd name="T27" fmla="*/ 260 h 368"/>
                <a:gd name="T28" fmla="*/ 110 w 144"/>
                <a:gd name="T29" fmla="*/ 256 h 368"/>
                <a:gd name="T30" fmla="*/ 122 w 144"/>
                <a:gd name="T31" fmla="*/ 226 h 368"/>
                <a:gd name="T32" fmla="*/ 144 w 144"/>
                <a:gd name="T33" fmla="*/ 210 h 368"/>
                <a:gd name="T34" fmla="*/ 144 w 144"/>
                <a:gd name="T35" fmla="*/ 172 h 368"/>
                <a:gd name="T36" fmla="*/ 119 w 144"/>
                <a:gd name="T37" fmla="*/ 160 h 368"/>
                <a:gd name="T38" fmla="*/ 119 w 144"/>
                <a:gd name="T39" fmla="*/ 117 h 368"/>
                <a:gd name="T40" fmla="*/ 94 w 144"/>
                <a:gd name="T41" fmla="*/ 92 h 368"/>
                <a:gd name="T42" fmla="*/ 74 w 144"/>
                <a:gd name="T43" fmla="*/ 81 h 368"/>
                <a:gd name="T44" fmla="*/ 81 w 144"/>
                <a:gd name="T45" fmla="*/ 71 h 368"/>
                <a:gd name="T46" fmla="*/ 89 w 144"/>
                <a:gd name="T47" fmla="*/ 60 h 368"/>
                <a:gd name="T48" fmla="*/ 96 w 144"/>
                <a:gd name="T49" fmla="*/ 49 h 368"/>
                <a:gd name="T50" fmla="*/ 103 w 144"/>
                <a:gd name="T51" fmla="*/ 40 h 368"/>
                <a:gd name="T52" fmla="*/ 112 w 144"/>
                <a:gd name="T53" fmla="*/ 30 h 368"/>
                <a:gd name="T54" fmla="*/ 119 w 144"/>
                <a:gd name="T55" fmla="*/ 21 h 368"/>
                <a:gd name="T56" fmla="*/ 128 w 144"/>
                <a:gd name="T57" fmla="*/ 10 h 368"/>
                <a:gd name="T58" fmla="*/ 137 w 144"/>
                <a:gd name="T59" fmla="*/ 0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4"/>
                <a:gd name="T91" fmla="*/ 0 h 368"/>
                <a:gd name="T92" fmla="*/ 144 w 144"/>
                <a:gd name="T93" fmla="*/ 368 h 3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4" h="368">
                  <a:moveTo>
                    <a:pt x="137" y="0"/>
                  </a:moveTo>
                  <a:lnTo>
                    <a:pt x="99" y="21"/>
                  </a:lnTo>
                  <a:lnTo>
                    <a:pt x="69" y="46"/>
                  </a:lnTo>
                  <a:lnTo>
                    <a:pt x="44" y="73"/>
                  </a:lnTo>
                  <a:lnTo>
                    <a:pt x="26" y="105"/>
                  </a:lnTo>
                  <a:lnTo>
                    <a:pt x="14" y="140"/>
                  </a:lnTo>
                  <a:lnTo>
                    <a:pt x="7" y="179"/>
                  </a:lnTo>
                  <a:lnTo>
                    <a:pt x="2" y="220"/>
                  </a:lnTo>
                  <a:lnTo>
                    <a:pt x="0" y="267"/>
                  </a:lnTo>
                  <a:lnTo>
                    <a:pt x="9" y="318"/>
                  </a:lnTo>
                  <a:lnTo>
                    <a:pt x="30" y="368"/>
                  </a:lnTo>
                  <a:lnTo>
                    <a:pt x="34" y="327"/>
                  </a:lnTo>
                  <a:lnTo>
                    <a:pt x="23" y="251"/>
                  </a:lnTo>
                  <a:lnTo>
                    <a:pt x="60" y="260"/>
                  </a:lnTo>
                  <a:lnTo>
                    <a:pt x="110" y="256"/>
                  </a:lnTo>
                  <a:lnTo>
                    <a:pt x="122" y="226"/>
                  </a:lnTo>
                  <a:lnTo>
                    <a:pt x="144" y="210"/>
                  </a:lnTo>
                  <a:lnTo>
                    <a:pt x="144" y="172"/>
                  </a:lnTo>
                  <a:lnTo>
                    <a:pt x="119" y="160"/>
                  </a:lnTo>
                  <a:lnTo>
                    <a:pt x="119" y="117"/>
                  </a:lnTo>
                  <a:lnTo>
                    <a:pt x="94" y="92"/>
                  </a:lnTo>
                  <a:lnTo>
                    <a:pt x="74" y="81"/>
                  </a:lnTo>
                  <a:lnTo>
                    <a:pt x="81" y="71"/>
                  </a:lnTo>
                  <a:lnTo>
                    <a:pt x="89" y="60"/>
                  </a:lnTo>
                  <a:lnTo>
                    <a:pt x="96" y="49"/>
                  </a:lnTo>
                  <a:lnTo>
                    <a:pt x="103" y="40"/>
                  </a:lnTo>
                  <a:lnTo>
                    <a:pt x="112" y="30"/>
                  </a:lnTo>
                  <a:lnTo>
                    <a:pt x="119" y="21"/>
                  </a:lnTo>
                  <a:lnTo>
                    <a:pt x="128" y="10"/>
                  </a:lnTo>
                  <a:lnTo>
                    <a:pt x="137"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9" name="Freeform 55">
              <a:extLst>
                <a:ext uri="{FF2B5EF4-FFF2-40B4-BE49-F238E27FC236}">
                  <a16:creationId xmlns:a16="http://schemas.microsoft.com/office/drawing/2014/main" id="{4D02215F-5656-49CC-96AE-97D497DD280F}"/>
                </a:ext>
              </a:extLst>
            </p:cNvPr>
            <p:cNvSpPr>
              <a:spLocks/>
            </p:cNvSpPr>
            <p:nvPr/>
          </p:nvSpPr>
          <p:spPr bwMode="auto">
            <a:xfrm>
              <a:off x="2579" y="1981"/>
              <a:ext cx="478" cy="671"/>
            </a:xfrm>
            <a:custGeom>
              <a:avLst/>
              <a:gdLst>
                <a:gd name="T0" fmla="*/ 206 w 478"/>
                <a:gd name="T1" fmla="*/ 0 h 671"/>
                <a:gd name="T2" fmla="*/ 478 w 478"/>
                <a:gd name="T3" fmla="*/ 18 h 671"/>
                <a:gd name="T4" fmla="*/ 440 w 478"/>
                <a:gd name="T5" fmla="*/ 25 h 671"/>
                <a:gd name="T6" fmla="*/ 403 w 478"/>
                <a:gd name="T7" fmla="*/ 37 h 671"/>
                <a:gd name="T8" fmla="*/ 369 w 478"/>
                <a:gd name="T9" fmla="*/ 59 h 671"/>
                <a:gd name="T10" fmla="*/ 336 w 478"/>
                <a:gd name="T11" fmla="*/ 85 h 671"/>
                <a:gd name="T12" fmla="*/ 305 w 478"/>
                <a:gd name="T13" fmla="*/ 119 h 671"/>
                <a:gd name="T14" fmla="*/ 279 w 478"/>
                <a:gd name="T15" fmla="*/ 157 h 671"/>
                <a:gd name="T16" fmla="*/ 256 w 478"/>
                <a:gd name="T17" fmla="*/ 198 h 671"/>
                <a:gd name="T18" fmla="*/ 236 w 478"/>
                <a:gd name="T19" fmla="*/ 244 h 671"/>
                <a:gd name="T20" fmla="*/ 224 w 478"/>
                <a:gd name="T21" fmla="*/ 294 h 671"/>
                <a:gd name="T22" fmla="*/ 215 w 478"/>
                <a:gd name="T23" fmla="*/ 345 h 671"/>
                <a:gd name="T24" fmla="*/ 213 w 478"/>
                <a:gd name="T25" fmla="*/ 399 h 671"/>
                <a:gd name="T26" fmla="*/ 216 w 478"/>
                <a:gd name="T27" fmla="*/ 452 h 671"/>
                <a:gd name="T28" fmla="*/ 229 w 478"/>
                <a:gd name="T29" fmla="*/ 507 h 671"/>
                <a:gd name="T30" fmla="*/ 248 w 478"/>
                <a:gd name="T31" fmla="*/ 563 h 671"/>
                <a:gd name="T32" fmla="*/ 277 w 478"/>
                <a:gd name="T33" fmla="*/ 618 h 671"/>
                <a:gd name="T34" fmla="*/ 314 w 478"/>
                <a:gd name="T35" fmla="*/ 671 h 671"/>
                <a:gd name="T36" fmla="*/ 216 w 478"/>
                <a:gd name="T37" fmla="*/ 659 h 671"/>
                <a:gd name="T38" fmla="*/ 108 w 478"/>
                <a:gd name="T39" fmla="*/ 636 h 671"/>
                <a:gd name="T40" fmla="*/ 39 w 478"/>
                <a:gd name="T41" fmla="*/ 570 h 671"/>
                <a:gd name="T42" fmla="*/ 14 w 478"/>
                <a:gd name="T43" fmla="*/ 499 h 671"/>
                <a:gd name="T44" fmla="*/ 2 w 478"/>
                <a:gd name="T45" fmla="*/ 420 h 671"/>
                <a:gd name="T46" fmla="*/ 0 w 478"/>
                <a:gd name="T47" fmla="*/ 336 h 671"/>
                <a:gd name="T48" fmla="*/ 12 w 478"/>
                <a:gd name="T49" fmla="*/ 253 h 671"/>
                <a:gd name="T50" fmla="*/ 37 w 478"/>
                <a:gd name="T51" fmla="*/ 174 h 671"/>
                <a:gd name="T52" fmla="*/ 78 w 478"/>
                <a:gd name="T53" fmla="*/ 101 h 671"/>
                <a:gd name="T54" fmla="*/ 133 w 478"/>
                <a:gd name="T55" fmla="*/ 43 h 671"/>
                <a:gd name="T56" fmla="*/ 206 w 478"/>
                <a:gd name="T57" fmla="*/ 0 h 6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8"/>
                <a:gd name="T88" fmla="*/ 0 h 671"/>
                <a:gd name="T89" fmla="*/ 478 w 478"/>
                <a:gd name="T90" fmla="*/ 671 h 6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8" h="671">
                  <a:moveTo>
                    <a:pt x="206" y="0"/>
                  </a:moveTo>
                  <a:lnTo>
                    <a:pt x="478" y="18"/>
                  </a:lnTo>
                  <a:lnTo>
                    <a:pt x="440" y="25"/>
                  </a:lnTo>
                  <a:lnTo>
                    <a:pt x="403" y="37"/>
                  </a:lnTo>
                  <a:lnTo>
                    <a:pt x="369" y="59"/>
                  </a:lnTo>
                  <a:lnTo>
                    <a:pt x="336" y="85"/>
                  </a:lnTo>
                  <a:lnTo>
                    <a:pt x="305" y="119"/>
                  </a:lnTo>
                  <a:lnTo>
                    <a:pt x="279" y="157"/>
                  </a:lnTo>
                  <a:lnTo>
                    <a:pt x="256" y="198"/>
                  </a:lnTo>
                  <a:lnTo>
                    <a:pt x="236" y="244"/>
                  </a:lnTo>
                  <a:lnTo>
                    <a:pt x="224" y="294"/>
                  </a:lnTo>
                  <a:lnTo>
                    <a:pt x="215" y="345"/>
                  </a:lnTo>
                  <a:lnTo>
                    <a:pt x="213" y="399"/>
                  </a:lnTo>
                  <a:lnTo>
                    <a:pt x="216" y="452"/>
                  </a:lnTo>
                  <a:lnTo>
                    <a:pt x="229" y="507"/>
                  </a:lnTo>
                  <a:lnTo>
                    <a:pt x="248" y="563"/>
                  </a:lnTo>
                  <a:lnTo>
                    <a:pt x="277" y="618"/>
                  </a:lnTo>
                  <a:lnTo>
                    <a:pt x="314" y="671"/>
                  </a:lnTo>
                  <a:lnTo>
                    <a:pt x="216" y="659"/>
                  </a:lnTo>
                  <a:lnTo>
                    <a:pt x="108" y="636"/>
                  </a:lnTo>
                  <a:lnTo>
                    <a:pt x="39" y="570"/>
                  </a:lnTo>
                  <a:lnTo>
                    <a:pt x="14" y="499"/>
                  </a:lnTo>
                  <a:lnTo>
                    <a:pt x="2" y="420"/>
                  </a:lnTo>
                  <a:lnTo>
                    <a:pt x="0" y="336"/>
                  </a:lnTo>
                  <a:lnTo>
                    <a:pt x="12" y="253"/>
                  </a:lnTo>
                  <a:lnTo>
                    <a:pt x="37" y="174"/>
                  </a:lnTo>
                  <a:lnTo>
                    <a:pt x="78" y="101"/>
                  </a:lnTo>
                  <a:lnTo>
                    <a:pt x="133" y="43"/>
                  </a:lnTo>
                  <a:lnTo>
                    <a:pt x="206"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0" name="Freeform 56">
              <a:extLst>
                <a:ext uri="{FF2B5EF4-FFF2-40B4-BE49-F238E27FC236}">
                  <a16:creationId xmlns:a16="http://schemas.microsoft.com/office/drawing/2014/main" id="{64E4C8B5-2DB1-42F2-8A88-911CACAE38F5}"/>
                </a:ext>
              </a:extLst>
            </p:cNvPr>
            <p:cNvSpPr>
              <a:spLocks/>
            </p:cNvSpPr>
            <p:nvPr/>
          </p:nvSpPr>
          <p:spPr bwMode="auto">
            <a:xfrm>
              <a:off x="1818" y="2305"/>
              <a:ext cx="873" cy="399"/>
            </a:xfrm>
            <a:custGeom>
              <a:avLst/>
              <a:gdLst>
                <a:gd name="T0" fmla="*/ 6 w 873"/>
                <a:gd name="T1" fmla="*/ 194 h 399"/>
                <a:gd name="T2" fmla="*/ 146 w 873"/>
                <a:gd name="T3" fmla="*/ 146 h 399"/>
                <a:gd name="T4" fmla="*/ 349 w 873"/>
                <a:gd name="T5" fmla="*/ 91 h 399"/>
                <a:gd name="T6" fmla="*/ 562 w 873"/>
                <a:gd name="T7" fmla="*/ 132 h 399"/>
                <a:gd name="T8" fmla="*/ 684 w 873"/>
                <a:gd name="T9" fmla="*/ 0 h 399"/>
                <a:gd name="T10" fmla="*/ 780 w 873"/>
                <a:gd name="T11" fmla="*/ 18 h 399"/>
                <a:gd name="T12" fmla="*/ 809 w 873"/>
                <a:gd name="T13" fmla="*/ 173 h 399"/>
                <a:gd name="T14" fmla="*/ 825 w 873"/>
                <a:gd name="T15" fmla="*/ 256 h 399"/>
                <a:gd name="T16" fmla="*/ 873 w 873"/>
                <a:gd name="T17" fmla="*/ 303 h 399"/>
                <a:gd name="T18" fmla="*/ 443 w 873"/>
                <a:gd name="T19" fmla="*/ 386 h 399"/>
                <a:gd name="T20" fmla="*/ 393 w 873"/>
                <a:gd name="T21" fmla="*/ 399 h 399"/>
                <a:gd name="T22" fmla="*/ 404 w 873"/>
                <a:gd name="T23" fmla="*/ 331 h 399"/>
                <a:gd name="T24" fmla="*/ 336 w 873"/>
                <a:gd name="T25" fmla="*/ 319 h 399"/>
                <a:gd name="T26" fmla="*/ 0 w 873"/>
                <a:gd name="T27" fmla="*/ 228 h 399"/>
                <a:gd name="T28" fmla="*/ 6 w 873"/>
                <a:gd name="T29" fmla="*/ 194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3"/>
                <a:gd name="T46" fmla="*/ 0 h 399"/>
                <a:gd name="T47" fmla="*/ 873 w 873"/>
                <a:gd name="T48" fmla="*/ 399 h 3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3" h="399">
                  <a:moveTo>
                    <a:pt x="6" y="194"/>
                  </a:moveTo>
                  <a:lnTo>
                    <a:pt x="146" y="146"/>
                  </a:lnTo>
                  <a:lnTo>
                    <a:pt x="349" y="91"/>
                  </a:lnTo>
                  <a:lnTo>
                    <a:pt x="562" y="132"/>
                  </a:lnTo>
                  <a:lnTo>
                    <a:pt x="684" y="0"/>
                  </a:lnTo>
                  <a:lnTo>
                    <a:pt x="780" y="18"/>
                  </a:lnTo>
                  <a:lnTo>
                    <a:pt x="809" y="173"/>
                  </a:lnTo>
                  <a:lnTo>
                    <a:pt x="825" y="256"/>
                  </a:lnTo>
                  <a:lnTo>
                    <a:pt x="873" y="303"/>
                  </a:lnTo>
                  <a:lnTo>
                    <a:pt x="443" y="386"/>
                  </a:lnTo>
                  <a:lnTo>
                    <a:pt x="393" y="399"/>
                  </a:lnTo>
                  <a:lnTo>
                    <a:pt x="404" y="331"/>
                  </a:lnTo>
                  <a:lnTo>
                    <a:pt x="336" y="319"/>
                  </a:lnTo>
                  <a:lnTo>
                    <a:pt x="0" y="228"/>
                  </a:lnTo>
                  <a:lnTo>
                    <a:pt x="6" y="194"/>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1" name="Freeform 57">
              <a:extLst>
                <a:ext uri="{FF2B5EF4-FFF2-40B4-BE49-F238E27FC236}">
                  <a16:creationId xmlns:a16="http://schemas.microsoft.com/office/drawing/2014/main" id="{5E54A399-586D-4B5B-85EB-8A6CF440FC2F}"/>
                </a:ext>
              </a:extLst>
            </p:cNvPr>
            <p:cNvSpPr>
              <a:spLocks/>
            </p:cNvSpPr>
            <p:nvPr/>
          </p:nvSpPr>
          <p:spPr bwMode="auto">
            <a:xfrm>
              <a:off x="1813" y="2480"/>
              <a:ext cx="437" cy="146"/>
            </a:xfrm>
            <a:custGeom>
              <a:avLst/>
              <a:gdLst>
                <a:gd name="T0" fmla="*/ 5 w 437"/>
                <a:gd name="T1" fmla="*/ 23 h 146"/>
                <a:gd name="T2" fmla="*/ 71 w 437"/>
                <a:gd name="T3" fmla="*/ 0 h 146"/>
                <a:gd name="T4" fmla="*/ 437 w 437"/>
                <a:gd name="T5" fmla="*/ 76 h 146"/>
                <a:gd name="T6" fmla="*/ 403 w 437"/>
                <a:gd name="T7" fmla="*/ 92 h 146"/>
                <a:gd name="T8" fmla="*/ 380 w 437"/>
                <a:gd name="T9" fmla="*/ 146 h 146"/>
                <a:gd name="T10" fmla="*/ 16 w 437"/>
                <a:gd name="T11" fmla="*/ 53 h 146"/>
                <a:gd name="T12" fmla="*/ 2 w 437"/>
                <a:gd name="T13" fmla="*/ 42 h 146"/>
                <a:gd name="T14" fmla="*/ 0 w 437"/>
                <a:gd name="T15" fmla="*/ 33 h 146"/>
                <a:gd name="T16" fmla="*/ 3 w 437"/>
                <a:gd name="T17" fmla="*/ 26 h 146"/>
                <a:gd name="T18" fmla="*/ 5 w 437"/>
                <a:gd name="T19" fmla="*/ 23 h 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146"/>
                <a:gd name="T32" fmla="*/ 437 w 437"/>
                <a:gd name="T33" fmla="*/ 146 h 1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146">
                  <a:moveTo>
                    <a:pt x="5" y="23"/>
                  </a:moveTo>
                  <a:lnTo>
                    <a:pt x="71" y="0"/>
                  </a:lnTo>
                  <a:lnTo>
                    <a:pt x="437" y="76"/>
                  </a:lnTo>
                  <a:lnTo>
                    <a:pt x="403" y="92"/>
                  </a:lnTo>
                  <a:lnTo>
                    <a:pt x="380" y="146"/>
                  </a:lnTo>
                  <a:lnTo>
                    <a:pt x="16" y="53"/>
                  </a:lnTo>
                  <a:lnTo>
                    <a:pt x="2" y="42"/>
                  </a:lnTo>
                  <a:lnTo>
                    <a:pt x="0" y="33"/>
                  </a:lnTo>
                  <a:lnTo>
                    <a:pt x="3" y="26"/>
                  </a:lnTo>
                  <a:lnTo>
                    <a:pt x="5" y="23"/>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2" name="Freeform 58">
              <a:extLst>
                <a:ext uri="{FF2B5EF4-FFF2-40B4-BE49-F238E27FC236}">
                  <a16:creationId xmlns:a16="http://schemas.microsoft.com/office/drawing/2014/main" id="{C343FC15-BF0B-4577-B310-6751AEC149E3}"/>
                </a:ext>
              </a:extLst>
            </p:cNvPr>
            <p:cNvSpPr>
              <a:spLocks/>
            </p:cNvSpPr>
            <p:nvPr/>
          </p:nvSpPr>
          <p:spPr bwMode="auto">
            <a:xfrm>
              <a:off x="2181" y="2305"/>
              <a:ext cx="412" cy="386"/>
            </a:xfrm>
            <a:custGeom>
              <a:avLst/>
              <a:gdLst>
                <a:gd name="T0" fmla="*/ 334 w 412"/>
                <a:gd name="T1" fmla="*/ 0 h 386"/>
                <a:gd name="T2" fmla="*/ 113 w 412"/>
                <a:gd name="T3" fmla="*/ 210 h 386"/>
                <a:gd name="T4" fmla="*/ 19 w 412"/>
                <a:gd name="T5" fmla="*/ 308 h 386"/>
                <a:gd name="T6" fmla="*/ 10 w 412"/>
                <a:gd name="T7" fmla="*/ 328 h 386"/>
                <a:gd name="T8" fmla="*/ 5 w 412"/>
                <a:gd name="T9" fmla="*/ 342 h 386"/>
                <a:gd name="T10" fmla="*/ 0 w 412"/>
                <a:gd name="T11" fmla="*/ 353 h 386"/>
                <a:gd name="T12" fmla="*/ 0 w 412"/>
                <a:gd name="T13" fmla="*/ 360 h 386"/>
                <a:gd name="T14" fmla="*/ 3 w 412"/>
                <a:gd name="T15" fmla="*/ 367 h 386"/>
                <a:gd name="T16" fmla="*/ 12 w 412"/>
                <a:gd name="T17" fmla="*/ 372 h 386"/>
                <a:gd name="T18" fmla="*/ 26 w 412"/>
                <a:gd name="T19" fmla="*/ 378 h 386"/>
                <a:gd name="T20" fmla="*/ 46 w 412"/>
                <a:gd name="T21" fmla="*/ 386 h 386"/>
                <a:gd name="T22" fmla="*/ 41 w 412"/>
                <a:gd name="T23" fmla="*/ 353 h 386"/>
                <a:gd name="T24" fmla="*/ 44 w 412"/>
                <a:gd name="T25" fmla="*/ 335 h 386"/>
                <a:gd name="T26" fmla="*/ 58 w 412"/>
                <a:gd name="T27" fmla="*/ 319 h 386"/>
                <a:gd name="T28" fmla="*/ 80 w 412"/>
                <a:gd name="T29" fmla="*/ 290 h 386"/>
                <a:gd name="T30" fmla="*/ 412 w 412"/>
                <a:gd name="T31" fmla="*/ 23 h 386"/>
                <a:gd name="T32" fmla="*/ 334 w 412"/>
                <a:gd name="T33" fmla="*/ 0 h 3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2"/>
                <a:gd name="T52" fmla="*/ 0 h 386"/>
                <a:gd name="T53" fmla="*/ 412 w 412"/>
                <a:gd name="T54" fmla="*/ 386 h 3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2" h="386">
                  <a:moveTo>
                    <a:pt x="334" y="0"/>
                  </a:moveTo>
                  <a:lnTo>
                    <a:pt x="113" y="210"/>
                  </a:lnTo>
                  <a:lnTo>
                    <a:pt x="19" y="308"/>
                  </a:lnTo>
                  <a:lnTo>
                    <a:pt x="10" y="328"/>
                  </a:lnTo>
                  <a:lnTo>
                    <a:pt x="5" y="342"/>
                  </a:lnTo>
                  <a:lnTo>
                    <a:pt x="0" y="353"/>
                  </a:lnTo>
                  <a:lnTo>
                    <a:pt x="0" y="360"/>
                  </a:lnTo>
                  <a:lnTo>
                    <a:pt x="3" y="367"/>
                  </a:lnTo>
                  <a:lnTo>
                    <a:pt x="12" y="372"/>
                  </a:lnTo>
                  <a:lnTo>
                    <a:pt x="26" y="378"/>
                  </a:lnTo>
                  <a:lnTo>
                    <a:pt x="46" y="386"/>
                  </a:lnTo>
                  <a:lnTo>
                    <a:pt x="41" y="353"/>
                  </a:lnTo>
                  <a:lnTo>
                    <a:pt x="44" y="335"/>
                  </a:lnTo>
                  <a:lnTo>
                    <a:pt x="58" y="319"/>
                  </a:lnTo>
                  <a:lnTo>
                    <a:pt x="80" y="290"/>
                  </a:lnTo>
                  <a:lnTo>
                    <a:pt x="412" y="23"/>
                  </a:lnTo>
                  <a:lnTo>
                    <a:pt x="334"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3" name="Freeform 59">
              <a:extLst>
                <a:ext uri="{FF2B5EF4-FFF2-40B4-BE49-F238E27FC236}">
                  <a16:creationId xmlns:a16="http://schemas.microsoft.com/office/drawing/2014/main" id="{E8C3747E-5F18-4E96-AAC8-65BCD4418169}"/>
                </a:ext>
              </a:extLst>
            </p:cNvPr>
            <p:cNvSpPr>
              <a:spLocks/>
            </p:cNvSpPr>
            <p:nvPr/>
          </p:nvSpPr>
          <p:spPr bwMode="auto">
            <a:xfrm>
              <a:off x="3286" y="1527"/>
              <a:ext cx="89" cy="75"/>
            </a:xfrm>
            <a:custGeom>
              <a:avLst/>
              <a:gdLst>
                <a:gd name="T0" fmla="*/ 44 w 89"/>
                <a:gd name="T1" fmla="*/ 0 h 75"/>
                <a:gd name="T2" fmla="*/ 11 w 89"/>
                <a:gd name="T3" fmla="*/ 16 h 75"/>
                <a:gd name="T4" fmla="*/ 5 w 89"/>
                <a:gd name="T5" fmla="*/ 34 h 75"/>
                <a:gd name="T6" fmla="*/ 2 w 89"/>
                <a:gd name="T7" fmla="*/ 50 h 75"/>
                <a:gd name="T8" fmla="*/ 0 w 89"/>
                <a:gd name="T9" fmla="*/ 62 h 75"/>
                <a:gd name="T10" fmla="*/ 0 w 89"/>
                <a:gd name="T11" fmla="*/ 66 h 75"/>
                <a:gd name="T12" fmla="*/ 89 w 89"/>
                <a:gd name="T13" fmla="*/ 75 h 75"/>
                <a:gd name="T14" fmla="*/ 83 w 89"/>
                <a:gd name="T15" fmla="*/ 34 h 75"/>
                <a:gd name="T16" fmla="*/ 44 w 89"/>
                <a:gd name="T17" fmla="*/ 0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75"/>
                <a:gd name="T29" fmla="*/ 89 w 89"/>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75">
                  <a:moveTo>
                    <a:pt x="44" y="0"/>
                  </a:moveTo>
                  <a:lnTo>
                    <a:pt x="11" y="16"/>
                  </a:lnTo>
                  <a:lnTo>
                    <a:pt x="5" y="34"/>
                  </a:lnTo>
                  <a:lnTo>
                    <a:pt x="2" y="50"/>
                  </a:lnTo>
                  <a:lnTo>
                    <a:pt x="0" y="62"/>
                  </a:lnTo>
                  <a:lnTo>
                    <a:pt x="0" y="66"/>
                  </a:lnTo>
                  <a:lnTo>
                    <a:pt x="89" y="75"/>
                  </a:lnTo>
                  <a:lnTo>
                    <a:pt x="83" y="34"/>
                  </a:lnTo>
                  <a:lnTo>
                    <a:pt x="44" y="0"/>
                  </a:lnTo>
                  <a:close/>
                </a:path>
              </a:pathLst>
            </a:custGeom>
            <a:solidFill>
              <a:srgbClr val="DDA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4" name="Freeform 60">
              <a:extLst>
                <a:ext uri="{FF2B5EF4-FFF2-40B4-BE49-F238E27FC236}">
                  <a16:creationId xmlns:a16="http://schemas.microsoft.com/office/drawing/2014/main" id="{D171C804-3D41-4D90-8914-9B4F00DDB3C5}"/>
                </a:ext>
              </a:extLst>
            </p:cNvPr>
            <p:cNvSpPr>
              <a:spLocks/>
            </p:cNvSpPr>
            <p:nvPr/>
          </p:nvSpPr>
          <p:spPr bwMode="auto">
            <a:xfrm>
              <a:off x="3316" y="1518"/>
              <a:ext cx="409" cy="134"/>
            </a:xfrm>
            <a:custGeom>
              <a:avLst/>
              <a:gdLst>
                <a:gd name="T0" fmla="*/ 0 w 409"/>
                <a:gd name="T1" fmla="*/ 9 h 134"/>
                <a:gd name="T2" fmla="*/ 231 w 409"/>
                <a:gd name="T3" fmla="*/ 0 h 134"/>
                <a:gd name="T4" fmla="*/ 295 w 409"/>
                <a:gd name="T5" fmla="*/ 43 h 134"/>
                <a:gd name="T6" fmla="*/ 393 w 409"/>
                <a:gd name="T7" fmla="*/ 103 h 134"/>
                <a:gd name="T8" fmla="*/ 409 w 409"/>
                <a:gd name="T9" fmla="*/ 134 h 134"/>
                <a:gd name="T10" fmla="*/ 300 w 409"/>
                <a:gd name="T11" fmla="*/ 84 h 134"/>
                <a:gd name="T12" fmla="*/ 231 w 409"/>
                <a:gd name="T13" fmla="*/ 43 h 134"/>
                <a:gd name="T14" fmla="*/ 153 w 409"/>
                <a:gd name="T15" fmla="*/ 43 h 134"/>
                <a:gd name="T16" fmla="*/ 50 w 409"/>
                <a:gd name="T17" fmla="*/ 53 h 134"/>
                <a:gd name="T18" fmla="*/ 34 w 409"/>
                <a:gd name="T19" fmla="*/ 25 h 134"/>
                <a:gd name="T20" fmla="*/ 0 w 409"/>
                <a:gd name="T21" fmla="*/ 9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9"/>
                <a:gd name="T34" fmla="*/ 0 h 134"/>
                <a:gd name="T35" fmla="*/ 409 w 409"/>
                <a:gd name="T36" fmla="*/ 134 h 1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9" h="134">
                  <a:moveTo>
                    <a:pt x="0" y="9"/>
                  </a:moveTo>
                  <a:lnTo>
                    <a:pt x="231" y="0"/>
                  </a:lnTo>
                  <a:lnTo>
                    <a:pt x="295" y="43"/>
                  </a:lnTo>
                  <a:lnTo>
                    <a:pt x="393" y="103"/>
                  </a:lnTo>
                  <a:lnTo>
                    <a:pt x="409" y="134"/>
                  </a:lnTo>
                  <a:lnTo>
                    <a:pt x="300" y="84"/>
                  </a:lnTo>
                  <a:lnTo>
                    <a:pt x="231" y="43"/>
                  </a:lnTo>
                  <a:lnTo>
                    <a:pt x="153" y="43"/>
                  </a:lnTo>
                  <a:lnTo>
                    <a:pt x="50" y="53"/>
                  </a:lnTo>
                  <a:lnTo>
                    <a:pt x="34" y="25"/>
                  </a:lnTo>
                  <a:lnTo>
                    <a:pt x="0" y="9"/>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5" name="Freeform 61">
              <a:extLst>
                <a:ext uri="{FF2B5EF4-FFF2-40B4-BE49-F238E27FC236}">
                  <a16:creationId xmlns:a16="http://schemas.microsoft.com/office/drawing/2014/main" id="{48421E81-7F38-4F99-83A7-E5AF98605014}"/>
                </a:ext>
              </a:extLst>
            </p:cNvPr>
            <p:cNvSpPr>
              <a:spLocks/>
            </p:cNvSpPr>
            <p:nvPr/>
          </p:nvSpPr>
          <p:spPr bwMode="auto">
            <a:xfrm>
              <a:off x="3503" y="1796"/>
              <a:ext cx="483" cy="60"/>
            </a:xfrm>
            <a:custGeom>
              <a:avLst/>
              <a:gdLst>
                <a:gd name="T0" fmla="*/ 0 w 483"/>
                <a:gd name="T1" fmla="*/ 0 h 60"/>
                <a:gd name="T2" fmla="*/ 483 w 483"/>
                <a:gd name="T3" fmla="*/ 50 h 60"/>
                <a:gd name="T4" fmla="*/ 467 w 483"/>
                <a:gd name="T5" fmla="*/ 60 h 60"/>
                <a:gd name="T6" fmla="*/ 0 w 483"/>
                <a:gd name="T7" fmla="*/ 10 h 60"/>
                <a:gd name="T8" fmla="*/ 0 w 483"/>
                <a:gd name="T9" fmla="*/ 0 h 60"/>
                <a:gd name="T10" fmla="*/ 0 60000 65536"/>
                <a:gd name="T11" fmla="*/ 0 60000 65536"/>
                <a:gd name="T12" fmla="*/ 0 60000 65536"/>
                <a:gd name="T13" fmla="*/ 0 60000 65536"/>
                <a:gd name="T14" fmla="*/ 0 60000 65536"/>
                <a:gd name="T15" fmla="*/ 0 w 483"/>
                <a:gd name="T16" fmla="*/ 0 h 60"/>
                <a:gd name="T17" fmla="*/ 483 w 483"/>
                <a:gd name="T18" fmla="*/ 60 h 60"/>
              </a:gdLst>
              <a:ahLst/>
              <a:cxnLst>
                <a:cxn ang="T10">
                  <a:pos x="T0" y="T1"/>
                </a:cxn>
                <a:cxn ang="T11">
                  <a:pos x="T2" y="T3"/>
                </a:cxn>
                <a:cxn ang="T12">
                  <a:pos x="T4" y="T5"/>
                </a:cxn>
                <a:cxn ang="T13">
                  <a:pos x="T6" y="T7"/>
                </a:cxn>
                <a:cxn ang="T14">
                  <a:pos x="T8" y="T9"/>
                </a:cxn>
              </a:cxnLst>
              <a:rect l="T15" t="T16" r="T17" b="T18"/>
              <a:pathLst>
                <a:path w="483" h="60">
                  <a:moveTo>
                    <a:pt x="0" y="0"/>
                  </a:moveTo>
                  <a:lnTo>
                    <a:pt x="483" y="50"/>
                  </a:lnTo>
                  <a:lnTo>
                    <a:pt x="467" y="60"/>
                  </a:lnTo>
                  <a:lnTo>
                    <a:pt x="0" y="10"/>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6" name="Freeform 62">
              <a:extLst>
                <a:ext uri="{FF2B5EF4-FFF2-40B4-BE49-F238E27FC236}">
                  <a16:creationId xmlns:a16="http://schemas.microsoft.com/office/drawing/2014/main" id="{7FF2AAD8-E584-4287-AF5E-752598DC60BE}"/>
                </a:ext>
              </a:extLst>
            </p:cNvPr>
            <p:cNvSpPr>
              <a:spLocks/>
            </p:cNvSpPr>
            <p:nvPr/>
          </p:nvSpPr>
          <p:spPr bwMode="auto">
            <a:xfrm>
              <a:off x="3513" y="1837"/>
              <a:ext cx="452" cy="58"/>
            </a:xfrm>
            <a:custGeom>
              <a:avLst/>
              <a:gdLst>
                <a:gd name="T0" fmla="*/ 0 w 452"/>
                <a:gd name="T1" fmla="*/ 0 h 58"/>
                <a:gd name="T2" fmla="*/ 452 w 452"/>
                <a:gd name="T3" fmla="*/ 50 h 58"/>
                <a:gd name="T4" fmla="*/ 437 w 452"/>
                <a:gd name="T5" fmla="*/ 58 h 58"/>
                <a:gd name="T6" fmla="*/ 0 w 452"/>
                <a:gd name="T7" fmla="*/ 9 h 58"/>
                <a:gd name="T8" fmla="*/ 0 w 452"/>
                <a:gd name="T9" fmla="*/ 0 h 58"/>
                <a:gd name="T10" fmla="*/ 0 60000 65536"/>
                <a:gd name="T11" fmla="*/ 0 60000 65536"/>
                <a:gd name="T12" fmla="*/ 0 60000 65536"/>
                <a:gd name="T13" fmla="*/ 0 60000 65536"/>
                <a:gd name="T14" fmla="*/ 0 60000 65536"/>
                <a:gd name="T15" fmla="*/ 0 w 452"/>
                <a:gd name="T16" fmla="*/ 0 h 58"/>
                <a:gd name="T17" fmla="*/ 452 w 452"/>
                <a:gd name="T18" fmla="*/ 58 h 58"/>
              </a:gdLst>
              <a:ahLst/>
              <a:cxnLst>
                <a:cxn ang="T10">
                  <a:pos x="T0" y="T1"/>
                </a:cxn>
                <a:cxn ang="T11">
                  <a:pos x="T2" y="T3"/>
                </a:cxn>
                <a:cxn ang="T12">
                  <a:pos x="T4" y="T5"/>
                </a:cxn>
                <a:cxn ang="T13">
                  <a:pos x="T6" y="T7"/>
                </a:cxn>
                <a:cxn ang="T14">
                  <a:pos x="T8" y="T9"/>
                </a:cxn>
              </a:cxnLst>
              <a:rect l="T15" t="T16" r="T17" b="T18"/>
              <a:pathLst>
                <a:path w="452" h="58">
                  <a:moveTo>
                    <a:pt x="0" y="0"/>
                  </a:moveTo>
                  <a:lnTo>
                    <a:pt x="452" y="50"/>
                  </a:lnTo>
                  <a:lnTo>
                    <a:pt x="437" y="58"/>
                  </a:lnTo>
                  <a:lnTo>
                    <a:pt x="0" y="9"/>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7" name="Freeform 63">
              <a:extLst>
                <a:ext uri="{FF2B5EF4-FFF2-40B4-BE49-F238E27FC236}">
                  <a16:creationId xmlns:a16="http://schemas.microsoft.com/office/drawing/2014/main" id="{81A04386-765A-40EC-ADED-70CED7ADD5A0}"/>
                </a:ext>
              </a:extLst>
            </p:cNvPr>
            <p:cNvSpPr>
              <a:spLocks/>
            </p:cNvSpPr>
            <p:nvPr/>
          </p:nvSpPr>
          <p:spPr bwMode="auto">
            <a:xfrm>
              <a:off x="3494" y="1696"/>
              <a:ext cx="259" cy="80"/>
            </a:xfrm>
            <a:custGeom>
              <a:avLst/>
              <a:gdLst>
                <a:gd name="T0" fmla="*/ 39 w 259"/>
                <a:gd name="T1" fmla="*/ 25 h 80"/>
                <a:gd name="T2" fmla="*/ 234 w 259"/>
                <a:gd name="T3" fmla="*/ 0 h 80"/>
                <a:gd name="T4" fmla="*/ 259 w 259"/>
                <a:gd name="T5" fmla="*/ 9 h 80"/>
                <a:gd name="T6" fmla="*/ 259 w 259"/>
                <a:gd name="T7" fmla="*/ 46 h 80"/>
                <a:gd name="T8" fmla="*/ 64 w 259"/>
                <a:gd name="T9" fmla="*/ 75 h 80"/>
                <a:gd name="T10" fmla="*/ 9 w 259"/>
                <a:gd name="T11" fmla="*/ 80 h 80"/>
                <a:gd name="T12" fmla="*/ 0 w 259"/>
                <a:gd name="T13" fmla="*/ 30 h 80"/>
                <a:gd name="T14" fmla="*/ 39 w 259"/>
                <a:gd name="T15" fmla="*/ 25 h 80"/>
                <a:gd name="T16" fmla="*/ 0 60000 65536"/>
                <a:gd name="T17" fmla="*/ 0 60000 65536"/>
                <a:gd name="T18" fmla="*/ 0 60000 65536"/>
                <a:gd name="T19" fmla="*/ 0 60000 65536"/>
                <a:gd name="T20" fmla="*/ 0 60000 65536"/>
                <a:gd name="T21" fmla="*/ 0 60000 65536"/>
                <a:gd name="T22" fmla="*/ 0 60000 65536"/>
                <a:gd name="T23" fmla="*/ 0 60000 65536"/>
                <a:gd name="T24" fmla="*/ 0 w 259"/>
                <a:gd name="T25" fmla="*/ 0 h 80"/>
                <a:gd name="T26" fmla="*/ 259 w 259"/>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9" h="80">
                  <a:moveTo>
                    <a:pt x="39" y="25"/>
                  </a:moveTo>
                  <a:lnTo>
                    <a:pt x="234" y="0"/>
                  </a:lnTo>
                  <a:lnTo>
                    <a:pt x="259" y="9"/>
                  </a:lnTo>
                  <a:lnTo>
                    <a:pt x="259" y="46"/>
                  </a:lnTo>
                  <a:lnTo>
                    <a:pt x="64" y="75"/>
                  </a:lnTo>
                  <a:lnTo>
                    <a:pt x="9" y="80"/>
                  </a:lnTo>
                  <a:lnTo>
                    <a:pt x="0" y="30"/>
                  </a:lnTo>
                  <a:lnTo>
                    <a:pt x="39" y="25"/>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8" name="Freeform 64">
              <a:extLst>
                <a:ext uri="{FF2B5EF4-FFF2-40B4-BE49-F238E27FC236}">
                  <a16:creationId xmlns:a16="http://schemas.microsoft.com/office/drawing/2014/main" id="{F8CA4C37-DA69-4374-9B49-C94A3582E5C5}"/>
                </a:ext>
              </a:extLst>
            </p:cNvPr>
            <p:cNvSpPr>
              <a:spLocks/>
            </p:cNvSpPr>
            <p:nvPr/>
          </p:nvSpPr>
          <p:spPr bwMode="auto">
            <a:xfrm>
              <a:off x="3664" y="1712"/>
              <a:ext cx="311" cy="94"/>
            </a:xfrm>
            <a:custGeom>
              <a:avLst/>
              <a:gdLst>
                <a:gd name="T0" fmla="*/ 0 w 311"/>
                <a:gd name="T1" fmla="*/ 84 h 94"/>
                <a:gd name="T2" fmla="*/ 64 w 311"/>
                <a:gd name="T3" fmla="*/ 59 h 94"/>
                <a:gd name="T4" fmla="*/ 267 w 311"/>
                <a:gd name="T5" fmla="*/ 0 h 94"/>
                <a:gd name="T6" fmla="*/ 311 w 311"/>
                <a:gd name="T7" fmla="*/ 9 h 94"/>
                <a:gd name="T8" fmla="*/ 61 w 311"/>
                <a:gd name="T9" fmla="*/ 94 h 94"/>
                <a:gd name="T10" fmla="*/ 0 w 311"/>
                <a:gd name="T11" fmla="*/ 84 h 94"/>
                <a:gd name="T12" fmla="*/ 0 60000 65536"/>
                <a:gd name="T13" fmla="*/ 0 60000 65536"/>
                <a:gd name="T14" fmla="*/ 0 60000 65536"/>
                <a:gd name="T15" fmla="*/ 0 60000 65536"/>
                <a:gd name="T16" fmla="*/ 0 60000 65536"/>
                <a:gd name="T17" fmla="*/ 0 60000 65536"/>
                <a:gd name="T18" fmla="*/ 0 w 311"/>
                <a:gd name="T19" fmla="*/ 0 h 94"/>
                <a:gd name="T20" fmla="*/ 311 w 311"/>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311" h="94">
                  <a:moveTo>
                    <a:pt x="0" y="84"/>
                  </a:moveTo>
                  <a:lnTo>
                    <a:pt x="64" y="59"/>
                  </a:lnTo>
                  <a:lnTo>
                    <a:pt x="267" y="0"/>
                  </a:lnTo>
                  <a:lnTo>
                    <a:pt x="311" y="9"/>
                  </a:lnTo>
                  <a:lnTo>
                    <a:pt x="61" y="94"/>
                  </a:lnTo>
                  <a:lnTo>
                    <a:pt x="0" y="84"/>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9" name="Freeform 65">
              <a:extLst>
                <a:ext uri="{FF2B5EF4-FFF2-40B4-BE49-F238E27FC236}">
                  <a16:creationId xmlns:a16="http://schemas.microsoft.com/office/drawing/2014/main" id="{297D11DF-E143-4363-AC46-4B625A8E80FA}"/>
                </a:ext>
              </a:extLst>
            </p:cNvPr>
            <p:cNvSpPr>
              <a:spLocks/>
            </p:cNvSpPr>
            <p:nvPr/>
          </p:nvSpPr>
          <p:spPr bwMode="auto">
            <a:xfrm>
              <a:off x="3817" y="1701"/>
              <a:ext cx="297" cy="111"/>
            </a:xfrm>
            <a:custGeom>
              <a:avLst/>
              <a:gdLst>
                <a:gd name="T0" fmla="*/ 0 w 297"/>
                <a:gd name="T1" fmla="*/ 100 h 111"/>
                <a:gd name="T2" fmla="*/ 212 w 297"/>
                <a:gd name="T3" fmla="*/ 0 h 111"/>
                <a:gd name="T4" fmla="*/ 267 w 297"/>
                <a:gd name="T5" fmla="*/ 4 h 111"/>
                <a:gd name="T6" fmla="*/ 297 w 297"/>
                <a:gd name="T7" fmla="*/ 31 h 111"/>
                <a:gd name="T8" fmla="*/ 100 w 297"/>
                <a:gd name="T9" fmla="*/ 111 h 111"/>
                <a:gd name="T10" fmla="*/ 0 w 297"/>
                <a:gd name="T11" fmla="*/ 100 h 111"/>
                <a:gd name="T12" fmla="*/ 0 60000 65536"/>
                <a:gd name="T13" fmla="*/ 0 60000 65536"/>
                <a:gd name="T14" fmla="*/ 0 60000 65536"/>
                <a:gd name="T15" fmla="*/ 0 60000 65536"/>
                <a:gd name="T16" fmla="*/ 0 60000 65536"/>
                <a:gd name="T17" fmla="*/ 0 60000 65536"/>
                <a:gd name="T18" fmla="*/ 0 w 297"/>
                <a:gd name="T19" fmla="*/ 0 h 111"/>
                <a:gd name="T20" fmla="*/ 297 w 297"/>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297" h="111">
                  <a:moveTo>
                    <a:pt x="0" y="100"/>
                  </a:moveTo>
                  <a:lnTo>
                    <a:pt x="212" y="0"/>
                  </a:lnTo>
                  <a:lnTo>
                    <a:pt x="267" y="4"/>
                  </a:lnTo>
                  <a:lnTo>
                    <a:pt x="297" y="31"/>
                  </a:lnTo>
                  <a:lnTo>
                    <a:pt x="100" y="111"/>
                  </a:lnTo>
                  <a:lnTo>
                    <a:pt x="0" y="100"/>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0" name="Freeform 66">
              <a:extLst>
                <a:ext uri="{FF2B5EF4-FFF2-40B4-BE49-F238E27FC236}">
                  <a16:creationId xmlns:a16="http://schemas.microsoft.com/office/drawing/2014/main" id="{8F175E56-16F2-4161-8205-D52FE0AC71E7}"/>
                </a:ext>
              </a:extLst>
            </p:cNvPr>
            <p:cNvSpPr>
              <a:spLocks/>
            </p:cNvSpPr>
            <p:nvPr/>
          </p:nvSpPr>
          <p:spPr bwMode="auto">
            <a:xfrm>
              <a:off x="2588" y="1655"/>
              <a:ext cx="398" cy="118"/>
            </a:xfrm>
            <a:custGeom>
              <a:avLst/>
              <a:gdLst>
                <a:gd name="T0" fmla="*/ 32 w 398"/>
                <a:gd name="T1" fmla="*/ 78 h 118"/>
                <a:gd name="T2" fmla="*/ 353 w 398"/>
                <a:gd name="T3" fmla="*/ 7 h 118"/>
                <a:gd name="T4" fmla="*/ 398 w 398"/>
                <a:gd name="T5" fmla="*/ 0 h 118"/>
                <a:gd name="T6" fmla="*/ 346 w 398"/>
                <a:gd name="T7" fmla="*/ 50 h 118"/>
                <a:gd name="T8" fmla="*/ 321 w 398"/>
                <a:gd name="T9" fmla="*/ 86 h 118"/>
                <a:gd name="T10" fmla="*/ 245 w 398"/>
                <a:gd name="T11" fmla="*/ 118 h 118"/>
                <a:gd name="T12" fmla="*/ 142 w 398"/>
                <a:gd name="T13" fmla="*/ 118 h 118"/>
                <a:gd name="T14" fmla="*/ 32 w 398"/>
                <a:gd name="T15" fmla="*/ 118 h 118"/>
                <a:gd name="T16" fmla="*/ 0 w 398"/>
                <a:gd name="T17" fmla="*/ 98 h 118"/>
                <a:gd name="T18" fmla="*/ 32 w 398"/>
                <a:gd name="T19" fmla="*/ 78 h 1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8"/>
                <a:gd name="T31" fmla="*/ 0 h 118"/>
                <a:gd name="T32" fmla="*/ 398 w 398"/>
                <a:gd name="T33" fmla="*/ 118 h 1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8" h="118">
                  <a:moveTo>
                    <a:pt x="32" y="78"/>
                  </a:moveTo>
                  <a:lnTo>
                    <a:pt x="353" y="7"/>
                  </a:lnTo>
                  <a:lnTo>
                    <a:pt x="398" y="0"/>
                  </a:lnTo>
                  <a:lnTo>
                    <a:pt x="346" y="50"/>
                  </a:lnTo>
                  <a:lnTo>
                    <a:pt x="321" y="86"/>
                  </a:lnTo>
                  <a:lnTo>
                    <a:pt x="245" y="118"/>
                  </a:lnTo>
                  <a:lnTo>
                    <a:pt x="142" y="118"/>
                  </a:lnTo>
                  <a:lnTo>
                    <a:pt x="32" y="118"/>
                  </a:lnTo>
                  <a:lnTo>
                    <a:pt x="0" y="98"/>
                  </a:lnTo>
                  <a:lnTo>
                    <a:pt x="32" y="78"/>
                  </a:lnTo>
                  <a:close/>
                </a:path>
              </a:pathLst>
            </a:custGeom>
            <a:solidFill>
              <a:srgbClr val="6633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1" name="Freeform 67">
              <a:extLst>
                <a:ext uri="{FF2B5EF4-FFF2-40B4-BE49-F238E27FC236}">
                  <a16:creationId xmlns:a16="http://schemas.microsoft.com/office/drawing/2014/main" id="{DF56A049-BC72-4C1D-9630-8022B74F9B1C}"/>
                </a:ext>
              </a:extLst>
            </p:cNvPr>
            <p:cNvSpPr>
              <a:spLocks/>
            </p:cNvSpPr>
            <p:nvPr/>
          </p:nvSpPr>
          <p:spPr bwMode="auto">
            <a:xfrm>
              <a:off x="2460" y="1655"/>
              <a:ext cx="142" cy="105"/>
            </a:xfrm>
            <a:custGeom>
              <a:avLst/>
              <a:gdLst>
                <a:gd name="T0" fmla="*/ 51 w 142"/>
                <a:gd name="T1" fmla="*/ 98 h 105"/>
                <a:gd name="T2" fmla="*/ 0 w 142"/>
                <a:gd name="T3" fmla="*/ 86 h 105"/>
                <a:gd name="T4" fmla="*/ 0 w 142"/>
                <a:gd name="T5" fmla="*/ 34 h 105"/>
                <a:gd name="T6" fmla="*/ 76 w 142"/>
                <a:gd name="T7" fmla="*/ 0 h 105"/>
                <a:gd name="T8" fmla="*/ 142 w 142"/>
                <a:gd name="T9" fmla="*/ 0 h 105"/>
                <a:gd name="T10" fmla="*/ 135 w 142"/>
                <a:gd name="T11" fmla="*/ 98 h 105"/>
                <a:gd name="T12" fmla="*/ 96 w 142"/>
                <a:gd name="T13" fmla="*/ 105 h 105"/>
                <a:gd name="T14" fmla="*/ 51 w 142"/>
                <a:gd name="T15" fmla="*/ 98 h 105"/>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105"/>
                <a:gd name="T26" fmla="*/ 142 w 142"/>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105">
                  <a:moveTo>
                    <a:pt x="51" y="98"/>
                  </a:moveTo>
                  <a:lnTo>
                    <a:pt x="0" y="86"/>
                  </a:lnTo>
                  <a:lnTo>
                    <a:pt x="0" y="34"/>
                  </a:lnTo>
                  <a:lnTo>
                    <a:pt x="76" y="0"/>
                  </a:lnTo>
                  <a:lnTo>
                    <a:pt x="142" y="0"/>
                  </a:lnTo>
                  <a:lnTo>
                    <a:pt x="135" y="98"/>
                  </a:lnTo>
                  <a:lnTo>
                    <a:pt x="96" y="105"/>
                  </a:lnTo>
                  <a:lnTo>
                    <a:pt x="51" y="98"/>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2" name="Freeform 68">
              <a:extLst>
                <a:ext uri="{FF2B5EF4-FFF2-40B4-BE49-F238E27FC236}">
                  <a16:creationId xmlns:a16="http://schemas.microsoft.com/office/drawing/2014/main" id="{6A41A59B-3BA4-4A2D-A5D1-4E29A5C31075}"/>
                </a:ext>
              </a:extLst>
            </p:cNvPr>
            <p:cNvSpPr>
              <a:spLocks/>
            </p:cNvSpPr>
            <p:nvPr/>
          </p:nvSpPr>
          <p:spPr bwMode="auto">
            <a:xfrm>
              <a:off x="2870" y="1812"/>
              <a:ext cx="130" cy="91"/>
            </a:xfrm>
            <a:custGeom>
              <a:avLst/>
              <a:gdLst>
                <a:gd name="T0" fmla="*/ 0 w 130"/>
                <a:gd name="T1" fmla="*/ 12 h 91"/>
                <a:gd name="T2" fmla="*/ 0 w 130"/>
                <a:gd name="T3" fmla="*/ 91 h 91"/>
                <a:gd name="T4" fmla="*/ 71 w 130"/>
                <a:gd name="T5" fmla="*/ 78 h 91"/>
                <a:gd name="T6" fmla="*/ 130 w 130"/>
                <a:gd name="T7" fmla="*/ 44 h 91"/>
                <a:gd name="T8" fmla="*/ 103 w 130"/>
                <a:gd name="T9" fmla="*/ 7 h 91"/>
                <a:gd name="T10" fmla="*/ 59 w 130"/>
                <a:gd name="T11" fmla="*/ 0 h 91"/>
                <a:gd name="T12" fmla="*/ 0 w 130"/>
                <a:gd name="T13" fmla="*/ 12 h 91"/>
                <a:gd name="T14" fmla="*/ 0 60000 65536"/>
                <a:gd name="T15" fmla="*/ 0 60000 65536"/>
                <a:gd name="T16" fmla="*/ 0 60000 65536"/>
                <a:gd name="T17" fmla="*/ 0 60000 65536"/>
                <a:gd name="T18" fmla="*/ 0 60000 65536"/>
                <a:gd name="T19" fmla="*/ 0 60000 65536"/>
                <a:gd name="T20" fmla="*/ 0 60000 65536"/>
                <a:gd name="T21" fmla="*/ 0 w 130"/>
                <a:gd name="T22" fmla="*/ 0 h 91"/>
                <a:gd name="T23" fmla="*/ 130 w 130"/>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91">
                  <a:moveTo>
                    <a:pt x="0" y="12"/>
                  </a:moveTo>
                  <a:lnTo>
                    <a:pt x="0" y="91"/>
                  </a:lnTo>
                  <a:lnTo>
                    <a:pt x="71" y="78"/>
                  </a:lnTo>
                  <a:lnTo>
                    <a:pt x="130" y="44"/>
                  </a:lnTo>
                  <a:lnTo>
                    <a:pt x="103" y="7"/>
                  </a:lnTo>
                  <a:lnTo>
                    <a:pt x="59" y="0"/>
                  </a:lnTo>
                  <a:lnTo>
                    <a:pt x="0" y="12"/>
                  </a:lnTo>
                  <a:close/>
                </a:path>
              </a:pathLst>
            </a:custGeom>
            <a:solidFill>
              <a:srgbClr val="9363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3" name="Freeform 69">
              <a:extLst>
                <a:ext uri="{FF2B5EF4-FFF2-40B4-BE49-F238E27FC236}">
                  <a16:creationId xmlns:a16="http://schemas.microsoft.com/office/drawing/2014/main" id="{8ECB4670-9286-4D85-8BD7-49ACB0CC6BFC}"/>
                </a:ext>
              </a:extLst>
            </p:cNvPr>
            <p:cNvSpPr>
              <a:spLocks/>
            </p:cNvSpPr>
            <p:nvPr/>
          </p:nvSpPr>
          <p:spPr bwMode="auto">
            <a:xfrm>
              <a:off x="2897" y="1714"/>
              <a:ext cx="115" cy="130"/>
            </a:xfrm>
            <a:custGeom>
              <a:avLst/>
              <a:gdLst>
                <a:gd name="T0" fmla="*/ 0 w 115"/>
                <a:gd name="T1" fmla="*/ 91 h 130"/>
                <a:gd name="T2" fmla="*/ 19 w 115"/>
                <a:gd name="T3" fmla="*/ 39 h 130"/>
                <a:gd name="T4" fmla="*/ 89 w 115"/>
                <a:gd name="T5" fmla="*/ 0 h 130"/>
                <a:gd name="T6" fmla="*/ 115 w 115"/>
                <a:gd name="T7" fmla="*/ 46 h 130"/>
                <a:gd name="T8" fmla="*/ 115 w 115"/>
                <a:gd name="T9" fmla="*/ 98 h 130"/>
                <a:gd name="T10" fmla="*/ 37 w 115"/>
                <a:gd name="T11" fmla="*/ 130 h 130"/>
                <a:gd name="T12" fmla="*/ 0 w 115"/>
                <a:gd name="T13" fmla="*/ 91 h 130"/>
                <a:gd name="T14" fmla="*/ 0 60000 65536"/>
                <a:gd name="T15" fmla="*/ 0 60000 65536"/>
                <a:gd name="T16" fmla="*/ 0 60000 65536"/>
                <a:gd name="T17" fmla="*/ 0 60000 65536"/>
                <a:gd name="T18" fmla="*/ 0 60000 65536"/>
                <a:gd name="T19" fmla="*/ 0 60000 65536"/>
                <a:gd name="T20" fmla="*/ 0 60000 65536"/>
                <a:gd name="T21" fmla="*/ 0 w 115"/>
                <a:gd name="T22" fmla="*/ 0 h 130"/>
                <a:gd name="T23" fmla="*/ 115 w 115"/>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30">
                  <a:moveTo>
                    <a:pt x="0" y="91"/>
                  </a:moveTo>
                  <a:lnTo>
                    <a:pt x="19" y="39"/>
                  </a:lnTo>
                  <a:lnTo>
                    <a:pt x="89" y="0"/>
                  </a:lnTo>
                  <a:lnTo>
                    <a:pt x="115" y="46"/>
                  </a:lnTo>
                  <a:lnTo>
                    <a:pt x="115" y="98"/>
                  </a:lnTo>
                  <a:lnTo>
                    <a:pt x="37" y="130"/>
                  </a:lnTo>
                  <a:lnTo>
                    <a:pt x="0" y="91"/>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4" name="Freeform 70">
              <a:extLst>
                <a:ext uri="{FF2B5EF4-FFF2-40B4-BE49-F238E27FC236}">
                  <a16:creationId xmlns:a16="http://schemas.microsoft.com/office/drawing/2014/main" id="{136F236A-CFB7-435A-A67B-9540DA8A3E49}"/>
                </a:ext>
              </a:extLst>
            </p:cNvPr>
            <p:cNvSpPr>
              <a:spLocks/>
            </p:cNvSpPr>
            <p:nvPr/>
          </p:nvSpPr>
          <p:spPr bwMode="auto">
            <a:xfrm>
              <a:off x="3503" y="2125"/>
              <a:ext cx="135" cy="178"/>
            </a:xfrm>
            <a:custGeom>
              <a:avLst/>
              <a:gdLst>
                <a:gd name="T0" fmla="*/ 0 w 135"/>
                <a:gd name="T1" fmla="*/ 22 h 178"/>
                <a:gd name="T2" fmla="*/ 135 w 135"/>
                <a:gd name="T3" fmla="*/ 0 h 178"/>
                <a:gd name="T4" fmla="*/ 135 w 135"/>
                <a:gd name="T5" fmla="*/ 148 h 178"/>
                <a:gd name="T6" fmla="*/ 32 w 135"/>
                <a:gd name="T7" fmla="*/ 173 h 178"/>
                <a:gd name="T8" fmla="*/ 0 w 135"/>
                <a:gd name="T9" fmla="*/ 178 h 178"/>
                <a:gd name="T10" fmla="*/ 0 w 135"/>
                <a:gd name="T11" fmla="*/ 22 h 178"/>
                <a:gd name="T12" fmla="*/ 0 60000 65536"/>
                <a:gd name="T13" fmla="*/ 0 60000 65536"/>
                <a:gd name="T14" fmla="*/ 0 60000 65536"/>
                <a:gd name="T15" fmla="*/ 0 60000 65536"/>
                <a:gd name="T16" fmla="*/ 0 60000 65536"/>
                <a:gd name="T17" fmla="*/ 0 60000 65536"/>
                <a:gd name="T18" fmla="*/ 0 w 135"/>
                <a:gd name="T19" fmla="*/ 0 h 178"/>
                <a:gd name="T20" fmla="*/ 135 w 135"/>
                <a:gd name="T21" fmla="*/ 178 h 178"/>
              </a:gdLst>
              <a:ahLst/>
              <a:cxnLst>
                <a:cxn ang="T12">
                  <a:pos x="T0" y="T1"/>
                </a:cxn>
                <a:cxn ang="T13">
                  <a:pos x="T2" y="T3"/>
                </a:cxn>
                <a:cxn ang="T14">
                  <a:pos x="T4" y="T5"/>
                </a:cxn>
                <a:cxn ang="T15">
                  <a:pos x="T6" y="T7"/>
                </a:cxn>
                <a:cxn ang="T16">
                  <a:pos x="T8" y="T9"/>
                </a:cxn>
                <a:cxn ang="T17">
                  <a:pos x="T10" y="T11"/>
                </a:cxn>
              </a:cxnLst>
              <a:rect l="T18" t="T19" r="T20" b="T21"/>
              <a:pathLst>
                <a:path w="135" h="178">
                  <a:moveTo>
                    <a:pt x="0" y="22"/>
                  </a:moveTo>
                  <a:lnTo>
                    <a:pt x="135" y="0"/>
                  </a:lnTo>
                  <a:lnTo>
                    <a:pt x="135" y="148"/>
                  </a:lnTo>
                  <a:lnTo>
                    <a:pt x="32" y="173"/>
                  </a:lnTo>
                  <a:lnTo>
                    <a:pt x="0" y="178"/>
                  </a:lnTo>
                  <a:lnTo>
                    <a:pt x="0" y="22"/>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71">
              <a:extLst>
                <a:ext uri="{FF2B5EF4-FFF2-40B4-BE49-F238E27FC236}">
                  <a16:creationId xmlns:a16="http://schemas.microsoft.com/office/drawing/2014/main" id="{D0311727-0611-4B10-ABA1-D3E92C47335E}"/>
                </a:ext>
              </a:extLst>
            </p:cNvPr>
            <p:cNvSpPr>
              <a:spLocks/>
            </p:cNvSpPr>
            <p:nvPr/>
          </p:nvSpPr>
          <p:spPr bwMode="auto">
            <a:xfrm>
              <a:off x="3579" y="2122"/>
              <a:ext cx="80" cy="165"/>
            </a:xfrm>
            <a:custGeom>
              <a:avLst/>
              <a:gdLst>
                <a:gd name="T0" fmla="*/ 0 w 80"/>
                <a:gd name="T1" fmla="*/ 16 h 165"/>
                <a:gd name="T2" fmla="*/ 0 w 80"/>
                <a:gd name="T3" fmla="*/ 165 h 165"/>
                <a:gd name="T4" fmla="*/ 80 w 80"/>
                <a:gd name="T5" fmla="*/ 151 h 165"/>
                <a:gd name="T6" fmla="*/ 80 w 80"/>
                <a:gd name="T7" fmla="*/ 0 h 165"/>
                <a:gd name="T8" fmla="*/ 0 w 80"/>
                <a:gd name="T9" fmla="*/ 16 h 165"/>
                <a:gd name="T10" fmla="*/ 0 60000 65536"/>
                <a:gd name="T11" fmla="*/ 0 60000 65536"/>
                <a:gd name="T12" fmla="*/ 0 60000 65536"/>
                <a:gd name="T13" fmla="*/ 0 60000 65536"/>
                <a:gd name="T14" fmla="*/ 0 60000 65536"/>
                <a:gd name="T15" fmla="*/ 0 w 80"/>
                <a:gd name="T16" fmla="*/ 0 h 165"/>
                <a:gd name="T17" fmla="*/ 80 w 80"/>
                <a:gd name="T18" fmla="*/ 165 h 165"/>
              </a:gdLst>
              <a:ahLst/>
              <a:cxnLst>
                <a:cxn ang="T10">
                  <a:pos x="T0" y="T1"/>
                </a:cxn>
                <a:cxn ang="T11">
                  <a:pos x="T2" y="T3"/>
                </a:cxn>
                <a:cxn ang="T12">
                  <a:pos x="T4" y="T5"/>
                </a:cxn>
                <a:cxn ang="T13">
                  <a:pos x="T6" y="T7"/>
                </a:cxn>
                <a:cxn ang="T14">
                  <a:pos x="T8" y="T9"/>
                </a:cxn>
              </a:cxnLst>
              <a:rect l="T15" t="T16" r="T17" b="T18"/>
              <a:pathLst>
                <a:path w="80" h="165">
                  <a:moveTo>
                    <a:pt x="0" y="16"/>
                  </a:moveTo>
                  <a:lnTo>
                    <a:pt x="0" y="165"/>
                  </a:lnTo>
                  <a:lnTo>
                    <a:pt x="80" y="151"/>
                  </a:lnTo>
                  <a:lnTo>
                    <a:pt x="80" y="0"/>
                  </a:lnTo>
                  <a:lnTo>
                    <a:pt x="0" y="16"/>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72">
              <a:extLst>
                <a:ext uri="{FF2B5EF4-FFF2-40B4-BE49-F238E27FC236}">
                  <a16:creationId xmlns:a16="http://schemas.microsoft.com/office/drawing/2014/main" id="{C7080490-C76D-45DD-9541-1EFD9EBEF511}"/>
                </a:ext>
              </a:extLst>
            </p:cNvPr>
            <p:cNvSpPr>
              <a:spLocks/>
            </p:cNvSpPr>
            <p:nvPr/>
          </p:nvSpPr>
          <p:spPr bwMode="auto">
            <a:xfrm>
              <a:off x="3627" y="2116"/>
              <a:ext cx="71" cy="164"/>
            </a:xfrm>
            <a:custGeom>
              <a:avLst/>
              <a:gdLst>
                <a:gd name="T0" fmla="*/ 0 w 71"/>
                <a:gd name="T1" fmla="*/ 9 h 164"/>
                <a:gd name="T2" fmla="*/ 0 w 71"/>
                <a:gd name="T3" fmla="*/ 164 h 164"/>
                <a:gd name="T4" fmla="*/ 71 w 71"/>
                <a:gd name="T5" fmla="*/ 148 h 164"/>
                <a:gd name="T6" fmla="*/ 71 w 71"/>
                <a:gd name="T7" fmla="*/ 0 h 164"/>
                <a:gd name="T8" fmla="*/ 0 w 71"/>
                <a:gd name="T9" fmla="*/ 9 h 164"/>
                <a:gd name="T10" fmla="*/ 0 60000 65536"/>
                <a:gd name="T11" fmla="*/ 0 60000 65536"/>
                <a:gd name="T12" fmla="*/ 0 60000 65536"/>
                <a:gd name="T13" fmla="*/ 0 60000 65536"/>
                <a:gd name="T14" fmla="*/ 0 60000 65536"/>
                <a:gd name="T15" fmla="*/ 0 w 71"/>
                <a:gd name="T16" fmla="*/ 0 h 164"/>
                <a:gd name="T17" fmla="*/ 71 w 71"/>
                <a:gd name="T18" fmla="*/ 164 h 164"/>
              </a:gdLst>
              <a:ahLst/>
              <a:cxnLst>
                <a:cxn ang="T10">
                  <a:pos x="T0" y="T1"/>
                </a:cxn>
                <a:cxn ang="T11">
                  <a:pos x="T2" y="T3"/>
                </a:cxn>
                <a:cxn ang="T12">
                  <a:pos x="T4" y="T5"/>
                </a:cxn>
                <a:cxn ang="T13">
                  <a:pos x="T6" y="T7"/>
                </a:cxn>
                <a:cxn ang="T14">
                  <a:pos x="T8" y="T9"/>
                </a:cxn>
              </a:cxnLst>
              <a:rect l="T15" t="T16" r="T17" b="T18"/>
              <a:pathLst>
                <a:path w="71" h="164">
                  <a:moveTo>
                    <a:pt x="0" y="9"/>
                  </a:moveTo>
                  <a:lnTo>
                    <a:pt x="0" y="164"/>
                  </a:lnTo>
                  <a:lnTo>
                    <a:pt x="71" y="148"/>
                  </a:lnTo>
                  <a:lnTo>
                    <a:pt x="71" y="0"/>
                  </a:lnTo>
                  <a:lnTo>
                    <a:pt x="0" y="9"/>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7" name="Freeform 73">
              <a:extLst>
                <a:ext uri="{FF2B5EF4-FFF2-40B4-BE49-F238E27FC236}">
                  <a16:creationId xmlns:a16="http://schemas.microsoft.com/office/drawing/2014/main" id="{D731521F-6CB1-4769-9757-768354C9852A}"/>
                </a:ext>
              </a:extLst>
            </p:cNvPr>
            <p:cNvSpPr>
              <a:spLocks/>
            </p:cNvSpPr>
            <p:nvPr/>
          </p:nvSpPr>
          <p:spPr bwMode="auto">
            <a:xfrm>
              <a:off x="3714" y="2090"/>
              <a:ext cx="75" cy="197"/>
            </a:xfrm>
            <a:custGeom>
              <a:avLst/>
              <a:gdLst>
                <a:gd name="T0" fmla="*/ 0 w 75"/>
                <a:gd name="T1" fmla="*/ 5 h 197"/>
                <a:gd name="T2" fmla="*/ 59 w 75"/>
                <a:gd name="T3" fmla="*/ 197 h 197"/>
                <a:gd name="T4" fmla="*/ 75 w 75"/>
                <a:gd name="T5" fmla="*/ 190 h 197"/>
                <a:gd name="T6" fmla="*/ 16 w 75"/>
                <a:gd name="T7" fmla="*/ 0 h 197"/>
                <a:gd name="T8" fmla="*/ 0 w 75"/>
                <a:gd name="T9" fmla="*/ 5 h 197"/>
                <a:gd name="T10" fmla="*/ 0 60000 65536"/>
                <a:gd name="T11" fmla="*/ 0 60000 65536"/>
                <a:gd name="T12" fmla="*/ 0 60000 65536"/>
                <a:gd name="T13" fmla="*/ 0 60000 65536"/>
                <a:gd name="T14" fmla="*/ 0 60000 65536"/>
                <a:gd name="T15" fmla="*/ 0 w 75"/>
                <a:gd name="T16" fmla="*/ 0 h 197"/>
                <a:gd name="T17" fmla="*/ 75 w 75"/>
                <a:gd name="T18" fmla="*/ 197 h 197"/>
              </a:gdLst>
              <a:ahLst/>
              <a:cxnLst>
                <a:cxn ang="T10">
                  <a:pos x="T0" y="T1"/>
                </a:cxn>
                <a:cxn ang="T11">
                  <a:pos x="T2" y="T3"/>
                </a:cxn>
                <a:cxn ang="T12">
                  <a:pos x="T4" y="T5"/>
                </a:cxn>
                <a:cxn ang="T13">
                  <a:pos x="T6" y="T7"/>
                </a:cxn>
                <a:cxn ang="T14">
                  <a:pos x="T8" y="T9"/>
                </a:cxn>
              </a:cxnLst>
              <a:rect l="T15" t="T16" r="T17" b="T18"/>
              <a:pathLst>
                <a:path w="75" h="197">
                  <a:moveTo>
                    <a:pt x="0" y="5"/>
                  </a:moveTo>
                  <a:lnTo>
                    <a:pt x="59" y="197"/>
                  </a:lnTo>
                  <a:lnTo>
                    <a:pt x="75" y="190"/>
                  </a:lnTo>
                  <a:lnTo>
                    <a:pt x="16" y="0"/>
                  </a:lnTo>
                  <a:lnTo>
                    <a:pt x="0" y="5"/>
                  </a:lnTo>
                  <a:close/>
                </a:path>
              </a:pathLst>
            </a:custGeom>
            <a:solidFill>
              <a:srgbClr val="CC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74">
              <a:extLst>
                <a:ext uri="{FF2B5EF4-FFF2-40B4-BE49-F238E27FC236}">
                  <a16:creationId xmlns:a16="http://schemas.microsoft.com/office/drawing/2014/main" id="{CD261EDD-71B0-4E54-B313-3F113310088D}"/>
                </a:ext>
              </a:extLst>
            </p:cNvPr>
            <p:cNvSpPr>
              <a:spLocks/>
            </p:cNvSpPr>
            <p:nvPr/>
          </p:nvSpPr>
          <p:spPr bwMode="auto">
            <a:xfrm>
              <a:off x="2486" y="1801"/>
              <a:ext cx="29" cy="41"/>
            </a:xfrm>
            <a:custGeom>
              <a:avLst/>
              <a:gdLst>
                <a:gd name="T0" fmla="*/ 29 w 29"/>
                <a:gd name="T1" fmla="*/ 0 h 41"/>
                <a:gd name="T2" fmla="*/ 0 w 29"/>
                <a:gd name="T3" fmla="*/ 41 h 41"/>
                <a:gd name="T4" fmla="*/ 29 w 29"/>
                <a:gd name="T5" fmla="*/ 41 h 41"/>
                <a:gd name="T6" fmla="*/ 29 w 29"/>
                <a:gd name="T7" fmla="*/ 0 h 41"/>
                <a:gd name="T8" fmla="*/ 0 60000 65536"/>
                <a:gd name="T9" fmla="*/ 0 60000 65536"/>
                <a:gd name="T10" fmla="*/ 0 60000 65536"/>
                <a:gd name="T11" fmla="*/ 0 60000 65536"/>
                <a:gd name="T12" fmla="*/ 0 w 29"/>
                <a:gd name="T13" fmla="*/ 0 h 41"/>
                <a:gd name="T14" fmla="*/ 29 w 29"/>
                <a:gd name="T15" fmla="*/ 41 h 41"/>
              </a:gdLst>
              <a:ahLst/>
              <a:cxnLst>
                <a:cxn ang="T8">
                  <a:pos x="T0" y="T1"/>
                </a:cxn>
                <a:cxn ang="T9">
                  <a:pos x="T2" y="T3"/>
                </a:cxn>
                <a:cxn ang="T10">
                  <a:pos x="T4" y="T5"/>
                </a:cxn>
                <a:cxn ang="T11">
                  <a:pos x="T6" y="T7"/>
                </a:cxn>
              </a:cxnLst>
              <a:rect l="T12" t="T13" r="T14" b="T15"/>
              <a:pathLst>
                <a:path w="29" h="41">
                  <a:moveTo>
                    <a:pt x="29" y="0"/>
                  </a:moveTo>
                  <a:lnTo>
                    <a:pt x="0" y="41"/>
                  </a:lnTo>
                  <a:lnTo>
                    <a:pt x="29" y="41"/>
                  </a:lnTo>
                  <a:lnTo>
                    <a:pt x="29"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Freeform 75">
              <a:extLst>
                <a:ext uri="{FF2B5EF4-FFF2-40B4-BE49-F238E27FC236}">
                  <a16:creationId xmlns:a16="http://schemas.microsoft.com/office/drawing/2014/main" id="{20F4D87A-78C3-4222-8DDF-C2BA0B1A9285}"/>
                </a:ext>
              </a:extLst>
            </p:cNvPr>
            <p:cNvSpPr>
              <a:spLocks/>
            </p:cNvSpPr>
            <p:nvPr/>
          </p:nvSpPr>
          <p:spPr bwMode="auto">
            <a:xfrm>
              <a:off x="2545" y="1812"/>
              <a:ext cx="28" cy="41"/>
            </a:xfrm>
            <a:custGeom>
              <a:avLst/>
              <a:gdLst>
                <a:gd name="T0" fmla="*/ 28 w 28"/>
                <a:gd name="T1" fmla="*/ 0 h 41"/>
                <a:gd name="T2" fmla="*/ 0 w 28"/>
                <a:gd name="T3" fmla="*/ 41 h 41"/>
                <a:gd name="T4" fmla="*/ 28 w 28"/>
                <a:gd name="T5" fmla="*/ 41 h 41"/>
                <a:gd name="T6" fmla="*/ 28 w 28"/>
                <a:gd name="T7" fmla="*/ 0 h 41"/>
                <a:gd name="T8" fmla="*/ 0 60000 65536"/>
                <a:gd name="T9" fmla="*/ 0 60000 65536"/>
                <a:gd name="T10" fmla="*/ 0 60000 65536"/>
                <a:gd name="T11" fmla="*/ 0 60000 65536"/>
                <a:gd name="T12" fmla="*/ 0 w 28"/>
                <a:gd name="T13" fmla="*/ 0 h 41"/>
                <a:gd name="T14" fmla="*/ 28 w 28"/>
                <a:gd name="T15" fmla="*/ 41 h 41"/>
              </a:gdLst>
              <a:ahLst/>
              <a:cxnLst>
                <a:cxn ang="T8">
                  <a:pos x="T0" y="T1"/>
                </a:cxn>
                <a:cxn ang="T9">
                  <a:pos x="T2" y="T3"/>
                </a:cxn>
                <a:cxn ang="T10">
                  <a:pos x="T4" y="T5"/>
                </a:cxn>
                <a:cxn ang="T11">
                  <a:pos x="T6" y="T7"/>
                </a:cxn>
              </a:cxnLst>
              <a:rect l="T12" t="T13" r="T14" b="T15"/>
              <a:pathLst>
                <a:path w="28" h="41">
                  <a:moveTo>
                    <a:pt x="28" y="0"/>
                  </a:moveTo>
                  <a:lnTo>
                    <a:pt x="0" y="41"/>
                  </a:lnTo>
                  <a:lnTo>
                    <a:pt x="28" y="41"/>
                  </a:lnTo>
                  <a:lnTo>
                    <a:pt x="28"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0" name="Freeform 76">
              <a:extLst>
                <a:ext uri="{FF2B5EF4-FFF2-40B4-BE49-F238E27FC236}">
                  <a16:creationId xmlns:a16="http://schemas.microsoft.com/office/drawing/2014/main" id="{47A2A358-A7D2-4C03-B089-49DBBC6EEC98}"/>
                </a:ext>
              </a:extLst>
            </p:cNvPr>
            <p:cNvSpPr>
              <a:spLocks/>
            </p:cNvSpPr>
            <p:nvPr/>
          </p:nvSpPr>
          <p:spPr bwMode="auto">
            <a:xfrm>
              <a:off x="2620" y="1835"/>
              <a:ext cx="28" cy="41"/>
            </a:xfrm>
            <a:custGeom>
              <a:avLst/>
              <a:gdLst>
                <a:gd name="T0" fmla="*/ 28 w 28"/>
                <a:gd name="T1" fmla="*/ 0 h 41"/>
                <a:gd name="T2" fmla="*/ 0 w 28"/>
                <a:gd name="T3" fmla="*/ 41 h 41"/>
                <a:gd name="T4" fmla="*/ 28 w 28"/>
                <a:gd name="T5" fmla="*/ 41 h 41"/>
                <a:gd name="T6" fmla="*/ 28 w 28"/>
                <a:gd name="T7" fmla="*/ 0 h 41"/>
                <a:gd name="T8" fmla="*/ 0 60000 65536"/>
                <a:gd name="T9" fmla="*/ 0 60000 65536"/>
                <a:gd name="T10" fmla="*/ 0 60000 65536"/>
                <a:gd name="T11" fmla="*/ 0 60000 65536"/>
                <a:gd name="T12" fmla="*/ 0 w 28"/>
                <a:gd name="T13" fmla="*/ 0 h 41"/>
                <a:gd name="T14" fmla="*/ 28 w 28"/>
                <a:gd name="T15" fmla="*/ 41 h 41"/>
              </a:gdLst>
              <a:ahLst/>
              <a:cxnLst>
                <a:cxn ang="T8">
                  <a:pos x="T0" y="T1"/>
                </a:cxn>
                <a:cxn ang="T9">
                  <a:pos x="T2" y="T3"/>
                </a:cxn>
                <a:cxn ang="T10">
                  <a:pos x="T4" y="T5"/>
                </a:cxn>
                <a:cxn ang="T11">
                  <a:pos x="T6" y="T7"/>
                </a:cxn>
              </a:cxnLst>
              <a:rect l="T12" t="T13" r="T14" b="T15"/>
              <a:pathLst>
                <a:path w="28" h="41">
                  <a:moveTo>
                    <a:pt x="28" y="0"/>
                  </a:moveTo>
                  <a:lnTo>
                    <a:pt x="0" y="41"/>
                  </a:lnTo>
                  <a:lnTo>
                    <a:pt x="28" y="41"/>
                  </a:lnTo>
                  <a:lnTo>
                    <a:pt x="28"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1" name="Freeform 77">
              <a:extLst>
                <a:ext uri="{FF2B5EF4-FFF2-40B4-BE49-F238E27FC236}">
                  <a16:creationId xmlns:a16="http://schemas.microsoft.com/office/drawing/2014/main" id="{0117564E-6C1E-430B-9C6C-54051EDD9993}"/>
                </a:ext>
              </a:extLst>
            </p:cNvPr>
            <p:cNvSpPr>
              <a:spLocks/>
            </p:cNvSpPr>
            <p:nvPr/>
          </p:nvSpPr>
          <p:spPr bwMode="auto">
            <a:xfrm>
              <a:off x="3376" y="2173"/>
              <a:ext cx="57" cy="144"/>
            </a:xfrm>
            <a:custGeom>
              <a:avLst/>
              <a:gdLst>
                <a:gd name="T0" fmla="*/ 18 w 57"/>
                <a:gd name="T1" fmla="*/ 6 h 144"/>
                <a:gd name="T2" fmla="*/ 0 w 57"/>
                <a:gd name="T3" fmla="*/ 31 h 144"/>
                <a:gd name="T4" fmla="*/ 0 w 57"/>
                <a:gd name="T5" fmla="*/ 61 h 144"/>
                <a:gd name="T6" fmla="*/ 16 w 57"/>
                <a:gd name="T7" fmla="*/ 54 h 144"/>
                <a:gd name="T8" fmla="*/ 16 w 57"/>
                <a:gd name="T9" fmla="*/ 144 h 144"/>
                <a:gd name="T10" fmla="*/ 57 w 57"/>
                <a:gd name="T11" fmla="*/ 137 h 144"/>
                <a:gd name="T12" fmla="*/ 57 w 57"/>
                <a:gd name="T13" fmla="*/ 0 h 144"/>
                <a:gd name="T14" fmla="*/ 18 w 57"/>
                <a:gd name="T15" fmla="*/ 6 h 14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44"/>
                <a:gd name="T26" fmla="*/ 57 w 57"/>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44">
                  <a:moveTo>
                    <a:pt x="18" y="6"/>
                  </a:moveTo>
                  <a:lnTo>
                    <a:pt x="0" y="31"/>
                  </a:lnTo>
                  <a:lnTo>
                    <a:pt x="0" y="61"/>
                  </a:lnTo>
                  <a:lnTo>
                    <a:pt x="16" y="54"/>
                  </a:lnTo>
                  <a:lnTo>
                    <a:pt x="16" y="144"/>
                  </a:lnTo>
                  <a:lnTo>
                    <a:pt x="57" y="137"/>
                  </a:lnTo>
                  <a:lnTo>
                    <a:pt x="57" y="0"/>
                  </a:lnTo>
                  <a:lnTo>
                    <a:pt x="18" y="6"/>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2" name="Freeform 78">
              <a:extLst>
                <a:ext uri="{FF2B5EF4-FFF2-40B4-BE49-F238E27FC236}">
                  <a16:creationId xmlns:a16="http://schemas.microsoft.com/office/drawing/2014/main" id="{814CAFF7-C07B-4E77-BAF0-4DFBA8D374D3}"/>
                </a:ext>
              </a:extLst>
            </p:cNvPr>
            <p:cNvSpPr>
              <a:spLocks/>
            </p:cNvSpPr>
            <p:nvPr/>
          </p:nvSpPr>
          <p:spPr bwMode="auto">
            <a:xfrm>
              <a:off x="1689" y="2277"/>
              <a:ext cx="191" cy="137"/>
            </a:xfrm>
            <a:custGeom>
              <a:avLst/>
              <a:gdLst>
                <a:gd name="T0" fmla="*/ 145 w 191"/>
                <a:gd name="T1" fmla="*/ 3 h 137"/>
                <a:gd name="T2" fmla="*/ 120 w 191"/>
                <a:gd name="T3" fmla="*/ 0 h 137"/>
                <a:gd name="T4" fmla="*/ 83 w 191"/>
                <a:gd name="T5" fmla="*/ 24 h 137"/>
                <a:gd name="T6" fmla="*/ 103 w 191"/>
                <a:gd name="T7" fmla="*/ 32 h 137"/>
                <a:gd name="T8" fmla="*/ 88 w 191"/>
                <a:gd name="T9" fmla="*/ 40 h 137"/>
                <a:gd name="T10" fmla="*/ 74 w 191"/>
                <a:gd name="T11" fmla="*/ 48 h 137"/>
                <a:gd name="T12" fmla="*/ 62 w 191"/>
                <a:gd name="T13" fmla="*/ 57 h 137"/>
                <a:gd name="T14" fmla="*/ 49 w 191"/>
                <a:gd name="T15" fmla="*/ 67 h 137"/>
                <a:gd name="T16" fmla="*/ 39 w 191"/>
                <a:gd name="T17" fmla="*/ 80 h 137"/>
                <a:gd name="T18" fmla="*/ 26 w 191"/>
                <a:gd name="T19" fmla="*/ 92 h 137"/>
                <a:gd name="T20" fmla="*/ 14 w 191"/>
                <a:gd name="T21" fmla="*/ 108 h 137"/>
                <a:gd name="T22" fmla="*/ 0 w 191"/>
                <a:gd name="T23" fmla="*/ 126 h 137"/>
                <a:gd name="T24" fmla="*/ 49 w 191"/>
                <a:gd name="T25" fmla="*/ 137 h 137"/>
                <a:gd name="T26" fmla="*/ 65 w 191"/>
                <a:gd name="T27" fmla="*/ 119 h 137"/>
                <a:gd name="T28" fmla="*/ 81 w 191"/>
                <a:gd name="T29" fmla="*/ 101 h 137"/>
                <a:gd name="T30" fmla="*/ 97 w 191"/>
                <a:gd name="T31" fmla="*/ 85 h 137"/>
                <a:gd name="T32" fmla="*/ 115 w 191"/>
                <a:gd name="T33" fmla="*/ 71 h 137"/>
                <a:gd name="T34" fmla="*/ 133 w 191"/>
                <a:gd name="T35" fmla="*/ 58 h 137"/>
                <a:gd name="T36" fmla="*/ 151 w 191"/>
                <a:gd name="T37" fmla="*/ 44 h 137"/>
                <a:gd name="T38" fmla="*/ 170 w 191"/>
                <a:gd name="T39" fmla="*/ 32 h 137"/>
                <a:gd name="T40" fmla="*/ 191 w 191"/>
                <a:gd name="T41" fmla="*/ 19 h 137"/>
                <a:gd name="T42" fmla="*/ 145 w 191"/>
                <a:gd name="T43" fmla="*/ 3 h 13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1"/>
                <a:gd name="T67" fmla="*/ 0 h 137"/>
                <a:gd name="T68" fmla="*/ 191 w 191"/>
                <a:gd name="T69" fmla="*/ 137 h 13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1" h="137">
                  <a:moveTo>
                    <a:pt x="145" y="3"/>
                  </a:moveTo>
                  <a:lnTo>
                    <a:pt x="120" y="0"/>
                  </a:lnTo>
                  <a:lnTo>
                    <a:pt x="83" y="24"/>
                  </a:lnTo>
                  <a:lnTo>
                    <a:pt x="103" y="32"/>
                  </a:lnTo>
                  <a:lnTo>
                    <a:pt x="88" y="40"/>
                  </a:lnTo>
                  <a:lnTo>
                    <a:pt x="74" y="48"/>
                  </a:lnTo>
                  <a:lnTo>
                    <a:pt x="62" y="57"/>
                  </a:lnTo>
                  <a:lnTo>
                    <a:pt x="49" y="67"/>
                  </a:lnTo>
                  <a:lnTo>
                    <a:pt x="39" y="80"/>
                  </a:lnTo>
                  <a:lnTo>
                    <a:pt x="26" y="92"/>
                  </a:lnTo>
                  <a:lnTo>
                    <a:pt x="14" y="108"/>
                  </a:lnTo>
                  <a:lnTo>
                    <a:pt x="0" y="126"/>
                  </a:lnTo>
                  <a:lnTo>
                    <a:pt x="49" y="137"/>
                  </a:lnTo>
                  <a:lnTo>
                    <a:pt x="65" y="119"/>
                  </a:lnTo>
                  <a:lnTo>
                    <a:pt x="81" y="101"/>
                  </a:lnTo>
                  <a:lnTo>
                    <a:pt x="97" y="85"/>
                  </a:lnTo>
                  <a:lnTo>
                    <a:pt x="115" y="71"/>
                  </a:lnTo>
                  <a:lnTo>
                    <a:pt x="133" y="58"/>
                  </a:lnTo>
                  <a:lnTo>
                    <a:pt x="151" y="44"/>
                  </a:lnTo>
                  <a:lnTo>
                    <a:pt x="170" y="32"/>
                  </a:lnTo>
                  <a:lnTo>
                    <a:pt x="191" y="19"/>
                  </a:lnTo>
                  <a:lnTo>
                    <a:pt x="145" y="3"/>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ED23710F-47E3-4C15-B4E7-C81CA9BD6568}"/>
              </a:ext>
            </a:extLst>
          </p:cNvPr>
          <p:cNvSpPr>
            <a:spLocks noGrp="1" noChangeArrowheads="1"/>
          </p:cNvSpPr>
          <p:nvPr>
            <p:ph type="title"/>
          </p:nvPr>
        </p:nvSpPr>
        <p:spPr>
          <a:xfrm>
            <a:off x="381000" y="228600"/>
            <a:ext cx="8763000" cy="757238"/>
          </a:xfrm>
        </p:spPr>
        <p:txBody>
          <a:bodyPr/>
          <a:lstStyle/>
          <a:p>
            <a:pPr eaLnBrk="1" hangingPunct="1">
              <a:defRPr/>
            </a:pPr>
            <a:r>
              <a:rPr lang="es-CR" dirty="0"/>
              <a:t>¿Qué tienen en común?</a:t>
            </a:r>
            <a:endParaRPr lang="es-ES" dirty="0"/>
          </a:p>
        </p:txBody>
      </p:sp>
      <p:grpSp>
        <p:nvGrpSpPr>
          <p:cNvPr id="30723" name="Group 5">
            <a:extLst>
              <a:ext uri="{FF2B5EF4-FFF2-40B4-BE49-F238E27FC236}">
                <a16:creationId xmlns:a16="http://schemas.microsoft.com/office/drawing/2014/main" id="{C20D5215-31CA-4032-A469-64626CE82F90}"/>
              </a:ext>
            </a:extLst>
          </p:cNvPr>
          <p:cNvGrpSpPr>
            <a:grpSpLocks/>
          </p:cNvGrpSpPr>
          <p:nvPr/>
        </p:nvGrpSpPr>
        <p:grpSpPr bwMode="auto">
          <a:xfrm>
            <a:off x="457200" y="3276600"/>
            <a:ext cx="3654425" cy="3143250"/>
            <a:chOff x="1728" y="1169"/>
            <a:chExt cx="2302" cy="1980"/>
          </a:xfrm>
        </p:grpSpPr>
        <p:sp>
          <p:nvSpPr>
            <p:cNvPr id="30837" name="AutoShape 6">
              <a:extLst>
                <a:ext uri="{FF2B5EF4-FFF2-40B4-BE49-F238E27FC236}">
                  <a16:creationId xmlns:a16="http://schemas.microsoft.com/office/drawing/2014/main" id="{3242D2E5-6DFE-4683-98F8-B5FA2E91A99C}"/>
                </a:ext>
              </a:extLst>
            </p:cNvPr>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38" name="Freeform 7">
              <a:extLst>
                <a:ext uri="{FF2B5EF4-FFF2-40B4-BE49-F238E27FC236}">
                  <a16:creationId xmlns:a16="http://schemas.microsoft.com/office/drawing/2014/main" id="{EE5AFF22-E12A-44FE-979E-3053D55155EE}"/>
                </a:ext>
              </a:extLst>
            </p:cNvPr>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26"/>
                <a:gd name="T169" fmla="*/ 0 h 712"/>
                <a:gd name="T170" fmla="*/ 2126 w 2126"/>
                <a:gd name="T171" fmla="*/ 712 h 7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9" name="Freeform 8">
              <a:extLst>
                <a:ext uri="{FF2B5EF4-FFF2-40B4-BE49-F238E27FC236}">
                  <a16:creationId xmlns:a16="http://schemas.microsoft.com/office/drawing/2014/main" id="{A5B146CC-8784-4D47-9249-F2C36EFD4923}"/>
                </a:ext>
              </a:extLst>
            </p:cNvPr>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7"/>
                <a:gd name="T178" fmla="*/ 0 h 861"/>
                <a:gd name="T179" fmla="*/ 2167 w 2167"/>
                <a:gd name="T180" fmla="*/ 861 h 86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0" name="Freeform 9">
              <a:extLst>
                <a:ext uri="{FF2B5EF4-FFF2-40B4-BE49-F238E27FC236}">
                  <a16:creationId xmlns:a16="http://schemas.microsoft.com/office/drawing/2014/main" id="{22B910BF-FB25-4DB5-B4A4-765A25675F7E}"/>
                </a:ext>
              </a:extLst>
            </p:cNvPr>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52"/>
                <a:gd name="T178" fmla="*/ 0 h 1170"/>
                <a:gd name="T179" fmla="*/ 1852 w 1852"/>
                <a:gd name="T180" fmla="*/ 1170 h 11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1" name="Freeform 10">
              <a:extLst>
                <a:ext uri="{FF2B5EF4-FFF2-40B4-BE49-F238E27FC236}">
                  <a16:creationId xmlns:a16="http://schemas.microsoft.com/office/drawing/2014/main" id="{663DFA5F-3F41-49DB-AA26-88EDB7CE7605}"/>
                </a:ext>
              </a:extLst>
            </p:cNvPr>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9"/>
                <a:gd name="T109" fmla="*/ 0 h 497"/>
                <a:gd name="T110" fmla="*/ 1129 w 1129"/>
                <a:gd name="T111" fmla="*/ 497 h 4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2" name="Freeform 11">
              <a:extLst>
                <a:ext uri="{FF2B5EF4-FFF2-40B4-BE49-F238E27FC236}">
                  <a16:creationId xmlns:a16="http://schemas.microsoft.com/office/drawing/2014/main" id="{D8ABE582-52C2-43A0-AAEE-198EBE1B93A7}"/>
                </a:ext>
              </a:extLst>
            </p:cNvPr>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9"/>
                <a:gd name="T115" fmla="*/ 0 h 360"/>
                <a:gd name="T116" fmla="*/ 679 w 679"/>
                <a:gd name="T117" fmla="*/ 360 h 3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3" name="Freeform 12">
              <a:extLst>
                <a:ext uri="{FF2B5EF4-FFF2-40B4-BE49-F238E27FC236}">
                  <a16:creationId xmlns:a16="http://schemas.microsoft.com/office/drawing/2014/main" id="{2DC9340F-3BA9-431E-BC30-69FE02326A00}"/>
                </a:ext>
              </a:extLst>
            </p:cNvPr>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348"/>
                <a:gd name="T113" fmla="*/ 272 w 272"/>
                <a:gd name="T114" fmla="*/ 348 h 3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4" name="Freeform 13">
              <a:extLst>
                <a:ext uri="{FF2B5EF4-FFF2-40B4-BE49-F238E27FC236}">
                  <a16:creationId xmlns:a16="http://schemas.microsoft.com/office/drawing/2014/main" id="{626323F8-39E8-401D-9AB5-991C5CCCD2F7}"/>
                </a:ext>
              </a:extLst>
            </p:cNvPr>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03"/>
                <a:gd name="T184" fmla="*/ 0 h 462"/>
                <a:gd name="T185" fmla="*/ 603 w 603"/>
                <a:gd name="T186" fmla="*/ 462 h 4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5" name="Freeform 14">
              <a:extLst>
                <a:ext uri="{FF2B5EF4-FFF2-40B4-BE49-F238E27FC236}">
                  <a16:creationId xmlns:a16="http://schemas.microsoft.com/office/drawing/2014/main" id="{82565B0A-64FD-45DF-8114-E1F074CB7636}"/>
                </a:ext>
              </a:extLst>
            </p:cNvPr>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8"/>
                <a:gd name="T163" fmla="*/ 0 h 387"/>
                <a:gd name="T164" fmla="*/ 638 w 638"/>
                <a:gd name="T165" fmla="*/ 387 h 3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6" name="Freeform 15">
              <a:extLst>
                <a:ext uri="{FF2B5EF4-FFF2-40B4-BE49-F238E27FC236}">
                  <a16:creationId xmlns:a16="http://schemas.microsoft.com/office/drawing/2014/main" id="{22CA243B-1C38-406E-8466-A5838A2B6E87}"/>
                </a:ext>
              </a:extLst>
            </p:cNvPr>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7"/>
                <a:gd name="T103" fmla="*/ 0 h 96"/>
                <a:gd name="T104" fmla="*/ 627 w 627"/>
                <a:gd name="T105" fmla="*/ 96 h 9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7" name="Freeform 16">
              <a:extLst>
                <a:ext uri="{FF2B5EF4-FFF2-40B4-BE49-F238E27FC236}">
                  <a16:creationId xmlns:a16="http://schemas.microsoft.com/office/drawing/2014/main" id="{CAA96960-DF7F-4128-AC31-EDD47CF6C7DE}"/>
                </a:ext>
              </a:extLst>
            </p:cNvPr>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2"/>
                <a:gd name="T160" fmla="*/ 0 h 146"/>
                <a:gd name="T161" fmla="*/ 512 w 512"/>
                <a:gd name="T162" fmla="*/ 146 h 1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8" name="Freeform 17">
              <a:extLst>
                <a:ext uri="{FF2B5EF4-FFF2-40B4-BE49-F238E27FC236}">
                  <a16:creationId xmlns:a16="http://schemas.microsoft.com/office/drawing/2014/main" id="{BFA7E961-CF36-4707-9C51-2358936D4B7F}"/>
                </a:ext>
              </a:extLst>
            </p:cNvPr>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62"/>
                <a:gd name="T65" fmla="*/ 91 w 91"/>
                <a:gd name="T66" fmla="*/ 162 h 1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9" name="Freeform 18">
              <a:extLst>
                <a:ext uri="{FF2B5EF4-FFF2-40B4-BE49-F238E27FC236}">
                  <a16:creationId xmlns:a16="http://schemas.microsoft.com/office/drawing/2014/main" id="{896FD2FF-87E9-4A3D-84FC-1ABD7CC2D713}"/>
                </a:ext>
              </a:extLst>
            </p:cNvPr>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171"/>
                <a:gd name="T77" fmla="*/ 339 w 339"/>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0" name="Freeform 19">
              <a:extLst>
                <a:ext uri="{FF2B5EF4-FFF2-40B4-BE49-F238E27FC236}">
                  <a16:creationId xmlns:a16="http://schemas.microsoft.com/office/drawing/2014/main" id="{CD4884EB-7F26-4BBE-935C-9BD2EC61B84D}"/>
                </a:ext>
              </a:extLst>
            </p:cNvPr>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 name="T10" fmla="*/ 0 60000 65536"/>
                <a:gd name="T11" fmla="*/ 0 60000 65536"/>
                <a:gd name="T12" fmla="*/ 0 60000 65536"/>
                <a:gd name="T13" fmla="*/ 0 60000 65536"/>
                <a:gd name="T14" fmla="*/ 0 60000 65536"/>
                <a:gd name="T15" fmla="*/ 0 w 276"/>
                <a:gd name="T16" fmla="*/ 0 h 114"/>
                <a:gd name="T17" fmla="*/ 276 w 276"/>
                <a:gd name="T18" fmla="*/ 114 h 114"/>
              </a:gdLst>
              <a:ahLst/>
              <a:cxnLst>
                <a:cxn ang="T10">
                  <a:pos x="T0" y="T1"/>
                </a:cxn>
                <a:cxn ang="T11">
                  <a:pos x="T2" y="T3"/>
                </a:cxn>
                <a:cxn ang="T12">
                  <a:pos x="T4" y="T5"/>
                </a:cxn>
                <a:cxn ang="T13">
                  <a:pos x="T6" y="T7"/>
                </a:cxn>
                <a:cxn ang="T14">
                  <a:pos x="T8" y="T9"/>
                </a:cxn>
              </a:cxnLst>
              <a:rect l="T15" t="T16" r="T17" b="T18"/>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1" name="Freeform 20">
              <a:extLst>
                <a:ext uri="{FF2B5EF4-FFF2-40B4-BE49-F238E27FC236}">
                  <a16:creationId xmlns:a16="http://schemas.microsoft.com/office/drawing/2014/main" id="{2DE3C4C4-FCFB-46D4-AA4A-3583FF04F42B}"/>
                </a:ext>
              </a:extLst>
            </p:cNvPr>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107"/>
                <a:gd name="T89" fmla="*/ 98 w 98"/>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2" name="Freeform 21">
              <a:extLst>
                <a:ext uri="{FF2B5EF4-FFF2-40B4-BE49-F238E27FC236}">
                  <a16:creationId xmlns:a16="http://schemas.microsoft.com/office/drawing/2014/main" id="{48229097-346B-4DB4-8F61-3BD3F8E221EC}"/>
                </a:ext>
              </a:extLst>
            </p:cNvPr>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48"/>
                <a:gd name="T175" fmla="*/ 0 h 620"/>
                <a:gd name="T176" fmla="*/ 548 w 548"/>
                <a:gd name="T177" fmla="*/ 620 h 62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3" name="Freeform 22">
              <a:extLst>
                <a:ext uri="{FF2B5EF4-FFF2-40B4-BE49-F238E27FC236}">
                  <a16:creationId xmlns:a16="http://schemas.microsoft.com/office/drawing/2014/main" id="{6CCDBA2C-C41A-48F3-94C1-A6B96C511706}"/>
                </a:ext>
              </a:extLst>
            </p:cNvPr>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6"/>
                <a:gd name="T124" fmla="*/ 0 h 37"/>
                <a:gd name="T125" fmla="*/ 416 w 416"/>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4" name="Freeform 23">
              <a:extLst>
                <a:ext uri="{FF2B5EF4-FFF2-40B4-BE49-F238E27FC236}">
                  <a16:creationId xmlns:a16="http://schemas.microsoft.com/office/drawing/2014/main" id="{EDF5F9C0-87F8-4E54-BD1D-80BEBDB2E697}"/>
                </a:ext>
              </a:extLst>
            </p:cNvPr>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2"/>
                <a:gd name="T112" fmla="*/ 0 h 137"/>
                <a:gd name="T113" fmla="*/ 102 w 102"/>
                <a:gd name="T114" fmla="*/ 137 h 1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5" name="Freeform 24">
              <a:extLst>
                <a:ext uri="{FF2B5EF4-FFF2-40B4-BE49-F238E27FC236}">
                  <a16:creationId xmlns:a16="http://schemas.microsoft.com/office/drawing/2014/main" id="{96BB82B1-B6B2-4787-BE2C-0FA35B507BAF}"/>
                </a:ext>
              </a:extLst>
            </p:cNvPr>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6"/>
                <a:gd name="T148" fmla="*/ 0 h 259"/>
                <a:gd name="T149" fmla="*/ 566 w 566"/>
                <a:gd name="T150" fmla="*/ 259 h 2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6" name="Freeform 25">
              <a:extLst>
                <a:ext uri="{FF2B5EF4-FFF2-40B4-BE49-F238E27FC236}">
                  <a16:creationId xmlns:a16="http://schemas.microsoft.com/office/drawing/2014/main" id="{0024925F-94C1-4FE3-ACE6-65C01531D14A}"/>
                </a:ext>
              </a:extLst>
            </p:cNvPr>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4"/>
                <a:gd name="T151" fmla="*/ 0 h 142"/>
                <a:gd name="T152" fmla="*/ 224 w 224"/>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7" name="Freeform 26">
              <a:extLst>
                <a:ext uri="{FF2B5EF4-FFF2-40B4-BE49-F238E27FC236}">
                  <a16:creationId xmlns:a16="http://schemas.microsoft.com/office/drawing/2014/main" id="{D39A0D79-267D-4235-A93E-7F5DC9AC2E8C}"/>
                </a:ext>
              </a:extLst>
            </p:cNvPr>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
                <a:gd name="T67" fmla="*/ 0 h 132"/>
                <a:gd name="T68" fmla="*/ 42 w 42"/>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8" name="Freeform 27">
              <a:extLst>
                <a:ext uri="{FF2B5EF4-FFF2-40B4-BE49-F238E27FC236}">
                  <a16:creationId xmlns:a16="http://schemas.microsoft.com/office/drawing/2014/main" id="{1CF54C7A-0409-4E68-A857-ADB490928B78}"/>
                </a:ext>
              </a:extLst>
            </p:cNvPr>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68"/>
                <a:gd name="T184" fmla="*/ 0 h 262"/>
                <a:gd name="T185" fmla="*/ 468 w 468"/>
                <a:gd name="T186" fmla="*/ 262 h 2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9" name="Freeform 28">
              <a:extLst>
                <a:ext uri="{FF2B5EF4-FFF2-40B4-BE49-F238E27FC236}">
                  <a16:creationId xmlns:a16="http://schemas.microsoft.com/office/drawing/2014/main" id="{B001E528-A594-4AD9-BE2E-14FF30B699A8}"/>
                </a:ext>
              </a:extLst>
            </p:cNvPr>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1"/>
                <a:gd name="T109" fmla="*/ 0 h 207"/>
                <a:gd name="T110" fmla="*/ 551 w 551"/>
                <a:gd name="T111" fmla="*/ 207 h 2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0" name="Freeform 29">
              <a:extLst>
                <a:ext uri="{FF2B5EF4-FFF2-40B4-BE49-F238E27FC236}">
                  <a16:creationId xmlns:a16="http://schemas.microsoft.com/office/drawing/2014/main" id="{B7DE82ED-5D75-4725-92D7-08A8FBCBEA16}"/>
                </a:ext>
              </a:extLst>
            </p:cNvPr>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3"/>
                <a:gd name="T151" fmla="*/ 0 h 211"/>
                <a:gd name="T152" fmla="*/ 203 w 203"/>
                <a:gd name="T153" fmla="*/ 211 h 2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1" name="Freeform 30">
              <a:extLst>
                <a:ext uri="{FF2B5EF4-FFF2-40B4-BE49-F238E27FC236}">
                  <a16:creationId xmlns:a16="http://schemas.microsoft.com/office/drawing/2014/main" id="{654F6654-A233-43A0-B796-6B8586980ADE}"/>
                </a:ext>
              </a:extLst>
            </p:cNvPr>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
                <a:gd name="T184" fmla="*/ 0 h 114"/>
                <a:gd name="T185" fmla="*/ 380 w 380"/>
                <a:gd name="T186" fmla="*/ 114 h 1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2" name="Freeform 31">
              <a:extLst>
                <a:ext uri="{FF2B5EF4-FFF2-40B4-BE49-F238E27FC236}">
                  <a16:creationId xmlns:a16="http://schemas.microsoft.com/office/drawing/2014/main" id="{B1593E98-E7E3-49B2-AEBC-DE64C85B7457}"/>
                </a:ext>
              </a:extLst>
            </p:cNvPr>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5"/>
                <a:gd name="T112" fmla="*/ 0 h 55"/>
                <a:gd name="T113" fmla="*/ 345 w 345"/>
                <a:gd name="T114" fmla="*/ 55 h 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3" name="Freeform 32">
              <a:extLst>
                <a:ext uri="{FF2B5EF4-FFF2-40B4-BE49-F238E27FC236}">
                  <a16:creationId xmlns:a16="http://schemas.microsoft.com/office/drawing/2014/main" id="{902459CC-684F-41B1-A589-4B3A5FC3CCDD}"/>
                </a:ext>
              </a:extLst>
            </p:cNvPr>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2"/>
                <a:gd name="T148" fmla="*/ 0 h 43"/>
                <a:gd name="T149" fmla="*/ 242 w 242"/>
                <a:gd name="T150" fmla="*/ 43 h 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4" name="Freeform 33">
              <a:extLst>
                <a:ext uri="{FF2B5EF4-FFF2-40B4-BE49-F238E27FC236}">
                  <a16:creationId xmlns:a16="http://schemas.microsoft.com/office/drawing/2014/main" id="{50F2A40B-A6FF-4CD2-9956-7DC911046019}"/>
                </a:ext>
              </a:extLst>
            </p:cNvPr>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5"/>
                <a:gd name="T172" fmla="*/ 0 h 118"/>
                <a:gd name="T173" fmla="*/ 615 w 615"/>
                <a:gd name="T174" fmla="*/ 118 h 11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5" name="Freeform 34">
              <a:extLst>
                <a:ext uri="{FF2B5EF4-FFF2-40B4-BE49-F238E27FC236}">
                  <a16:creationId xmlns:a16="http://schemas.microsoft.com/office/drawing/2014/main" id="{9B5A5E1A-664A-4F85-89D3-2E989A1BB266}"/>
                </a:ext>
              </a:extLst>
            </p:cNvPr>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7"/>
                <a:gd name="T97" fmla="*/ 0 h 633"/>
                <a:gd name="T98" fmla="*/ 347 w 347"/>
                <a:gd name="T99" fmla="*/ 633 h 6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6" name="Freeform 35">
              <a:extLst>
                <a:ext uri="{FF2B5EF4-FFF2-40B4-BE49-F238E27FC236}">
                  <a16:creationId xmlns:a16="http://schemas.microsoft.com/office/drawing/2014/main" id="{0A636DF0-5E45-472B-8E62-5CF2F5817DDB}"/>
                </a:ext>
              </a:extLst>
            </p:cNvPr>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7"/>
                <a:gd name="T148" fmla="*/ 0 h 171"/>
                <a:gd name="T149" fmla="*/ 337 w 337"/>
                <a:gd name="T150" fmla="*/ 171 h 1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7" name="Freeform 36">
              <a:extLst>
                <a:ext uri="{FF2B5EF4-FFF2-40B4-BE49-F238E27FC236}">
                  <a16:creationId xmlns:a16="http://schemas.microsoft.com/office/drawing/2014/main" id="{AEAC53C9-5A3C-4751-9C94-5F9E7AA5E80D}"/>
                </a:ext>
              </a:extLst>
            </p:cNvPr>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8"/>
                <a:gd name="T109" fmla="*/ 0 h 270"/>
                <a:gd name="T110" fmla="*/ 628 w 6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8" name="Freeform 37">
              <a:extLst>
                <a:ext uri="{FF2B5EF4-FFF2-40B4-BE49-F238E27FC236}">
                  <a16:creationId xmlns:a16="http://schemas.microsoft.com/office/drawing/2014/main" id="{C546BE8E-5588-44BD-90A4-016693C04863}"/>
                </a:ext>
              </a:extLst>
            </p:cNvPr>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1"/>
                <a:gd name="T97" fmla="*/ 0 h 437"/>
                <a:gd name="T98" fmla="*/ 361 w 361"/>
                <a:gd name="T99" fmla="*/ 437 h 4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9" name="Freeform 38">
              <a:extLst>
                <a:ext uri="{FF2B5EF4-FFF2-40B4-BE49-F238E27FC236}">
                  <a16:creationId xmlns:a16="http://schemas.microsoft.com/office/drawing/2014/main" id="{9ECBE333-E685-4883-B2DF-E2121ACBD55C}"/>
                </a:ext>
              </a:extLst>
            </p:cNvPr>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49"/>
                <a:gd name="T136" fmla="*/ 0 h 198"/>
                <a:gd name="T137" fmla="*/ 349 w 349"/>
                <a:gd name="T138" fmla="*/ 198 h 19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0" name="Freeform 39">
              <a:extLst>
                <a:ext uri="{FF2B5EF4-FFF2-40B4-BE49-F238E27FC236}">
                  <a16:creationId xmlns:a16="http://schemas.microsoft.com/office/drawing/2014/main" id="{C24B44FE-0975-4940-90E2-9C060E0E7BF2}"/>
                </a:ext>
              </a:extLst>
            </p:cNvPr>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4"/>
                <a:gd name="T151" fmla="*/ 0 h 378"/>
                <a:gd name="T152" fmla="*/ 324 w 324"/>
                <a:gd name="T153" fmla="*/ 378 h 3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1" name="Freeform 40">
              <a:extLst>
                <a:ext uri="{FF2B5EF4-FFF2-40B4-BE49-F238E27FC236}">
                  <a16:creationId xmlns:a16="http://schemas.microsoft.com/office/drawing/2014/main" id="{74B730C7-8C72-4168-A2CE-420DE417A84C}"/>
                </a:ext>
              </a:extLst>
            </p:cNvPr>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18"/>
                <a:gd name="T53" fmla="*/ 45 w 45"/>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2" name="Freeform 41">
              <a:extLst>
                <a:ext uri="{FF2B5EF4-FFF2-40B4-BE49-F238E27FC236}">
                  <a16:creationId xmlns:a16="http://schemas.microsoft.com/office/drawing/2014/main" id="{A701CF7D-920D-4B88-AA9A-3ADC9E3B8F84}"/>
                </a:ext>
              </a:extLst>
            </p:cNvPr>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319"/>
                <a:gd name="T53" fmla="*/ 21 w 21"/>
                <a:gd name="T54" fmla="*/ 319 h 3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3" name="Freeform 42">
              <a:extLst>
                <a:ext uri="{FF2B5EF4-FFF2-40B4-BE49-F238E27FC236}">
                  <a16:creationId xmlns:a16="http://schemas.microsoft.com/office/drawing/2014/main" id="{525BA4DB-6C47-4877-A803-858BC16ABB2A}"/>
                </a:ext>
              </a:extLst>
            </p:cNvPr>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2"/>
                <a:gd name="T148" fmla="*/ 0 h 116"/>
                <a:gd name="T149" fmla="*/ 512 w 512"/>
                <a:gd name="T150" fmla="*/ 116 h 1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4" name="Freeform 43">
              <a:extLst>
                <a:ext uri="{FF2B5EF4-FFF2-40B4-BE49-F238E27FC236}">
                  <a16:creationId xmlns:a16="http://schemas.microsoft.com/office/drawing/2014/main" id="{41066BE1-3CF1-41AA-9850-27E8BB2DC167}"/>
                </a:ext>
              </a:extLst>
            </p:cNvPr>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6"/>
                <a:gd name="T100" fmla="*/ 0 h 319"/>
                <a:gd name="T101" fmla="*/ 166 w 166"/>
                <a:gd name="T102" fmla="*/ 319 h 3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5" name="Freeform 44">
              <a:extLst>
                <a:ext uri="{FF2B5EF4-FFF2-40B4-BE49-F238E27FC236}">
                  <a16:creationId xmlns:a16="http://schemas.microsoft.com/office/drawing/2014/main" id="{19218950-FE3D-479B-A363-8D6186984359}"/>
                </a:ext>
              </a:extLst>
            </p:cNvPr>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289"/>
                <a:gd name="T101" fmla="*/ 171 w 171"/>
                <a:gd name="T102" fmla="*/ 289 h 2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6" name="Freeform 45">
              <a:extLst>
                <a:ext uri="{FF2B5EF4-FFF2-40B4-BE49-F238E27FC236}">
                  <a16:creationId xmlns:a16="http://schemas.microsoft.com/office/drawing/2014/main" id="{2F75ACF5-3D18-4813-96A9-2FB120B750C7}"/>
                </a:ext>
              </a:extLst>
            </p:cNvPr>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
                <a:gd name="T52" fmla="*/ 0 h 39"/>
                <a:gd name="T53" fmla="*/ 73 w 73"/>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7" name="Freeform 46">
              <a:extLst>
                <a:ext uri="{FF2B5EF4-FFF2-40B4-BE49-F238E27FC236}">
                  <a16:creationId xmlns:a16="http://schemas.microsoft.com/office/drawing/2014/main" id="{B748515A-7CBB-4944-813C-1953843B43B2}"/>
                </a:ext>
              </a:extLst>
            </p:cNvPr>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216"/>
                <a:gd name="T77" fmla="*/ 84 w 84"/>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8" name="Freeform 47">
              <a:extLst>
                <a:ext uri="{FF2B5EF4-FFF2-40B4-BE49-F238E27FC236}">
                  <a16:creationId xmlns:a16="http://schemas.microsoft.com/office/drawing/2014/main" id="{C12D9452-5D71-4B7A-8DEF-9466D7189E34}"/>
                </a:ext>
              </a:extLst>
            </p:cNvPr>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91"/>
                <a:gd name="T101" fmla="*/ 103 w 103"/>
                <a:gd name="T102" fmla="*/ 191 h 1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9" name="Freeform 48">
              <a:extLst>
                <a:ext uri="{FF2B5EF4-FFF2-40B4-BE49-F238E27FC236}">
                  <a16:creationId xmlns:a16="http://schemas.microsoft.com/office/drawing/2014/main" id="{15A64049-FC14-418E-98A8-349FD1238CBD}"/>
                </a:ext>
              </a:extLst>
            </p:cNvPr>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89"/>
                <a:gd name="T103" fmla="*/ 0 h 235"/>
                <a:gd name="T104" fmla="*/ 489 w 489"/>
                <a:gd name="T105" fmla="*/ 235 h 2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0" name="Freeform 49">
              <a:extLst>
                <a:ext uri="{FF2B5EF4-FFF2-40B4-BE49-F238E27FC236}">
                  <a16:creationId xmlns:a16="http://schemas.microsoft.com/office/drawing/2014/main" id="{16F8FDEF-A167-4A4F-8884-3E3CEEE06952}"/>
                </a:ext>
              </a:extLst>
            </p:cNvPr>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78"/>
                <a:gd name="T113" fmla="*/ 261 w 261"/>
                <a:gd name="T114" fmla="*/ 78 h 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1" name="Freeform 50">
              <a:extLst>
                <a:ext uri="{FF2B5EF4-FFF2-40B4-BE49-F238E27FC236}">
                  <a16:creationId xmlns:a16="http://schemas.microsoft.com/office/drawing/2014/main" id="{5B062CD6-7BEA-4EFB-8ADA-5C84667DA627}"/>
                </a:ext>
              </a:extLst>
            </p:cNvPr>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5"/>
                <a:gd name="T94" fmla="*/ 0 h 205"/>
                <a:gd name="T95" fmla="*/ 295 w 295"/>
                <a:gd name="T96" fmla="*/ 205 h 2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24" name="Group 51">
            <a:extLst>
              <a:ext uri="{FF2B5EF4-FFF2-40B4-BE49-F238E27FC236}">
                <a16:creationId xmlns:a16="http://schemas.microsoft.com/office/drawing/2014/main" id="{9A1CFF01-C2F0-49FB-BEBE-200A299EE906}"/>
              </a:ext>
            </a:extLst>
          </p:cNvPr>
          <p:cNvGrpSpPr>
            <a:grpSpLocks/>
          </p:cNvGrpSpPr>
          <p:nvPr/>
        </p:nvGrpSpPr>
        <p:grpSpPr bwMode="auto">
          <a:xfrm>
            <a:off x="1676400" y="1524000"/>
            <a:ext cx="3657600" cy="1917700"/>
            <a:chOff x="1700" y="1558"/>
            <a:chExt cx="2304" cy="1208"/>
          </a:xfrm>
        </p:grpSpPr>
        <p:sp>
          <p:nvSpPr>
            <p:cNvPr id="30799" name="Freeform 52">
              <a:extLst>
                <a:ext uri="{FF2B5EF4-FFF2-40B4-BE49-F238E27FC236}">
                  <a16:creationId xmlns:a16="http://schemas.microsoft.com/office/drawing/2014/main" id="{4BB26AB6-4500-4E82-82C3-4AD7D443BF52}"/>
                </a:ext>
              </a:extLst>
            </p:cNvPr>
            <p:cNvSpPr>
              <a:spLocks/>
            </p:cNvSpPr>
            <p:nvPr/>
          </p:nvSpPr>
          <p:spPr bwMode="auto">
            <a:xfrm>
              <a:off x="1746" y="2160"/>
              <a:ext cx="2258" cy="606"/>
            </a:xfrm>
            <a:custGeom>
              <a:avLst/>
              <a:gdLst>
                <a:gd name="T0" fmla="*/ 1204 w 2258"/>
                <a:gd name="T1" fmla="*/ 179 h 606"/>
                <a:gd name="T2" fmla="*/ 1200 w 2258"/>
                <a:gd name="T3" fmla="*/ 165 h 606"/>
                <a:gd name="T4" fmla="*/ 1180 w 2258"/>
                <a:gd name="T5" fmla="*/ 130 h 606"/>
                <a:gd name="T6" fmla="*/ 1144 w 2258"/>
                <a:gd name="T7" fmla="*/ 92 h 606"/>
                <a:gd name="T8" fmla="*/ 1082 w 2258"/>
                <a:gd name="T9" fmla="*/ 66 h 606"/>
                <a:gd name="T10" fmla="*/ 1014 w 2258"/>
                <a:gd name="T11" fmla="*/ 86 h 606"/>
                <a:gd name="T12" fmla="*/ 966 w 2258"/>
                <a:gd name="T13" fmla="*/ 148 h 606"/>
                <a:gd name="T14" fmla="*/ 938 w 2258"/>
                <a:gd name="T15" fmla="*/ 217 h 606"/>
                <a:gd name="T16" fmla="*/ 928 w 2258"/>
                <a:gd name="T17" fmla="*/ 247 h 606"/>
                <a:gd name="T18" fmla="*/ 898 w 2258"/>
                <a:gd name="T19" fmla="*/ 237 h 606"/>
                <a:gd name="T20" fmla="*/ 815 w 2258"/>
                <a:gd name="T21" fmla="*/ 209 h 606"/>
                <a:gd name="T22" fmla="*/ 697 w 2258"/>
                <a:gd name="T23" fmla="*/ 169 h 606"/>
                <a:gd name="T24" fmla="*/ 563 w 2258"/>
                <a:gd name="T25" fmla="*/ 122 h 606"/>
                <a:gd name="T26" fmla="*/ 425 w 2258"/>
                <a:gd name="T27" fmla="*/ 78 h 606"/>
                <a:gd name="T28" fmla="*/ 301 w 2258"/>
                <a:gd name="T29" fmla="*/ 38 h 606"/>
                <a:gd name="T30" fmla="*/ 206 w 2258"/>
                <a:gd name="T31" fmla="*/ 10 h 606"/>
                <a:gd name="T32" fmla="*/ 160 w 2258"/>
                <a:gd name="T33" fmla="*/ 0 h 606"/>
                <a:gd name="T34" fmla="*/ 106 w 2258"/>
                <a:gd name="T35" fmla="*/ 0 h 606"/>
                <a:gd name="T36" fmla="*/ 40 w 2258"/>
                <a:gd name="T37" fmla="*/ 18 h 606"/>
                <a:gd name="T38" fmla="*/ 0 w 2258"/>
                <a:gd name="T39" fmla="*/ 80 h 606"/>
                <a:gd name="T40" fmla="*/ 24 w 2258"/>
                <a:gd name="T41" fmla="*/ 217 h 606"/>
                <a:gd name="T42" fmla="*/ 108 w 2258"/>
                <a:gd name="T43" fmla="*/ 311 h 606"/>
                <a:gd name="T44" fmla="*/ 120 w 2258"/>
                <a:gd name="T45" fmla="*/ 371 h 606"/>
                <a:gd name="T46" fmla="*/ 154 w 2258"/>
                <a:gd name="T47" fmla="*/ 453 h 606"/>
                <a:gd name="T48" fmla="*/ 224 w 2258"/>
                <a:gd name="T49" fmla="*/ 512 h 606"/>
                <a:gd name="T50" fmla="*/ 309 w 2258"/>
                <a:gd name="T51" fmla="*/ 510 h 606"/>
                <a:gd name="T52" fmla="*/ 357 w 2258"/>
                <a:gd name="T53" fmla="*/ 469 h 606"/>
                <a:gd name="T54" fmla="*/ 387 w 2258"/>
                <a:gd name="T55" fmla="*/ 415 h 606"/>
                <a:gd name="T56" fmla="*/ 403 w 2258"/>
                <a:gd name="T57" fmla="*/ 363 h 606"/>
                <a:gd name="T58" fmla="*/ 970 w 2258"/>
                <a:gd name="T59" fmla="*/ 425 h 606"/>
                <a:gd name="T60" fmla="*/ 980 w 2258"/>
                <a:gd name="T61" fmla="*/ 451 h 606"/>
                <a:gd name="T62" fmla="*/ 1008 w 2258"/>
                <a:gd name="T63" fmla="*/ 510 h 606"/>
                <a:gd name="T64" fmla="*/ 1054 w 2258"/>
                <a:gd name="T65" fmla="*/ 572 h 606"/>
                <a:gd name="T66" fmla="*/ 1120 w 2258"/>
                <a:gd name="T67" fmla="*/ 602 h 606"/>
                <a:gd name="T68" fmla="*/ 1192 w 2258"/>
                <a:gd name="T69" fmla="*/ 600 h 606"/>
                <a:gd name="T70" fmla="*/ 1238 w 2258"/>
                <a:gd name="T71" fmla="*/ 582 h 606"/>
                <a:gd name="T72" fmla="*/ 1266 w 2258"/>
                <a:gd name="T73" fmla="*/ 550 h 606"/>
                <a:gd name="T74" fmla="*/ 1290 w 2258"/>
                <a:gd name="T75" fmla="*/ 502 h 606"/>
                <a:gd name="T76" fmla="*/ 1823 w 2258"/>
                <a:gd name="T77" fmla="*/ 481 h 606"/>
                <a:gd name="T78" fmla="*/ 1835 w 2258"/>
                <a:gd name="T79" fmla="*/ 516 h 606"/>
                <a:gd name="T80" fmla="*/ 1865 w 2258"/>
                <a:gd name="T81" fmla="*/ 562 h 606"/>
                <a:gd name="T82" fmla="*/ 1927 w 2258"/>
                <a:gd name="T83" fmla="*/ 598 h 606"/>
                <a:gd name="T84" fmla="*/ 2013 w 2258"/>
                <a:gd name="T85" fmla="*/ 602 h 606"/>
                <a:gd name="T86" fmla="*/ 2068 w 2258"/>
                <a:gd name="T87" fmla="*/ 568 h 606"/>
                <a:gd name="T88" fmla="*/ 2094 w 2258"/>
                <a:gd name="T89" fmla="*/ 520 h 606"/>
                <a:gd name="T90" fmla="*/ 2102 w 2258"/>
                <a:gd name="T91" fmla="*/ 485 h 606"/>
                <a:gd name="T92" fmla="*/ 2106 w 2258"/>
                <a:gd name="T93" fmla="*/ 477 h 606"/>
                <a:gd name="T94" fmla="*/ 2130 w 2258"/>
                <a:gd name="T95" fmla="*/ 463 h 606"/>
                <a:gd name="T96" fmla="*/ 2164 w 2258"/>
                <a:gd name="T97" fmla="*/ 435 h 606"/>
                <a:gd name="T98" fmla="*/ 2190 w 2258"/>
                <a:gd name="T99" fmla="*/ 393 h 606"/>
                <a:gd name="T100" fmla="*/ 2258 w 2258"/>
                <a:gd name="T101" fmla="*/ 219 h 60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258"/>
                <a:gd name="T154" fmla="*/ 0 h 606"/>
                <a:gd name="T155" fmla="*/ 2258 w 2258"/>
                <a:gd name="T156" fmla="*/ 606 h 60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258" h="606">
                  <a:moveTo>
                    <a:pt x="2178" y="183"/>
                  </a:moveTo>
                  <a:lnTo>
                    <a:pt x="1204" y="179"/>
                  </a:lnTo>
                  <a:lnTo>
                    <a:pt x="1202" y="175"/>
                  </a:lnTo>
                  <a:lnTo>
                    <a:pt x="1200" y="165"/>
                  </a:lnTo>
                  <a:lnTo>
                    <a:pt x="1192" y="148"/>
                  </a:lnTo>
                  <a:lnTo>
                    <a:pt x="1180" y="130"/>
                  </a:lnTo>
                  <a:lnTo>
                    <a:pt x="1164" y="112"/>
                  </a:lnTo>
                  <a:lnTo>
                    <a:pt x="1144" y="92"/>
                  </a:lnTo>
                  <a:lnTo>
                    <a:pt x="1116" y="78"/>
                  </a:lnTo>
                  <a:lnTo>
                    <a:pt x="1082" y="66"/>
                  </a:lnTo>
                  <a:lnTo>
                    <a:pt x="1046" y="68"/>
                  </a:lnTo>
                  <a:lnTo>
                    <a:pt x="1014" y="86"/>
                  </a:lnTo>
                  <a:lnTo>
                    <a:pt x="988" y="114"/>
                  </a:lnTo>
                  <a:lnTo>
                    <a:pt x="966" y="148"/>
                  </a:lnTo>
                  <a:lnTo>
                    <a:pt x="950" y="185"/>
                  </a:lnTo>
                  <a:lnTo>
                    <a:pt x="938" y="217"/>
                  </a:lnTo>
                  <a:lnTo>
                    <a:pt x="930" y="239"/>
                  </a:lnTo>
                  <a:lnTo>
                    <a:pt x="928" y="247"/>
                  </a:lnTo>
                  <a:lnTo>
                    <a:pt x="920" y="245"/>
                  </a:lnTo>
                  <a:lnTo>
                    <a:pt x="898" y="237"/>
                  </a:lnTo>
                  <a:lnTo>
                    <a:pt x="862" y="225"/>
                  </a:lnTo>
                  <a:lnTo>
                    <a:pt x="815" y="209"/>
                  </a:lnTo>
                  <a:lnTo>
                    <a:pt x="759" y="189"/>
                  </a:lnTo>
                  <a:lnTo>
                    <a:pt x="697" y="169"/>
                  </a:lnTo>
                  <a:lnTo>
                    <a:pt x="631" y="146"/>
                  </a:lnTo>
                  <a:lnTo>
                    <a:pt x="563" y="122"/>
                  </a:lnTo>
                  <a:lnTo>
                    <a:pt x="493" y="100"/>
                  </a:lnTo>
                  <a:lnTo>
                    <a:pt x="425" y="78"/>
                  </a:lnTo>
                  <a:lnTo>
                    <a:pt x="359" y="58"/>
                  </a:lnTo>
                  <a:lnTo>
                    <a:pt x="301" y="38"/>
                  </a:lnTo>
                  <a:lnTo>
                    <a:pt x="249" y="22"/>
                  </a:lnTo>
                  <a:lnTo>
                    <a:pt x="206" y="10"/>
                  </a:lnTo>
                  <a:lnTo>
                    <a:pt x="176" y="2"/>
                  </a:lnTo>
                  <a:lnTo>
                    <a:pt x="160" y="0"/>
                  </a:lnTo>
                  <a:lnTo>
                    <a:pt x="136" y="0"/>
                  </a:lnTo>
                  <a:lnTo>
                    <a:pt x="106" y="0"/>
                  </a:lnTo>
                  <a:lnTo>
                    <a:pt x="72" y="4"/>
                  </a:lnTo>
                  <a:lnTo>
                    <a:pt x="40" y="18"/>
                  </a:lnTo>
                  <a:lnTo>
                    <a:pt x="14" y="42"/>
                  </a:lnTo>
                  <a:lnTo>
                    <a:pt x="0" y="80"/>
                  </a:lnTo>
                  <a:lnTo>
                    <a:pt x="2" y="138"/>
                  </a:lnTo>
                  <a:lnTo>
                    <a:pt x="24" y="217"/>
                  </a:lnTo>
                  <a:lnTo>
                    <a:pt x="108" y="301"/>
                  </a:lnTo>
                  <a:lnTo>
                    <a:pt x="108" y="311"/>
                  </a:lnTo>
                  <a:lnTo>
                    <a:pt x="112" y="335"/>
                  </a:lnTo>
                  <a:lnTo>
                    <a:pt x="120" y="371"/>
                  </a:lnTo>
                  <a:lnTo>
                    <a:pt x="132" y="411"/>
                  </a:lnTo>
                  <a:lnTo>
                    <a:pt x="154" y="453"/>
                  </a:lnTo>
                  <a:lnTo>
                    <a:pt x="184" y="487"/>
                  </a:lnTo>
                  <a:lnTo>
                    <a:pt x="224" y="512"/>
                  </a:lnTo>
                  <a:lnTo>
                    <a:pt x="277" y="518"/>
                  </a:lnTo>
                  <a:lnTo>
                    <a:pt x="309" y="510"/>
                  </a:lnTo>
                  <a:lnTo>
                    <a:pt x="335" y="492"/>
                  </a:lnTo>
                  <a:lnTo>
                    <a:pt x="357" y="469"/>
                  </a:lnTo>
                  <a:lnTo>
                    <a:pt x="375" y="443"/>
                  </a:lnTo>
                  <a:lnTo>
                    <a:pt x="387" y="415"/>
                  </a:lnTo>
                  <a:lnTo>
                    <a:pt x="397" y="387"/>
                  </a:lnTo>
                  <a:lnTo>
                    <a:pt x="403" y="363"/>
                  </a:lnTo>
                  <a:lnTo>
                    <a:pt x="407" y="341"/>
                  </a:lnTo>
                  <a:lnTo>
                    <a:pt x="970" y="425"/>
                  </a:lnTo>
                  <a:lnTo>
                    <a:pt x="972" y="433"/>
                  </a:lnTo>
                  <a:lnTo>
                    <a:pt x="980" y="451"/>
                  </a:lnTo>
                  <a:lnTo>
                    <a:pt x="992" y="479"/>
                  </a:lnTo>
                  <a:lnTo>
                    <a:pt x="1008" y="510"/>
                  </a:lnTo>
                  <a:lnTo>
                    <a:pt x="1028" y="542"/>
                  </a:lnTo>
                  <a:lnTo>
                    <a:pt x="1054" y="572"/>
                  </a:lnTo>
                  <a:lnTo>
                    <a:pt x="1084" y="592"/>
                  </a:lnTo>
                  <a:lnTo>
                    <a:pt x="1120" y="602"/>
                  </a:lnTo>
                  <a:lnTo>
                    <a:pt x="1160" y="604"/>
                  </a:lnTo>
                  <a:lnTo>
                    <a:pt x="1192" y="600"/>
                  </a:lnTo>
                  <a:lnTo>
                    <a:pt x="1218" y="594"/>
                  </a:lnTo>
                  <a:lnTo>
                    <a:pt x="1238" y="582"/>
                  </a:lnTo>
                  <a:lnTo>
                    <a:pt x="1254" y="568"/>
                  </a:lnTo>
                  <a:lnTo>
                    <a:pt x="1266" y="550"/>
                  </a:lnTo>
                  <a:lnTo>
                    <a:pt x="1278" y="528"/>
                  </a:lnTo>
                  <a:lnTo>
                    <a:pt x="1290" y="502"/>
                  </a:lnTo>
                  <a:lnTo>
                    <a:pt x="1823" y="475"/>
                  </a:lnTo>
                  <a:lnTo>
                    <a:pt x="1823" y="481"/>
                  </a:lnTo>
                  <a:lnTo>
                    <a:pt x="1827" y="496"/>
                  </a:lnTo>
                  <a:lnTo>
                    <a:pt x="1835" y="516"/>
                  </a:lnTo>
                  <a:lnTo>
                    <a:pt x="1847" y="538"/>
                  </a:lnTo>
                  <a:lnTo>
                    <a:pt x="1865" y="562"/>
                  </a:lnTo>
                  <a:lnTo>
                    <a:pt x="1893" y="584"/>
                  </a:lnTo>
                  <a:lnTo>
                    <a:pt x="1927" y="598"/>
                  </a:lnTo>
                  <a:lnTo>
                    <a:pt x="1973" y="606"/>
                  </a:lnTo>
                  <a:lnTo>
                    <a:pt x="2013" y="602"/>
                  </a:lnTo>
                  <a:lnTo>
                    <a:pt x="2046" y="588"/>
                  </a:lnTo>
                  <a:lnTo>
                    <a:pt x="2068" y="568"/>
                  </a:lnTo>
                  <a:lnTo>
                    <a:pt x="2084" y="544"/>
                  </a:lnTo>
                  <a:lnTo>
                    <a:pt x="2094" y="520"/>
                  </a:lnTo>
                  <a:lnTo>
                    <a:pt x="2100" y="500"/>
                  </a:lnTo>
                  <a:lnTo>
                    <a:pt x="2102" y="485"/>
                  </a:lnTo>
                  <a:lnTo>
                    <a:pt x="2102" y="479"/>
                  </a:lnTo>
                  <a:lnTo>
                    <a:pt x="2106" y="477"/>
                  </a:lnTo>
                  <a:lnTo>
                    <a:pt x="2116" y="473"/>
                  </a:lnTo>
                  <a:lnTo>
                    <a:pt x="2130" y="463"/>
                  </a:lnTo>
                  <a:lnTo>
                    <a:pt x="2148" y="451"/>
                  </a:lnTo>
                  <a:lnTo>
                    <a:pt x="2164" y="435"/>
                  </a:lnTo>
                  <a:lnTo>
                    <a:pt x="2180" y="417"/>
                  </a:lnTo>
                  <a:lnTo>
                    <a:pt x="2190" y="393"/>
                  </a:lnTo>
                  <a:lnTo>
                    <a:pt x="2196" y="367"/>
                  </a:lnTo>
                  <a:lnTo>
                    <a:pt x="2258" y="219"/>
                  </a:lnTo>
                  <a:lnTo>
                    <a:pt x="2178"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0" name="Freeform 53">
              <a:extLst>
                <a:ext uri="{FF2B5EF4-FFF2-40B4-BE49-F238E27FC236}">
                  <a16:creationId xmlns:a16="http://schemas.microsoft.com/office/drawing/2014/main" id="{7E1D4250-FF51-4DFD-9B53-464F3BBBFC66}"/>
                </a:ext>
              </a:extLst>
            </p:cNvPr>
            <p:cNvSpPr>
              <a:spLocks/>
            </p:cNvSpPr>
            <p:nvPr/>
          </p:nvSpPr>
          <p:spPr bwMode="auto">
            <a:xfrm>
              <a:off x="1714" y="1654"/>
              <a:ext cx="2232" cy="849"/>
            </a:xfrm>
            <a:custGeom>
              <a:avLst/>
              <a:gdLst>
                <a:gd name="T0" fmla="*/ 44 w 2232"/>
                <a:gd name="T1" fmla="*/ 438 h 849"/>
                <a:gd name="T2" fmla="*/ 92 w 2232"/>
                <a:gd name="T3" fmla="*/ 311 h 849"/>
                <a:gd name="T4" fmla="*/ 162 w 2232"/>
                <a:gd name="T5" fmla="*/ 297 h 849"/>
                <a:gd name="T6" fmla="*/ 220 w 2232"/>
                <a:gd name="T7" fmla="*/ 285 h 849"/>
                <a:gd name="T8" fmla="*/ 262 w 2232"/>
                <a:gd name="T9" fmla="*/ 247 h 849"/>
                <a:gd name="T10" fmla="*/ 397 w 2232"/>
                <a:gd name="T11" fmla="*/ 121 h 849"/>
                <a:gd name="T12" fmla="*/ 525 w 2232"/>
                <a:gd name="T13" fmla="*/ 29 h 849"/>
                <a:gd name="T14" fmla="*/ 583 w 2232"/>
                <a:gd name="T15" fmla="*/ 15 h 849"/>
                <a:gd name="T16" fmla="*/ 681 w 2232"/>
                <a:gd name="T17" fmla="*/ 4 h 849"/>
                <a:gd name="T18" fmla="*/ 835 w 2232"/>
                <a:gd name="T19" fmla="*/ 2 h 849"/>
                <a:gd name="T20" fmla="*/ 1056 w 2232"/>
                <a:gd name="T21" fmla="*/ 10 h 849"/>
                <a:gd name="T22" fmla="*/ 1362 w 2232"/>
                <a:gd name="T23" fmla="*/ 35 h 849"/>
                <a:gd name="T24" fmla="*/ 1497 w 2232"/>
                <a:gd name="T25" fmla="*/ 51 h 849"/>
                <a:gd name="T26" fmla="*/ 1539 w 2232"/>
                <a:gd name="T27" fmla="*/ 73 h 849"/>
                <a:gd name="T28" fmla="*/ 1601 w 2232"/>
                <a:gd name="T29" fmla="*/ 121 h 849"/>
                <a:gd name="T30" fmla="*/ 1703 w 2232"/>
                <a:gd name="T31" fmla="*/ 231 h 849"/>
                <a:gd name="T32" fmla="*/ 1813 w 2232"/>
                <a:gd name="T33" fmla="*/ 354 h 849"/>
                <a:gd name="T34" fmla="*/ 1847 w 2232"/>
                <a:gd name="T35" fmla="*/ 390 h 849"/>
                <a:gd name="T36" fmla="*/ 1885 w 2232"/>
                <a:gd name="T37" fmla="*/ 402 h 849"/>
                <a:gd name="T38" fmla="*/ 1957 w 2232"/>
                <a:gd name="T39" fmla="*/ 428 h 849"/>
                <a:gd name="T40" fmla="*/ 2039 w 2232"/>
                <a:gd name="T41" fmla="*/ 460 h 849"/>
                <a:gd name="T42" fmla="*/ 2118 w 2232"/>
                <a:gd name="T43" fmla="*/ 492 h 849"/>
                <a:gd name="T44" fmla="*/ 2170 w 2232"/>
                <a:gd name="T45" fmla="*/ 518 h 849"/>
                <a:gd name="T46" fmla="*/ 2216 w 2232"/>
                <a:gd name="T47" fmla="*/ 556 h 849"/>
                <a:gd name="T48" fmla="*/ 2230 w 2232"/>
                <a:gd name="T49" fmla="*/ 582 h 849"/>
                <a:gd name="T50" fmla="*/ 2226 w 2232"/>
                <a:gd name="T51" fmla="*/ 588 h 849"/>
                <a:gd name="T52" fmla="*/ 2168 w 2232"/>
                <a:gd name="T53" fmla="*/ 590 h 849"/>
                <a:gd name="T54" fmla="*/ 2106 w 2232"/>
                <a:gd name="T55" fmla="*/ 602 h 849"/>
                <a:gd name="T56" fmla="*/ 2092 w 2232"/>
                <a:gd name="T57" fmla="*/ 658 h 849"/>
                <a:gd name="T58" fmla="*/ 1683 w 2232"/>
                <a:gd name="T59" fmla="*/ 695 h 849"/>
                <a:gd name="T60" fmla="*/ 1647 w 2232"/>
                <a:gd name="T61" fmla="*/ 616 h 849"/>
                <a:gd name="T62" fmla="*/ 1579 w 2232"/>
                <a:gd name="T63" fmla="*/ 588 h 849"/>
                <a:gd name="T64" fmla="*/ 1448 w 2232"/>
                <a:gd name="T65" fmla="*/ 582 h 849"/>
                <a:gd name="T66" fmla="*/ 1374 w 2232"/>
                <a:gd name="T67" fmla="*/ 614 h 849"/>
                <a:gd name="T68" fmla="*/ 1378 w 2232"/>
                <a:gd name="T69" fmla="*/ 693 h 849"/>
                <a:gd name="T70" fmla="*/ 1220 w 2232"/>
                <a:gd name="T71" fmla="*/ 687 h 849"/>
                <a:gd name="T72" fmla="*/ 1178 w 2232"/>
                <a:gd name="T73" fmla="*/ 618 h 849"/>
                <a:gd name="T74" fmla="*/ 1090 w 2232"/>
                <a:gd name="T75" fmla="*/ 600 h 849"/>
                <a:gd name="T76" fmla="*/ 1018 w 2232"/>
                <a:gd name="T77" fmla="*/ 699 h 849"/>
                <a:gd name="T78" fmla="*/ 1002 w 2232"/>
                <a:gd name="T79" fmla="*/ 801 h 849"/>
                <a:gd name="T80" fmla="*/ 1002 w 2232"/>
                <a:gd name="T81" fmla="*/ 849 h 849"/>
                <a:gd name="T82" fmla="*/ 355 w 2232"/>
                <a:gd name="T83" fmla="*/ 731 h 849"/>
                <a:gd name="T84" fmla="*/ 317 w 2232"/>
                <a:gd name="T85" fmla="*/ 618 h 849"/>
                <a:gd name="T86" fmla="*/ 220 w 2232"/>
                <a:gd name="T87" fmla="*/ 552 h 849"/>
                <a:gd name="T88" fmla="*/ 162 w 2232"/>
                <a:gd name="T89" fmla="*/ 610 h 849"/>
                <a:gd name="T90" fmla="*/ 140 w 2232"/>
                <a:gd name="T91" fmla="*/ 709 h 849"/>
                <a:gd name="T92" fmla="*/ 4 w 2232"/>
                <a:gd name="T93" fmla="*/ 668 h 84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232"/>
                <a:gd name="T142" fmla="*/ 0 h 849"/>
                <a:gd name="T143" fmla="*/ 2232 w 2232"/>
                <a:gd name="T144" fmla="*/ 849 h 84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232" h="849">
                  <a:moveTo>
                    <a:pt x="24" y="560"/>
                  </a:moveTo>
                  <a:lnTo>
                    <a:pt x="30" y="522"/>
                  </a:lnTo>
                  <a:lnTo>
                    <a:pt x="44" y="438"/>
                  </a:lnTo>
                  <a:lnTo>
                    <a:pt x="62" y="354"/>
                  </a:lnTo>
                  <a:lnTo>
                    <a:pt x="80" y="313"/>
                  </a:lnTo>
                  <a:lnTo>
                    <a:pt x="92" y="311"/>
                  </a:lnTo>
                  <a:lnTo>
                    <a:pt x="112" y="307"/>
                  </a:lnTo>
                  <a:lnTo>
                    <a:pt x="136" y="301"/>
                  </a:lnTo>
                  <a:lnTo>
                    <a:pt x="162" y="297"/>
                  </a:lnTo>
                  <a:lnTo>
                    <a:pt x="186" y="291"/>
                  </a:lnTo>
                  <a:lnTo>
                    <a:pt x="206" y="287"/>
                  </a:lnTo>
                  <a:lnTo>
                    <a:pt x="220" y="285"/>
                  </a:lnTo>
                  <a:lnTo>
                    <a:pt x="226" y="283"/>
                  </a:lnTo>
                  <a:lnTo>
                    <a:pt x="236" y="273"/>
                  </a:lnTo>
                  <a:lnTo>
                    <a:pt x="262" y="247"/>
                  </a:lnTo>
                  <a:lnTo>
                    <a:pt x="301" y="209"/>
                  </a:lnTo>
                  <a:lnTo>
                    <a:pt x="347" y="165"/>
                  </a:lnTo>
                  <a:lnTo>
                    <a:pt x="397" y="121"/>
                  </a:lnTo>
                  <a:lnTo>
                    <a:pt x="447" y="79"/>
                  </a:lnTo>
                  <a:lnTo>
                    <a:pt x="491" y="47"/>
                  </a:lnTo>
                  <a:lnTo>
                    <a:pt x="525" y="29"/>
                  </a:lnTo>
                  <a:lnTo>
                    <a:pt x="541" y="25"/>
                  </a:lnTo>
                  <a:lnTo>
                    <a:pt x="561" y="19"/>
                  </a:lnTo>
                  <a:lnTo>
                    <a:pt x="583" y="15"/>
                  </a:lnTo>
                  <a:lnTo>
                    <a:pt x="611" y="10"/>
                  </a:lnTo>
                  <a:lnTo>
                    <a:pt x="643" y="8"/>
                  </a:lnTo>
                  <a:lnTo>
                    <a:pt x="681" y="4"/>
                  </a:lnTo>
                  <a:lnTo>
                    <a:pt x="725" y="2"/>
                  </a:lnTo>
                  <a:lnTo>
                    <a:pt x="777" y="0"/>
                  </a:lnTo>
                  <a:lnTo>
                    <a:pt x="835" y="2"/>
                  </a:lnTo>
                  <a:lnTo>
                    <a:pt x="900" y="2"/>
                  </a:lnTo>
                  <a:lnTo>
                    <a:pt x="974" y="6"/>
                  </a:lnTo>
                  <a:lnTo>
                    <a:pt x="1056" y="10"/>
                  </a:lnTo>
                  <a:lnTo>
                    <a:pt x="1148" y="17"/>
                  </a:lnTo>
                  <a:lnTo>
                    <a:pt x="1250" y="25"/>
                  </a:lnTo>
                  <a:lnTo>
                    <a:pt x="1362" y="35"/>
                  </a:lnTo>
                  <a:lnTo>
                    <a:pt x="1487" y="47"/>
                  </a:lnTo>
                  <a:lnTo>
                    <a:pt x="1489" y="47"/>
                  </a:lnTo>
                  <a:lnTo>
                    <a:pt x="1497" y="51"/>
                  </a:lnTo>
                  <a:lnTo>
                    <a:pt x="1507" y="55"/>
                  </a:lnTo>
                  <a:lnTo>
                    <a:pt x="1521" y="63"/>
                  </a:lnTo>
                  <a:lnTo>
                    <a:pt x="1539" y="73"/>
                  </a:lnTo>
                  <a:lnTo>
                    <a:pt x="1557" y="85"/>
                  </a:lnTo>
                  <a:lnTo>
                    <a:pt x="1579" y="101"/>
                  </a:lnTo>
                  <a:lnTo>
                    <a:pt x="1601" y="121"/>
                  </a:lnTo>
                  <a:lnTo>
                    <a:pt x="1629" y="149"/>
                  </a:lnTo>
                  <a:lnTo>
                    <a:pt x="1663" y="187"/>
                  </a:lnTo>
                  <a:lnTo>
                    <a:pt x="1703" y="231"/>
                  </a:lnTo>
                  <a:lnTo>
                    <a:pt x="1743" y="275"/>
                  </a:lnTo>
                  <a:lnTo>
                    <a:pt x="1781" y="319"/>
                  </a:lnTo>
                  <a:lnTo>
                    <a:pt x="1813" y="354"/>
                  </a:lnTo>
                  <a:lnTo>
                    <a:pt x="1835" y="378"/>
                  </a:lnTo>
                  <a:lnTo>
                    <a:pt x="1843" y="388"/>
                  </a:lnTo>
                  <a:lnTo>
                    <a:pt x="1847" y="390"/>
                  </a:lnTo>
                  <a:lnTo>
                    <a:pt x="1855" y="392"/>
                  </a:lnTo>
                  <a:lnTo>
                    <a:pt x="1867" y="396"/>
                  </a:lnTo>
                  <a:lnTo>
                    <a:pt x="1885" y="402"/>
                  </a:lnTo>
                  <a:lnTo>
                    <a:pt x="1907" y="410"/>
                  </a:lnTo>
                  <a:lnTo>
                    <a:pt x="1931" y="420"/>
                  </a:lnTo>
                  <a:lnTo>
                    <a:pt x="1957" y="428"/>
                  </a:lnTo>
                  <a:lnTo>
                    <a:pt x="1983" y="438"/>
                  </a:lnTo>
                  <a:lnTo>
                    <a:pt x="2011" y="450"/>
                  </a:lnTo>
                  <a:lnTo>
                    <a:pt x="2039" y="460"/>
                  </a:lnTo>
                  <a:lnTo>
                    <a:pt x="2068" y="472"/>
                  </a:lnTo>
                  <a:lnTo>
                    <a:pt x="2094" y="482"/>
                  </a:lnTo>
                  <a:lnTo>
                    <a:pt x="2118" y="492"/>
                  </a:lnTo>
                  <a:lnTo>
                    <a:pt x="2138" y="502"/>
                  </a:lnTo>
                  <a:lnTo>
                    <a:pt x="2156" y="510"/>
                  </a:lnTo>
                  <a:lnTo>
                    <a:pt x="2170" y="518"/>
                  </a:lnTo>
                  <a:lnTo>
                    <a:pt x="2190" y="532"/>
                  </a:lnTo>
                  <a:lnTo>
                    <a:pt x="2204" y="544"/>
                  </a:lnTo>
                  <a:lnTo>
                    <a:pt x="2216" y="556"/>
                  </a:lnTo>
                  <a:lnTo>
                    <a:pt x="2222" y="568"/>
                  </a:lnTo>
                  <a:lnTo>
                    <a:pt x="2228" y="576"/>
                  </a:lnTo>
                  <a:lnTo>
                    <a:pt x="2230" y="582"/>
                  </a:lnTo>
                  <a:lnTo>
                    <a:pt x="2232" y="586"/>
                  </a:lnTo>
                  <a:lnTo>
                    <a:pt x="2232" y="588"/>
                  </a:lnTo>
                  <a:lnTo>
                    <a:pt x="2226" y="588"/>
                  </a:lnTo>
                  <a:lnTo>
                    <a:pt x="2212" y="588"/>
                  </a:lnTo>
                  <a:lnTo>
                    <a:pt x="2192" y="588"/>
                  </a:lnTo>
                  <a:lnTo>
                    <a:pt x="2168" y="590"/>
                  </a:lnTo>
                  <a:lnTo>
                    <a:pt x="2144" y="592"/>
                  </a:lnTo>
                  <a:lnTo>
                    <a:pt x="2122" y="596"/>
                  </a:lnTo>
                  <a:lnTo>
                    <a:pt x="2106" y="602"/>
                  </a:lnTo>
                  <a:lnTo>
                    <a:pt x="2100" y="610"/>
                  </a:lnTo>
                  <a:lnTo>
                    <a:pt x="2096" y="632"/>
                  </a:lnTo>
                  <a:lnTo>
                    <a:pt x="2092" y="658"/>
                  </a:lnTo>
                  <a:lnTo>
                    <a:pt x="2088" y="681"/>
                  </a:lnTo>
                  <a:lnTo>
                    <a:pt x="2086" y="689"/>
                  </a:lnTo>
                  <a:lnTo>
                    <a:pt x="1683" y="695"/>
                  </a:lnTo>
                  <a:lnTo>
                    <a:pt x="1677" y="681"/>
                  </a:lnTo>
                  <a:lnTo>
                    <a:pt x="1665" y="648"/>
                  </a:lnTo>
                  <a:lnTo>
                    <a:pt x="1647" y="616"/>
                  </a:lnTo>
                  <a:lnTo>
                    <a:pt x="1629" y="598"/>
                  </a:lnTo>
                  <a:lnTo>
                    <a:pt x="1611" y="594"/>
                  </a:lnTo>
                  <a:lnTo>
                    <a:pt x="1579" y="588"/>
                  </a:lnTo>
                  <a:lnTo>
                    <a:pt x="1539" y="584"/>
                  </a:lnTo>
                  <a:lnTo>
                    <a:pt x="1493" y="582"/>
                  </a:lnTo>
                  <a:lnTo>
                    <a:pt x="1448" y="582"/>
                  </a:lnTo>
                  <a:lnTo>
                    <a:pt x="1410" y="588"/>
                  </a:lnTo>
                  <a:lnTo>
                    <a:pt x="1384" y="598"/>
                  </a:lnTo>
                  <a:lnTo>
                    <a:pt x="1374" y="614"/>
                  </a:lnTo>
                  <a:lnTo>
                    <a:pt x="1374" y="650"/>
                  </a:lnTo>
                  <a:lnTo>
                    <a:pt x="1376" y="677"/>
                  </a:lnTo>
                  <a:lnTo>
                    <a:pt x="1378" y="693"/>
                  </a:lnTo>
                  <a:lnTo>
                    <a:pt x="1378" y="699"/>
                  </a:lnTo>
                  <a:lnTo>
                    <a:pt x="1224" y="695"/>
                  </a:lnTo>
                  <a:lnTo>
                    <a:pt x="1220" y="687"/>
                  </a:lnTo>
                  <a:lnTo>
                    <a:pt x="1212" y="668"/>
                  </a:lnTo>
                  <a:lnTo>
                    <a:pt x="1198" y="642"/>
                  </a:lnTo>
                  <a:lnTo>
                    <a:pt x="1178" y="618"/>
                  </a:lnTo>
                  <a:lnTo>
                    <a:pt x="1152" y="598"/>
                  </a:lnTo>
                  <a:lnTo>
                    <a:pt x="1122" y="592"/>
                  </a:lnTo>
                  <a:lnTo>
                    <a:pt x="1090" y="600"/>
                  </a:lnTo>
                  <a:lnTo>
                    <a:pt x="1052" y="634"/>
                  </a:lnTo>
                  <a:lnTo>
                    <a:pt x="1032" y="664"/>
                  </a:lnTo>
                  <a:lnTo>
                    <a:pt x="1018" y="699"/>
                  </a:lnTo>
                  <a:lnTo>
                    <a:pt x="1010" y="735"/>
                  </a:lnTo>
                  <a:lnTo>
                    <a:pt x="1004" y="769"/>
                  </a:lnTo>
                  <a:lnTo>
                    <a:pt x="1002" y="801"/>
                  </a:lnTo>
                  <a:lnTo>
                    <a:pt x="1002" y="825"/>
                  </a:lnTo>
                  <a:lnTo>
                    <a:pt x="1002" y="843"/>
                  </a:lnTo>
                  <a:lnTo>
                    <a:pt x="1002" y="849"/>
                  </a:lnTo>
                  <a:lnTo>
                    <a:pt x="359" y="765"/>
                  </a:lnTo>
                  <a:lnTo>
                    <a:pt x="357" y="755"/>
                  </a:lnTo>
                  <a:lnTo>
                    <a:pt x="355" y="731"/>
                  </a:lnTo>
                  <a:lnTo>
                    <a:pt x="347" y="697"/>
                  </a:lnTo>
                  <a:lnTo>
                    <a:pt x="335" y="658"/>
                  </a:lnTo>
                  <a:lnTo>
                    <a:pt x="317" y="618"/>
                  </a:lnTo>
                  <a:lnTo>
                    <a:pt x="293" y="584"/>
                  </a:lnTo>
                  <a:lnTo>
                    <a:pt x="260" y="560"/>
                  </a:lnTo>
                  <a:lnTo>
                    <a:pt x="220" y="552"/>
                  </a:lnTo>
                  <a:lnTo>
                    <a:pt x="196" y="560"/>
                  </a:lnTo>
                  <a:lnTo>
                    <a:pt x="178" y="582"/>
                  </a:lnTo>
                  <a:lnTo>
                    <a:pt x="162" y="610"/>
                  </a:lnTo>
                  <a:lnTo>
                    <a:pt x="152" y="644"/>
                  </a:lnTo>
                  <a:lnTo>
                    <a:pt x="144" y="681"/>
                  </a:lnTo>
                  <a:lnTo>
                    <a:pt x="140" y="709"/>
                  </a:lnTo>
                  <a:lnTo>
                    <a:pt x="136" y="731"/>
                  </a:lnTo>
                  <a:lnTo>
                    <a:pt x="136" y="739"/>
                  </a:lnTo>
                  <a:lnTo>
                    <a:pt x="4" y="668"/>
                  </a:lnTo>
                  <a:lnTo>
                    <a:pt x="0" y="568"/>
                  </a:lnTo>
                  <a:lnTo>
                    <a:pt x="24" y="5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1" name="Freeform 54">
              <a:extLst>
                <a:ext uri="{FF2B5EF4-FFF2-40B4-BE49-F238E27FC236}">
                  <a16:creationId xmlns:a16="http://schemas.microsoft.com/office/drawing/2014/main" id="{D320A9FD-A84B-4215-BD4D-3B44E1BB60DF}"/>
                </a:ext>
              </a:extLst>
            </p:cNvPr>
            <p:cNvSpPr>
              <a:spLocks/>
            </p:cNvSpPr>
            <p:nvPr/>
          </p:nvSpPr>
          <p:spPr bwMode="auto">
            <a:xfrm>
              <a:off x="3068" y="2220"/>
              <a:ext cx="335" cy="145"/>
            </a:xfrm>
            <a:custGeom>
              <a:avLst/>
              <a:gdLst>
                <a:gd name="T0" fmla="*/ 6 w 335"/>
                <a:gd name="T1" fmla="*/ 137 h 145"/>
                <a:gd name="T2" fmla="*/ 2 w 335"/>
                <a:gd name="T3" fmla="*/ 119 h 145"/>
                <a:gd name="T4" fmla="*/ 0 w 335"/>
                <a:gd name="T5" fmla="*/ 76 h 145"/>
                <a:gd name="T6" fmla="*/ 8 w 335"/>
                <a:gd name="T7" fmla="*/ 32 h 145"/>
                <a:gd name="T8" fmla="*/ 38 w 335"/>
                <a:gd name="T9" fmla="*/ 8 h 145"/>
                <a:gd name="T10" fmla="*/ 44 w 335"/>
                <a:gd name="T11" fmla="*/ 8 h 145"/>
                <a:gd name="T12" fmla="*/ 62 w 335"/>
                <a:gd name="T13" fmla="*/ 4 h 145"/>
                <a:gd name="T14" fmla="*/ 88 w 335"/>
                <a:gd name="T15" fmla="*/ 2 h 145"/>
                <a:gd name="T16" fmla="*/ 123 w 335"/>
                <a:gd name="T17" fmla="*/ 0 h 145"/>
                <a:gd name="T18" fmla="*/ 159 w 335"/>
                <a:gd name="T19" fmla="*/ 0 h 145"/>
                <a:gd name="T20" fmla="*/ 197 w 335"/>
                <a:gd name="T21" fmla="*/ 2 h 145"/>
                <a:gd name="T22" fmla="*/ 233 w 335"/>
                <a:gd name="T23" fmla="*/ 10 h 145"/>
                <a:gd name="T24" fmla="*/ 265 w 335"/>
                <a:gd name="T25" fmla="*/ 20 h 145"/>
                <a:gd name="T26" fmla="*/ 291 w 335"/>
                <a:gd name="T27" fmla="*/ 34 h 145"/>
                <a:gd name="T28" fmla="*/ 309 w 335"/>
                <a:gd name="T29" fmla="*/ 50 h 145"/>
                <a:gd name="T30" fmla="*/ 321 w 335"/>
                <a:gd name="T31" fmla="*/ 68 h 145"/>
                <a:gd name="T32" fmla="*/ 329 w 335"/>
                <a:gd name="T33" fmla="*/ 84 h 145"/>
                <a:gd name="T34" fmla="*/ 333 w 335"/>
                <a:gd name="T35" fmla="*/ 100 h 145"/>
                <a:gd name="T36" fmla="*/ 335 w 335"/>
                <a:gd name="T37" fmla="*/ 113 h 145"/>
                <a:gd name="T38" fmla="*/ 335 w 335"/>
                <a:gd name="T39" fmla="*/ 123 h 145"/>
                <a:gd name="T40" fmla="*/ 335 w 335"/>
                <a:gd name="T41" fmla="*/ 129 h 145"/>
                <a:gd name="T42" fmla="*/ 333 w 335"/>
                <a:gd name="T43" fmla="*/ 135 h 145"/>
                <a:gd name="T44" fmla="*/ 329 w 335"/>
                <a:gd name="T45" fmla="*/ 139 h 145"/>
                <a:gd name="T46" fmla="*/ 321 w 335"/>
                <a:gd name="T47" fmla="*/ 141 h 145"/>
                <a:gd name="T48" fmla="*/ 307 w 335"/>
                <a:gd name="T49" fmla="*/ 143 h 145"/>
                <a:gd name="T50" fmla="*/ 285 w 335"/>
                <a:gd name="T51" fmla="*/ 145 h 145"/>
                <a:gd name="T52" fmla="*/ 255 w 335"/>
                <a:gd name="T53" fmla="*/ 145 h 145"/>
                <a:gd name="T54" fmla="*/ 217 w 335"/>
                <a:gd name="T55" fmla="*/ 145 h 145"/>
                <a:gd name="T56" fmla="*/ 169 w 335"/>
                <a:gd name="T57" fmla="*/ 145 h 145"/>
                <a:gd name="T58" fmla="*/ 121 w 335"/>
                <a:gd name="T59" fmla="*/ 145 h 145"/>
                <a:gd name="T60" fmla="*/ 84 w 335"/>
                <a:gd name="T61" fmla="*/ 145 h 145"/>
                <a:gd name="T62" fmla="*/ 56 w 335"/>
                <a:gd name="T63" fmla="*/ 145 h 145"/>
                <a:gd name="T64" fmla="*/ 36 w 335"/>
                <a:gd name="T65" fmla="*/ 143 h 145"/>
                <a:gd name="T66" fmla="*/ 22 w 335"/>
                <a:gd name="T67" fmla="*/ 143 h 145"/>
                <a:gd name="T68" fmla="*/ 14 w 335"/>
                <a:gd name="T69" fmla="*/ 141 h 145"/>
                <a:gd name="T70" fmla="*/ 8 w 335"/>
                <a:gd name="T71" fmla="*/ 139 h 145"/>
                <a:gd name="T72" fmla="*/ 6 w 335"/>
                <a:gd name="T73" fmla="*/ 137 h 1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5"/>
                <a:gd name="T112" fmla="*/ 0 h 145"/>
                <a:gd name="T113" fmla="*/ 335 w 335"/>
                <a:gd name="T114" fmla="*/ 145 h 1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5" h="145">
                  <a:moveTo>
                    <a:pt x="6" y="137"/>
                  </a:moveTo>
                  <a:lnTo>
                    <a:pt x="2" y="119"/>
                  </a:lnTo>
                  <a:lnTo>
                    <a:pt x="0" y="76"/>
                  </a:lnTo>
                  <a:lnTo>
                    <a:pt x="8" y="32"/>
                  </a:lnTo>
                  <a:lnTo>
                    <a:pt x="38" y="8"/>
                  </a:lnTo>
                  <a:lnTo>
                    <a:pt x="44" y="8"/>
                  </a:lnTo>
                  <a:lnTo>
                    <a:pt x="62" y="4"/>
                  </a:lnTo>
                  <a:lnTo>
                    <a:pt x="88" y="2"/>
                  </a:lnTo>
                  <a:lnTo>
                    <a:pt x="123" y="0"/>
                  </a:lnTo>
                  <a:lnTo>
                    <a:pt x="159" y="0"/>
                  </a:lnTo>
                  <a:lnTo>
                    <a:pt x="197" y="2"/>
                  </a:lnTo>
                  <a:lnTo>
                    <a:pt x="233" y="10"/>
                  </a:lnTo>
                  <a:lnTo>
                    <a:pt x="265" y="20"/>
                  </a:lnTo>
                  <a:lnTo>
                    <a:pt x="291" y="34"/>
                  </a:lnTo>
                  <a:lnTo>
                    <a:pt x="309" y="50"/>
                  </a:lnTo>
                  <a:lnTo>
                    <a:pt x="321" y="68"/>
                  </a:lnTo>
                  <a:lnTo>
                    <a:pt x="329" y="84"/>
                  </a:lnTo>
                  <a:lnTo>
                    <a:pt x="333" y="100"/>
                  </a:lnTo>
                  <a:lnTo>
                    <a:pt x="335" y="113"/>
                  </a:lnTo>
                  <a:lnTo>
                    <a:pt x="335" y="123"/>
                  </a:lnTo>
                  <a:lnTo>
                    <a:pt x="335" y="129"/>
                  </a:lnTo>
                  <a:lnTo>
                    <a:pt x="333" y="135"/>
                  </a:lnTo>
                  <a:lnTo>
                    <a:pt x="329" y="139"/>
                  </a:lnTo>
                  <a:lnTo>
                    <a:pt x="321" y="141"/>
                  </a:lnTo>
                  <a:lnTo>
                    <a:pt x="307" y="143"/>
                  </a:lnTo>
                  <a:lnTo>
                    <a:pt x="285" y="145"/>
                  </a:lnTo>
                  <a:lnTo>
                    <a:pt x="255" y="145"/>
                  </a:lnTo>
                  <a:lnTo>
                    <a:pt x="217" y="145"/>
                  </a:lnTo>
                  <a:lnTo>
                    <a:pt x="169" y="145"/>
                  </a:lnTo>
                  <a:lnTo>
                    <a:pt x="121" y="145"/>
                  </a:lnTo>
                  <a:lnTo>
                    <a:pt x="84" y="145"/>
                  </a:lnTo>
                  <a:lnTo>
                    <a:pt x="56" y="145"/>
                  </a:lnTo>
                  <a:lnTo>
                    <a:pt x="36" y="143"/>
                  </a:lnTo>
                  <a:lnTo>
                    <a:pt x="22" y="143"/>
                  </a:lnTo>
                  <a:lnTo>
                    <a:pt x="14" y="141"/>
                  </a:lnTo>
                  <a:lnTo>
                    <a:pt x="8" y="139"/>
                  </a:lnTo>
                  <a:lnTo>
                    <a:pt x="6" y="137"/>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2" name="Freeform 55">
              <a:extLst>
                <a:ext uri="{FF2B5EF4-FFF2-40B4-BE49-F238E27FC236}">
                  <a16:creationId xmlns:a16="http://schemas.microsoft.com/office/drawing/2014/main" id="{FFC9A1ED-A21E-4156-883A-4E9FF9820A0B}"/>
                </a:ext>
              </a:extLst>
            </p:cNvPr>
            <p:cNvSpPr>
              <a:spLocks/>
            </p:cNvSpPr>
            <p:nvPr/>
          </p:nvSpPr>
          <p:spPr bwMode="auto">
            <a:xfrm>
              <a:off x="3794" y="2242"/>
              <a:ext cx="188" cy="125"/>
            </a:xfrm>
            <a:custGeom>
              <a:avLst/>
              <a:gdLst>
                <a:gd name="T0" fmla="*/ 0 w 188"/>
                <a:gd name="T1" fmla="*/ 103 h 125"/>
                <a:gd name="T2" fmla="*/ 0 w 188"/>
                <a:gd name="T3" fmla="*/ 89 h 125"/>
                <a:gd name="T4" fmla="*/ 6 w 188"/>
                <a:gd name="T5" fmla="*/ 56 h 125"/>
                <a:gd name="T6" fmla="*/ 20 w 188"/>
                <a:gd name="T7" fmla="*/ 24 h 125"/>
                <a:gd name="T8" fmla="*/ 44 w 188"/>
                <a:gd name="T9" fmla="*/ 6 h 125"/>
                <a:gd name="T10" fmla="*/ 60 w 188"/>
                <a:gd name="T11" fmla="*/ 2 h 125"/>
                <a:gd name="T12" fmla="*/ 80 w 188"/>
                <a:gd name="T13" fmla="*/ 0 h 125"/>
                <a:gd name="T14" fmla="*/ 98 w 188"/>
                <a:gd name="T15" fmla="*/ 0 h 125"/>
                <a:gd name="T16" fmla="*/ 116 w 188"/>
                <a:gd name="T17" fmla="*/ 0 h 125"/>
                <a:gd name="T18" fmla="*/ 134 w 188"/>
                <a:gd name="T19" fmla="*/ 0 h 125"/>
                <a:gd name="T20" fmla="*/ 146 w 188"/>
                <a:gd name="T21" fmla="*/ 0 h 125"/>
                <a:gd name="T22" fmla="*/ 154 w 188"/>
                <a:gd name="T23" fmla="*/ 0 h 125"/>
                <a:gd name="T24" fmla="*/ 158 w 188"/>
                <a:gd name="T25" fmla="*/ 0 h 125"/>
                <a:gd name="T26" fmla="*/ 164 w 188"/>
                <a:gd name="T27" fmla="*/ 16 h 125"/>
                <a:gd name="T28" fmla="*/ 174 w 188"/>
                <a:gd name="T29" fmla="*/ 54 h 125"/>
                <a:gd name="T30" fmla="*/ 186 w 188"/>
                <a:gd name="T31" fmla="*/ 95 h 125"/>
                <a:gd name="T32" fmla="*/ 188 w 188"/>
                <a:gd name="T33" fmla="*/ 117 h 125"/>
                <a:gd name="T34" fmla="*/ 180 w 188"/>
                <a:gd name="T35" fmla="*/ 121 h 125"/>
                <a:gd name="T36" fmla="*/ 160 w 188"/>
                <a:gd name="T37" fmla="*/ 123 h 125"/>
                <a:gd name="T38" fmla="*/ 134 w 188"/>
                <a:gd name="T39" fmla="*/ 125 h 125"/>
                <a:gd name="T40" fmla="*/ 104 w 188"/>
                <a:gd name="T41" fmla="*/ 125 h 125"/>
                <a:gd name="T42" fmla="*/ 72 w 188"/>
                <a:gd name="T43" fmla="*/ 123 h 125"/>
                <a:gd name="T44" fmla="*/ 42 w 188"/>
                <a:gd name="T45" fmla="*/ 119 h 125"/>
                <a:gd name="T46" fmla="*/ 16 w 188"/>
                <a:gd name="T47" fmla="*/ 113 h 125"/>
                <a:gd name="T48" fmla="*/ 0 w 188"/>
                <a:gd name="T49" fmla="*/ 103 h 1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8"/>
                <a:gd name="T76" fmla="*/ 0 h 125"/>
                <a:gd name="T77" fmla="*/ 188 w 188"/>
                <a:gd name="T78" fmla="*/ 125 h 1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8" h="125">
                  <a:moveTo>
                    <a:pt x="0" y="103"/>
                  </a:moveTo>
                  <a:lnTo>
                    <a:pt x="0" y="89"/>
                  </a:lnTo>
                  <a:lnTo>
                    <a:pt x="6" y="56"/>
                  </a:lnTo>
                  <a:lnTo>
                    <a:pt x="20" y="24"/>
                  </a:lnTo>
                  <a:lnTo>
                    <a:pt x="44" y="6"/>
                  </a:lnTo>
                  <a:lnTo>
                    <a:pt x="60" y="2"/>
                  </a:lnTo>
                  <a:lnTo>
                    <a:pt x="80" y="0"/>
                  </a:lnTo>
                  <a:lnTo>
                    <a:pt x="98" y="0"/>
                  </a:lnTo>
                  <a:lnTo>
                    <a:pt x="116" y="0"/>
                  </a:lnTo>
                  <a:lnTo>
                    <a:pt x="134" y="0"/>
                  </a:lnTo>
                  <a:lnTo>
                    <a:pt x="146" y="0"/>
                  </a:lnTo>
                  <a:lnTo>
                    <a:pt x="154" y="0"/>
                  </a:lnTo>
                  <a:lnTo>
                    <a:pt x="158" y="0"/>
                  </a:lnTo>
                  <a:lnTo>
                    <a:pt x="164" y="16"/>
                  </a:lnTo>
                  <a:lnTo>
                    <a:pt x="174" y="54"/>
                  </a:lnTo>
                  <a:lnTo>
                    <a:pt x="186" y="95"/>
                  </a:lnTo>
                  <a:lnTo>
                    <a:pt x="188" y="117"/>
                  </a:lnTo>
                  <a:lnTo>
                    <a:pt x="180" y="121"/>
                  </a:lnTo>
                  <a:lnTo>
                    <a:pt x="160" y="123"/>
                  </a:lnTo>
                  <a:lnTo>
                    <a:pt x="134" y="125"/>
                  </a:lnTo>
                  <a:lnTo>
                    <a:pt x="104" y="125"/>
                  </a:lnTo>
                  <a:lnTo>
                    <a:pt x="72" y="123"/>
                  </a:lnTo>
                  <a:lnTo>
                    <a:pt x="42" y="119"/>
                  </a:lnTo>
                  <a:lnTo>
                    <a:pt x="16" y="113"/>
                  </a:lnTo>
                  <a:lnTo>
                    <a:pt x="0" y="103"/>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3" name="Freeform 56">
              <a:extLst>
                <a:ext uri="{FF2B5EF4-FFF2-40B4-BE49-F238E27FC236}">
                  <a16:creationId xmlns:a16="http://schemas.microsoft.com/office/drawing/2014/main" id="{7D0B7224-AC8E-4AE8-92E8-34F959903BA4}"/>
                </a:ext>
              </a:extLst>
            </p:cNvPr>
            <p:cNvSpPr>
              <a:spLocks/>
            </p:cNvSpPr>
            <p:nvPr/>
          </p:nvSpPr>
          <p:spPr bwMode="auto">
            <a:xfrm>
              <a:off x="2363" y="1721"/>
              <a:ext cx="271" cy="343"/>
            </a:xfrm>
            <a:custGeom>
              <a:avLst/>
              <a:gdLst>
                <a:gd name="T0" fmla="*/ 206 w 271"/>
                <a:gd name="T1" fmla="*/ 40 h 343"/>
                <a:gd name="T2" fmla="*/ 212 w 271"/>
                <a:gd name="T3" fmla="*/ 62 h 343"/>
                <a:gd name="T4" fmla="*/ 221 w 271"/>
                <a:gd name="T5" fmla="*/ 98 h 343"/>
                <a:gd name="T6" fmla="*/ 231 w 271"/>
                <a:gd name="T7" fmla="*/ 140 h 343"/>
                <a:gd name="T8" fmla="*/ 241 w 271"/>
                <a:gd name="T9" fmla="*/ 188 h 343"/>
                <a:gd name="T10" fmla="*/ 253 w 271"/>
                <a:gd name="T11" fmla="*/ 232 h 343"/>
                <a:gd name="T12" fmla="*/ 261 w 271"/>
                <a:gd name="T13" fmla="*/ 270 h 343"/>
                <a:gd name="T14" fmla="*/ 267 w 271"/>
                <a:gd name="T15" fmla="*/ 297 h 343"/>
                <a:gd name="T16" fmla="*/ 269 w 271"/>
                <a:gd name="T17" fmla="*/ 307 h 343"/>
                <a:gd name="T18" fmla="*/ 269 w 271"/>
                <a:gd name="T19" fmla="*/ 309 h 343"/>
                <a:gd name="T20" fmla="*/ 271 w 271"/>
                <a:gd name="T21" fmla="*/ 313 h 343"/>
                <a:gd name="T22" fmla="*/ 271 w 271"/>
                <a:gd name="T23" fmla="*/ 321 h 343"/>
                <a:gd name="T24" fmla="*/ 271 w 271"/>
                <a:gd name="T25" fmla="*/ 327 h 343"/>
                <a:gd name="T26" fmla="*/ 267 w 271"/>
                <a:gd name="T27" fmla="*/ 335 h 343"/>
                <a:gd name="T28" fmla="*/ 259 w 271"/>
                <a:gd name="T29" fmla="*/ 339 h 343"/>
                <a:gd name="T30" fmla="*/ 245 w 271"/>
                <a:gd name="T31" fmla="*/ 343 h 343"/>
                <a:gd name="T32" fmla="*/ 225 w 271"/>
                <a:gd name="T33" fmla="*/ 341 h 343"/>
                <a:gd name="T34" fmla="*/ 196 w 271"/>
                <a:gd name="T35" fmla="*/ 337 h 343"/>
                <a:gd name="T36" fmla="*/ 162 w 271"/>
                <a:gd name="T37" fmla="*/ 333 h 343"/>
                <a:gd name="T38" fmla="*/ 126 w 271"/>
                <a:gd name="T39" fmla="*/ 327 h 343"/>
                <a:gd name="T40" fmla="*/ 88 w 271"/>
                <a:gd name="T41" fmla="*/ 323 h 343"/>
                <a:gd name="T42" fmla="*/ 54 w 271"/>
                <a:gd name="T43" fmla="*/ 317 h 343"/>
                <a:gd name="T44" fmla="*/ 26 w 271"/>
                <a:gd name="T45" fmla="*/ 315 h 343"/>
                <a:gd name="T46" fmla="*/ 8 w 271"/>
                <a:gd name="T47" fmla="*/ 311 h 343"/>
                <a:gd name="T48" fmla="*/ 0 w 271"/>
                <a:gd name="T49" fmla="*/ 311 h 343"/>
                <a:gd name="T50" fmla="*/ 72 w 271"/>
                <a:gd name="T51" fmla="*/ 0 h 343"/>
                <a:gd name="T52" fmla="*/ 78 w 271"/>
                <a:gd name="T53" fmla="*/ 0 h 343"/>
                <a:gd name="T54" fmla="*/ 92 w 271"/>
                <a:gd name="T55" fmla="*/ 0 h 343"/>
                <a:gd name="T56" fmla="*/ 112 w 271"/>
                <a:gd name="T57" fmla="*/ 0 h 343"/>
                <a:gd name="T58" fmla="*/ 134 w 271"/>
                <a:gd name="T59" fmla="*/ 2 h 343"/>
                <a:gd name="T60" fmla="*/ 158 w 271"/>
                <a:gd name="T61" fmla="*/ 6 h 343"/>
                <a:gd name="T62" fmla="*/ 180 w 271"/>
                <a:gd name="T63" fmla="*/ 12 h 343"/>
                <a:gd name="T64" fmla="*/ 196 w 271"/>
                <a:gd name="T65" fmla="*/ 24 h 343"/>
                <a:gd name="T66" fmla="*/ 206 w 271"/>
                <a:gd name="T67" fmla="*/ 40 h 3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343"/>
                <a:gd name="T104" fmla="*/ 271 w 271"/>
                <a:gd name="T105" fmla="*/ 343 h 3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343">
                  <a:moveTo>
                    <a:pt x="206" y="40"/>
                  </a:moveTo>
                  <a:lnTo>
                    <a:pt x="212" y="62"/>
                  </a:lnTo>
                  <a:lnTo>
                    <a:pt x="221" y="98"/>
                  </a:lnTo>
                  <a:lnTo>
                    <a:pt x="231" y="140"/>
                  </a:lnTo>
                  <a:lnTo>
                    <a:pt x="241" y="188"/>
                  </a:lnTo>
                  <a:lnTo>
                    <a:pt x="253" y="232"/>
                  </a:lnTo>
                  <a:lnTo>
                    <a:pt x="261" y="270"/>
                  </a:lnTo>
                  <a:lnTo>
                    <a:pt x="267" y="297"/>
                  </a:lnTo>
                  <a:lnTo>
                    <a:pt x="269" y="307"/>
                  </a:lnTo>
                  <a:lnTo>
                    <a:pt x="269" y="309"/>
                  </a:lnTo>
                  <a:lnTo>
                    <a:pt x="271" y="313"/>
                  </a:lnTo>
                  <a:lnTo>
                    <a:pt x="271" y="321"/>
                  </a:lnTo>
                  <a:lnTo>
                    <a:pt x="271" y="327"/>
                  </a:lnTo>
                  <a:lnTo>
                    <a:pt x="267" y="335"/>
                  </a:lnTo>
                  <a:lnTo>
                    <a:pt x="259" y="339"/>
                  </a:lnTo>
                  <a:lnTo>
                    <a:pt x="245" y="343"/>
                  </a:lnTo>
                  <a:lnTo>
                    <a:pt x="225" y="341"/>
                  </a:lnTo>
                  <a:lnTo>
                    <a:pt x="196" y="337"/>
                  </a:lnTo>
                  <a:lnTo>
                    <a:pt x="162" y="333"/>
                  </a:lnTo>
                  <a:lnTo>
                    <a:pt x="126" y="327"/>
                  </a:lnTo>
                  <a:lnTo>
                    <a:pt x="88" y="323"/>
                  </a:lnTo>
                  <a:lnTo>
                    <a:pt x="54" y="317"/>
                  </a:lnTo>
                  <a:lnTo>
                    <a:pt x="26" y="315"/>
                  </a:lnTo>
                  <a:lnTo>
                    <a:pt x="8" y="311"/>
                  </a:lnTo>
                  <a:lnTo>
                    <a:pt x="0" y="311"/>
                  </a:lnTo>
                  <a:lnTo>
                    <a:pt x="72" y="0"/>
                  </a:lnTo>
                  <a:lnTo>
                    <a:pt x="78" y="0"/>
                  </a:lnTo>
                  <a:lnTo>
                    <a:pt x="92" y="0"/>
                  </a:lnTo>
                  <a:lnTo>
                    <a:pt x="112" y="0"/>
                  </a:lnTo>
                  <a:lnTo>
                    <a:pt x="134" y="2"/>
                  </a:lnTo>
                  <a:lnTo>
                    <a:pt x="158" y="6"/>
                  </a:lnTo>
                  <a:lnTo>
                    <a:pt x="180" y="12"/>
                  </a:lnTo>
                  <a:lnTo>
                    <a:pt x="196" y="24"/>
                  </a:lnTo>
                  <a:lnTo>
                    <a:pt x="206" y="40"/>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4" name="Freeform 57">
              <a:extLst>
                <a:ext uri="{FF2B5EF4-FFF2-40B4-BE49-F238E27FC236}">
                  <a16:creationId xmlns:a16="http://schemas.microsoft.com/office/drawing/2014/main" id="{38786C40-BFF2-43C3-8477-E9D7228BC736}"/>
                </a:ext>
              </a:extLst>
            </p:cNvPr>
            <p:cNvSpPr>
              <a:spLocks/>
            </p:cNvSpPr>
            <p:nvPr/>
          </p:nvSpPr>
          <p:spPr bwMode="auto">
            <a:xfrm>
              <a:off x="2065" y="1719"/>
              <a:ext cx="316" cy="305"/>
            </a:xfrm>
            <a:custGeom>
              <a:avLst/>
              <a:gdLst>
                <a:gd name="T0" fmla="*/ 316 w 316"/>
                <a:gd name="T1" fmla="*/ 2 h 305"/>
                <a:gd name="T2" fmla="*/ 312 w 316"/>
                <a:gd name="T3" fmla="*/ 2 h 305"/>
                <a:gd name="T4" fmla="*/ 304 w 316"/>
                <a:gd name="T5" fmla="*/ 0 h 305"/>
                <a:gd name="T6" fmla="*/ 290 w 316"/>
                <a:gd name="T7" fmla="*/ 0 h 305"/>
                <a:gd name="T8" fmla="*/ 274 w 316"/>
                <a:gd name="T9" fmla="*/ 0 h 305"/>
                <a:gd name="T10" fmla="*/ 256 w 316"/>
                <a:gd name="T11" fmla="*/ 0 h 305"/>
                <a:gd name="T12" fmla="*/ 240 w 316"/>
                <a:gd name="T13" fmla="*/ 2 h 305"/>
                <a:gd name="T14" fmla="*/ 226 w 316"/>
                <a:gd name="T15" fmla="*/ 4 h 305"/>
                <a:gd name="T16" fmla="*/ 216 w 316"/>
                <a:gd name="T17" fmla="*/ 8 h 305"/>
                <a:gd name="T18" fmla="*/ 202 w 316"/>
                <a:gd name="T19" fmla="*/ 20 h 305"/>
                <a:gd name="T20" fmla="*/ 178 w 316"/>
                <a:gd name="T21" fmla="*/ 42 h 305"/>
                <a:gd name="T22" fmla="*/ 146 w 316"/>
                <a:gd name="T23" fmla="*/ 72 h 305"/>
                <a:gd name="T24" fmla="*/ 110 w 316"/>
                <a:gd name="T25" fmla="*/ 106 h 305"/>
                <a:gd name="T26" fmla="*/ 74 w 316"/>
                <a:gd name="T27" fmla="*/ 144 h 305"/>
                <a:gd name="T28" fmla="*/ 42 w 316"/>
                <a:gd name="T29" fmla="*/ 182 h 305"/>
                <a:gd name="T30" fmla="*/ 16 w 316"/>
                <a:gd name="T31" fmla="*/ 214 h 305"/>
                <a:gd name="T32" fmla="*/ 2 w 316"/>
                <a:gd name="T33" fmla="*/ 242 h 305"/>
                <a:gd name="T34" fmla="*/ 2 w 316"/>
                <a:gd name="T35" fmla="*/ 244 h 305"/>
                <a:gd name="T36" fmla="*/ 0 w 316"/>
                <a:gd name="T37" fmla="*/ 248 h 305"/>
                <a:gd name="T38" fmla="*/ 0 w 316"/>
                <a:gd name="T39" fmla="*/ 254 h 305"/>
                <a:gd name="T40" fmla="*/ 2 w 316"/>
                <a:gd name="T41" fmla="*/ 260 h 305"/>
                <a:gd name="T42" fmla="*/ 6 w 316"/>
                <a:gd name="T43" fmla="*/ 268 h 305"/>
                <a:gd name="T44" fmla="*/ 16 w 316"/>
                <a:gd name="T45" fmla="*/ 274 h 305"/>
                <a:gd name="T46" fmla="*/ 32 w 316"/>
                <a:gd name="T47" fmla="*/ 281 h 305"/>
                <a:gd name="T48" fmla="*/ 54 w 316"/>
                <a:gd name="T49" fmla="*/ 285 h 305"/>
                <a:gd name="T50" fmla="*/ 82 w 316"/>
                <a:gd name="T51" fmla="*/ 287 h 305"/>
                <a:gd name="T52" fmla="*/ 110 w 316"/>
                <a:gd name="T53" fmla="*/ 291 h 305"/>
                <a:gd name="T54" fmla="*/ 138 w 316"/>
                <a:gd name="T55" fmla="*/ 293 h 305"/>
                <a:gd name="T56" fmla="*/ 166 w 316"/>
                <a:gd name="T57" fmla="*/ 297 h 305"/>
                <a:gd name="T58" fmla="*/ 190 w 316"/>
                <a:gd name="T59" fmla="*/ 301 h 305"/>
                <a:gd name="T60" fmla="*/ 210 w 316"/>
                <a:gd name="T61" fmla="*/ 303 h 305"/>
                <a:gd name="T62" fmla="*/ 224 w 316"/>
                <a:gd name="T63" fmla="*/ 305 h 305"/>
                <a:gd name="T64" fmla="*/ 228 w 316"/>
                <a:gd name="T65" fmla="*/ 305 h 305"/>
                <a:gd name="T66" fmla="*/ 316 w 316"/>
                <a:gd name="T67" fmla="*/ 2 h 3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305"/>
                <a:gd name="T104" fmla="*/ 316 w 316"/>
                <a:gd name="T105" fmla="*/ 305 h 3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305">
                  <a:moveTo>
                    <a:pt x="316" y="2"/>
                  </a:moveTo>
                  <a:lnTo>
                    <a:pt x="312" y="2"/>
                  </a:lnTo>
                  <a:lnTo>
                    <a:pt x="304" y="0"/>
                  </a:lnTo>
                  <a:lnTo>
                    <a:pt x="290" y="0"/>
                  </a:lnTo>
                  <a:lnTo>
                    <a:pt x="274" y="0"/>
                  </a:lnTo>
                  <a:lnTo>
                    <a:pt x="256" y="0"/>
                  </a:lnTo>
                  <a:lnTo>
                    <a:pt x="240" y="2"/>
                  </a:lnTo>
                  <a:lnTo>
                    <a:pt x="226" y="4"/>
                  </a:lnTo>
                  <a:lnTo>
                    <a:pt x="216" y="8"/>
                  </a:lnTo>
                  <a:lnTo>
                    <a:pt x="202" y="20"/>
                  </a:lnTo>
                  <a:lnTo>
                    <a:pt x="178" y="42"/>
                  </a:lnTo>
                  <a:lnTo>
                    <a:pt x="146" y="72"/>
                  </a:lnTo>
                  <a:lnTo>
                    <a:pt x="110" y="106"/>
                  </a:lnTo>
                  <a:lnTo>
                    <a:pt x="74" y="144"/>
                  </a:lnTo>
                  <a:lnTo>
                    <a:pt x="42" y="182"/>
                  </a:lnTo>
                  <a:lnTo>
                    <a:pt x="16" y="214"/>
                  </a:lnTo>
                  <a:lnTo>
                    <a:pt x="2" y="242"/>
                  </a:lnTo>
                  <a:lnTo>
                    <a:pt x="2" y="244"/>
                  </a:lnTo>
                  <a:lnTo>
                    <a:pt x="0" y="248"/>
                  </a:lnTo>
                  <a:lnTo>
                    <a:pt x="0" y="254"/>
                  </a:lnTo>
                  <a:lnTo>
                    <a:pt x="2" y="260"/>
                  </a:lnTo>
                  <a:lnTo>
                    <a:pt x="6" y="268"/>
                  </a:lnTo>
                  <a:lnTo>
                    <a:pt x="16" y="274"/>
                  </a:lnTo>
                  <a:lnTo>
                    <a:pt x="32" y="281"/>
                  </a:lnTo>
                  <a:lnTo>
                    <a:pt x="54" y="285"/>
                  </a:lnTo>
                  <a:lnTo>
                    <a:pt x="82" y="287"/>
                  </a:lnTo>
                  <a:lnTo>
                    <a:pt x="110" y="291"/>
                  </a:lnTo>
                  <a:lnTo>
                    <a:pt x="138" y="293"/>
                  </a:lnTo>
                  <a:lnTo>
                    <a:pt x="166" y="297"/>
                  </a:lnTo>
                  <a:lnTo>
                    <a:pt x="190" y="301"/>
                  </a:lnTo>
                  <a:lnTo>
                    <a:pt x="210" y="303"/>
                  </a:lnTo>
                  <a:lnTo>
                    <a:pt x="224" y="305"/>
                  </a:lnTo>
                  <a:lnTo>
                    <a:pt x="228" y="305"/>
                  </a:lnTo>
                  <a:lnTo>
                    <a:pt x="316" y="2"/>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5" name="Freeform 58">
              <a:extLst>
                <a:ext uri="{FF2B5EF4-FFF2-40B4-BE49-F238E27FC236}">
                  <a16:creationId xmlns:a16="http://schemas.microsoft.com/office/drawing/2014/main" id="{EF9ACA18-E55B-40D6-A3EB-1A30541398FC}"/>
                </a:ext>
              </a:extLst>
            </p:cNvPr>
            <p:cNvSpPr>
              <a:spLocks/>
            </p:cNvSpPr>
            <p:nvPr/>
          </p:nvSpPr>
          <p:spPr bwMode="auto">
            <a:xfrm>
              <a:off x="2644" y="1737"/>
              <a:ext cx="807" cy="285"/>
            </a:xfrm>
            <a:custGeom>
              <a:avLst/>
              <a:gdLst>
                <a:gd name="T0" fmla="*/ 118 w 807"/>
                <a:gd name="T1" fmla="*/ 285 h 285"/>
                <a:gd name="T2" fmla="*/ 116 w 807"/>
                <a:gd name="T3" fmla="*/ 285 h 285"/>
                <a:gd name="T4" fmla="*/ 110 w 807"/>
                <a:gd name="T5" fmla="*/ 285 h 285"/>
                <a:gd name="T6" fmla="*/ 100 w 807"/>
                <a:gd name="T7" fmla="*/ 285 h 285"/>
                <a:gd name="T8" fmla="*/ 90 w 807"/>
                <a:gd name="T9" fmla="*/ 283 h 285"/>
                <a:gd name="T10" fmla="*/ 78 w 807"/>
                <a:gd name="T11" fmla="*/ 277 h 285"/>
                <a:gd name="T12" fmla="*/ 66 w 807"/>
                <a:gd name="T13" fmla="*/ 267 h 285"/>
                <a:gd name="T14" fmla="*/ 54 w 807"/>
                <a:gd name="T15" fmla="*/ 250 h 285"/>
                <a:gd name="T16" fmla="*/ 46 w 807"/>
                <a:gd name="T17" fmla="*/ 228 h 285"/>
                <a:gd name="T18" fmla="*/ 28 w 807"/>
                <a:gd name="T19" fmla="*/ 158 h 285"/>
                <a:gd name="T20" fmla="*/ 14 w 807"/>
                <a:gd name="T21" fmla="*/ 88 h 285"/>
                <a:gd name="T22" fmla="*/ 4 w 807"/>
                <a:gd name="T23" fmla="*/ 36 h 285"/>
                <a:gd name="T24" fmla="*/ 0 w 807"/>
                <a:gd name="T25" fmla="*/ 16 h 285"/>
                <a:gd name="T26" fmla="*/ 4 w 807"/>
                <a:gd name="T27" fmla="*/ 16 h 285"/>
                <a:gd name="T28" fmla="*/ 16 w 807"/>
                <a:gd name="T29" fmla="*/ 14 h 285"/>
                <a:gd name="T30" fmla="*/ 32 w 807"/>
                <a:gd name="T31" fmla="*/ 12 h 285"/>
                <a:gd name="T32" fmla="*/ 56 w 807"/>
                <a:gd name="T33" fmla="*/ 10 h 285"/>
                <a:gd name="T34" fmla="*/ 86 w 807"/>
                <a:gd name="T35" fmla="*/ 8 h 285"/>
                <a:gd name="T36" fmla="*/ 120 w 807"/>
                <a:gd name="T37" fmla="*/ 6 h 285"/>
                <a:gd name="T38" fmla="*/ 156 w 807"/>
                <a:gd name="T39" fmla="*/ 4 h 285"/>
                <a:gd name="T40" fmla="*/ 198 w 807"/>
                <a:gd name="T41" fmla="*/ 2 h 285"/>
                <a:gd name="T42" fmla="*/ 240 w 807"/>
                <a:gd name="T43" fmla="*/ 0 h 285"/>
                <a:gd name="T44" fmla="*/ 286 w 807"/>
                <a:gd name="T45" fmla="*/ 0 h 285"/>
                <a:gd name="T46" fmla="*/ 332 w 807"/>
                <a:gd name="T47" fmla="*/ 0 h 285"/>
                <a:gd name="T48" fmla="*/ 380 w 807"/>
                <a:gd name="T49" fmla="*/ 2 h 285"/>
                <a:gd name="T50" fmla="*/ 426 w 807"/>
                <a:gd name="T51" fmla="*/ 4 h 285"/>
                <a:gd name="T52" fmla="*/ 472 w 807"/>
                <a:gd name="T53" fmla="*/ 8 h 285"/>
                <a:gd name="T54" fmla="*/ 518 w 807"/>
                <a:gd name="T55" fmla="*/ 14 h 285"/>
                <a:gd name="T56" fmla="*/ 561 w 807"/>
                <a:gd name="T57" fmla="*/ 22 h 285"/>
                <a:gd name="T58" fmla="*/ 569 w 807"/>
                <a:gd name="T59" fmla="*/ 30 h 285"/>
                <a:gd name="T60" fmla="*/ 593 w 807"/>
                <a:gd name="T61" fmla="*/ 50 h 285"/>
                <a:gd name="T62" fmla="*/ 625 w 807"/>
                <a:gd name="T63" fmla="*/ 82 h 285"/>
                <a:gd name="T64" fmla="*/ 665 w 807"/>
                <a:gd name="T65" fmla="*/ 120 h 285"/>
                <a:gd name="T66" fmla="*/ 707 w 807"/>
                <a:gd name="T67" fmla="*/ 162 h 285"/>
                <a:gd name="T68" fmla="*/ 747 w 807"/>
                <a:gd name="T69" fmla="*/ 206 h 285"/>
                <a:gd name="T70" fmla="*/ 781 w 807"/>
                <a:gd name="T71" fmla="*/ 246 h 285"/>
                <a:gd name="T72" fmla="*/ 807 w 807"/>
                <a:gd name="T73" fmla="*/ 285 h 285"/>
                <a:gd name="T74" fmla="*/ 118 w 807"/>
                <a:gd name="T75" fmla="*/ 285 h 28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07"/>
                <a:gd name="T115" fmla="*/ 0 h 285"/>
                <a:gd name="T116" fmla="*/ 807 w 807"/>
                <a:gd name="T117" fmla="*/ 285 h 28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07" h="285">
                  <a:moveTo>
                    <a:pt x="118" y="285"/>
                  </a:moveTo>
                  <a:lnTo>
                    <a:pt x="116" y="285"/>
                  </a:lnTo>
                  <a:lnTo>
                    <a:pt x="110" y="285"/>
                  </a:lnTo>
                  <a:lnTo>
                    <a:pt x="100" y="285"/>
                  </a:lnTo>
                  <a:lnTo>
                    <a:pt x="90" y="283"/>
                  </a:lnTo>
                  <a:lnTo>
                    <a:pt x="78" y="277"/>
                  </a:lnTo>
                  <a:lnTo>
                    <a:pt x="66" y="267"/>
                  </a:lnTo>
                  <a:lnTo>
                    <a:pt x="54" y="250"/>
                  </a:lnTo>
                  <a:lnTo>
                    <a:pt x="46" y="228"/>
                  </a:lnTo>
                  <a:lnTo>
                    <a:pt x="28" y="158"/>
                  </a:lnTo>
                  <a:lnTo>
                    <a:pt x="14" y="88"/>
                  </a:lnTo>
                  <a:lnTo>
                    <a:pt x="4" y="36"/>
                  </a:lnTo>
                  <a:lnTo>
                    <a:pt x="0" y="16"/>
                  </a:lnTo>
                  <a:lnTo>
                    <a:pt x="4" y="16"/>
                  </a:lnTo>
                  <a:lnTo>
                    <a:pt x="16" y="14"/>
                  </a:lnTo>
                  <a:lnTo>
                    <a:pt x="32" y="12"/>
                  </a:lnTo>
                  <a:lnTo>
                    <a:pt x="56" y="10"/>
                  </a:lnTo>
                  <a:lnTo>
                    <a:pt x="86" y="8"/>
                  </a:lnTo>
                  <a:lnTo>
                    <a:pt x="120" y="6"/>
                  </a:lnTo>
                  <a:lnTo>
                    <a:pt x="156" y="4"/>
                  </a:lnTo>
                  <a:lnTo>
                    <a:pt x="198" y="2"/>
                  </a:lnTo>
                  <a:lnTo>
                    <a:pt x="240" y="0"/>
                  </a:lnTo>
                  <a:lnTo>
                    <a:pt x="286" y="0"/>
                  </a:lnTo>
                  <a:lnTo>
                    <a:pt x="332" y="0"/>
                  </a:lnTo>
                  <a:lnTo>
                    <a:pt x="380" y="2"/>
                  </a:lnTo>
                  <a:lnTo>
                    <a:pt x="426" y="4"/>
                  </a:lnTo>
                  <a:lnTo>
                    <a:pt x="472" y="8"/>
                  </a:lnTo>
                  <a:lnTo>
                    <a:pt x="518" y="14"/>
                  </a:lnTo>
                  <a:lnTo>
                    <a:pt x="561" y="22"/>
                  </a:lnTo>
                  <a:lnTo>
                    <a:pt x="569" y="30"/>
                  </a:lnTo>
                  <a:lnTo>
                    <a:pt x="593" y="50"/>
                  </a:lnTo>
                  <a:lnTo>
                    <a:pt x="625" y="82"/>
                  </a:lnTo>
                  <a:lnTo>
                    <a:pt x="665" y="120"/>
                  </a:lnTo>
                  <a:lnTo>
                    <a:pt x="707" y="162"/>
                  </a:lnTo>
                  <a:lnTo>
                    <a:pt x="747" y="206"/>
                  </a:lnTo>
                  <a:lnTo>
                    <a:pt x="781" y="246"/>
                  </a:lnTo>
                  <a:lnTo>
                    <a:pt x="807" y="285"/>
                  </a:lnTo>
                  <a:lnTo>
                    <a:pt x="118" y="285"/>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6" name="Freeform 59">
              <a:extLst>
                <a:ext uri="{FF2B5EF4-FFF2-40B4-BE49-F238E27FC236}">
                  <a16:creationId xmlns:a16="http://schemas.microsoft.com/office/drawing/2014/main" id="{A504A776-321B-46E9-A2FA-40942DE13238}"/>
                </a:ext>
              </a:extLst>
            </p:cNvPr>
            <p:cNvSpPr>
              <a:spLocks/>
            </p:cNvSpPr>
            <p:nvPr/>
          </p:nvSpPr>
          <p:spPr bwMode="auto">
            <a:xfrm>
              <a:off x="2481" y="1578"/>
              <a:ext cx="485" cy="93"/>
            </a:xfrm>
            <a:custGeom>
              <a:avLst/>
              <a:gdLst>
                <a:gd name="T0" fmla="*/ 0 w 485"/>
                <a:gd name="T1" fmla="*/ 2 h 93"/>
                <a:gd name="T2" fmla="*/ 0 w 485"/>
                <a:gd name="T3" fmla="*/ 93 h 93"/>
                <a:gd name="T4" fmla="*/ 6 w 485"/>
                <a:gd name="T5" fmla="*/ 93 h 93"/>
                <a:gd name="T6" fmla="*/ 20 w 485"/>
                <a:gd name="T7" fmla="*/ 93 h 93"/>
                <a:gd name="T8" fmla="*/ 44 w 485"/>
                <a:gd name="T9" fmla="*/ 93 h 93"/>
                <a:gd name="T10" fmla="*/ 74 w 485"/>
                <a:gd name="T11" fmla="*/ 93 h 93"/>
                <a:gd name="T12" fmla="*/ 109 w 485"/>
                <a:gd name="T13" fmla="*/ 93 h 93"/>
                <a:gd name="T14" fmla="*/ 149 w 485"/>
                <a:gd name="T15" fmla="*/ 91 h 93"/>
                <a:gd name="T16" fmla="*/ 191 w 485"/>
                <a:gd name="T17" fmla="*/ 91 h 93"/>
                <a:gd name="T18" fmla="*/ 235 w 485"/>
                <a:gd name="T19" fmla="*/ 91 h 93"/>
                <a:gd name="T20" fmla="*/ 279 w 485"/>
                <a:gd name="T21" fmla="*/ 91 h 93"/>
                <a:gd name="T22" fmla="*/ 323 w 485"/>
                <a:gd name="T23" fmla="*/ 88 h 93"/>
                <a:gd name="T24" fmla="*/ 363 w 485"/>
                <a:gd name="T25" fmla="*/ 88 h 93"/>
                <a:gd name="T26" fmla="*/ 399 w 485"/>
                <a:gd name="T27" fmla="*/ 88 h 93"/>
                <a:gd name="T28" fmla="*/ 431 w 485"/>
                <a:gd name="T29" fmla="*/ 88 h 93"/>
                <a:gd name="T30" fmla="*/ 455 w 485"/>
                <a:gd name="T31" fmla="*/ 86 h 93"/>
                <a:gd name="T32" fmla="*/ 471 w 485"/>
                <a:gd name="T33" fmla="*/ 86 h 93"/>
                <a:gd name="T34" fmla="*/ 479 w 485"/>
                <a:gd name="T35" fmla="*/ 86 h 93"/>
                <a:gd name="T36" fmla="*/ 481 w 485"/>
                <a:gd name="T37" fmla="*/ 78 h 93"/>
                <a:gd name="T38" fmla="*/ 483 w 485"/>
                <a:gd name="T39" fmla="*/ 60 h 93"/>
                <a:gd name="T40" fmla="*/ 485 w 485"/>
                <a:gd name="T41" fmla="*/ 36 h 93"/>
                <a:gd name="T42" fmla="*/ 479 w 485"/>
                <a:gd name="T43" fmla="*/ 16 h 93"/>
                <a:gd name="T44" fmla="*/ 471 w 485"/>
                <a:gd name="T45" fmla="*/ 12 h 93"/>
                <a:gd name="T46" fmla="*/ 455 w 485"/>
                <a:gd name="T47" fmla="*/ 10 h 93"/>
                <a:gd name="T48" fmla="*/ 433 w 485"/>
                <a:gd name="T49" fmla="*/ 6 h 93"/>
                <a:gd name="T50" fmla="*/ 403 w 485"/>
                <a:gd name="T51" fmla="*/ 4 h 93"/>
                <a:gd name="T52" fmla="*/ 367 w 485"/>
                <a:gd name="T53" fmla="*/ 4 h 93"/>
                <a:gd name="T54" fmla="*/ 329 w 485"/>
                <a:gd name="T55" fmla="*/ 2 h 93"/>
                <a:gd name="T56" fmla="*/ 289 w 485"/>
                <a:gd name="T57" fmla="*/ 2 h 93"/>
                <a:gd name="T58" fmla="*/ 247 w 485"/>
                <a:gd name="T59" fmla="*/ 0 h 93"/>
                <a:gd name="T60" fmla="*/ 203 w 485"/>
                <a:gd name="T61" fmla="*/ 0 h 93"/>
                <a:gd name="T62" fmla="*/ 161 w 485"/>
                <a:gd name="T63" fmla="*/ 0 h 93"/>
                <a:gd name="T64" fmla="*/ 123 w 485"/>
                <a:gd name="T65" fmla="*/ 0 h 93"/>
                <a:gd name="T66" fmla="*/ 86 w 485"/>
                <a:gd name="T67" fmla="*/ 2 h 93"/>
                <a:gd name="T68" fmla="*/ 54 w 485"/>
                <a:gd name="T69" fmla="*/ 2 h 93"/>
                <a:gd name="T70" fmla="*/ 28 w 485"/>
                <a:gd name="T71" fmla="*/ 2 h 93"/>
                <a:gd name="T72" fmla="*/ 10 w 485"/>
                <a:gd name="T73" fmla="*/ 2 h 93"/>
                <a:gd name="T74" fmla="*/ 0 w 485"/>
                <a:gd name="T75" fmla="*/ 2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93"/>
                <a:gd name="T116" fmla="*/ 485 w 48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93">
                  <a:moveTo>
                    <a:pt x="0" y="2"/>
                  </a:moveTo>
                  <a:lnTo>
                    <a:pt x="0" y="93"/>
                  </a:lnTo>
                  <a:lnTo>
                    <a:pt x="6" y="93"/>
                  </a:lnTo>
                  <a:lnTo>
                    <a:pt x="20" y="93"/>
                  </a:lnTo>
                  <a:lnTo>
                    <a:pt x="44" y="93"/>
                  </a:lnTo>
                  <a:lnTo>
                    <a:pt x="74" y="93"/>
                  </a:lnTo>
                  <a:lnTo>
                    <a:pt x="109" y="93"/>
                  </a:lnTo>
                  <a:lnTo>
                    <a:pt x="149" y="91"/>
                  </a:lnTo>
                  <a:lnTo>
                    <a:pt x="191" y="91"/>
                  </a:lnTo>
                  <a:lnTo>
                    <a:pt x="235" y="91"/>
                  </a:lnTo>
                  <a:lnTo>
                    <a:pt x="279" y="91"/>
                  </a:lnTo>
                  <a:lnTo>
                    <a:pt x="323" y="88"/>
                  </a:lnTo>
                  <a:lnTo>
                    <a:pt x="363" y="88"/>
                  </a:lnTo>
                  <a:lnTo>
                    <a:pt x="399" y="88"/>
                  </a:lnTo>
                  <a:lnTo>
                    <a:pt x="431" y="88"/>
                  </a:lnTo>
                  <a:lnTo>
                    <a:pt x="455" y="86"/>
                  </a:lnTo>
                  <a:lnTo>
                    <a:pt x="471" y="86"/>
                  </a:lnTo>
                  <a:lnTo>
                    <a:pt x="479" y="86"/>
                  </a:lnTo>
                  <a:lnTo>
                    <a:pt x="481" y="78"/>
                  </a:lnTo>
                  <a:lnTo>
                    <a:pt x="483" y="60"/>
                  </a:lnTo>
                  <a:lnTo>
                    <a:pt x="485" y="36"/>
                  </a:lnTo>
                  <a:lnTo>
                    <a:pt x="479" y="16"/>
                  </a:lnTo>
                  <a:lnTo>
                    <a:pt x="471" y="12"/>
                  </a:lnTo>
                  <a:lnTo>
                    <a:pt x="455" y="10"/>
                  </a:lnTo>
                  <a:lnTo>
                    <a:pt x="433" y="6"/>
                  </a:lnTo>
                  <a:lnTo>
                    <a:pt x="403" y="4"/>
                  </a:lnTo>
                  <a:lnTo>
                    <a:pt x="367" y="4"/>
                  </a:lnTo>
                  <a:lnTo>
                    <a:pt x="329" y="2"/>
                  </a:lnTo>
                  <a:lnTo>
                    <a:pt x="289" y="2"/>
                  </a:lnTo>
                  <a:lnTo>
                    <a:pt x="247" y="0"/>
                  </a:lnTo>
                  <a:lnTo>
                    <a:pt x="203" y="0"/>
                  </a:lnTo>
                  <a:lnTo>
                    <a:pt x="161" y="0"/>
                  </a:lnTo>
                  <a:lnTo>
                    <a:pt x="123" y="0"/>
                  </a:lnTo>
                  <a:lnTo>
                    <a:pt x="86" y="2"/>
                  </a:lnTo>
                  <a:lnTo>
                    <a:pt x="54" y="2"/>
                  </a:lnTo>
                  <a:lnTo>
                    <a:pt x="28" y="2"/>
                  </a:lnTo>
                  <a:lnTo>
                    <a:pt x="10" y="2"/>
                  </a:lnTo>
                  <a:lnTo>
                    <a:pt x="0" y="2"/>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7" name="Freeform 60">
              <a:extLst>
                <a:ext uri="{FF2B5EF4-FFF2-40B4-BE49-F238E27FC236}">
                  <a16:creationId xmlns:a16="http://schemas.microsoft.com/office/drawing/2014/main" id="{77EDECB3-3DF4-455E-9F3E-98E680B062CC}"/>
                </a:ext>
              </a:extLst>
            </p:cNvPr>
            <p:cNvSpPr>
              <a:spLocks/>
            </p:cNvSpPr>
            <p:nvPr/>
          </p:nvSpPr>
          <p:spPr bwMode="auto">
            <a:xfrm>
              <a:off x="2690" y="1574"/>
              <a:ext cx="92" cy="88"/>
            </a:xfrm>
            <a:custGeom>
              <a:avLst/>
              <a:gdLst>
                <a:gd name="T0" fmla="*/ 26 w 92"/>
                <a:gd name="T1" fmla="*/ 0 h 88"/>
                <a:gd name="T2" fmla="*/ 86 w 92"/>
                <a:gd name="T3" fmla="*/ 0 h 88"/>
                <a:gd name="T4" fmla="*/ 88 w 92"/>
                <a:gd name="T5" fmla="*/ 14 h 88"/>
                <a:gd name="T6" fmla="*/ 92 w 92"/>
                <a:gd name="T7" fmla="*/ 44 h 88"/>
                <a:gd name="T8" fmla="*/ 92 w 92"/>
                <a:gd name="T9" fmla="*/ 74 h 88"/>
                <a:gd name="T10" fmla="*/ 82 w 92"/>
                <a:gd name="T11" fmla="*/ 88 h 88"/>
                <a:gd name="T12" fmla="*/ 74 w 92"/>
                <a:gd name="T13" fmla="*/ 88 h 88"/>
                <a:gd name="T14" fmla="*/ 64 w 92"/>
                <a:gd name="T15" fmla="*/ 88 h 88"/>
                <a:gd name="T16" fmla="*/ 52 w 92"/>
                <a:gd name="T17" fmla="*/ 86 h 88"/>
                <a:gd name="T18" fmla="*/ 40 w 92"/>
                <a:gd name="T19" fmla="*/ 86 h 88"/>
                <a:gd name="T20" fmla="*/ 28 w 92"/>
                <a:gd name="T21" fmla="*/ 86 h 88"/>
                <a:gd name="T22" fmla="*/ 18 w 92"/>
                <a:gd name="T23" fmla="*/ 84 h 88"/>
                <a:gd name="T24" fmla="*/ 12 w 92"/>
                <a:gd name="T25" fmla="*/ 84 h 88"/>
                <a:gd name="T26" fmla="*/ 10 w 92"/>
                <a:gd name="T27" fmla="*/ 84 h 88"/>
                <a:gd name="T28" fmla="*/ 6 w 92"/>
                <a:gd name="T29" fmla="*/ 70 h 88"/>
                <a:gd name="T30" fmla="*/ 0 w 92"/>
                <a:gd name="T31" fmla="*/ 42 h 88"/>
                <a:gd name="T32" fmla="*/ 4 w 92"/>
                <a:gd name="T33" fmla="*/ 12 h 88"/>
                <a:gd name="T34" fmla="*/ 26 w 92"/>
                <a:gd name="T35" fmla="*/ 0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2"/>
                <a:gd name="T55" fmla="*/ 0 h 88"/>
                <a:gd name="T56" fmla="*/ 92 w 92"/>
                <a:gd name="T57" fmla="*/ 88 h 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2" h="88">
                  <a:moveTo>
                    <a:pt x="26" y="0"/>
                  </a:moveTo>
                  <a:lnTo>
                    <a:pt x="86" y="0"/>
                  </a:lnTo>
                  <a:lnTo>
                    <a:pt x="88" y="14"/>
                  </a:lnTo>
                  <a:lnTo>
                    <a:pt x="92" y="44"/>
                  </a:lnTo>
                  <a:lnTo>
                    <a:pt x="92" y="74"/>
                  </a:lnTo>
                  <a:lnTo>
                    <a:pt x="82" y="88"/>
                  </a:lnTo>
                  <a:lnTo>
                    <a:pt x="74" y="88"/>
                  </a:lnTo>
                  <a:lnTo>
                    <a:pt x="64" y="88"/>
                  </a:lnTo>
                  <a:lnTo>
                    <a:pt x="52" y="86"/>
                  </a:lnTo>
                  <a:lnTo>
                    <a:pt x="40" y="86"/>
                  </a:lnTo>
                  <a:lnTo>
                    <a:pt x="28" y="86"/>
                  </a:lnTo>
                  <a:lnTo>
                    <a:pt x="18" y="84"/>
                  </a:lnTo>
                  <a:lnTo>
                    <a:pt x="12" y="84"/>
                  </a:lnTo>
                  <a:lnTo>
                    <a:pt x="10" y="84"/>
                  </a:lnTo>
                  <a:lnTo>
                    <a:pt x="6" y="70"/>
                  </a:lnTo>
                  <a:lnTo>
                    <a:pt x="0" y="42"/>
                  </a:lnTo>
                  <a:lnTo>
                    <a:pt x="4" y="12"/>
                  </a:lnTo>
                  <a:lnTo>
                    <a:pt x="26" y="0"/>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8" name="Freeform 61">
              <a:extLst>
                <a:ext uri="{FF2B5EF4-FFF2-40B4-BE49-F238E27FC236}">
                  <a16:creationId xmlns:a16="http://schemas.microsoft.com/office/drawing/2014/main" id="{D473B225-F915-4D60-8BFD-7A0E2C8AE772}"/>
                </a:ext>
              </a:extLst>
            </p:cNvPr>
            <p:cNvSpPr>
              <a:spLocks/>
            </p:cNvSpPr>
            <p:nvPr/>
          </p:nvSpPr>
          <p:spPr bwMode="auto">
            <a:xfrm>
              <a:off x="2596" y="1558"/>
              <a:ext cx="723" cy="213"/>
            </a:xfrm>
            <a:custGeom>
              <a:avLst/>
              <a:gdLst>
                <a:gd name="T0" fmla="*/ 54 w 723"/>
                <a:gd name="T1" fmla="*/ 96 h 213"/>
                <a:gd name="T2" fmla="*/ 98 w 723"/>
                <a:gd name="T3" fmla="*/ 94 h 213"/>
                <a:gd name="T4" fmla="*/ 160 w 723"/>
                <a:gd name="T5" fmla="*/ 92 h 213"/>
                <a:gd name="T6" fmla="*/ 212 w 723"/>
                <a:gd name="T7" fmla="*/ 90 h 213"/>
                <a:gd name="T8" fmla="*/ 238 w 723"/>
                <a:gd name="T9" fmla="*/ 92 h 213"/>
                <a:gd name="T10" fmla="*/ 278 w 723"/>
                <a:gd name="T11" fmla="*/ 96 h 213"/>
                <a:gd name="T12" fmla="*/ 324 w 723"/>
                <a:gd name="T13" fmla="*/ 98 h 213"/>
                <a:gd name="T14" fmla="*/ 358 w 723"/>
                <a:gd name="T15" fmla="*/ 96 h 213"/>
                <a:gd name="T16" fmla="*/ 368 w 723"/>
                <a:gd name="T17" fmla="*/ 76 h 213"/>
                <a:gd name="T18" fmla="*/ 358 w 723"/>
                <a:gd name="T19" fmla="*/ 36 h 213"/>
                <a:gd name="T20" fmla="*/ 312 w 723"/>
                <a:gd name="T21" fmla="*/ 28 h 213"/>
                <a:gd name="T22" fmla="*/ 258 w 723"/>
                <a:gd name="T23" fmla="*/ 26 h 213"/>
                <a:gd name="T24" fmla="*/ 200 w 723"/>
                <a:gd name="T25" fmla="*/ 24 h 213"/>
                <a:gd name="T26" fmla="*/ 154 w 723"/>
                <a:gd name="T27" fmla="*/ 24 h 213"/>
                <a:gd name="T28" fmla="*/ 128 w 723"/>
                <a:gd name="T29" fmla="*/ 24 h 213"/>
                <a:gd name="T30" fmla="*/ 104 w 723"/>
                <a:gd name="T31" fmla="*/ 26 h 213"/>
                <a:gd name="T32" fmla="*/ 80 w 723"/>
                <a:gd name="T33" fmla="*/ 26 h 213"/>
                <a:gd name="T34" fmla="*/ 60 w 723"/>
                <a:gd name="T35" fmla="*/ 26 h 213"/>
                <a:gd name="T36" fmla="*/ 48 w 723"/>
                <a:gd name="T37" fmla="*/ 24 h 213"/>
                <a:gd name="T38" fmla="*/ 36 w 723"/>
                <a:gd name="T39" fmla="*/ 18 h 213"/>
                <a:gd name="T40" fmla="*/ 48 w 723"/>
                <a:gd name="T41" fmla="*/ 8 h 213"/>
                <a:gd name="T42" fmla="*/ 112 w 723"/>
                <a:gd name="T43" fmla="*/ 0 h 213"/>
                <a:gd name="T44" fmla="*/ 184 w 723"/>
                <a:gd name="T45" fmla="*/ 0 h 213"/>
                <a:gd name="T46" fmla="*/ 216 w 723"/>
                <a:gd name="T47" fmla="*/ 2 h 213"/>
                <a:gd name="T48" fmla="*/ 252 w 723"/>
                <a:gd name="T49" fmla="*/ 4 h 213"/>
                <a:gd name="T50" fmla="*/ 282 w 723"/>
                <a:gd name="T51" fmla="*/ 6 h 213"/>
                <a:gd name="T52" fmla="*/ 302 w 723"/>
                <a:gd name="T53" fmla="*/ 6 h 213"/>
                <a:gd name="T54" fmla="*/ 328 w 723"/>
                <a:gd name="T55" fmla="*/ 8 h 213"/>
                <a:gd name="T56" fmla="*/ 356 w 723"/>
                <a:gd name="T57" fmla="*/ 16 h 213"/>
                <a:gd name="T58" fmla="*/ 374 w 723"/>
                <a:gd name="T59" fmla="*/ 34 h 213"/>
                <a:gd name="T60" fmla="*/ 378 w 723"/>
                <a:gd name="T61" fmla="*/ 76 h 213"/>
                <a:gd name="T62" fmla="*/ 376 w 723"/>
                <a:gd name="T63" fmla="*/ 106 h 213"/>
                <a:gd name="T64" fmla="*/ 384 w 723"/>
                <a:gd name="T65" fmla="*/ 111 h 213"/>
                <a:gd name="T66" fmla="*/ 430 w 723"/>
                <a:gd name="T67" fmla="*/ 111 h 213"/>
                <a:gd name="T68" fmla="*/ 498 w 723"/>
                <a:gd name="T69" fmla="*/ 113 h 213"/>
                <a:gd name="T70" fmla="*/ 558 w 723"/>
                <a:gd name="T71" fmla="*/ 117 h 213"/>
                <a:gd name="T72" fmla="*/ 591 w 723"/>
                <a:gd name="T73" fmla="*/ 125 h 213"/>
                <a:gd name="T74" fmla="*/ 627 w 723"/>
                <a:gd name="T75" fmla="*/ 137 h 213"/>
                <a:gd name="T76" fmla="*/ 667 w 723"/>
                <a:gd name="T77" fmla="*/ 155 h 213"/>
                <a:gd name="T78" fmla="*/ 701 w 723"/>
                <a:gd name="T79" fmla="*/ 177 h 213"/>
                <a:gd name="T80" fmla="*/ 723 w 723"/>
                <a:gd name="T81" fmla="*/ 207 h 213"/>
                <a:gd name="T82" fmla="*/ 717 w 723"/>
                <a:gd name="T83" fmla="*/ 213 h 213"/>
                <a:gd name="T84" fmla="*/ 695 w 723"/>
                <a:gd name="T85" fmla="*/ 201 h 213"/>
                <a:gd name="T86" fmla="*/ 669 w 723"/>
                <a:gd name="T87" fmla="*/ 185 h 213"/>
                <a:gd name="T88" fmla="*/ 643 w 723"/>
                <a:gd name="T89" fmla="*/ 171 h 213"/>
                <a:gd name="T90" fmla="*/ 601 w 723"/>
                <a:gd name="T91" fmla="*/ 155 h 213"/>
                <a:gd name="T92" fmla="*/ 554 w 723"/>
                <a:gd name="T93" fmla="*/ 141 h 213"/>
                <a:gd name="T94" fmla="*/ 518 w 723"/>
                <a:gd name="T95" fmla="*/ 135 h 213"/>
                <a:gd name="T96" fmla="*/ 496 w 723"/>
                <a:gd name="T97" fmla="*/ 137 h 213"/>
                <a:gd name="T98" fmla="*/ 444 w 723"/>
                <a:gd name="T99" fmla="*/ 133 h 213"/>
                <a:gd name="T100" fmla="*/ 370 w 723"/>
                <a:gd name="T101" fmla="*/ 127 h 213"/>
                <a:gd name="T102" fmla="*/ 302 w 723"/>
                <a:gd name="T103" fmla="*/ 123 h 213"/>
                <a:gd name="T104" fmla="*/ 242 w 723"/>
                <a:gd name="T105" fmla="*/ 121 h 213"/>
                <a:gd name="T106" fmla="*/ 162 w 723"/>
                <a:gd name="T107" fmla="*/ 119 h 213"/>
                <a:gd name="T108" fmla="*/ 84 w 723"/>
                <a:gd name="T109" fmla="*/ 117 h 213"/>
                <a:gd name="T110" fmla="*/ 26 w 723"/>
                <a:gd name="T111" fmla="*/ 115 h 213"/>
                <a:gd name="T112" fmla="*/ 2 w 723"/>
                <a:gd name="T113" fmla="*/ 111 h 213"/>
                <a:gd name="T114" fmla="*/ 2 w 723"/>
                <a:gd name="T115" fmla="*/ 106 h 213"/>
                <a:gd name="T116" fmla="*/ 16 w 723"/>
                <a:gd name="T117" fmla="*/ 102 h 213"/>
                <a:gd name="T118" fmla="*/ 36 w 723"/>
                <a:gd name="T119" fmla="*/ 98 h 21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23"/>
                <a:gd name="T181" fmla="*/ 0 h 213"/>
                <a:gd name="T182" fmla="*/ 723 w 723"/>
                <a:gd name="T183" fmla="*/ 213 h 21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23" h="213">
                  <a:moveTo>
                    <a:pt x="48" y="96"/>
                  </a:moveTo>
                  <a:lnTo>
                    <a:pt x="54" y="96"/>
                  </a:lnTo>
                  <a:lnTo>
                    <a:pt x="72" y="94"/>
                  </a:lnTo>
                  <a:lnTo>
                    <a:pt x="98" y="94"/>
                  </a:lnTo>
                  <a:lnTo>
                    <a:pt x="128" y="92"/>
                  </a:lnTo>
                  <a:lnTo>
                    <a:pt x="160" y="92"/>
                  </a:lnTo>
                  <a:lnTo>
                    <a:pt x="188" y="90"/>
                  </a:lnTo>
                  <a:lnTo>
                    <a:pt x="212" y="90"/>
                  </a:lnTo>
                  <a:lnTo>
                    <a:pt x="226" y="90"/>
                  </a:lnTo>
                  <a:lnTo>
                    <a:pt x="238" y="92"/>
                  </a:lnTo>
                  <a:lnTo>
                    <a:pt x="256" y="94"/>
                  </a:lnTo>
                  <a:lnTo>
                    <a:pt x="278" y="96"/>
                  </a:lnTo>
                  <a:lnTo>
                    <a:pt x="302" y="96"/>
                  </a:lnTo>
                  <a:lnTo>
                    <a:pt x="324" y="98"/>
                  </a:lnTo>
                  <a:lnTo>
                    <a:pt x="344" y="98"/>
                  </a:lnTo>
                  <a:lnTo>
                    <a:pt x="358" y="96"/>
                  </a:lnTo>
                  <a:lnTo>
                    <a:pt x="364" y="92"/>
                  </a:lnTo>
                  <a:lnTo>
                    <a:pt x="368" y="76"/>
                  </a:lnTo>
                  <a:lnTo>
                    <a:pt x="368" y="54"/>
                  </a:lnTo>
                  <a:lnTo>
                    <a:pt x="358" y="36"/>
                  </a:lnTo>
                  <a:lnTo>
                    <a:pt x="332" y="28"/>
                  </a:lnTo>
                  <a:lnTo>
                    <a:pt x="312" y="28"/>
                  </a:lnTo>
                  <a:lnTo>
                    <a:pt x="286" y="26"/>
                  </a:lnTo>
                  <a:lnTo>
                    <a:pt x="258" y="26"/>
                  </a:lnTo>
                  <a:lnTo>
                    <a:pt x="230" y="24"/>
                  </a:lnTo>
                  <a:lnTo>
                    <a:pt x="200" y="24"/>
                  </a:lnTo>
                  <a:lnTo>
                    <a:pt x="176" y="22"/>
                  </a:lnTo>
                  <a:lnTo>
                    <a:pt x="154" y="24"/>
                  </a:lnTo>
                  <a:lnTo>
                    <a:pt x="140" y="24"/>
                  </a:lnTo>
                  <a:lnTo>
                    <a:pt x="128" y="24"/>
                  </a:lnTo>
                  <a:lnTo>
                    <a:pt x="116" y="26"/>
                  </a:lnTo>
                  <a:lnTo>
                    <a:pt x="104" y="26"/>
                  </a:lnTo>
                  <a:lnTo>
                    <a:pt x="92" y="26"/>
                  </a:lnTo>
                  <a:lnTo>
                    <a:pt x="80" y="26"/>
                  </a:lnTo>
                  <a:lnTo>
                    <a:pt x="70" y="26"/>
                  </a:lnTo>
                  <a:lnTo>
                    <a:pt x="60" y="26"/>
                  </a:lnTo>
                  <a:lnTo>
                    <a:pt x="54" y="26"/>
                  </a:lnTo>
                  <a:lnTo>
                    <a:pt x="48" y="24"/>
                  </a:lnTo>
                  <a:lnTo>
                    <a:pt x="40" y="22"/>
                  </a:lnTo>
                  <a:lnTo>
                    <a:pt x="36" y="18"/>
                  </a:lnTo>
                  <a:lnTo>
                    <a:pt x="36" y="12"/>
                  </a:lnTo>
                  <a:lnTo>
                    <a:pt x="48" y="8"/>
                  </a:lnTo>
                  <a:lnTo>
                    <a:pt x="72" y="4"/>
                  </a:lnTo>
                  <a:lnTo>
                    <a:pt x="112" y="0"/>
                  </a:lnTo>
                  <a:lnTo>
                    <a:pt x="172" y="0"/>
                  </a:lnTo>
                  <a:lnTo>
                    <a:pt x="184" y="0"/>
                  </a:lnTo>
                  <a:lnTo>
                    <a:pt x="200" y="2"/>
                  </a:lnTo>
                  <a:lnTo>
                    <a:pt x="216" y="2"/>
                  </a:lnTo>
                  <a:lnTo>
                    <a:pt x="236" y="4"/>
                  </a:lnTo>
                  <a:lnTo>
                    <a:pt x="252" y="4"/>
                  </a:lnTo>
                  <a:lnTo>
                    <a:pt x="270" y="6"/>
                  </a:lnTo>
                  <a:lnTo>
                    <a:pt x="282" y="6"/>
                  </a:lnTo>
                  <a:lnTo>
                    <a:pt x="292" y="6"/>
                  </a:lnTo>
                  <a:lnTo>
                    <a:pt x="302" y="6"/>
                  </a:lnTo>
                  <a:lnTo>
                    <a:pt x="314" y="6"/>
                  </a:lnTo>
                  <a:lnTo>
                    <a:pt x="328" y="8"/>
                  </a:lnTo>
                  <a:lnTo>
                    <a:pt x="342" y="10"/>
                  </a:lnTo>
                  <a:lnTo>
                    <a:pt x="356" y="16"/>
                  </a:lnTo>
                  <a:lnTo>
                    <a:pt x="366" y="22"/>
                  </a:lnTo>
                  <a:lnTo>
                    <a:pt x="374" y="34"/>
                  </a:lnTo>
                  <a:lnTo>
                    <a:pt x="378" y="48"/>
                  </a:lnTo>
                  <a:lnTo>
                    <a:pt x="378" y="76"/>
                  </a:lnTo>
                  <a:lnTo>
                    <a:pt x="378" y="96"/>
                  </a:lnTo>
                  <a:lnTo>
                    <a:pt x="376" y="106"/>
                  </a:lnTo>
                  <a:lnTo>
                    <a:pt x="376" y="111"/>
                  </a:lnTo>
                  <a:lnTo>
                    <a:pt x="384" y="111"/>
                  </a:lnTo>
                  <a:lnTo>
                    <a:pt x="402" y="111"/>
                  </a:lnTo>
                  <a:lnTo>
                    <a:pt x="430" y="111"/>
                  </a:lnTo>
                  <a:lnTo>
                    <a:pt x="464" y="113"/>
                  </a:lnTo>
                  <a:lnTo>
                    <a:pt x="498" y="113"/>
                  </a:lnTo>
                  <a:lnTo>
                    <a:pt x="530" y="115"/>
                  </a:lnTo>
                  <a:lnTo>
                    <a:pt x="558" y="117"/>
                  </a:lnTo>
                  <a:lnTo>
                    <a:pt x="576" y="121"/>
                  </a:lnTo>
                  <a:lnTo>
                    <a:pt x="591" y="125"/>
                  </a:lnTo>
                  <a:lnTo>
                    <a:pt x="607" y="131"/>
                  </a:lnTo>
                  <a:lnTo>
                    <a:pt x="627" y="137"/>
                  </a:lnTo>
                  <a:lnTo>
                    <a:pt x="647" y="145"/>
                  </a:lnTo>
                  <a:lnTo>
                    <a:pt x="667" y="155"/>
                  </a:lnTo>
                  <a:lnTo>
                    <a:pt x="685" y="165"/>
                  </a:lnTo>
                  <a:lnTo>
                    <a:pt x="701" y="177"/>
                  </a:lnTo>
                  <a:lnTo>
                    <a:pt x="715" y="193"/>
                  </a:lnTo>
                  <a:lnTo>
                    <a:pt x="723" y="207"/>
                  </a:lnTo>
                  <a:lnTo>
                    <a:pt x="723" y="213"/>
                  </a:lnTo>
                  <a:lnTo>
                    <a:pt x="717" y="213"/>
                  </a:lnTo>
                  <a:lnTo>
                    <a:pt x="707" y="209"/>
                  </a:lnTo>
                  <a:lnTo>
                    <a:pt x="695" y="201"/>
                  </a:lnTo>
                  <a:lnTo>
                    <a:pt x="683" y="193"/>
                  </a:lnTo>
                  <a:lnTo>
                    <a:pt x="669" y="185"/>
                  </a:lnTo>
                  <a:lnTo>
                    <a:pt x="657" y="177"/>
                  </a:lnTo>
                  <a:lnTo>
                    <a:pt x="643" y="171"/>
                  </a:lnTo>
                  <a:lnTo>
                    <a:pt x="625" y="163"/>
                  </a:lnTo>
                  <a:lnTo>
                    <a:pt x="601" y="155"/>
                  </a:lnTo>
                  <a:lnTo>
                    <a:pt x="576" y="147"/>
                  </a:lnTo>
                  <a:lnTo>
                    <a:pt x="554" y="141"/>
                  </a:lnTo>
                  <a:lnTo>
                    <a:pt x="534" y="137"/>
                  </a:lnTo>
                  <a:lnTo>
                    <a:pt x="518" y="135"/>
                  </a:lnTo>
                  <a:lnTo>
                    <a:pt x="508" y="135"/>
                  </a:lnTo>
                  <a:lnTo>
                    <a:pt x="496" y="137"/>
                  </a:lnTo>
                  <a:lnTo>
                    <a:pt x="474" y="135"/>
                  </a:lnTo>
                  <a:lnTo>
                    <a:pt x="444" y="133"/>
                  </a:lnTo>
                  <a:lnTo>
                    <a:pt x="408" y="131"/>
                  </a:lnTo>
                  <a:lnTo>
                    <a:pt x="370" y="127"/>
                  </a:lnTo>
                  <a:lnTo>
                    <a:pt x="334" y="125"/>
                  </a:lnTo>
                  <a:lnTo>
                    <a:pt x="302" y="123"/>
                  </a:lnTo>
                  <a:lnTo>
                    <a:pt x="276" y="121"/>
                  </a:lnTo>
                  <a:lnTo>
                    <a:pt x="242" y="121"/>
                  </a:lnTo>
                  <a:lnTo>
                    <a:pt x="204" y="119"/>
                  </a:lnTo>
                  <a:lnTo>
                    <a:pt x="162" y="119"/>
                  </a:lnTo>
                  <a:lnTo>
                    <a:pt x="122" y="119"/>
                  </a:lnTo>
                  <a:lnTo>
                    <a:pt x="84" y="117"/>
                  </a:lnTo>
                  <a:lnTo>
                    <a:pt x="52" y="117"/>
                  </a:lnTo>
                  <a:lnTo>
                    <a:pt x="26" y="115"/>
                  </a:lnTo>
                  <a:lnTo>
                    <a:pt x="10" y="113"/>
                  </a:lnTo>
                  <a:lnTo>
                    <a:pt x="2" y="111"/>
                  </a:lnTo>
                  <a:lnTo>
                    <a:pt x="0" y="108"/>
                  </a:lnTo>
                  <a:lnTo>
                    <a:pt x="2" y="106"/>
                  </a:lnTo>
                  <a:lnTo>
                    <a:pt x="8" y="104"/>
                  </a:lnTo>
                  <a:lnTo>
                    <a:pt x="16" y="102"/>
                  </a:lnTo>
                  <a:lnTo>
                    <a:pt x="26" y="100"/>
                  </a:lnTo>
                  <a:lnTo>
                    <a:pt x="36" y="98"/>
                  </a:lnTo>
                  <a:lnTo>
                    <a:pt x="48"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9" name="Freeform 62">
              <a:extLst>
                <a:ext uri="{FF2B5EF4-FFF2-40B4-BE49-F238E27FC236}">
                  <a16:creationId xmlns:a16="http://schemas.microsoft.com/office/drawing/2014/main" id="{F887D33A-9A9A-4057-B7D2-E6FA35FF29C2}"/>
                </a:ext>
              </a:extLst>
            </p:cNvPr>
            <p:cNvSpPr>
              <a:spLocks/>
            </p:cNvSpPr>
            <p:nvPr/>
          </p:nvSpPr>
          <p:spPr bwMode="auto">
            <a:xfrm>
              <a:off x="3146" y="2272"/>
              <a:ext cx="143" cy="71"/>
            </a:xfrm>
            <a:custGeom>
              <a:avLst/>
              <a:gdLst>
                <a:gd name="T0" fmla="*/ 0 w 143"/>
                <a:gd name="T1" fmla="*/ 59 h 71"/>
                <a:gd name="T2" fmla="*/ 2 w 143"/>
                <a:gd name="T3" fmla="*/ 57 h 71"/>
                <a:gd name="T4" fmla="*/ 8 w 143"/>
                <a:gd name="T5" fmla="*/ 48 h 71"/>
                <a:gd name="T6" fmla="*/ 16 w 143"/>
                <a:gd name="T7" fmla="*/ 38 h 71"/>
                <a:gd name="T8" fmla="*/ 26 w 143"/>
                <a:gd name="T9" fmla="*/ 26 h 71"/>
                <a:gd name="T10" fmla="*/ 41 w 143"/>
                <a:gd name="T11" fmla="*/ 14 h 71"/>
                <a:gd name="T12" fmla="*/ 55 w 143"/>
                <a:gd name="T13" fmla="*/ 6 h 71"/>
                <a:gd name="T14" fmla="*/ 71 w 143"/>
                <a:gd name="T15" fmla="*/ 0 h 71"/>
                <a:gd name="T16" fmla="*/ 89 w 143"/>
                <a:gd name="T17" fmla="*/ 0 h 71"/>
                <a:gd name="T18" fmla="*/ 105 w 143"/>
                <a:gd name="T19" fmla="*/ 4 h 71"/>
                <a:gd name="T20" fmla="*/ 121 w 143"/>
                <a:gd name="T21" fmla="*/ 10 h 71"/>
                <a:gd name="T22" fmla="*/ 131 w 143"/>
                <a:gd name="T23" fmla="*/ 16 h 71"/>
                <a:gd name="T24" fmla="*/ 139 w 143"/>
                <a:gd name="T25" fmla="*/ 22 h 71"/>
                <a:gd name="T26" fmla="*/ 143 w 143"/>
                <a:gd name="T27" fmla="*/ 30 h 71"/>
                <a:gd name="T28" fmla="*/ 143 w 143"/>
                <a:gd name="T29" fmla="*/ 34 h 71"/>
                <a:gd name="T30" fmla="*/ 139 w 143"/>
                <a:gd name="T31" fmla="*/ 40 h 71"/>
                <a:gd name="T32" fmla="*/ 131 w 143"/>
                <a:gd name="T33" fmla="*/ 42 h 71"/>
                <a:gd name="T34" fmla="*/ 117 w 143"/>
                <a:gd name="T35" fmla="*/ 46 h 71"/>
                <a:gd name="T36" fmla="*/ 103 w 143"/>
                <a:gd name="T37" fmla="*/ 50 h 71"/>
                <a:gd name="T38" fmla="*/ 85 w 143"/>
                <a:gd name="T39" fmla="*/ 59 h 71"/>
                <a:gd name="T40" fmla="*/ 67 w 143"/>
                <a:gd name="T41" fmla="*/ 65 h 71"/>
                <a:gd name="T42" fmla="*/ 49 w 143"/>
                <a:gd name="T43" fmla="*/ 69 h 71"/>
                <a:gd name="T44" fmla="*/ 32 w 143"/>
                <a:gd name="T45" fmla="*/ 71 h 71"/>
                <a:gd name="T46" fmla="*/ 14 w 143"/>
                <a:gd name="T47" fmla="*/ 69 h 71"/>
                <a:gd name="T48" fmla="*/ 0 w 143"/>
                <a:gd name="T49" fmla="*/ 59 h 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3"/>
                <a:gd name="T76" fmla="*/ 0 h 71"/>
                <a:gd name="T77" fmla="*/ 143 w 143"/>
                <a:gd name="T78" fmla="*/ 71 h 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3" h="71">
                  <a:moveTo>
                    <a:pt x="0" y="59"/>
                  </a:moveTo>
                  <a:lnTo>
                    <a:pt x="2" y="57"/>
                  </a:lnTo>
                  <a:lnTo>
                    <a:pt x="8" y="48"/>
                  </a:lnTo>
                  <a:lnTo>
                    <a:pt x="16" y="38"/>
                  </a:lnTo>
                  <a:lnTo>
                    <a:pt x="26" y="26"/>
                  </a:lnTo>
                  <a:lnTo>
                    <a:pt x="41" y="14"/>
                  </a:lnTo>
                  <a:lnTo>
                    <a:pt x="55" y="6"/>
                  </a:lnTo>
                  <a:lnTo>
                    <a:pt x="71" y="0"/>
                  </a:lnTo>
                  <a:lnTo>
                    <a:pt x="89" y="0"/>
                  </a:lnTo>
                  <a:lnTo>
                    <a:pt x="105" y="4"/>
                  </a:lnTo>
                  <a:lnTo>
                    <a:pt x="121" y="10"/>
                  </a:lnTo>
                  <a:lnTo>
                    <a:pt x="131" y="16"/>
                  </a:lnTo>
                  <a:lnTo>
                    <a:pt x="139" y="22"/>
                  </a:lnTo>
                  <a:lnTo>
                    <a:pt x="143" y="30"/>
                  </a:lnTo>
                  <a:lnTo>
                    <a:pt x="143" y="34"/>
                  </a:lnTo>
                  <a:lnTo>
                    <a:pt x="139" y="40"/>
                  </a:lnTo>
                  <a:lnTo>
                    <a:pt x="131" y="42"/>
                  </a:lnTo>
                  <a:lnTo>
                    <a:pt x="117" y="46"/>
                  </a:lnTo>
                  <a:lnTo>
                    <a:pt x="103" y="50"/>
                  </a:lnTo>
                  <a:lnTo>
                    <a:pt x="85" y="59"/>
                  </a:lnTo>
                  <a:lnTo>
                    <a:pt x="67" y="65"/>
                  </a:lnTo>
                  <a:lnTo>
                    <a:pt x="49" y="69"/>
                  </a:lnTo>
                  <a:lnTo>
                    <a:pt x="32" y="71"/>
                  </a:lnTo>
                  <a:lnTo>
                    <a:pt x="14" y="69"/>
                  </a:lnTo>
                  <a:lnTo>
                    <a:pt x="0" y="59"/>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0" name="Freeform 63">
              <a:extLst>
                <a:ext uri="{FF2B5EF4-FFF2-40B4-BE49-F238E27FC236}">
                  <a16:creationId xmlns:a16="http://schemas.microsoft.com/office/drawing/2014/main" id="{F230317D-23C0-4D9A-AE8A-83D15383B0AC}"/>
                </a:ext>
              </a:extLst>
            </p:cNvPr>
            <p:cNvSpPr>
              <a:spLocks/>
            </p:cNvSpPr>
            <p:nvPr/>
          </p:nvSpPr>
          <p:spPr bwMode="auto">
            <a:xfrm>
              <a:off x="3866" y="2264"/>
              <a:ext cx="100" cy="75"/>
            </a:xfrm>
            <a:custGeom>
              <a:avLst/>
              <a:gdLst>
                <a:gd name="T0" fmla="*/ 80 w 100"/>
                <a:gd name="T1" fmla="*/ 0 h 75"/>
                <a:gd name="T2" fmla="*/ 78 w 100"/>
                <a:gd name="T3" fmla="*/ 0 h 75"/>
                <a:gd name="T4" fmla="*/ 70 w 100"/>
                <a:gd name="T5" fmla="*/ 2 h 75"/>
                <a:gd name="T6" fmla="*/ 60 w 100"/>
                <a:gd name="T7" fmla="*/ 4 h 75"/>
                <a:gd name="T8" fmla="*/ 48 w 100"/>
                <a:gd name="T9" fmla="*/ 8 h 75"/>
                <a:gd name="T10" fmla="*/ 36 w 100"/>
                <a:gd name="T11" fmla="*/ 12 h 75"/>
                <a:gd name="T12" fmla="*/ 22 w 100"/>
                <a:gd name="T13" fmla="*/ 20 h 75"/>
                <a:gd name="T14" fmla="*/ 12 w 100"/>
                <a:gd name="T15" fmla="*/ 28 h 75"/>
                <a:gd name="T16" fmla="*/ 4 w 100"/>
                <a:gd name="T17" fmla="*/ 38 h 75"/>
                <a:gd name="T18" fmla="*/ 0 w 100"/>
                <a:gd name="T19" fmla="*/ 48 h 75"/>
                <a:gd name="T20" fmla="*/ 2 w 100"/>
                <a:gd name="T21" fmla="*/ 56 h 75"/>
                <a:gd name="T22" fmla="*/ 8 w 100"/>
                <a:gd name="T23" fmla="*/ 63 h 75"/>
                <a:gd name="T24" fmla="*/ 16 w 100"/>
                <a:gd name="T25" fmla="*/ 67 h 75"/>
                <a:gd name="T26" fmla="*/ 26 w 100"/>
                <a:gd name="T27" fmla="*/ 71 h 75"/>
                <a:gd name="T28" fmla="*/ 38 w 100"/>
                <a:gd name="T29" fmla="*/ 73 h 75"/>
                <a:gd name="T30" fmla="*/ 50 w 100"/>
                <a:gd name="T31" fmla="*/ 75 h 75"/>
                <a:gd name="T32" fmla="*/ 62 w 100"/>
                <a:gd name="T33" fmla="*/ 75 h 75"/>
                <a:gd name="T34" fmla="*/ 72 w 100"/>
                <a:gd name="T35" fmla="*/ 73 h 75"/>
                <a:gd name="T36" fmla="*/ 82 w 100"/>
                <a:gd name="T37" fmla="*/ 69 h 75"/>
                <a:gd name="T38" fmla="*/ 92 w 100"/>
                <a:gd name="T39" fmla="*/ 63 h 75"/>
                <a:gd name="T40" fmla="*/ 98 w 100"/>
                <a:gd name="T41" fmla="*/ 54 h 75"/>
                <a:gd name="T42" fmla="*/ 100 w 100"/>
                <a:gd name="T43" fmla="*/ 44 h 75"/>
                <a:gd name="T44" fmla="*/ 98 w 100"/>
                <a:gd name="T45" fmla="*/ 30 h 75"/>
                <a:gd name="T46" fmla="*/ 92 w 100"/>
                <a:gd name="T47" fmla="*/ 16 h 75"/>
                <a:gd name="T48" fmla="*/ 80 w 100"/>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75"/>
                <a:gd name="T77" fmla="*/ 100 w 100"/>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75">
                  <a:moveTo>
                    <a:pt x="80" y="0"/>
                  </a:moveTo>
                  <a:lnTo>
                    <a:pt x="78" y="0"/>
                  </a:lnTo>
                  <a:lnTo>
                    <a:pt x="70" y="2"/>
                  </a:lnTo>
                  <a:lnTo>
                    <a:pt x="60" y="4"/>
                  </a:lnTo>
                  <a:lnTo>
                    <a:pt x="48" y="8"/>
                  </a:lnTo>
                  <a:lnTo>
                    <a:pt x="36" y="12"/>
                  </a:lnTo>
                  <a:lnTo>
                    <a:pt x="22" y="20"/>
                  </a:lnTo>
                  <a:lnTo>
                    <a:pt x="12" y="28"/>
                  </a:lnTo>
                  <a:lnTo>
                    <a:pt x="4" y="38"/>
                  </a:lnTo>
                  <a:lnTo>
                    <a:pt x="0" y="48"/>
                  </a:lnTo>
                  <a:lnTo>
                    <a:pt x="2" y="56"/>
                  </a:lnTo>
                  <a:lnTo>
                    <a:pt x="8" y="63"/>
                  </a:lnTo>
                  <a:lnTo>
                    <a:pt x="16" y="67"/>
                  </a:lnTo>
                  <a:lnTo>
                    <a:pt x="26" y="71"/>
                  </a:lnTo>
                  <a:lnTo>
                    <a:pt x="38" y="73"/>
                  </a:lnTo>
                  <a:lnTo>
                    <a:pt x="50" y="75"/>
                  </a:lnTo>
                  <a:lnTo>
                    <a:pt x="62" y="75"/>
                  </a:lnTo>
                  <a:lnTo>
                    <a:pt x="72" y="73"/>
                  </a:lnTo>
                  <a:lnTo>
                    <a:pt x="82" y="69"/>
                  </a:lnTo>
                  <a:lnTo>
                    <a:pt x="92" y="63"/>
                  </a:lnTo>
                  <a:lnTo>
                    <a:pt x="98" y="54"/>
                  </a:lnTo>
                  <a:lnTo>
                    <a:pt x="100" y="44"/>
                  </a:lnTo>
                  <a:lnTo>
                    <a:pt x="98" y="30"/>
                  </a:lnTo>
                  <a:lnTo>
                    <a:pt x="92" y="16"/>
                  </a:lnTo>
                  <a:lnTo>
                    <a:pt x="80" y="0"/>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1" name="Freeform 64">
              <a:extLst>
                <a:ext uri="{FF2B5EF4-FFF2-40B4-BE49-F238E27FC236}">
                  <a16:creationId xmlns:a16="http://schemas.microsoft.com/office/drawing/2014/main" id="{AF39676A-B223-4983-87A6-79D721CB435B}"/>
                </a:ext>
              </a:extLst>
            </p:cNvPr>
            <p:cNvSpPr>
              <a:spLocks/>
            </p:cNvSpPr>
            <p:nvPr/>
          </p:nvSpPr>
          <p:spPr bwMode="auto">
            <a:xfrm>
              <a:off x="3425" y="2292"/>
              <a:ext cx="350" cy="22"/>
            </a:xfrm>
            <a:custGeom>
              <a:avLst/>
              <a:gdLst>
                <a:gd name="T0" fmla="*/ 4 w 350"/>
                <a:gd name="T1" fmla="*/ 2 h 22"/>
                <a:gd name="T2" fmla="*/ 12 w 350"/>
                <a:gd name="T3" fmla="*/ 2 h 22"/>
                <a:gd name="T4" fmla="*/ 32 w 350"/>
                <a:gd name="T5" fmla="*/ 2 h 22"/>
                <a:gd name="T6" fmla="*/ 62 w 350"/>
                <a:gd name="T7" fmla="*/ 2 h 22"/>
                <a:gd name="T8" fmla="*/ 96 w 350"/>
                <a:gd name="T9" fmla="*/ 0 h 22"/>
                <a:gd name="T10" fmla="*/ 132 w 350"/>
                <a:gd name="T11" fmla="*/ 0 h 22"/>
                <a:gd name="T12" fmla="*/ 164 w 350"/>
                <a:gd name="T13" fmla="*/ 0 h 22"/>
                <a:gd name="T14" fmla="*/ 192 w 350"/>
                <a:gd name="T15" fmla="*/ 0 h 22"/>
                <a:gd name="T16" fmla="*/ 208 w 350"/>
                <a:gd name="T17" fmla="*/ 0 h 22"/>
                <a:gd name="T18" fmla="*/ 220 w 350"/>
                <a:gd name="T19" fmla="*/ 0 h 22"/>
                <a:gd name="T20" fmla="*/ 240 w 350"/>
                <a:gd name="T21" fmla="*/ 2 h 22"/>
                <a:gd name="T22" fmla="*/ 260 w 350"/>
                <a:gd name="T23" fmla="*/ 4 h 22"/>
                <a:gd name="T24" fmla="*/ 284 w 350"/>
                <a:gd name="T25" fmla="*/ 4 h 22"/>
                <a:gd name="T26" fmla="*/ 306 w 350"/>
                <a:gd name="T27" fmla="*/ 6 h 22"/>
                <a:gd name="T28" fmla="*/ 324 w 350"/>
                <a:gd name="T29" fmla="*/ 8 h 22"/>
                <a:gd name="T30" fmla="*/ 340 w 350"/>
                <a:gd name="T31" fmla="*/ 10 h 22"/>
                <a:gd name="T32" fmla="*/ 348 w 350"/>
                <a:gd name="T33" fmla="*/ 10 h 22"/>
                <a:gd name="T34" fmla="*/ 350 w 350"/>
                <a:gd name="T35" fmla="*/ 10 h 22"/>
                <a:gd name="T36" fmla="*/ 348 w 350"/>
                <a:gd name="T37" fmla="*/ 12 h 22"/>
                <a:gd name="T38" fmla="*/ 340 w 350"/>
                <a:gd name="T39" fmla="*/ 14 h 22"/>
                <a:gd name="T40" fmla="*/ 326 w 350"/>
                <a:gd name="T41" fmla="*/ 16 h 22"/>
                <a:gd name="T42" fmla="*/ 304 w 350"/>
                <a:gd name="T43" fmla="*/ 20 h 22"/>
                <a:gd name="T44" fmla="*/ 270 w 350"/>
                <a:gd name="T45" fmla="*/ 20 h 22"/>
                <a:gd name="T46" fmla="*/ 226 w 350"/>
                <a:gd name="T47" fmla="*/ 22 h 22"/>
                <a:gd name="T48" fmla="*/ 168 w 350"/>
                <a:gd name="T49" fmla="*/ 22 h 22"/>
                <a:gd name="T50" fmla="*/ 110 w 350"/>
                <a:gd name="T51" fmla="*/ 22 h 22"/>
                <a:gd name="T52" fmla="*/ 68 w 350"/>
                <a:gd name="T53" fmla="*/ 22 h 22"/>
                <a:gd name="T54" fmla="*/ 36 w 350"/>
                <a:gd name="T55" fmla="*/ 22 h 22"/>
                <a:gd name="T56" fmla="*/ 16 w 350"/>
                <a:gd name="T57" fmla="*/ 20 h 22"/>
                <a:gd name="T58" fmla="*/ 4 w 350"/>
                <a:gd name="T59" fmla="*/ 20 h 22"/>
                <a:gd name="T60" fmla="*/ 0 w 350"/>
                <a:gd name="T61" fmla="*/ 16 h 22"/>
                <a:gd name="T62" fmla="*/ 0 w 350"/>
                <a:gd name="T63" fmla="*/ 10 h 22"/>
                <a:gd name="T64" fmla="*/ 4 w 350"/>
                <a:gd name="T65" fmla="*/ 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22"/>
                <a:gd name="T101" fmla="*/ 350 w 350"/>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22">
                  <a:moveTo>
                    <a:pt x="4" y="2"/>
                  </a:moveTo>
                  <a:lnTo>
                    <a:pt x="12" y="2"/>
                  </a:lnTo>
                  <a:lnTo>
                    <a:pt x="32" y="2"/>
                  </a:lnTo>
                  <a:lnTo>
                    <a:pt x="62" y="2"/>
                  </a:lnTo>
                  <a:lnTo>
                    <a:pt x="96" y="0"/>
                  </a:lnTo>
                  <a:lnTo>
                    <a:pt x="132" y="0"/>
                  </a:lnTo>
                  <a:lnTo>
                    <a:pt x="164" y="0"/>
                  </a:lnTo>
                  <a:lnTo>
                    <a:pt x="192" y="0"/>
                  </a:lnTo>
                  <a:lnTo>
                    <a:pt x="208" y="0"/>
                  </a:lnTo>
                  <a:lnTo>
                    <a:pt x="220" y="0"/>
                  </a:lnTo>
                  <a:lnTo>
                    <a:pt x="240" y="2"/>
                  </a:lnTo>
                  <a:lnTo>
                    <a:pt x="260" y="4"/>
                  </a:lnTo>
                  <a:lnTo>
                    <a:pt x="284" y="4"/>
                  </a:lnTo>
                  <a:lnTo>
                    <a:pt x="306" y="6"/>
                  </a:lnTo>
                  <a:lnTo>
                    <a:pt x="324" y="8"/>
                  </a:lnTo>
                  <a:lnTo>
                    <a:pt x="340" y="10"/>
                  </a:lnTo>
                  <a:lnTo>
                    <a:pt x="348" y="10"/>
                  </a:lnTo>
                  <a:lnTo>
                    <a:pt x="350" y="10"/>
                  </a:lnTo>
                  <a:lnTo>
                    <a:pt x="348" y="12"/>
                  </a:lnTo>
                  <a:lnTo>
                    <a:pt x="340" y="14"/>
                  </a:lnTo>
                  <a:lnTo>
                    <a:pt x="326" y="16"/>
                  </a:lnTo>
                  <a:lnTo>
                    <a:pt x="304" y="20"/>
                  </a:lnTo>
                  <a:lnTo>
                    <a:pt x="270" y="20"/>
                  </a:lnTo>
                  <a:lnTo>
                    <a:pt x="226" y="22"/>
                  </a:lnTo>
                  <a:lnTo>
                    <a:pt x="168" y="22"/>
                  </a:lnTo>
                  <a:lnTo>
                    <a:pt x="110" y="22"/>
                  </a:lnTo>
                  <a:lnTo>
                    <a:pt x="68" y="22"/>
                  </a:lnTo>
                  <a:lnTo>
                    <a:pt x="36" y="22"/>
                  </a:lnTo>
                  <a:lnTo>
                    <a:pt x="16" y="20"/>
                  </a:lnTo>
                  <a:lnTo>
                    <a:pt x="4" y="20"/>
                  </a:lnTo>
                  <a:lnTo>
                    <a:pt x="0" y="16"/>
                  </a:lnTo>
                  <a:lnTo>
                    <a:pt x="0" y="10"/>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2" name="Freeform 65">
              <a:extLst>
                <a:ext uri="{FF2B5EF4-FFF2-40B4-BE49-F238E27FC236}">
                  <a16:creationId xmlns:a16="http://schemas.microsoft.com/office/drawing/2014/main" id="{3DDA3490-99D1-4480-9A49-18A76260B7BF}"/>
                </a:ext>
              </a:extLst>
            </p:cNvPr>
            <p:cNvSpPr>
              <a:spLocks/>
            </p:cNvSpPr>
            <p:nvPr/>
          </p:nvSpPr>
          <p:spPr bwMode="auto">
            <a:xfrm>
              <a:off x="3345" y="1803"/>
              <a:ext cx="611" cy="483"/>
            </a:xfrm>
            <a:custGeom>
              <a:avLst/>
              <a:gdLst>
                <a:gd name="T0" fmla="*/ 20 w 611"/>
                <a:gd name="T1" fmla="*/ 4 h 483"/>
                <a:gd name="T2" fmla="*/ 40 w 611"/>
                <a:gd name="T3" fmla="*/ 22 h 483"/>
                <a:gd name="T4" fmla="*/ 70 w 611"/>
                <a:gd name="T5" fmla="*/ 50 h 483"/>
                <a:gd name="T6" fmla="*/ 98 w 611"/>
                <a:gd name="T7" fmla="*/ 76 h 483"/>
                <a:gd name="T8" fmla="*/ 118 w 611"/>
                <a:gd name="T9" fmla="*/ 100 h 483"/>
                <a:gd name="T10" fmla="*/ 146 w 611"/>
                <a:gd name="T11" fmla="*/ 138 h 483"/>
                <a:gd name="T12" fmla="*/ 180 w 611"/>
                <a:gd name="T13" fmla="*/ 180 h 483"/>
                <a:gd name="T14" fmla="*/ 204 w 611"/>
                <a:gd name="T15" fmla="*/ 213 h 483"/>
                <a:gd name="T16" fmla="*/ 216 w 611"/>
                <a:gd name="T17" fmla="*/ 223 h 483"/>
                <a:gd name="T18" fmla="*/ 244 w 611"/>
                <a:gd name="T19" fmla="*/ 235 h 483"/>
                <a:gd name="T20" fmla="*/ 282 w 611"/>
                <a:gd name="T21" fmla="*/ 251 h 483"/>
                <a:gd name="T22" fmla="*/ 322 w 611"/>
                <a:gd name="T23" fmla="*/ 263 h 483"/>
                <a:gd name="T24" fmla="*/ 354 w 611"/>
                <a:gd name="T25" fmla="*/ 275 h 483"/>
                <a:gd name="T26" fmla="*/ 400 w 611"/>
                <a:gd name="T27" fmla="*/ 289 h 483"/>
                <a:gd name="T28" fmla="*/ 451 w 611"/>
                <a:gd name="T29" fmla="*/ 307 h 483"/>
                <a:gd name="T30" fmla="*/ 491 w 611"/>
                <a:gd name="T31" fmla="*/ 323 h 483"/>
                <a:gd name="T32" fmla="*/ 515 w 611"/>
                <a:gd name="T33" fmla="*/ 337 h 483"/>
                <a:gd name="T34" fmla="*/ 533 w 611"/>
                <a:gd name="T35" fmla="*/ 347 h 483"/>
                <a:gd name="T36" fmla="*/ 551 w 611"/>
                <a:gd name="T37" fmla="*/ 357 h 483"/>
                <a:gd name="T38" fmla="*/ 569 w 611"/>
                <a:gd name="T39" fmla="*/ 373 h 483"/>
                <a:gd name="T40" fmla="*/ 595 w 611"/>
                <a:gd name="T41" fmla="*/ 399 h 483"/>
                <a:gd name="T42" fmla="*/ 607 w 611"/>
                <a:gd name="T43" fmla="*/ 433 h 483"/>
                <a:gd name="T44" fmla="*/ 609 w 611"/>
                <a:gd name="T45" fmla="*/ 449 h 483"/>
                <a:gd name="T46" fmla="*/ 593 w 611"/>
                <a:gd name="T47" fmla="*/ 453 h 483"/>
                <a:gd name="T48" fmla="*/ 565 w 611"/>
                <a:gd name="T49" fmla="*/ 455 h 483"/>
                <a:gd name="T50" fmla="*/ 535 w 611"/>
                <a:gd name="T51" fmla="*/ 457 h 483"/>
                <a:gd name="T52" fmla="*/ 505 w 611"/>
                <a:gd name="T53" fmla="*/ 459 h 483"/>
                <a:gd name="T54" fmla="*/ 477 w 611"/>
                <a:gd name="T55" fmla="*/ 463 h 483"/>
                <a:gd name="T56" fmla="*/ 463 w 611"/>
                <a:gd name="T57" fmla="*/ 483 h 483"/>
                <a:gd name="T58" fmla="*/ 457 w 611"/>
                <a:gd name="T59" fmla="*/ 463 h 483"/>
                <a:gd name="T60" fmla="*/ 473 w 611"/>
                <a:gd name="T61" fmla="*/ 437 h 483"/>
                <a:gd name="T62" fmla="*/ 491 w 611"/>
                <a:gd name="T63" fmla="*/ 425 h 483"/>
                <a:gd name="T64" fmla="*/ 509 w 611"/>
                <a:gd name="T65" fmla="*/ 419 h 483"/>
                <a:gd name="T66" fmla="*/ 527 w 611"/>
                <a:gd name="T67" fmla="*/ 417 h 483"/>
                <a:gd name="T68" fmla="*/ 549 w 611"/>
                <a:gd name="T69" fmla="*/ 423 h 483"/>
                <a:gd name="T70" fmla="*/ 573 w 611"/>
                <a:gd name="T71" fmla="*/ 419 h 483"/>
                <a:gd name="T72" fmla="*/ 567 w 611"/>
                <a:gd name="T73" fmla="*/ 403 h 483"/>
                <a:gd name="T74" fmla="*/ 541 w 611"/>
                <a:gd name="T75" fmla="*/ 383 h 483"/>
                <a:gd name="T76" fmla="*/ 497 w 611"/>
                <a:gd name="T77" fmla="*/ 359 h 483"/>
                <a:gd name="T78" fmla="*/ 443 w 611"/>
                <a:gd name="T79" fmla="*/ 333 h 483"/>
                <a:gd name="T80" fmla="*/ 382 w 611"/>
                <a:gd name="T81" fmla="*/ 309 h 483"/>
                <a:gd name="T82" fmla="*/ 318 w 611"/>
                <a:gd name="T83" fmla="*/ 287 h 483"/>
                <a:gd name="T84" fmla="*/ 260 w 611"/>
                <a:gd name="T85" fmla="*/ 265 h 483"/>
                <a:gd name="T86" fmla="*/ 218 w 611"/>
                <a:gd name="T87" fmla="*/ 247 h 483"/>
                <a:gd name="T88" fmla="*/ 194 w 611"/>
                <a:gd name="T89" fmla="*/ 229 h 483"/>
                <a:gd name="T90" fmla="*/ 142 w 611"/>
                <a:gd name="T91" fmla="*/ 174 h 483"/>
                <a:gd name="T92" fmla="*/ 78 w 611"/>
                <a:gd name="T93" fmla="*/ 104 h 483"/>
                <a:gd name="T94" fmla="*/ 28 w 611"/>
                <a:gd name="T95" fmla="*/ 50 h 483"/>
                <a:gd name="T96" fmla="*/ 8 w 611"/>
                <a:gd name="T97" fmla="*/ 24 h 483"/>
                <a:gd name="T98" fmla="*/ 0 w 611"/>
                <a:gd name="T99" fmla="*/ 0 h 48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11"/>
                <a:gd name="T151" fmla="*/ 0 h 483"/>
                <a:gd name="T152" fmla="*/ 611 w 611"/>
                <a:gd name="T153" fmla="*/ 483 h 48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11" h="483">
                  <a:moveTo>
                    <a:pt x="18" y="2"/>
                  </a:moveTo>
                  <a:lnTo>
                    <a:pt x="20" y="4"/>
                  </a:lnTo>
                  <a:lnTo>
                    <a:pt x="28" y="12"/>
                  </a:lnTo>
                  <a:lnTo>
                    <a:pt x="40" y="22"/>
                  </a:lnTo>
                  <a:lnTo>
                    <a:pt x="54" y="36"/>
                  </a:lnTo>
                  <a:lnTo>
                    <a:pt x="70" y="50"/>
                  </a:lnTo>
                  <a:lnTo>
                    <a:pt x="84" y="64"/>
                  </a:lnTo>
                  <a:lnTo>
                    <a:pt x="98" y="76"/>
                  </a:lnTo>
                  <a:lnTo>
                    <a:pt x="108" y="88"/>
                  </a:lnTo>
                  <a:lnTo>
                    <a:pt x="118" y="100"/>
                  </a:lnTo>
                  <a:lnTo>
                    <a:pt x="132" y="118"/>
                  </a:lnTo>
                  <a:lnTo>
                    <a:pt x="146" y="138"/>
                  </a:lnTo>
                  <a:lnTo>
                    <a:pt x="164" y="158"/>
                  </a:lnTo>
                  <a:lnTo>
                    <a:pt x="180" y="180"/>
                  </a:lnTo>
                  <a:lnTo>
                    <a:pt x="194" y="199"/>
                  </a:lnTo>
                  <a:lnTo>
                    <a:pt x="204" y="213"/>
                  </a:lnTo>
                  <a:lnTo>
                    <a:pt x="210" y="219"/>
                  </a:lnTo>
                  <a:lnTo>
                    <a:pt x="216" y="223"/>
                  </a:lnTo>
                  <a:lnTo>
                    <a:pt x="228" y="229"/>
                  </a:lnTo>
                  <a:lnTo>
                    <a:pt x="244" y="235"/>
                  </a:lnTo>
                  <a:lnTo>
                    <a:pt x="262" y="243"/>
                  </a:lnTo>
                  <a:lnTo>
                    <a:pt x="282" y="251"/>
                  </a:lnTo>
                  <a:lnTo>
                    <a:pt x="302" y="257"/>
                  </a:lnTo>
                  <a:lnTo>
                    <a:pt x="322" y="263"/>
                  </a:lnTo>
                  <a:lnTo>
                    <a:pt x="336" y="269"/>
                  </a:lnTo>
                  <a:lnTo>
                    <a:pt x="354" y="275"/>
                  </a:lnTo>
                  <a:lnTo>
                    <a:pt x="374" y="281"/>
                  </a:lnTo>
                  <a:lnTo>
                    <a:pt x="400" y="289"/>
                  </a:lnTo>
                  <a:lnTo>
                    <a:pt x="424" y="297"/>
                  </a:lnTo>
                  <a:lnTo>
                    <a:pt x="451" y="307"/>
                  </a:lnTo>
                  <a:lnTo>
                    <a:pt x="473" y="315"/>
                  </a:lnTo>
                  <a:lnTo>
                    <a:pt x="491" y="323"/>
                  </a:lnTo>
                  <a:lnTo>
                    <a:pt x="505" y="331"/>
                  </a:lnTo>
                  <a:lnTo>
                    <a:pt x="515" y="337"/>
                  </a:lnTo>
                  <a:lnTo>
                    <a:pt x="523" y="341"/>
                  </a:lnTo>
                  <a:lnTo>
                    <a:pt x="533" y="347"/>
                  </a:lnTo>
                  <a:lnTo>
                    <a:pt x="541" y="353"/>
                  </a:lnTo>
                  <a:lnTo>
                    <a:pt x="551" y="357"/>
                  </a:lnTo>
                  <a:lnTo>
                    <a:pt x="559" y="365"/>
                  </a:lnTo>
                  <a:lnTo>
                    <a:pt x="569" y="373"/>
                  </a:lnTo>
                  <a:lnTo>
                    <a:pt x="579" y="381"/>
                  </a:lnTo>
                  <a:lnTo>
                    <a:pt x="595" y="399"/>
                  </a:lnTo>
                  <a:lnTo>
                    <a:pt x="603" y="417"/>
                  </a:lnTo>
                  <a:lnTo>
                    <a:pt x="607" y="433"/>
                  </a:lnTo>
                  <a:lnTo>
                    <a:pt x="611" y="445"/>
                  </a:lnTo>
                  <a:lnTo>
                    <a:pt x="609" y="449"/>
                  </a:lnTo>
                  <a:lnTo>
                    <a:pt x="603" y="451"/>
                  </a:lnTo>
                  <a:lnTo>
                    <a:pt x="593" y="453"/>
                  </a:lnTo>
                  <a:lnTo>
                    <a:pt x="579" y="453"/>
                  </a:lnTo>
                  <a:lnTo>
                    <a:pt x="565" y="455"/>
                  </a:lnTo>
                  <a:lnTo>
                    <a:pt x="549" y="455"/>
                  </a:lnTo>
                  <a:lnTo>
                    <a:pt x="535" y="457"/>
                  </a:lnTo>
                  <a:lnTo>
                    <a:pt x="523" y="457"/>
                  </a:lnTo>
                  <a:lnTo>
                    <a:pt x="505" y="459"/>
                  </a:lnTo>
                  <a:lnTo>
                    <a:pt x="489" y="459"/>
                  </a:lnTo>
                  <a:lnTo>
                    <a:pt x="477" y="463"/>
                  </a:lnTo>
                  <a:lnTo>
                    <a:pt x="469" y="475"/>
                  </a:lnTo>
                  <a:lnTo>
                    <a:pt x="463" y="483"/>
                  </a:lnTo>
                  <a:lnTo>
                    <a:pt x="457" y="477"/>
                  </a:lnTo>
                  <a:lnTo>
                    <a:pt x="457" y="463"/>
                  </a:lnTo>
                  <a:lnTo>
                    <a:pt x="465" y="445"/>
                  </a:lnTo>
                  <a:lnTo>
                    <a:pt x="473" y="437"/>
                  </a:lnTo>
                  <a:lnTo>
                    <a:pt x="481" y="429"/>
                  </a:lnTo>
                  <a:lnTo>
                    <a:pt x="491" y="425"/>
                  </a:lnTo>
                  <a:lnTo>
                    <a:pt x="501" y="421"/>
                  </a:lnTo>
                  <a:lnTo>
                    <a:pt x="509" y="419"/>
                  </a:lnTo>
                  <a:lnTo>
                    <a:pt x="519" y="417"/>
                  </a:lnTo>
                  <a:lnTo>
                    <a:pt x="527" y="417"/>
                  </a:lnTo>
                  <a:lnTo>
                    <a:pt x="535" y="419"/>
                  </a:lnTo>
                  <a:lnTo>
                    <a:pt x="549" y="423"/>
                  </a:lnTo>
                  <a:lnTo>
                    <a:pt x="563" y="423"/>
                  </a:lnTo>
                  <a:lnTo>
                    <a:pt x="573" y="419"/>
                  </a:lnTo>
                  <a:lnTo>
                    <a:pt x="573" y="411"/>
                  </a:lnTo>
                  <a:lnTo>
                    <a:pt x="567" y="403"/>
                  </a:lnTo>
                  <a:lnTo>
                    <a:pt x="557" y="395"/>
                  </a:lnTo>
                  <a:lnTo>
                    <a:pt x="541" y="383"/>
                  </a:lnTo>
                  <a:lnTo>
                    <a:pt x="521" y="371"/>
                  </a:lnTo>
                  <a:lnTo>
                    <a:pt x="497" y="359"/>
                  </a:lnTo>
                  <a:lnTo>
                    <a:pt x="471" y="347"/>
                  </a:lnTo>
                  <a:lnTo>
                    <a:pt x="443" y="333"/>
                  </a:lnTo>
                  <a:lnTo>
                    <a:pt x="414" y="321"/>
                  </a:lnTo>
                  <a:lnTo>
                    <a:pt x="382" y="309"/>
                  </a:lnTo>
                  <a:lnTo>
                    <a:pt x="350" y="297"/>
                  </a:lnTo>
                  <a:lnTo>
                    <a:pt x="318" y="287"/>
                  </a:lnTo>
                  <a:lnTo>
                    <a:pt x="288" y="275"/>
                  </a:lnTo>
                  <a:lnTo>
                    <a:pt x="260" y="265"/>
                  </a:lnTo>
                  <a:lnTo>
                    <a:pt x="236" y="255"/>
                  </a:lnTo>
                  <a:lnTo>
                    <a:pt x="218" y="247"/>
                  </a:lnTo>
                  <a:lnTo>
                    <a:pt x="206" y="241"/>
                  </a:lnTo>
                  <a:lnTo>
                    <a:pt x="194" y="229"/>
                  </a:lnTo>
                  <a:lnTo>
                    <a:pt x="170" y="205"/>
                  </a:lnTo>
                  <a:lnTo>
                    <a:pt x="142" y="174"/>
                  </a:lnTo>
                  <a:lnTo>
                    <a:pt x="110" y="138"/>
                  </a:lnTo>
                  <a:lnTo>
                    <a:pt x="78" y="104"/>
                  </a:lnTo>
                  <a:lnTo>
                    <a:pt x="50" y="74"/>
                  </a:lnTo>
                  <a:lnTo>
                    <a:pt x="28" y="50"/>
                  </a:lnTo>
                  <a:lnTo>
                    <a:pt x="18" y="38"/>
                  </a:lnTo>
                  <a:lnTo>
                    <a:pt x="8" y="24"/>
                  </a:lnTo>
                  <a:lnTo>
                    <a:pt x="0" y="10"/>
                  </a:lnTo>
                  <a:lnTo>
                    <a:pt x="0" y="0"/>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3" name="Freeform 66">
              <a:extLst>
                <a:ext uri="{FF2B5EF4-FFF2-40B4-BE49-F238E27FC236}">
                  <a16:creationId xmlns:a16="http://schemas.microsoft.com/office/drawing/2014/main" id="{782F2D4D-1BBD-457F-B45A-01150C91C98A}"/>
                </a:ext>
              </a:extLst>
            </p:cNvPr>
            <p:cNvSpPr>
              <a:spLocks/>
            </p:cNvSpPr>
            <p:nvPr/>
          </p:nvSpPr>
          <p:spPr bwMode="auto">
            <a:xfrm>
              <a:off x="3914" y="2224"/>
              <a:ext cx="70" cy="151"/>
            </a:xfrm>
            <a:custGeom>
              <a:avLst/>
              <a:gdLst>
                <a:gd name="T0" fmla="*/ 0 w 70"/>
                <a:gd name="T1" fmla="*/ 24 h 151"/>
                <a:gd name="T2" fmla="*/ 4 w 70"/>
                <a:gd name="T3" fmla="*/ 24 h 151"/>
                <a:gd name="T4" fmla="*/ 10 w 70"/>
                <a:gd name="T5" fmla="*/ 28 h 151"/>
                <a:gd name="T6" fmla="*/ 20 w 70"/>
                <a:gd name="T7" fmla="*/ 38 h 151"/>
                <a:gd name="T8" fmla="*/ 30 w 70"/>
                <a:gd name="T9" fmla="*/ 56 h 151"/>
                <a:gd name="T10" fmla="*/ 38 w 70"/>
                <a:gd name="T11" fmla="*/ 84 h 151"/>
                <a:gd name="T12" fmla="*/ 48 w 70"/>
                <a:gd name="T13" fmla="*/ 115 h 151"/>
                <a:gd name="T14" fmla="*/ 54 w 70"/>
                <a:gd name="T15" fmla="*/ 141 h 151"/>
                <a:gd name="T16" fmla="*/ 60 w 70"/>
                <a:gd name="T17" fmla="*/ 151 h 151"/>
                <a:gd name="T18" fmla="*/ 66 w 70"/>
                <a:gd name="T19" fmla="*/ 151 h 151"/>
                <a:gd name="T20" fmla="*/ 70 w 70"/>
                <a:gd name="T21" fmla="*/ 143 h 151"/>
                <a:gd name="T22" fmla="*/ 70 w 70"/>
                <a:gd name="T23" fmla="*/ 125 h 151"/>
                <a:gd name="T24" fmla="*/ 66 w 70"/>
                <a:gd name="T25" fmla="*/ 92 h 151"/>
                <a:gd name="T26" fmla="*/ 56 w 70"/>
                <a:gd name="T27" fmla="*/ 56 h 151"/>
                <a:gd name="T28" fmla="*/ 48 w 70"/>
                <a:gd name="T29" fmla="*/ 26 h 151"/>
                <a:gd name="T30" fmla="*/ 38 w 70"/>
                <a:gd name="T31" fmla="*/ 6 h 151"/>
                <a:gd name="T32" fmla="*/ 28 w 70"/>
                <a:gd name="T33" fmla="*/ 0 h 151"/>
                <a:gd name="T34" fmla="*/ 20 w 70"/>
                <a:gd name="T35" fmla="*/ 4 h 151"/>
                <a:gd name="T36" fmla="*/ 12 w 70"/>
                <a:gd name="T37" fmla="*/ 10 h 151"/>
                <a:gd name="T38" fmla="*/ 4 w 70"/>
                <a:gd name="T39" fmla="*/ 16 h 151"/>
                <a:gd name="T40" fmla="*/ 0 w 70"/>
                <a:gd name="T41" fmla="*/ 24 h 1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151"/>
                <a:gd name="T65" fmla="*/ 70 w 70"/>
                <a:gd name="T66" fmla="*/ 151 h 1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151">
                  <a:moveTo>
                    <a:pt x="0" y="24"/>
                  </a:moveTo>
                  <a:lnTo>
                    <a:pt x="4" y="24"/>
                  </a:lnTo>
                  <a:lnTo>
                    <a:pt x="10" y="28"/>
                  </a:lnTo>
                  <a:lnTo>
                    <a:pt x="20" y="38"/>
                  </a:lnTo>
                  <a:lnTo>
                    <a:pt x="30" y="56"/>
                  </a:lnTo>
                  <a:lnTo>
                    <a:pt x="38" y="84"/>
                  </a:lnTo>
                  <a:lnTo>
                    <a:pt x="48" y="115"/>
                  </a:lnTo>
                  <a:lnTo>
                    <a:pt x="54" y="141"/>
                  </a:lnTo>
                  <a:lnTo>
                    <a:pt x="60" y="151"/>
                  </a:lnTo>
                  <a:lnTo>
                    <a:pt x="66" y="151"/>
                  </a:lnTo>
                  <a:lnTo>
                    <a:pt x="70" y="143"/>
                  </a:lnTo>
                  <a:lnTo>
                    <a:pt x="70" y="125"/>
                  </a:lnTo>
                  <a:lnTo>
                    <a:pt x="66" y="92"/>
                  </a:lnTo>
                  <a:lnTo>
                    <a:pt x="56" y="56"/>
                  </a:lnTo>
                  <a:lnTo>
                    <a:pt x="48" y="26"/>
                  </a:lnTo>
                  <a:lnTo>
                    <a:pt x="38" y="6"/>
                  </a:lnTo>
                  <a:lnTo>
                    <a:pt x="28" y="0"/>
                  </a:lnTo>
                  <a:lnTo>
                    <a:pt x="20" y="4"/>
                  </a:lnTo>
                  <a:lnTo>
                    <a:pt x="12" y="10"/>
                  </a:lnTo>
                  <a:lnTo>
                    <a:pt x="4" y="16"/>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4" name="Freeform 67">
              <a:extLst>
                <a:ext uri="{FF2B5EF4-FFF2-40B4-BE49-F238E27FC236}">
                  <a16:creationId xmlns:a16="http://schemas.microsoft.com/office/drawing/2014/main" id="{1EE4B049-DEC0-4EFA-BCDD-250721C7739C}"/>
                </a:ext>
              </a:extLst>
            </p:cNvPr>
            <p:cNvSpPr>
              <a:spLocks/>
            </p:cNvSpPr>
            <p:nvPr/>
          </p:nvSpPr>
          <p:spPr bwMode="auto">
            <a:xfrm>
              <a:off x="2634" y="1727"/>
              <a:ext cx="422" cy="453"/>
            </a:xfrm>
            <a:custGeom>
              <a:avLst/>
              <a:gdLst>
                <a:gd name="T0" fmla="*/ 252 w 422"/>
                <a:gd name="T1" fmla="*/ 0 h 453"/>
                <a:gd name="T2" fmla="*/ 184 w 422"/>
                <a:gd name="T3" fmla="*/ 4 h 453"/>
                <a:gd name="T4" fmla="*/ 92 w 422"/>
                <a:gd name="T5" fmla="*/ 10 h 453"/>
                <a:gd name="T6" fmla="*/ 22 w 422"/>
                <a:gd name="T7" fmla="*/ 16 h 453"/>
                <a:gd name="T8" fmla="*/ 2 w 422"/>
                <a:gd name="T9" fmla="*/ 24 h 453"/>
                <a:gd name="T10" fmla="*/ 0 w 422"/>
                <a:gd name="T11" fmla="*/ 48 h 453"/>
                <a:gd name="T12" fmla="*/ 14 w 422"/>
                <a:gd name="T13" fmla="*/ 106 h 453"/>
                <a:gd name="T14" fmla="*/ 38 w 422"/>
                <a:gd name="T15" fmla="*/ 224 h 453"/>
                <a:gd name="T16" fmla="*/ 50 w 422"/>
                <a:gd name="T17" fmla="*/ 271 h 453"/>
                <a:gd name="T18" fmla="*/ 64 w 422"/>
                <a:gd name="T19" fmla="*/ 295 h 453"/>
                <a:gd name="T20" fmla="*/ 88 w 422"/>
                <a:gd name="T21" fmla="*/ 317 h 453"/>
                <a:gd name="T22" fmla="*/ 112 w 422"/>
                <a:gd name="T23" fmla="*/ 335 h 453"/>
                <a:gd name="T24" fmla="*/ 140 w 422"/>
                <a:gd name="T25" fmla="*/ 347 h 453"/>
                <a:gd name="T26" fmla="*/ 210 w 422"/>
                <a:gd name="T27" fmla="*/ 375 h 453"/>
                <a:gd name="T28" fmla="*/ 298 w 422"/>
                <a:gd name="T29" fmla="*/ 409 h 453"/>
                <a:gd name="T30" fmla="*/ 372 w 422"/>
                <a:gd name="T31" fmla="*/ 439 h 453"/>
                <a:gd name="T32" fmla="*/ 412 w 422"/>
                <a:gd name="T33" fmla="*/ 453 h 453"/>
                <a:gd name="T34" fmla="*/ 420 w 422"/>
                <a:gd name="T35" fmla="*/ 443 h 453"/>
                <a:gd name="T36" fmla="*/ 390 w 422"/>
                <a:gd name="T37" fmla="*/ 419 h 453"/>
                <a:gd name="T38" fmla="*/ 340 w 422"/>
                <a:gd name="T39" fmla="*/ 397 h 453"/>
                <a:gd name="T40" fmla="*/ 280 w 422"/>
                <a:gd name="T41" fmla="*/ 375 h 453"/>
                <a:gd name="T42" fmla="*/ 232 w 422"/>
                <a:gd name="T43" fmla="*/ 357 h 453"/>
                <a:gd name="T44" fmla="*/ 208 w 422"/>
                <a:gd name="T45" fmla="*/ 349 h 453"/>
                <a:gd name="T46" fmla="*/ 176 w 422"/>
                <a:gd name="T47" fmla="*/ 339 h 453"/>
                <a:gd name="T48" fmla="*/ 142 w 422"/>
                <a:gd name="T49" fmla="*/ 325 h 453"/>
                <a:gd name="T50" fmla="*/ 108 w 422"/>
                <a:gd name="T51" fmla="*/ 303 h 453"/>
                <a:gd name="T52" fmla="*/ 84 w 422"/>
                <a:gd name="T53" fmla="*/ 271 h 453"/>
                <a:gd name="T54" fmla="*/ 62 w 422"/>
                <a:gd name="T55" fmla="*/ 224 h 453"/>
                <a:gd name="T56" fmla="*/ 44 w 422"/>
                <a:gd name="T57" fmla="*/ 178 h 453"/>
                <a:gd name="T58" fmla="*/ 32 w 422"/>
                <a:gd name="T59" fmla="*/ 142 h 453"/>
                <a:gd name="T60" fmla="*/ 28 w 422"/>
                <a:gd name="T61" fmla="*/ 116 h 453"/>
                <a:gd name="T62" fmla="*/ 22 w 422"/>
                <a:gd name="T63" fmla="*/ 56 h 453"/>
                <a:gd name="T64" fmla="*/ 36 w 422"/>
                <a:gd name="T65" fmla="*/ 36 h 453"/>
                <a:gd name="T66" fmla="*/ 70 w 422"/>
                <a:gd name="T67" fmla="*/ 30 h 453"/>
                <a:gd name="T68" fmla="*/ 116 w 422"/>
                <a:gd name="T69" fmla="*/ 26 h 453"/>
                <a:gd name="T70" fmla="*/ 156 w 422"/>
                <a:gd name="T71" fmla="*/ 24 h 453"/>
                <a:gd name="T72" fmla="*/ 182 w 422"/>
                <a:gd name="T73" fmla="*/ 24 h 453"/>
                <a:gd name="T74" fmla="*/ 214 w 422"/>
                <a:gd name="T75" fmla="*/ 26 h 453"/>
                <a:gd name="T76" fmla="*/ 246 w 422"/>
                <a:gd name="T77" fmla="*/ 26 h 453"/>
                <a:gd name="T78" fmla="*/ 274 w 422"/>
                <a:gd name="T79" fmla="*/ 26 h 453"/>
                <a:gd name="T80" fmla="*/ 292 w 422"/>
                <a:gd name="T81" fmla="*/ 24 h 453"/>
                <a:gd name="T82" fmla="*/ 310 w 422"/>
                <a:gd name="T83" fmla="*/ 20 h 453"/>
                <a:gd name="T84" fmla="*/ 312 w 422"/>
                <a:gd name="T85" fmla="*/ 12 h 453"/>
                <a:gd name="T86" fmla="*/ 288 w 422"/>
                <a:gd name="T87" fmla="*/ 4 h 4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2"/>
                <a:gd name="T133" fmla="*/ 0 h 453"/>
                <a:gd name="T134" fmla="*/ 422 w 422"/>
                <a:gd name="T135" fmla="*/ 453 h 4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2" h="453">
                  <a:moveTo>
                    <a:pt x="262" y="0"/>
                  </a:moveTo>
                  <a:lnTo>
                    <a:pt x="252" y="0"/>
                  </a:lnTo>
                  <a:lnTo>
                    <a:pt x="224" y="2"/>
                  </a:lnTo>
                  <a:lnTo>
                    <a:pt x="184" y="4"/>
                  </a:lnTo>
                  <a:lnTo>
                    <a:pt x="138" y="6"/>
                  </a:lnTo>
                  <a:lnTo>
                    <a:pt x="92" y="10"/>
                  </a:lnTo>
                  <a:lnTo>
                    <a:pt x="52" y="12"/>
                  </a:lnTo>
                  <a:lnTo>
                    <a:pt x="22" y="16"/>
                  </a:lnTo>
                  <a:lnTo>
                    <a:pt x="8" y="18"/>
                  </a:lnTo>
                  <a:lnTo>
                    <a:pt x="2" y="24"/>
                  </a:lnTo>
                  <a:lnTo>
                    <a:pt x="0" y="32"/>
                  </a:lnTo>
                  <a:lnTo>
                    <a:pt x="0" y="48"/>
                  </a:lnTo>
                  <a:lnTo>
                    <a:pt x="4" y="66"/>
                  </a:lnTo>
                  <a:lnTo>
                    <a:pt x="14" y="106"/>
                  </a:lnTo>
                  <a:lnTo>
                    <a:pt x="26" y="166"/>
                  </a:lnTo>
                  <a:lnTo>
                    <a:pt x="38" y="224"/>
                  </a:lnTo>
                  <a:lnTo>
                    <a:pt x="46" y="260"/>
                  </a:lnTo>
                  <a:lnTo>
                    <a:pt x="50" y="271"/>
                  </a:lnTo>
                  <a:lnTo>
                    <a:pt x="56" y="283"/>
                  </a:lnTo>
                  <a:lnTo>
                    <a:pt x="64" y="295"/>
                  </a:lnTo>
                  <a:lnTo>
                    <a:pt x="76" y="307"/>
                  </a:lnTo>
                  <a:lnTo>
                    <a:pt x="88" y="317"/>
                  </a:lnTo>
                  <a:lnTo>
                    <a:pt x="100" y="327"/>
                  </a:lnTo>
                  <a:lnTo>
                    <a:pt x="112" y="335"/>
                  </a:lnTo>
                  <a:lnTo>
                    <a:pt x="122" y="341"/>
                  </a:lnTo>
                  <a:lnTo>
                    <a:pt x="140" y="347"/>
                  </a:lnTo>
                  <a:lnTo>
                    <a:pt x="170" y="359"/>
                  </a:lnTo>
                  <a:lnTo>
                    <a:pt x="210" y="375"/>
                  </a:lnTo>
                  <a:lnTo>
                    <a:pt x="254" y="391"/>
                  </a:lnTo>
                  <a:lnTo>
                    <a:pt x="298" y="409"/>
                  </a:lnTo>
                  <a:lnTo>
                    <a:pt x="340" y="425"/>
                  </a:lnTo>
                  <a:lnTo>
                    <a:pt x="372" y="439"/>
                  </a:lnTo>
                  <a:lnTo>
                    <a:pt x="392" y="447"/>
                  </a:lnTo>
                  <a:lnTo>
                    <a:pt x="412" y="453"/>
                  </a:lnTo>
                  <a:lnTo>
                    <a:pt x="422" y="451"/>
                  </a:lnTo>
                  <a:lnTo>
                    <a:pt x="420" y="443"/>
                  </a:lnTo>
                  <a:lnTo>
                    <a:pt x="406" y="429"/>
                  </a:lnTo>
                  <a:lnTo>
                    <a:pt x="390" y="419"/>
                  </a:lnTo>
                  <a:lnTo>
                    <a:pt x="368" y="409"/>
                  </a:lnTo>
                  <a:lnTo>
                    <a:pt x="340" y="397"/>
                  </a:lnTo>
                  <a:lnTo>
                    <a:pt x="310" y="385"/>
                  </a:lnTo>
                  <a:lnTo>
                    <a:pt x="280" y="375"/>
                  </a:lnTo>
                  <a:lnTo>
                    <a:pt x="254" y="365"/>
                  </a:lnTo>
                  <a:lnTo>
                    <a:pt x="232" y="357"/>
                  </a:lnTo>
                  <a:lnTo>
                    <a:pt x="218" y="353"/>
                  </a:lnTo>
                  <a:lnTo>
                    <a:pt x="208" y="349"/>
                  </a:lnTo>
                  <a:lnTo>
                    <a:pt x="194" y="345"/>
                  </a:lnTo>
                  <a:lnTo>
                    <a:pt x="176" y="339"/>
                  </a:lnTo>
                  <a:lnTo>
                    <a:pt x="160" y="333"/>
                  </a:lnTo>
                  <a:lnTo>
                    <a:pt x="142" y="325"/>
                  </a:lnTo>
                  <a:lnTo>
                    <a:pt x="124" y="315"/>
                  </a:lnTo>
                  <a:lnTo>
                    <a:pt x="108" y="303"/>
                  </a:lnTo>
                  <a:lnTo>
                    <a:pt x="96" y="289"/>
                  </a:lnTo>
                  <a:lnTo>
                    <a:pt x="84" y="271"/>
                  </a:lnTo>
                  <a:lnTo>
                    <a:pt x="74" y="248"/>
                  </a:lnTo>
                  <a:lnTo>
                    <a:pt x="62" y="224"/>
                  </a:lnTo>
                  <a:lnTo>
                    <a:pt x="52" y="200"/>
                  </a:lnTo>
                  <a:lnTo>
                    <a:pt x="44" y="178"/>
                  </a:lnTo>
                  <a:lnTo>
                    <a:pt x="36" y="158"/>
                  </a:lnTo>
                  <a:lnTo>
                    <a:pt x="32" y="142"/>
                  </a:lnTo>
                  <a:lnTo>
                    <a:pt x="30" y="134"/>
                  </a:lnTo>
                  <a:lnTo>
                    <a:pt x="28" y="116"/>
                  </a:lnTo>
                  <a:lnTo>
                    <a:pt x="24" y="86"/>
                  </a:lnTo>
                  <a:lnTo>
                    <a:pt x="22" y="56"/>
                  </a:lnTo>
                  <a:lnTo>
                    <a:pt x="28" y="40"/>
                  </a:lnTo>
                  <a:lnTo>
                    <a:pt x="36" y="36"/>
                  </a:lnTo>
                  <a:lnTo>
                    <a:pt x="52" y="34"/>
                  </a:lnTo>
                  <a:lnTo>
                    <a:pt x="70" y="30"/>
                  </a:lnTo>
                  <a:lnTo>
                    <a:pt x="94" y="28"/>
                  </a:lnTo>
                  <a:lnTo>
                    <a:pt x="116" y="26"/>
                  </a:lnTo>
                  <a:lnTo>
                    <a:pt x="138" y="24"/>
                  </a:lnTo>
                  <a:lnTo>
                    <a:pt x="156" y="24"/>
                  </a:lnTo>
                  <a:lnTo>
                    <a:pt x="170" y="24"/>
                  </a:lnTo>
                  <a:lnTo>
                    <a:pt x="182" y="24"/>
                  </a:lnTo>
                  <a:lnTo>
                    <a:pt x="198" y="26"/>
                  </a:lnTo>
                  <a:lnTo>
                    <a:pt x="214" y="26"/>
                  </a:lnTo>
                  <a:lnTo>
                    <a:pt x="230" y="26"/>
                  </a:lnTo>
                  <a:lnTo>
                    <a:pt x="246" y="26"/>
                  </a:lnTo>
                  <a:lnTo>
                    <a:pt x="262" y="26"/>
                  </a:lnTo>
                  <a:lnTo>
                    <a:pt x="274" y="26"/>
                  </a:lnTo>
                  <a:lnTo>
                    <a:pt x="284" y="26"/>
                  </a:lnTo>
                  <a:lnTo>
                    <a:pt x="292" y="24"/>
                  </a:lnTo>
                  <a:lnTo>
                    <a:pt x="302" y="22"/>
                  </a:lnTo>
                  <a:lnTo>
                    <a:pt x="310" y="20"/>
                  </a:lnTo>
                  <a:lnTo>
                    <a:pt x="314" y="16"/>
                  </a:lnTo>
                  <a:lnTo>
                    <a:pt x="312" y="12"/>
                  </a:lnTo>
                  <a:lnTo>
                    <a:pt x="304" y="8"/>
                  </a:lnTo>
                  <a:lnTo>
                    <a:pt x="288" y="4"/>
                  </a:lnTo>
                  <a:lnTo>
                    <a:pt x="2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5" name="Freeform 68">
              <a:extLst>
                <a:ext uri="{FF2B5EF4-FFF2-40B4-BE49-F238E27FC236}">
                  <a16:creationId xmlns:a16="http://schemas.microsoft.com/office/drawing/2014/main" id="{43C42664-B329-4414-95C4-15530E919B22}"/>
                </a:ext>
              </a:extLst>
            </p:cNvPr>
            <p:cNvSpPr>
              <a:spLocks/>
            </p:cNvSpPr>
            <p:nvPr/>
          </p:nvSpPr>
          <p:spPr bwMode="auto">
            <a:xfrm>
              <a:off x="2722" y="2016"/>
              <a:ext cx="495" cy="26"/>
            </a:xfrm>
            <a:custGeom>
              <a:avLst/>
              <a:gdLst>
                <a:gd name="T0" fmla="*/ 4 w 495"/>
                <a:gd name="T1" fmla="*/ 4 h 26"/>
                <a:gd name="T2" fmla="*/ 34 w 495"/>
                <a:gd name="T3" fmla="*/ 2 h 26"/>
                <a:gd name="T4" fmla="*/ 74 w 495"/>
                <a:gd name="T5" fmla="*/ 2 h 26"/>
                <a:gd name="T6" fmla="*/ 114 w 495"/>
                <a:gd name="T7" fmla="*/ 0 h 26"/>
                <a:gd name="T8" fmla="*/ 138 w 495"/>
                <a:gd name="T9" fmla="*/ 0 h 26"/>
                <a:gd name="T10" fmla="*/ 174 w 495"/>
                <a:gd name="T11" fmla="*/ 0 h 26"/>
                <a:gd name="T12" fmla="*/ 216 w 495"/>
                <a:gd name="T13" fmla="*/ 0 h 26"/>
                <a:gd name="T14" fmla="*/ 252 w 495"/>
                <a:gd name="T15" fmla="*/ 2 h 26"/>
                <a:gd name="T16" fmla="*/ 276 w 495"/>
                <a:gd name="T17" fmla="*/ 2 h 26"/>
                <a:gd name="T18" fmla="*/ 310 w 495"/>
                <a:gd name="T19" fmla="*/ 2 h 26"/>
                <a:gd name="T20" fmla="*/ 352 w 495"/>
                <a:gd name="T21" fmla="*/ 2 h 26"/>
                <a:gd name="T22" fmla="*/ 384 w 495"/>
                <a:gd name="T23" fmla="*/ 0 h 26"/>
                <a:gd name="T24" fmla="*/ 402 w 495"/>
                <a:gd name="T25" fmla="*/ 0 h 26"/>
                <a:gd name="T26" fmla="*/ 428 w 495"/>
                <a:gd name="T27" fmla="*/ 0 h 26"/>
                <a:gd name="T28" fmla="*/ 456 w 495"/>
                <a:gd name="T29" fmla="*/ 0 h 26"/>
                <a:gd name="T30" fmla="*/ 481 w 495"/>
                <a:gd name="T31" fmla="*/ 0 h 26"/>
                <a:gd name="T32" fmla="*/ 495 w 495"/>
                <a:gd name="T33" fmla="*/ 4 h 26"/>
                <a:gd name="T34" fmla="*/ 483 w 495"/>
                <a:gd name="T35" fmla="*/ 12 h 26"/>
                <a:gd name="T36" fmla="*/ 454 w 495"/>
                <a:gd name="T37" fmla="*/ 20 h 26"/>
                <a:gd name="T38" fmla="*/ 420 w 495"/>
                <a:gd name="T39" fmla="*/ 26 h 26"/>
                <a:gd name="T40" fmla="*/ 384 w 495"/>
                <a:gd name="T41" fmla="*/ 26 h 26"/>
                <a:gd name="T42" fmla="*/ 340 w 495"/>
                <a:gd name="T43" fmla="*/ 26 h 26"/>
                <a:gd name="T44" fmla="*/ 296 w 495"/>
                <a:gd name="T45" fmla="*/ 26 h 26"/>
                <a:gd name="T46" fmla="*/ 264 w 495"/>
                <a:gd name="T47" fmla="*/ 26 h 26"/>
                <a:gd name="T48" fmla="*/ 244 w 495"/>
                <a:gd name="T49" fmla="*/ 26 h 26"/>
                <a:gd name="T50" fmla="*/ 204 w 495"/>
                <a:gd name="T51" fmla="*/ 26 h 26"/>
                <a:gd name="T52" fmla="*/ 154 w 495"/>
                <a:gd name="T53" fmla="*/ 24 h 26"/>
                <a:gd name="T54" fmla="*/ 112 w 495"/>
                <a:gd name="T55" fmla="*/ 22 h 26"/>
                <a:gd name="T56" fmla="*/ 92 w 495"/>
                <a:gd name="T57" fmla="*/ 22 h 26"/>
                <a:gd name="T58" fmla="*/ 68 w 495"/>
                <a:gd name="T59" fmla="*/ 22 h 26"/>
                <a:gd name="T60" fmla="*/ 42 w 495"/>
                <a:gd name="T61" fmla="*/ 24 h 26"/>
                <a:gd name="T62" fmla="*/ 24 w 495"/>
                <a:gd name="T63" fmla="*/ 24 h 26"/>
                <a:gd name="T64" fmla="*/ 12 w 495"/>
                <a:gd name="T65" fmla="*/ 20 h 26"/>
                <a:gd name="T66" fmla="*/ 2 w 495"/>
                <a:gd name="T67" fmla="*/ 6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5"/>
                <a:gd name="T103" fmla="*/ 0 h 26"/>
                <a:gd name="T104" fmla="*/ 495 w 495"/>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5" h="26">
                  <a:moveTo>
                    <a:pt x="0" y="4"/>
                  </a:moveTo>
                  <a:lnTo>
                    <a:pt x="4" y="4"/>
                  </a:lnTo>
                  <a:lnTo>
                    <a:pt x="16" y="4"/>
                  </a:lnTo>
                  <a:lnTo>
                    <a:pt x="34" y="2"/>
                  </a:lnTo>
                  <a:lnTo>
                    <a:pt x="54" y="2"/>
                  </a:lnTo>
                  <a:lnTo>
                    <a:pt x="74" y="2"/>
                  </a:lnTo>
                  <a:lnTo>
                    <a:pt x="96" y="0"/>
                  </a:lnTo>
                  <a:lnTo>
                    <a:pt x="114" y="0"/>
                  </a:lnTo>
                  <a:lnTo>
                    <a:pt x="126" y="0"/>
                  </a:lnTo>
                  <a:lnTo>
                    <a:pt x="138" y="0"/>
                  </a:lnTo>
                  <a:lnTo>
                    <a:pt x="156" y="0"/>
                  </a:lnTo>
                  <a:lnTo>
                    <a:pt x="174" y="0"/>
                  </a:lnTo>
                  <a:lnTo>
                    <a:pt x="196" y="0"/>
                  </a:lnTo>
                  <a:lnTo>
                    <a:pt x="216" y="0"/>
                  </a:lnTo>
                  <a:lnTo>
                    <a:pt x="236" y="0"/>
                  </a:lnTo>
                  <a:lnTo>
                    <a:pt x="252" y="2"/>
                  </a:lnTo>
                  <a:lnTo>
                    <a:pt x="264" y="2"/>
                  </a:lnTo>
                  <a:lnTo>
                    <a:pt x="276" y="2"/>
                  </a:lnTo>
                  <a:lnTo>
                    <a:pt x="292" y="2"/>
                  </a:lnTo>
                  <a:lnTo>
                    <a:pt x="310" y="2"/>
                  </a:lnTo>
                  <a:lnTo>
                    <a:pt x="332" y="2"/>
                  </a:lnTo>
                  <a:lnTo>
                    <a:pt x="352" y="2"/>
                  </a:lnTo>
                  <a:lnTo>
                    <a:pt x="370" y="0"/>
                  </a:lnTo>
                  <a:lnTo>
                    <a:pt x="384" y="0"/>
                  </a:lnTo>
                  <a:lnTo>
                    <a:pt x="394" y="0"/>
                  </a:lnTo>
                  <a:lnTo>
                    <a:pt x="402" y="0"/>
                  </a:lnTo>
                  <a:lnTo>
                    <a:pt x="414" y="0"/>
                  </a:lnTo>
                  <a:lnTo>
                    <a:pt x="428" y="0"/>
                  </a:lnTo>
                  <a:lnTo>
                    <a:pt x="442" y="0"/>
                  </a:lnTo>
                  <a:lnTo>
                    <a:pt x="456" y="0"/>
                  </a:lnTo>
                  <a:lnTo>
                    <a:pt x="471" y="0"/>
                  </a:lnTo>
                  <a:lnTo>
                    <a:pt x="481" y="0"/>
                  </a:lnTo>
                  <a:lnTo>
                    <a:pt x="491" y="2"/>
                  </a:lnTo>
                  <a:lnTo>
                    <a:pt x="495" y="4"/>
                  </a:lnTo>
                  <a:lnTo>
                    <a:pt x="491" y="8"/>
                  </a:lnTo>
                  <a:lnTo>
                    <a:pt x="483" y="12"/>
                  </a:lnTo>
                  <a:lnTo>
                    <a:pt x="471" y="16"/>
                  </a:lnTo>
                  <a:lnTo>
                    <a:pt x="454" y="20"/>
                  </a:lnTo>
                  <a:lnTo>
                    <a:pt x="438" y="24"/>
                  </a:lnTo>
                  <a:lnTo>
                    <a:pt x="420" y="26"/>
                  </a:lnTo>
                  <a:lnTo>
                    <a:pt x="402" y="26"/>
                  </a:lnTo>
                  <a:lnTo>
                    <a:pt x="384" y="26"/>
                  </a:lnTo>
                  <a:lnTo>
                    <a:pt x="362" y="26"/>
                  </a:lnTo>
                  <a:lnTo>
                    <a:pt x="340" y="26"/>
                  </a:lnTo>
                  <a:lnTo>
                    <a:pt x="318" y="26"/>
                  </a:lnTo>
                  <a:lnTo>
                    <a:pt x="296" y="26"/>
                  </a:lnTo>
                  <a:lnTo>
                    <a:pt x="278" y="26"/>
                  </a:lnTo>
                  <a:lnTo>
                    <a:pt x="264" y="26"/>
                  </a:lnTo>
                  <a:lnTo>
                    <a:pt x="254" y="26"/>
                  </a:lnTo>
                  <a:lnTo>
                    <a:pt x="244" y="26"/>
                  </a:lnTo>
                  <a:lnTo>
                    <a:pt x="228" y="26"/>
                  </a:lnTo>
                  <a:lnTo>
                    <a:pt x="204" y="26"/>
                  </a:lnTo>
                  <a:lnTo>
                    <a:pt x="180" y="24"/>
                  </a:lnTo>
                  <a:lnTo>
                    <a:pt x="154" y="24"/>
                  </a:lnTo>
                  <a:lnTo>
                    <a:pt x="132" y="24"/>
                  </a:lnTo>
                  <a:lnTo>
                    <a:pt x="112" y="22"/>
                  </a:lnTo>
                  <a:lnTo>
                    <a:pt x="100" y="22"/>
                  </a:lnTo>
                  <a:lnTo>
                    <a:pt x="92" y="22"/>
                  </a:lnTo>
                  <a:lnTo>
                    <a:pt x="80" y="22"/>
                  </a:lnTo>
                  <a:lnTo>
                    <a:pt x="68" y="22"/>
                  </a:lnTo>
                  <a:lnTo>
                    <a:pt x="54" y="24"/>
                  </a:lnTo>
                  <a:lnTo>
                    <a:pt x="42" y="24"/>
                  </a:lnTo>
                  <a:lnTo>
                    <a:pt x="32" y="26"/>
                  </a:lnTo>
                  <a:lnTo>
                    <a:pt x="24" y="24"/>
                  </a:lnTo>
                  <a:lnTo>
                    <a:pt x="18" y="24"/>
                  </a:lnTo>
                  <a:lnTo>
                    <a:pt x="12" y="20"/>
                  </a:lnTo>
                  <a:lnTo>
                    <a:pt x="6" y="12"/>
                  </a:lnTo>
                  <a:lnTo>
                    <a:pt x="2" y="6"/>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6" name="Freeform 69">
              <a:extLst>
                <a:ext uri="{FF2B5EF4-FFF2-40B4-BE49-F238E27FC236}">
                  <a16:creationId xmlns:a16="http://schemas.microsoft.com/office/drawing/2014/main" id="{F36174A4-87B8-4960-BB56-D830E73BBA89}"/>
                </a:ext>
              </a:extLst>
            </p:cNvPr>
            <p:cNvSpPr>
              <a:spLocks/>
            </p:cNvSpPr>
            <p:nvPr/>
          </p:nvSpPr>
          <p:spPr bwMode="auto">
            <a:xfrm>
              <a:off x="3247" y="2002"/>
              <a:ext cx="176" cy="36"/>
            </a:xfrm>
            <a:custGeom>
              <a:avLst/>
              <a:gdLst>
                <a:gd name="T0" fmla="*/ 14 w 176"/>
                <a:gd name="T1" fmla="*/ 6 h 36"/>
                <a:gd name="T2" fmla="*/ 16 w 176"/>
                <a:gd name="T3" fmla="*/ 6 h 36"/>
                <a:gd name="T4" fmla="*/ 24 w 176"/>
                <a:gd name="T5" fmla="*/ 6 h 36"/>
                <a:gd name="T6" fmla="*/ 34 w 176"/>
                <a:gd name="T7" fmla="*/ 4 h 36"/>
                <a:gd name="T8" fmla="*/ 46 w 176"/>
                <a:gd name="T9" fmla="*/ 2 h 36"/>
                <a:gd name="T10" fmla="*/ 60 w 176"/>
                <a:gd name="T11" fmla="*/ 2 h 36"/>
                <a:gd name="T12" fmla="*/ 74 w 176"/>
                <a:gd name="T13" fmla="*/ 0 h 36"/>
                <a:gd name="T14" fmla="*/ 86 w 176"/>
                <a:gd name="T15" fmla="*/ 0 h 36"/>
                <a:gd name="T16" fmla="*/ 98 w 176"/>
                <a:gd name="T17" fmla="*/ 0 h 36"/>
                <a:gd name="T18" fmla="*/ 108 w 176"/>
                <a:gd name="T19" fmla="*/ 0 h 36"/>
                <a:gd name="T20" fmla="*/ 120 w 176"/>
                <a:gd name="T21" fmla="*/ 0 h 36"/>
                <a:gd name="T22" fmla="*/ 132 w 176"/>
                <a:gd name="T23" fmla="*/ 2 h 36"/>
                <a:gd name="T24" fmla="*/ 142 w 176"/>
                <a:gd name="T25" fmla="*/ 2 h 36"/>
                <a:gd name="T26" fmla="*/ 152 w 176"/>
                <a:gd name="T27" fmla="*/ 4 h 36"/>
                <a:gd name="T28" fmla="*/ 160 w 176"/>
                <a:gd name="T29" fmla="*/ 6 h 36"/>
                <a:gd name="T30" fmla="*/ 168 w 176"/>
                <a:gd name="T31" fmla="*/ 10 h 36"/>
                <a:gd name="T32" fmla="*/ 172 w 176"/>
                <a:gd name="T33" fmla="*/ 12 h 36"/>
                <a:gd name="T34" fmla="*/ 176 w 176"/>
                <a:gd name="T35" fmla="*/ 18 h 36"/>
                <a:gd name="T36" fmla="*/ 172 w 176"/>
                <a:gd name="T37" fmla="*/ 24 h 36"/>
                <a:gd name="T38" fmla="*/ 156 w 176"/>
                <a:gd name="T39" fmla="*/ 28 h 36"/>
                <a:gd name="T40" fmla="*/ 134 w 176"/>
                <a:gd name="T41" fmla="*/ 28 h 36"/>
                <a:gd name="T42" fmla="*/ 120 w 176"/>
                <a:gd name="T43" fmla="*/ 28 h 36"/>
                <a:gd name="T44" fmla="*/ 104 w 176"/>
                <a:gd name="T45" fmla="*/ 28 h 36"/>
                <a:gd name="T46" fmla="*/ 86 w 176"/>
                <a:gd name="T47" fmla="*/ 30 h 36"/>
                <a:gd name="T48" fmla="*/ 70 w 176"/>
                <a:gd name="T49" fmla="*/ 32 h 36"/>
                <a:gd name="T50" fmla="*/ 56 w 176"/>
                <a:gd name="T51" fmla="*/ 34 h 36"/>
                <a:gd name="T52" fmla="*/ 42 w 176"/>
                <a:gd name="T53" fmla="*/ 36 h 36"/>
                <a:gd name="T54" fmla="*/ 30 w 176"/>
                <a:gd name="T55" fmla="*/ 36 h 36"/>
                <a:gd name="T56" fmla="*/ 22 w 176"/>
                <a:gd name="T57" fmla="*/ 36 h 36"/>
                <a:gd name="T58" fmla="*/ 8 w 176"/>
                <a:gd name="T59" fmla="*/ 32 h 36"/>
                <a:gd name="T60" fmla="*/ 0 w 176"/>
                <a:gd name="T61" fmla="*/ 24 h 36"/>
                <a:gd name="T62" fmla="*/ 0 w 176"/>
                <a:gd name="T63" fmla="*/ 16 h 36"/>
                <a:gd name="T64" fmla="*/ 14 w 176"/>
                <a:gd name="T65" fmla="*/ 6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6"/>
                <a:gd name="T100" fmla="*/ 0 h 36"/>
                <a:gd name="T101" fmla="*/ 176 w 176"/>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6" h="36">
                  <a:moveTo>
                    <a:pt x="14" y="6"/>
                  </a:moveTo>
                  <a:lnTo>
                    <a:pt x="16" y="6"/>
                  </a:lnTo>
                  <a:lnTo>
                    <a:pt x="24" y="6"/>
                  </a:lnTo>
                  <a:lnTo>
                    <a:pt x="34" y="4"/>
                  </a:lnTo>
                  <a:lnTo>
                    <a:pt x="46" y="2"/>
                  </a:lnTo>
                  <a:lnTo>
                    <a:pt x="60" y="2"/>
                  </a:lnTo>
                  <a:lnTo>
                    <a:pt x="74" y="0"/>
                  </a:lnTo>
                  <a:lnTo>
                    <a:pt x="86" y="0"/>
                  </a:lnTo>
                  <a:lnTo>
                    <a:pt x="98" y="0"/>
                  </a:lnTo>
                  <a:lnTo>
                    <a:pt x="108" y="0"/>
                  </a:lnTo>
                  <a:lnTo>
                    <a:pt x="120" y="0"/>
                  </a:lnTo>
                  <a:lnTo>
                    <a:pt x="132" y="2"/>
                  </a:lnTo>
                  <a:lnTo>
                    <a:pt x="142" y="2"/>
                  </a:lnTo>
                  <a:lnTo>
                    <a:pt x="152" y="4"/>
                  </a:lnTo>
                  <a:lnTo>
                    <a:pt x="160" y="6"/>
                  </a:lnTo>
                  <a:lnTo>
                    <a:pt x="168" y="10"/>
                  </a:lnTo>
                  <a:lnTo>
                    <a:pt x="172" y="12"/>
                  </a:lnTo>
                  <a:lnTo>
                    <a:pt x="176" y="18"/>
                  </a:lnTo>
                  <a:lnTo>
                    <a:pt x="172" y="24"/>
                  </a:lnTo>
                  <a:lnTo>
                    <a:pt x="156" y="28"/>
                  </a:lnTo>
                  <a:lnTo>
                    <a:pt x="134" y="28"/>
                  </a:lnTo>
                  <a:lnTo>
                    <a:pt x="120" y="28"/>
                  </a:lnTo>
                  <a:lnTo>
                    <a:pt x="104" y="28"/>
                  </a:lnTo>
                  <a:lnTo>
                    <a:pt x="86" y="30"/>
                  </a:lnTo>
                  <a:lnTo>
                    <a:pt x="70" y="32"/>
                  </a:lnTo>
                  <a:lnTo>
                    <a:pt x="56" y="34"/>
                  </a:lnTo>
                  <a:lnTo>
                    <a:pt x="42" y="36"/>
                  </a:lnTo>
                  <a:lnTo>
                    <a:pt x="30" y="36"/>
                  </a:lnTo>
                  <a:lnTo>
                    <a:pt x="22" y="36"/>
                  </a:lnTo>
                  <a:lnTo>
                    <a:pt x="8" y="32"/>
                  </a:lnTo>
                  <a:lnTo>
                    <a:pt x="0" y="24"/>
                  </a:lnTo>
                  <a:lnTo>
                    <a:pt x="0" y="1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7" name="Freeform 70">
              <a:extLst>
                <a:ext uri="{FF2B5EF4-FFF2-40B4-BE49-F238E27FC236}">
                  <a16:creationId xmlns:a16="http://schemas.microsoft.com/office/drawing/2014/main" id="{261BEC1F-AF42-4D58-8322-A87AC9DADF35}"/>
                </a:ext>
              </a:extLst>
            </p:cNvPr>
            <p:cNvSpPr>
              <a:spLocks/>
            </p:cNvSpPr>
            <p:nvPr/>
          </p:nvSpPr>
          <p:spPr bwMode="auto">
            <a:xfrm>
              <a:off x="3054" y="2202"/>
              <a:ext cx="675" cy="179"/>
            </a:xfrm>
            <a:custGeom>
              <a:avLst/>
              <a:gdLst>
                <a:gd name="T0" fmla="*/ 24 w 675"/>
                <a:gd name="T1" fmla="*/ 8 h 179"/>
                <a:gd name="T2" fmla="*/ 54 w 675"/>
                <a:gd name="T3" fmla="*/ 6 h 179"/>
                <a:gd name="T4" fmla="*/ 100 w 675"/>
                <a:gd name="T5" fmla="*/ 2 h 179"/>
                <a:gd name="T6" fmla="*/ 145 w 675"/>
                <a:gd name="T7" fmla="*/ 0 h 179"/>
                <a:gd name="T8" fmla="*/ 177 w 675"/>
                <a:gd name="T9" fmla="*/ 0 h 179"/>
                <a:gd name="T10" fmla="*/ 211 w 675"/>
                <a:gd name="T11" fmla="*/ 2 h 179"/>
                <a:gd name="T12" fmla="*/ 243 w 675"/>
                <a:gd name="T13" fmla="*/ 6 h 179"/>
                <a:gd name="T14" fmla="*/ 275 w 675"/>
                <a:gd name="T15" fmla="*/ 14 h 179"/>
                <a:gd name="T16" fmla="*/ 305 w 675"/>
                <a:gd name="T17" fmla="*/ 26 h 179"/>
                <a:gd name="T18" fmla="*/ 351 w 675"/>
                <a:gd name="T19" fmla="*/ 30 h 179"/>
                <a:gd name="T20" fmla="*/ 409 w 675"/>
                <a:gd name="T21" fmla="*/ 32 h 179"/>
                <a:gd name="T22" fmla="*/ 465 w 675"/>
                <a:gd name="T23" fmla="*/ 32 h 179"/>
                <a:gd name="T24" fmla="*/ 513 w 675"/>
                <a:gd name="T25" fmla="*/ 32 h 179"/>
                <a:gd name="T26" fmla="*/ 565 w 675"/>
                <a:gd name="T27" fmla="*/ 30 h 179"/>
                <a:gd name="T28" fmla="*/ 617 w 675"/>
                <a:gd name="T29" fmla="*/ 28 h 179"/>
                <a:gd name="T30" fmla="*/ 657 w 675"/>
                <a:gd name="T31" fmla="*/ 30 h 179"/>
                <a:gd name="T32" fmla="*/ 675 w 675"/>
                <a:gd name="T33" fmla="*/ 36 h 179"/>
                <a:gd name="T34" fmla="*/ 647 w 675"/>
                <a:gd name="T35" fmla="*/ 44 h 179"/>
                <a:gd name="T36" fmla="*/ 589 w 675"/>
                <a:gd name="T37" fmla="*/ 52 h 179"/>
                <a:gd name="T38" fmla="*/ 527 w 675"/>
                <a:gd name="T39" fmla="*/ 58 h 179"/>
                <a:gd name="T40" fmla="*/ 481 w 675"/>
                <a:gd name="T41" fmla="*/ 58 h 179"/>
                <a:gd name="T42" fmla="*/ 425 w 675"/>
                <a:gd name="T43" fmla="*/ 62 h 179"/>
                <a:gd name="T44" fmla="*/ 371 w 675"/>
                <a:gd name="T45" fmla="*/ 64 h 179"/>
                <a:gd name="T46" fmla="*/ 329 w 675"/>
                <a:gd name="T47" fmla="*/ 64 h 179"/>
                <a:gd name="T48" fmla="*/ 309 w 675"/>
                <a:gd name="T49" fmla="*/ 58 h 179"/>
                <a:gd name="T50" fmla="*/ 267 w 675"/>
                <a:gd name="T51" fmla="*/ 46 h 179"/>
                <a:gd name="T52" fmla="*/ 215 w 675"/>
                <a:gd name="T53" fmla="*/ 32 h 179"/>
                <a:gd name="T54" fmla="*/ 171 w 675"/>
                <a:gd name="T55" fmla="*/ 22 h 179"/>
                <a:gd name="T56" fmla="*/ 149 w 675"/>
                <a:gd name="T57" fmla="*/ 20 h 179"/>
                <a:gd name="T58" fmla="*/ 120 w 675"/>
                <a:gd name="T59" fmla="*/ 24 h 179"/>
                <a:gd name="T60" fmla="*/ 88 w 675"/>
                <a:gd name="T61" fmla="*/ 30 h 179"/>
                <a:gd name="T62" fmla="*/ 60 w 675"/>
                <a:gd name="T63" fmla="*/ 42 h 179"/>
                <a:gd name="T64" fmla="*/ 40 w 675"/>
                <a:gd name="T65" fmla="*/ 70 h 179"/>
                <a:gd name="T66" fmla="*/ 30 w 675"/>
                <a:gd name="T67" fmla="*/ 123 h 179"/>
                <a:gd name="T68" fmla="*/ 36 w 675"/>
                <a:gd name="T69" fmla="*/ 163 h 179"/>
                <a:gd name="T70" fmla="*/ 18 w 675"/>
                <a:gd name="T71" fmla="*/ 179 h 179"/>
                <a:gd name="T72" fmla="*/ 4 w 675"/>
                <a:gd name="T73" fmla="*/ 139 h 179"/>
                <a:gd name="T74" fmla="*/ 2 w 675"/>
                <a:gd name="T75" fmla="*/ 38 h 1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5"/>
                <a:gd name="T115" fmla="*/ 0 h 179"/>
                <a:gd name="T116" fmla="*/ 675 w 675"/>
                <a:gd name="T117" fmla="*/ 179 h 1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5" h="179">
                  <a:moveTo>
                    <a:pt x="20" y="8"/>
                  </a:moveTo>
                  <a:lnTo>
                    <a:pt x="24" y="8"/>
                  </a:lnTo>
                  <a:lnTo>
                    <a:pt x="36" y="6"/>
                  </a:lnTo>
                  <a:lnTo>
                    <a:pt x="54" y="6"/>
                  </a:lnTo>
                  <a:lnTo>
                    <a:pt x="76" y="4"/>
                  </a:lnTo>
                  <a:lnTo>
                    <a:pt x="100" y="2"/>
                  </a:lnTo>
                  <a:lnTo>
                    <a:pt x="124" y="2"/>
                  </a:lnTo>
                  <a:lnTo>
                    <a:pt x="145" y="0"/>
                  </a:lnTo>
                  <a:lnTo>
                    <a:pt x="163" y="0"/>
                  </a:lnTo>
                  <a:lnTo>
                    <a:pt x="177" y="0"/>
                  </a:lnTo>
                  <a:lnTo>
                    <a:pt x="193" y="0"/>
                  </a:lnTo>
                  <a:lnTo>
                    <a:pt x="211" y="2"/>
                  </a:lnTo>
                  <a:lnTo>
                    <a:pt x="227" y="4"/>
                  </a:lnTo>
                  <a:lnTo>
                    <a:pt x="243" y="6"/>
                  </a:lnTo>
                  <a:lnTo>
                    <a:pt x="259" y="10"/>
                  </a:lnTo>
                  <a:lnTo>
                    <a:pt x="275" y="14"/>
                  </a:lnTo>
                  <a:lnTo>
                    <a:pt x="289" y="20"/>
                  </a:lnTo>
                  <a:lnTo>
                    <a:pt x="305" y="26"/>
                  </a:lnTo>
                  <a:lnTo>
                    <a:pt x="327" y="28"/>
                  </a:lnTo>
                  <a:lnTo>
                    <a:pt x="351" y="30"/>
                  </a:lnTo>
                  <a:lnTo>
                    <a:pt x="381" y="32"/>
                  </a:lnTo>
                  <a:lnTo>
                    <a:pt x="409" y="32"/>
                  </a:lnTo>
                  <a:lnTo>
                    <a:pt x="439" y="32"/>
                  </a:lnTo>
                  <a:lnTo>
                    <a:pt x="465" y="32"/>
                  </a:lnTo>
                  <a:lnTo>
                    <a:pt x="489" y="32"/>
                  </a:lnTo>
                  <a:lnTo>
                    <a:pt x="513" y="32"/>
                  </a:lnTo>
                  <a:lnTo>
                    <a:pt x="539" y="30"/>
                  </a:lnTo>
                  <a:lnTo>
                    <a:pt x="565" y="30"/>
                  </a:lnTo>
                  <a:lnTo>
                    <a:pt x="591" y="28"/>
                  </a:lnTo>
                  <a:lnTo>
                    <a:pt x="617" y="28"/>
                  </a:lnTo>
                  <a:lnTo>
                    <a:pt x="639" y="28"/>
                  </a:lnTo>
                  <a:lnTo>
                    <a:pt x="657" y="30"/>
                  </a:lnTo>
                  <a:lnTo>
                    <a:pt x="671" y="32"/>
                  </a:lnTo>
                  <a:lnTo>
                    <a:pt x="675" y="36"/>
                  </a:lnTo>
                  <a:lnTo>
                    <a:pt x="667" y="40"/>
                  </a:lnTo>
                  <a:lnTo>
                    <a:pt x="647" y="44"/>
                  </a:lnTo>
                  <a:lnTo>
                    <a:pt x="621" y="48"/>
                  </a:lnTo>
                  <a:lnTo>
                    <a:pt x="589" y="52"/>
                  </a:lnTo>
                  <a:lnTo>
                    <a:pt x="557" y="56"/>
                  </a:lnTo>
                  <a:lnTo>
                    <a:pt x="527" y="58"/>
                  </a:lnTo>
                  <a:lnTo>
                    <a:pt x="503" y="58"/>
                  </a:lnTo>
                  <a:lnTo>
                    <a:pt x="481" y="58"/>
                  </a:lnTo>
                  <a:lnTo>
                    <a:pt x="455" y="60"/>
                  </a:lnTo>
                  <a:lnTo>
                    <a:pt x="425" y="62"/>
                  </a:lnTo>
                  <a:lnTo>
                    <a:pt x="397" y="62"/>
                  </a:lnTo>
                  <a:lnTo>
                    <a:pt x="371" y="64"/>
                  </a:lnTo>
                  <a:lnTo>
                    <a:pt x="347" y="64"/>
                  </a:lnTo>
                  <a:lnTo>
                    <a:pt x="329" y="64"/>
                  </a:lnTo>
                  <a:lnTo>
                    <a:pt x="319" y="62"/>
                  </a:lnTo>
                  <a:lnTo>
                    <a:pt x="309" y="58"/>
                  </a:lnTo>
                  <a:lnTo>
                    <a:pt x="291" y="52"/>
                  </a:lnTo>
                  <a:lnTo>
                    <a:pt x="267" y="46"/>
                  </a:lnTo>
                  <a:lnTo>
                    <a:pt x="241" y="38"/>
                  </a:lnTo>
                  <a:lnTo>
                    <a:pt x="215" y="32"/>
                  </a:lnTo>
                  <a:lnTo>
                    <a:pt x="191" y="26"/>
                  </a:lnTo>
                  <a:lnTo>
                    <a:pt x="171" y="22"/>
                  </a:lnTo>
                  <a:lnTo>
                    <a:pt x="159" y="20"/>
                  </a:lnTo>
                  <a:lnTo>
                    <a:pt x="149" y="20"/>
                  </a:lnTo>
                  <a:lnTo>
                    <a:pt x="137" y="22"/>
                  </a:lnTo>
                  <a:lnTo>
                    <a:pt x="120" y="24"/>
                  </a:lnTo>
                  <a:lnTo>
                    <a:pt x="104" y="26"/>
                  </a:lnTo>
                  <a:lnTo>
                    <a:pt x="88" y="30"/>
                  </a:lnTo>
                  <a:lnTo>
                    <a:pt x="72" y="36"/>
                  </a:lnTo>
                  <a:lnTo>
                    <a:pt x="60" y="42"/>
                  </a:lnTo>
                  <a:lnTo>
                    <a:pt x="52" y="50"/>
                  </a:lnTo>
                  <a:lnTo>
                    <a:pt x="40" y="70"/>
                  </a:lnTo>
                  <a:lnTo>
                    <a:pt x="32" y="96"/>
                  </a:lnTo>
                  <a:lnTo>
                    <a:pt x="30" y="123"/>
                  </a:lnTo>
                  <a:lnTo>
                    <a:pt x="34" y="147"/>
                  </a:lnTo>
                  <a:lnTo>
                    <a:pt x="36" y="163"/>
                  </a:lnTo>
                  <a:lnTo>
                    <a:pt x="28" y="175"/>
                  </a:lnTo>
                  <a:lnTo>
                    <a:pt x="18" y="179"/>
                  </a:lnTo>
                  <a:lnTo>
                    <a:pt x="10" y="171"/>
                  </a:lnTo>
                  <a:lnTo>
                    <a:pt x="4" y="139"/>
                  </a:lnTo>
                  <a:lnTo>
                    <a:pt x="0" y="88"/>
                  </a:lnTo>
                  <a:lnTo>
                    <a:pt x="2" y="38"/>
                  </a:lnTo>
                  <a:lnTo>
                    <a:pt x="2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8" name="Freeform 71">
              <a:extLst>
                <a:ext uri="{FF2B5EF4-FFF2-40B4-BE49-F238E27FC236}">
                  <a16:creationId xmlns:a16="http://schemas.microsoft.com/office/drawing/2014/main" id="{7CB71393-E491-46DC-8875-873CE3D979BC}"/>
                </a:ext>
              </a:extLst>
            </p:cNvPr>
            <p:cNvSpPr>
              <a:spLocks/>
            </p:cNvSpPr>
            <p:nvPr/>
          </p:nvSpPr>
          <p:spPr bwMode="auto">
            <a:xfrm>
              <a:off x="1700" y="1937"/>
              <a:ext cx="232" cy="438"/>
            </a:xfrm>
            <a:custGeom>
              <a:avLst/>
              <a:gdLst>
                <a:gd name="T0" fmla="*/ 212 w 232"/>
                <a:gd name="T1" fmla="*/ 0 h 438"/>
                <a:gd name="T2" fmla="*/ 184 w 232"/>
                <a:gd name="T3" fmla="*/ 4 h 438"/>
                <a:gd name="T4" fmla="*/ 146 w 232"/>
                <a:gd name="T5" fmla="*/ 8 h 438"/>
                <a:gd name="T6" fmla="*/ 112 w 232"/>
                <a:gd name="T7" fmla="*/ 14 h 438"/>
                <a:gd name="T8" fmla="*/ 90 w 232"/>
                <a:gd name="T9" fmla="*/ 28 h 438"/>
                <a:gd name="T10" fmla="*/ 66 w 232"/>
                <a:gd name="T11" fmla="*/ 67 h 438"/>
                <a:gd name="T12" fmla="*/ 56 w 232"/>
                <a:gd name="T13" fmla="*/ 111 h 438"/>
                <a:gd name="T14" fmla="*/ 46 w 232"/>
                <a:gd name="T15" fmla="*/ 211 h 438"/>
                <a:gd name="T16" fmla="*/ 32 w 232"/>
                <a:gd name="T17" fmla="*/ 261 h 438"/>
                <a:gd name="T18" fmla="*/ 8 w 232"/>
                <a:gd name="T19" fmla="*/ 267 h 438"/>
                <a:gd name="T20" fmla="*/ 0 w 232"/>
                <a:gd name="T21" fmla="*/ 283 h 438"/>
                <a:gd name="T22" fmla="*/ 2 w 232"/>
                <a:gd name="T23" fmla="*/ 319 h 438"/>
                <a:gd name="T24" fmla="*/ 2 w 232"/>
                <a:gd name="T25" fmla="*/ 327 h 438"/>
                <a:gd name="T26" fmla="*/ 8 w 232"/>
                <a:gd name="T27" fmla="*/ 331 h 438"/>
                <a:gd name="T28" fmla="*/ 12 w 232"/>
                <a:gd name="T29" fmla="*/ 347 h 438"/>
                <a:gd name="T30" fmla="*/ 12 w 232"/>
                <a:gd name="T31" fmla="*/ 383 h 438"/>
                <a:gd name="T32" fmla="*/ 26 w 232"/>
                <a:gd name="T33" fmla="*/ 400 h 438"/>
                <a:gd name="T34" fmla="*/ 42 w 232"/>
                <a:gd name="T35" fmla="*/ 412 h 438"/>
                <a:gd name="T36" fmla="*/ 60 w 232"/>
                <a:gd name="T37" fmla="*/ 424 h 438"/>
                <a:gd name="T38" fmla="*/ 76 w 232"/>
                <a:gd name="T39" fmla="*/ 434 h 438"/>
                <a:gd name="T40" fmla="*/ 88 w 232"/>
                <a:gd name="T41" fmla="*/ 438 h 438"/>
                <a:gd name="T42" fmla="*/ 78 w 232"/>
                <a:gd name="T43" fmla="*/ 416 h 438"/>
                <a:gd name="T44" fmla="*/ 52 w 232"/>
                <a:gd name="T45" fmla="*/ 394 h 438"/>
                <a:gd name="T46" fmla="*/ 32 w 232"/>
                <a:gd name="T47" fmla="*/ 371 h 438"/>
                <a:gd name="T48" fmla="*/ 30 w 232"/>
                <a:gd name="T49" fmla="*/ 357 h 438"/>
                <a:gd name="T50" fmla="*/ 30 w 232"/>
                <a:gd name="T51" fmla="*/ 345 h 438"/>
                <a:gd name="T52" fmla="*/ 48 w 232"/>
                <a:gd name="T53" fmla="*/ 351 h 438"/>
                <a:gd name="T54" fmla="*/ 94 w 232"/>
                <a:gd name="T55" fmla="*/ 371 h 438"/>
                <a:gd name="T56" fmla="*/ 136 w 232"/>
                <a:gd name="T57" fmla="*/ 392 h 438"/>
                <a:gd name="T58" fmla="*/ 166 w 232"/>
                <a:gd name="T59" fmla="*/ 406 h 438"/>
                <a:gd name="T60" fmla="*/ 178 w 232"/>
                <a:gd name="T61" fmla="*/ 402 h 438"/>
                <a:gd name="T62" fmla="*/ 166 w 232"/>
                <a:gd name="T63" fmla="*/ 367 h 438"/>
                <a:gd name="T64" fmla="*/ 132 w 232"/>
                <a:gd name="T65" fmla="*/ 351 h 438"/>
                <a:gd name="T66" fmla="*/ 96 w 232"/>
                <a:gd name="T67" fmla="*/ 339 h 438"/>
                <a:gd name="T68" fmla="*/ 60 w 232"/>
                <a:gd name="T69" fmla="*/ 325 h 438"/>
                <a:gd name="T70" fmla="*/ 36 w 232"/>
                <a:gd name="T71" fmla="*/ 311 h 438"/>
                <a:gd name="T72" fmla="*/ 32 w 232"/>
                <a:gd name="T73" fmla="*/ 301 h 438"/>
                <a:gd name="T74" fmla="*/ 52 w 232"/>
                <a:gd name="T75" fmla="*/ 291 h 438"/>
                <a:gd name="T76" fmla="*/ 62 w 232"/>
                <a:gd name="T77" fmla="*/ 245 h 438"/>
                <a:gd name="T78" fmla="*/ 74 w 232"/>
                <a:gd name="T79" fmla="*/ 165 h 438"/>
                <a:gd name="T80" fmla="*/ 78 w 232"/>
                <a:gd name="T81" fmla="*/ 111 h 438"/>
                <a:gd name="T82" fmla="*/ 96 w 232"/>
                <a:gd name="T83" fmla="*/ 61 h 438"/>
                <a:gd name="T84" fmla="*/ 128 w 232"/>
                <a:gd name="T85" fmla="*/ 42 h 438"/>
                <a:gd name="T86" fmla="*/ 154 w 232"/>
                <a:gd name="T87" fmla="*/ 34 h 438"/>
                <a:gd name="T88" fmla="*/ 178 w 232"/>
                <a:gd name="T89" fmla="*/ 26 h 438"/>
                <a:gd name="T90" fmla="*/ 200 w 232"/>
                <a:gd name="T91" fmla="*/ 24 h 438"/>
                <a:gd name="T92" fmla="*/ 222 w 232"/>
                <a:gd name="T93" fmla="*/ 22 h 438"/>
                <a:gd name="T94" fmla="*/ 232 w 232"/>
                <a:gd name="T95" fmla="*/ 4 h 4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2"/>
                <a:gd name="T145" fmla="*/ 0 h 438"/>
                <a:gd name="T146" fmla="*/ 232 w 232"/>
                <a:gd name="T147" fmla="*/ 438 h 4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2" h="438">
                  <a:moveTo>
                    <a:pt x="216" y="0"/>
                  </a:moveTo>
                  <a:lnTo>
                    <a:pt x="212" y="0"/>
                  </a:lnTo>
                  <a:lnTo>
                    <a:pt x="200" y="2"/>
                  </a:lnTo>
                  <a:lnTo>
                    <a:pt x="184" y="4"/>
                  </a:lnTo>
                  <a:lnTo>
                    <a:pt x="166" y="6"/>
                  </a:lnTo>
                  <a:lnTo>
                    <a:pt x="146" y="8"/>
                  </a:lnTo>
                  <a:lnTo>
                    <a:pt x="128" y="12"/>
                  </a:lnTo>
                  <a:lnTo>
                    <a:pt x="112" y="14"/>
                  </a:lnTo>
                  <a:lnTo>
                    <a:pt x="102" y="18"/>
                  </a:lnTo>
                  <a:lnTo>
                    <a:pt x="90" y="28"/>
                  </a:lnTo>
                  <a:lnTo>
                    <a:pt x="76" y="44"/>
                  </a:lnTo>
                  <a:lnTo>
                    <a:pt x="66" y="67"/>
                  </a:lnTo>
                  <a:lnTo>
                    <a:pt x="58" y="93"/>
                  </a:lnTo>
                  <a:lnTo>
                    <a:pt x="56" y="111"/>
                  </a:lnTo>
                  <a:lnTo>
                    <a:pt x="50" y="155"/>
                  </a:lnTo>
                  <a:lnTo>
                    <a:pt x="46" y="211"/>
                  </a:lnTo>
                  <a:lnTo>
                    <a:pt x="42" y="261"/>
                  </a:lnTo>
                  <a:lnTo>
                    <a:pt x="32" y="261"/>
                  </a:lnTo>
                  <a:lnTo>
                    <a:pt x="20" y="263"/>
                  </a:lnTo>
                  <a:lnTo>
                    <a:pt x="8" y="267"/>
                  </a:lnTo>
                  <a:lnTo>
                    <a:pt x="2" y="271"/>
                  </a:lnTo>
                  <a:lnTo>
                    <a:pt x="0" y="283"/>
                  </a:lnTo>
                  <a:lnTo>
                    <a:pt x="0" y="303"/>
                  </a:lnTo>
                  <a:lnTo>
                    <a:pt x="2" y="319"/>
                  </a:lnTo>
                  <a:lnTo>
                    <a:pt x="2" y="327"/>
                  </a:lnTo>
                  <a:lnTo>
                    <a:pt x="6" y="329"/>
                  </a:lnTo>
                  <a:lnTo>
                    <a:pt x="8" y="331"/>
                  </a:lnTo>
                  <a:lnTo>
                    <a:pt x="14" y="333"/>
                  </a:lnTo>
                  <a:lnTo>
                    <a:pt x="12" y="347"/>
                  </a:lnTo>
                  <a:lnTo>
                    <a:pt x="10" y="365"/>
                  </a:lnTo>
                  <a:lnTo>
                    <a:pt x="12" y="383"/>
                  </a:lnTo>
                  <a:lnTo>
                    <a:pt x="18" y="396"/>
                  </a:lnTo>
                  <a:lnTo>
                    <a:pt x="26" y="400"/>
                  </a:lnTo>
                  <a:lnTo>
                    <a:pt x="34" y="406"/>
                  </a:lnTo>
                  <a:lnTo>
                    <a:pt x="42" y="412"/>
                  </a:lnTo>
                  <a:lnTo>
                    <a:pt x="52" y="418"/>
                  </a:lnTo>
                  <a:lnTo>
                    <a:pt x="60" y="424"/>
                  </a:lnTo>
                  <a:lnTo>
                    <a:pt x="68" y="430"/>
                  </a:lnTo>
                  <a:lnTo>
                    <a:pt x="76" y="434"/>
                  </a:lnTo>
                  <a:lnTo>
                    <a:pt x="82" y="438"/>
                  </a:lnTo>
                  <a:lnTo>
                    <a:pt x="88" y="438"/>
                  </a:lnTo>
                  <a:lnTo>
                    <a:pt x="86" y="430"/>
                  </a:lnTo>
                  <a:lnTo>
                    <a:pt x="78" y="416"/>
                  </a:lnTo>
                  <a:lnTo>
                    <a:pt x="64" y="404"/>
                  </a:lnTo>
                  <a:lnTo>
                    <a:pt x="52" y="394"/>
                  </a:lnTo>
                  <a:lnTo>
                    <a:pt x="40" y="383"/>
                  </a:lnTo>
                  <a:lnTo>
                    <a:pt x="32" y="371"/>
                  </a:lnTo>
                  <a:lnTo>
                    <a:pt x="30" y="361"/>
                  </a:lnTo>
                  <a:lnTo>
                    <a:pt x="30" y="357"/>
                  </a:lnTo>
                  <a:lnTo>
                    <a:pt x="30" y="351"/>
                  </a:lnTo>
                  <a:lnTo>
                    <a:pt x="30" y="345"/>
                  </a:lnTo>
                  <a:lnTo>
                    <a:pt x="30" y="341"/>
                  </a:lnTo>
                  <a:lnTo>
                    <a:pt x="48" y="351"/>
                  </a:lnTo>
                  <a:lnTo>
                    <a:pt x="70" y="361"/>
                  </a:lnTo>
                  <a:lnTo>
                    <a:pt x="94" y="371"/>
                  </a:lnTo>
                  <a:lnTo>
                    <a:pt x="116" y="383"/>
                  </a:lnTo>
                  <a:lnTo>
                    <a:pt x="136" y="392"/>
                  </a:lnTo>
                  <a:lnTo>
                    <a:pt x="152" y="400"/>
                  </a:lnTo>
                  <a:lnTo>
                    <a:pt x="166" y="406"/>
                  </a:lnTo>
                  <a:lnTo>
                    <a:pt x="172" y="408"/>
                  </a:lnTo>
                  <a:lnTo>
                    <a:pt x="178" y="402"/>
                  </a:lnTo>
                  <a:lnTo>
                    <a:pt x="176" y="388"/>
                  </a:lnTo>
                  <a:lnTo>
                    <a:pt x="166" y="367"/>
                  </a:lnTo>
                  <a:lnTo>
                    <a:pt x="146" y="355"/>
                  </a:lnTo>
                  <a:lnTo>
                    <a:pt x="132" y="351"/>
                  </a:lnTo>
                  <a:lnTo>
                    <a:pt x="116" y="345"/>
                  </a:lnTo>
                  <a:lnTo>
                    <a:pt x="96" y="339"/>
                  </a:lnTo>
                  <a:lnTo>
                    <a:pt x="78" y="333"/>
                  </a:lnTo>
                  <a:lnTo>
                    <a:pt x="60" y="325"/>
                  </a:lnTo>
                  <a:lnTo>
                    <a:pt x="46" y="317"/>
                  </a:lnTo>
                  <a:lnTo>
                    <a:pt x="36" y="311"/>
                  </a:lnTo>
                  <a:lnTo>
                    <a:pt x="30" y="305"/>
                  </a:lnTo>
                  <a:lnTo>
                    <a:pt x="32" y="301"/>
                  </a:lnTo>
                  <a:lnTo>
                    <a:pt x="42" y="297"/>
                  </a:lnTo>
                  <a:lnTo>
                    <a:pt x="52" y="291"/>
                  </a:lnTo>
                  <a:lnTo>
                    <a:pt x="54" y="277"/>
                  </a:lnTo>
                  <a:lnTo>
                    <a:pt x="62" y="245"/>
                  </a:lnTo>
                  <a:lnTo>
                    <a:pt x="70" y="203"/>
                  </a:lnTo>
                  <a:lnTo>
                    <a:pt x="74" y="165"/>
                  </a:lnTo>
                  <a:lnTo>
                    <a:pt x="76" y="137"/>
                  </a:lnTo>
                  <a:lnTo>
                    <a:pt x="78" y="111"/>
                  </a:lnTo>
                  <a:lnTo>
                    <a:pt x="84" y="85"/>
                  </a:lnTo>
                  <a:lnTo>
                    <a:pt x="96" y="61"/>
                  </a:lnTo>
                  <a:lnTo>
                    <a:pt x="116" y="46"/>
                  </a:lnTo>
                  <a:lnTo>
                    <a:pt x="128" y="42"/>
                  </a:lnTo>
                  <a:lnTo>
                    <a:pt x="142" y="38"/>
                  </a:lnTo>
                  <a:lnTo>
                    <a:pt x="154" y="34"/>
                  </a:lnTo>
                  <a:lnTo>
                    <a:pt x="166" y="30"/>
                  </a:lnTo>
                  <a:lnTo>
                    <a:pt x="178" y="26"/>
                  </a:lnTo>
                  <a:lnTo>
                    <a:pt x="190" y="24"/>
                  </a:lnTo>
                  <a:lnTo>
                    <a:pt x="200" y="24"/>
                  </a:lnTo>
                  <a:lnTo>
                    <a:pt x="208" y="24"/>
                  </a:lnTo>
                  <a:lnTo>
                    <a:pt x="222" y="22"/>
                  </a:lnTo>
                  <a:lnTo>
                    <a:pt x="232" y="14"/>
                  </a:lnTo>
                  <a:lnTo>
                    <a:pt x="232" y="4"/>
                  </a:lnTo>
                  <a:lnTo>
                    <a:pt x="2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9" name="Freeform 72">
              <a:extLst>
                <a:ext uri="{FF2B5EF4-FFF2-40B4-BE49-F238E27FC236}">
                  <a16:creationId xmlns:a16="http://schemas.microsoft.com/office/drawing/2014/main" id="{F6311396-465D-45FC-A436-48916A7D53E5}"/>
                </a:ext>
              </a:extLst>
            </p:cNvPr>
            <p:cNvSpPr>
              <a:spLocks/>
            </p:cNvSpPr>
            <p:nvPr/>
          </p:nvSpPr>
          <p:spPr bwMode="auto">
            <a:xfrm>
              <a:off x="1958" y="1566"/>
              <a:ext cx="642" cy="353"/>
            </a:xfrm>
            <a:custGeom>
              <a:avLst/>
              <a:gdLst>
                <a:gd name="T0" fmla="*/ 565 w 642"/>
                <a:gd name="T1" fmla="*/ 20 h 353"/>
                <a:gd name="T2" fmla="*/ 603 w 642"/>
                <a:gd name="T3" fmla="*/ 20 h 353"/>
                <a:gd name="T4" fmla="*/ 636 w 642"/>
                <a:gd name="T5" fmla="*/ 16 h 353"/>
                <a:gd name="T6" fmla="*/ 634 w 642"/>
                <a:gd name="T7" fmla="*/ 8 h 353"/>
                <a:gd name="T8" fmla="*/ 603 w 642"/>
                <a:gd name="T9" fmla="*/ 0 h 353"/>
                <a:gd name="T10" fmla="*/ 583 w 642"/>
                <a:gd name="T11" fmla="*/ 0 h 353"/>
                <a:gd name="T12" fmla="*/ 553 w 642"/>
                <a:gd name="T13" fmla="*/ 2 h 353"/>
                <a:gd name="T14" fmla="*/ 527 w 642"/>
                <a:gd name="T15" fmla="*/ 8 h 353"/>
                <a:gd name="T16" fmla="*/ 513 w 642"/>
                <a:gd name="T17" fmla="*/ 26 h 353"/>
                <a:gd name="T18" fmla="*/ 505 w 642"/>
                <a:gd name="T19" fmla="*/ 68 h 353"/>
                <a:gd name="T20" fmla="*/ 497 w 642"/>
                <a:gd name="T21" fmla="*/ 84 h 353"/>
                <a:gd name="T22" fmla="*/ 449 w 642"/>
                <a:gd name="T23" fmla="*/ 84 h 353"/>
                <a:gd name="T24" fmla="*/ 385 w 642"/>
                <a:gd name="T25" fmla="*/ 84 h 353"/>
                <a:gd name="T26" fmla="*/ 331 w 642"/>
                <a:gd name="T27" fmla="*/ 84 h 353"/>
                <a:gd name="T28" fmla="*/ 307 w 642"/>
                <a:gd name="T29" fmla="*/ 92 h 353"/>
                <a:gd name="T30" fmla="*/ 269 w 642"/>
                <a:gd name="T31" fmla="*/ 115 h 353"/>
                <a:gd name="T32" fmla="*/ 217 w 642"/>
                <a:gd name="T33" fmla="*/ 149 h 353"/>
                <a:gd name="T34" fmla="*/ 161 w 642"/>
                <a:gd name="T35" fmla="*/ 189 h 353"/>
                <a:gd name="T36" fmla="*/ 111 w 642"/>
                <a:gd name="T37" fmla="*/ 233 h 353"/>
                <a:gd name="T38" fmla="*/ 67 w 642"/>
                <a:gd name="T39" fmla="*/ 271 h 353"/>
                <a:gd name="T40" fmla="*/ 33 w 642"/>
                <a:gd name="T41" fmla="*/ 305 h 353"/>
                <a:gd name="T42" fmla="*/ 8 w 642"/>
                <a:gd name="T43" fmla="*/ 331 h 353"/>
                <a:gd name="T44" fmla="*/ 0 w 642"/>
                <a:gd name="T45" fmla="*/ 349 h 353"/>
                <a:gd name="T46" fmla="*/ 23 w 642"/>
                <a:gd name="T47" fmla="*/ 351 h 353"/>
                <a:gd name="T48" fmla="*/ 47 w 642"/>
                <a:gd name="T49" fmla="*/ 327 h 353"/>
                <a:gd name="T50" fmla="*/ 85 w 642"/>
                <a:gd name="T51" fmla="*/ 291 h 353"/>
                <a:gd name="T52" fmla="*/ 127 w 642"/>
                <a:gd name="T53" fmla="*/ 251 h 353"/>
                <a:gd name="T54" fmla="*/ 161 w 642"/>
                <a:gd name="T55" fmla="*/ 219 h 353"/>
                <a:gd name="T56" fmla="*/ 177 w 642"/>
                <a:gd name="T57" fmla="*/ 203 h 353"/>
                <a:gd name="T58" fmla="*/ 217 w 642"/>
                <a:gd name="T59" fmla="*/ 175 h 353"/>
                <a:gd name="T60" fmla="*/ 269 w 642"/>
                <a:gd name="T61" fmla="*/ 139 h 353"/>
                <a:gd name="T62" fmla="*/ 309 w 642"/>
                <a:gd name="T63" fmla="*/ 113 h 353"/>
                <a:gd name="T64" fmla="*/ 331 w 642"/>
                <a:gd name="T65" fmla="*/ 105 h 353"/>
                <a:gd name="T66" fmla="*/ 383 w 642"/>
                <a:gd name="T67" fmla="*/ 103 h 353"/>
                <a:gd name="T68" fmla="*/ 447 w 642"/>
                <a:gd name="T69" fmla="*/ 103 h 353"/>
                <a:gd name="T70" fmla="*/ 497 w 642"/>
                <a:gd name="T71" fmla="*/ 105 h 353"/>
                <a:gd name="T72" fmla="*/ 515 w 642"/>
                <a:gd name="T73" fmla="*/ 105 h 353"/>
                <a:gd name="T74" fmla="*/ 543 w 642"/>
                <a:gd name="T75" fmla="*/ 107 h 353"/>
                <a:gd name="T76" fmla="*/ 579 w 642"/>
                <a:gd name="T77" fmla="*/ 107 h 353"/>
                <a:gd name="T78" fmla="*/ 603 w 642"/>
                <a:gd name="T79" fmla="*/ 107 h 353"/>
                <a:gd name="T80" fmla="*/ 611 w 642"/>
                <a:gd name="T81" fmla="*/ 103 h 353"/>
                <a:gd name="T82" fmla="*/ 603 w 642"/>
                <a:gd name="T83" fmla="*/ 92 h 353"/>
                <a:gd name="T84" fmla="*/ 595 w 642"/>
                <a:gd name="T85" fmla="*/ 88 h 353"/>
                <a:gd name="T86" fmla="*/ 595 w 642"/>
                <a:gd name="T87" fmla="*/ 88 h 353"/>
                <a:gd name="T88" fmla="*/ 591 w 642"/>
                <a:gd name="T89" fmla="*/ 70 h 353"/>
                <a:gd name="T90" fmla="*/ 583 w 642"/>
                <a:gd name="T91" fmla="*/ 44 h 353"/>
                <a:gd name="T92" fmla="*/ 575 w 642"/>
                <a:gd name="T93" fmla="*/ 56 h 353"/>
                <a:gd name="T94" fmla="*/ 577 w 642"/>
                <a:gd name="T95" fmla="*/ 80 h 353"/>
                <a:gd name="T96" fmla="*/ 559 w 642"/>
                <a:gd name="T97" fmla="*/ 90 h 353"/>
                <a:gd name="T98" fmla="*/ 527 w 642"/>
                <a:gd name="T99" fmla="*/ 82 h 353"/>
                <a:gd name="T100" fmla="*/ 527 w 642"/>
                <a:gd name="T101" fmla="*/ 46 h 353"/>
                <a:gd name="T102" fmla="*/ 541 w 642"/>
                <a:gd name="T103" fmla="*/ 22 h 3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42"/>
                <a:gd name="T157" fmla="*/ 0 h 353"/>
                <a:gd name="T158" fmla="*/ 642 w 642"/>
                <a:gd name="T159" fmla="*/ 353 h 3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42" h="353">
                  <a:moveTo>
                    <a:pt x="553" y="20"/>
                  </a:moveTo>
                  <a:lnTo>
                    <a:pt x="565" y="20"/>
                  </a:lnTo>
                  <a:lnTo>
                    <a:pt x="583" y="20"/>
                  </a:lnTo>
                  <a:lnTo>
                    <a:pt x="603" y="20"/>
                  </a:lnTo>
                  <a:lnTo>
                    <a:pt x="624" y="18"/>
                  </a:lnTo>
                  <a:lnTo>
                    <a:pt x="636" y="16"/>
                  </a:lnTo>
                  <a:lnTo>
                    <a:pt x="642" y="12"/>
                  </a:lnTo>
                  <a:lnTo>
                    <a:pt x="634" y="8"/>
                  </a:lnTo>
                  <a:lnTo>
                    <a:pt x="607" y="0"/>
                  </a:lnTo>
                  <a:lnTo>
                    <a:pt x="603" y="0"/>
                  </a:lnTo>
                  <a:lnTo>
                    <a:pt x="595" y="0"/>
                  </a:lnTo>
                  <a:lnTo>
                    <a:pt x="583" y="0"/>
                  </a:lnTo>
                  <a:lnTo>
                    <a:pt x="567" y="2"/>
                  </a:lnTo>
                  <a:lnTo>
                    <a:pt x="553" y="2"/>
                  </a:lnTo>
                  <a:lnTo>
                    <a:pt x="539" y="6"/>
                  </a:lnTo>
                  <a:lnTo>
                    <a:pt x="527" y="8"/>
                  </a:lnTo>
                  <a:lnTo>
                    <a:pt x="521" y="12"/>
                  </a:lnTo>
                  <a:lnTo>
                    <a:pt x="513" y="26"/>
                  </a:lnTo>
                  <a:lnTo>
                    <a:pt x="509" y="48"/>
                  </a:lnTo>
                  <a:lnTo>
                    <a:pt x="505" y="68"/>
                  </a:lnTo>
                  <a:lnTo>
                    <a:pt x="503" y="82"/>
                  </a:lnTo>
                  <a:lnTo>
                    <a:pt x="497" y="84"/>
                  </a:lnTo>
                  <a:lnTo>
                    <a:pt x="477" y="84"/>
                  </a:lnTo>
                  <a:lnTo>
                    <a:pt x="449" y="84"/>
                  </a:lnTo>
                  <a:lnTo>
                    <a:pt x="417" y="84"/>
                  </a:lnTo>
                  <a:lnTo>
                    <a:pt x="385" y="84"/>
                  </a:lnTo>
                  <a:lnTo>
                    <a:pt x="353" y="84"/>
                  </a:lnTo>
                  <a:lnTo>
                    <a:pt x="331" y="84"/>
                  </a:lnTo>
                  <a:lnTo>
                    <a:pt x="317" y="86"/>
                  </a:lnTo>
                  <a:lnTo>
                    <a:pt x="307" y="92"/>
                  </a:lnTo>
                  <a:lnTo>
                    <a:pt x="289" y="100"/>
                  </a:lnTo>
                  <a:lnTo>
                    <a:pt x="269" y="115"/>
                  </a:lnTo>
                  <a:lnTo>
                    <a:pt x="245" y="131"/>
                  </a:lnTo>
                  <a:lnTo>
                    <a:pt x="217" y="149"/>
                  </a:lnTo>
                  <a:lnTo>
                    <a:pt x="189" y="169"/>
                  </a:lnTo>
                  <a:lnTo>
                    <a:pt x="161" y="189"/>
                  </a:lnTo>
                  <a:lnTo>
                    <a:pt x="135" y="211"/>
                  </a:lnTo>
                  <a:lnTo>
                    <a:pt x="111" y="233"/>
                  </a:lnTo>
                  <a:lnTo>
                    <a:pt x="89" y="253"/>
                  </a:lnTo>
                  <a:lnTo>
                    <a:pt x="67" y="271"/>
                  </a:lnTo>
                  <a:lnTo>
                    <a:pt x="49" y="289"/>
                  </a:lnTo>
                  <a:lnTo>
                    <a:pt x="33" y="305"/>
                  </a:lnTo>
                  <a:lnTo>
                    <a:pt x="20" y="319"/>
                  </a:lnTo>
                  <a:lnTo>
                    <a:pt x="8" y="331"/>
                  </a:lnTo>
                  <a:lnTo>
                    <a:pt x="2" y="339"/>
                  </a:lnTo>
                  <a:lnTo>
                    <a:pt x="0" y="349"/>
                  </a:lnTo>
                  <a:lnTo>
                    <a:pt x="8" y="353"/>
                  </a:lnTo>
                  <a:lnTo>
                    <a:pt x="23" y="351"/>
                  </a:lnTo>
                  <a:lnTo>
                    <a:pt x="37" y="339"/>
                  </a:lnTo>
                  <a:lnTo>
                    <a:pt x="47" y="327"/>
                  </a:lnTo>
                  <a:lnTo>
                    <a:pt x="63" y="311"/>
                  </a:lnTo>
                  <a:lnTo>
                    <a:pt x="85" y="291"/>
                  </a:lnTo>
                  <a:lnTo>
                    <a:pt x="107" y="271"/>
                  </a:lnTo>
                  <a:lnTo>
                    <a:pt x="127" y="251"/>
                  </a:lnTo>
                  <a:lnTo>
                    <a:pt x="147" y="233"/>
                  </a:lnTo>
                  <a:lnTo>
                    <a:pt x="161" y="219"/>
                  </a:lnTo>
                  <a:lnTo>
                    <a:pt x="169" y="211"/>
                  </a:lnTo>
                  <a:lnTo>
                    <a:pt x="177" y="203"/>
                  </a:lnTo>
                  <a:lnTo>
                    <a:pt x="195" y="191"/>
                  </a:lnTo>
                  <a:lnTo>
                    <a:pt x="217" y="175"/>
                  </a:lnTo>
                  <a:lnTo>
                    <a:pt x="243" y="157"/>
                  </a:lnTo>
                  <a:lnTo>
                    <a:pt x="269" y="139"/>
                  </a:lnTo>
                  <a:lnTo>
                    <a:pt x="291" y="125"/>
                  </a:lnTo>
                  <a:lnTo>
                    <a:pt x="309" y="113"/>
                  </a:lnTo>
                  <a:lnTo>
                    <a:pt x="319" y="107"/>
                  </a:lnTo>
                  <a:lnTo>
                    <a:pt x="331" y="105"/>
                  </a:lnTo>
                  <a:lnTo>
                    <a:pt x="353" y="103"/>
                  </a:lnTo>
                  <a:lnTo>
                    <a:pt x="383" y="103"/>
                  </a:lnTo>
                  <a:lnTo>
                    <a:pt x="415" y="103"/>
                  </a:lnTo>
                  <a:lnTo>
                    <a:pt x="447" y="103"/>
                  </a:lnTo>
                  <a:lnTo>
                    <a:pt x="475" y="103"/>
                  </a:lnTo>
                  <a:lnTo>
                    <a:pt x="497" y="105"/>
                  </a:lnTo>
                  <a:lnTo>
                    <a:pt x="507" y="105"/>
                  </a:lnTo>
                  <a:lnTo>
                    <a:pt x="515" y="105"/>
                  </a:lnTo>
                  <a:lnTo>
                    <a:pt x="527" y="107"/>
                  </a:lnTo>
                  <a:lnTo>
                    <a:pt x="543" y="107"/>
                  </a:lnTo>
                  <a:lnTo>
                    <a:pt x="561" y="107"/>
                  </a:lnTo>
                  <a:lnTo>
                    <a:pt x="579" y="107"/>
                  </a:lnTo>
                  <a:lnTo>
                    <a:pt x="593" y="107"/>
                  </a:lnTo>
                  <a:lnTo>
                    <a:pt x="603" y="107"/>
                  </a:lnTo>
                  <a:lnTo>
                    <a:pt x="609" y="107"/>
                  </a:lnTo>
                  <a:lnTo>
                    <a:pt x="611" y="103"/>
                  </a:lnTo>
                  <a:lnTo>
                    <a:pt x="609" y="96"/>
                  </a:lnTo>
                  <a:lnTo>
                    <a:pt x="603" y="92"/>
                  </a:lnTo>
                  <a:lnTo>
                    <a:pt x="595" y="88"/>
                  </a:lnTo>
                  <a:lnTo>
                    <a:pt x="591" y="70"/>
                  </a:lnTo>
                  <a:lnTo>
                    <a:pt x="587" y="54"/>
                  </a:lnTo>
                  <a:lnTo>
                    <a:pt x="583" y="44"/>
                  </a:lnTo>
                  <a:lnTo>
                    <a:pt x="577" y="46"/>
                  </a:lnTo>
                  <a:lnTo>
                    <a:pt x="575" y="56"/>
                  </a:lnTo>
                  <a:lnTo>
                    <a:pt x="575" y="70"/>
                  </a:lnTo>
                  <a:lnTo>
                    <a:pt x="577" y="80"/>
                  </a:lnTo>
                  <a:lnTo>
                    <a:pt x="577" y="88"/>
                  </a:lnTo>
                  <a:lnTo>
                    <a:pt x="559" y="90"/>
                  </a:lnTo>
                  <a:lnTo>
                    <a:pt x="541" y="88"/>
                  </a:lnTo>
                  <a:lnTo>
                    <a:pt x="527" y="82"/>
                  </a:lnTo>
                  <a:lnTo>
                    <a:pt x="523" y="66"/>
                  </a:lnTo>
                  <a:lnTo>
                    <a:pt x="527" y="46"/>
                  </a:lnTo>
                  <a:lnTo>
                    <a:pt x="533" y="32"/>
                  </a:lnTo>
                  <a:lnTo>
                    <a:pt x="541" y="22"/>
                  </a:lnTo>
                  <a:lnTo>
                    <a:pt x="55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0" name="Freeform 73">
              <a:extLst>
                <a:ext uri="{FF2B5EF4-FFF2-40B4-BE49-F238E27FC236}">
                  <a16:creationId xmlns:a16="http://schemas.microsoft.com/office/drawing/2014/main" id="{445652F2-3DF8-42AF-BFC9-C945A691597F}"/>
                </a:ext>
              </a:extLst>
            </p:cNvPr>
            <p:cNvSpPr>
              <a:spLocks/>
            </p:cNvSpPr>
            <p:nvPr/>
          </p:nvSpPr>
          <p:spPr bwMode="auto">
            <a:xfrm>
              <a:off x="2487" y="1719"/>
              <a:ext cx="153" cy="357"/>
            </a:xfrm>
            <a:custGeom>
              <a:avLst/>
              <a:gdLst>
                <a:gd name="T0" fmla="*/ 0 w 153"/>
                <a:gd name="T1" fmla="*/ 0 h 357"/>
                <a:gd name="T2" fmla="*/ 4 w 153"/>
                <a:gd name="T3" fmla="*/ 0 h 357"/>
                <a:gd name="T4" fmla="*/ 12 w 153"/>
                <a:gd name="T5" fmla="*/ 0 h 357"/>
                <a:gd name="T6" fmla="*/ 26 w 153"/>
                <a:gd name="T7" fmla="*/ 0 h 357"/>
                <a:gd name="T8" fmla="*/ 42 w 153"/>
                <a:gd name="T9" fmla="*/ 4 h 357"/>
                <a:gd name="T10" fmla="*/ 58 w 153"/>
                <a:gd name="T11" fmla="*/ 10 h 357"/>
                <a:gd name="T12" fmla="*/ 72 w 153"/>
                <a:gd name="T13" fmla="*/ 22 h 357"/>
                <a:gd name="T14" fmla="*/ 86 w 153"/>
                <a:gd name="T15" fmla="*/ 40 h 357"/>
                <a:gd name="T16" fmla="*/ 95 w 153"/>
                <a:gd name="T17" fmla="*/ 64 h 357"/>
                <a:gd name="T18" fmla="*/ 109 w 153"/>
                <a:gd name="T19" fmla="*/ 126 h 357"/>
                <a:gd name="T20" fmla="*/ 123 w 153"/>
                <a:gd name="T21" fmla="*/ 186 h 357"/>
                <a:gd name="T22" fmla="*/ 135 w 153"/>
                <a:gd name="T23" fmla="*/ 238 h 357"/>
                <a:gd name="T24" fmla="*/ 143 w 153"/>
                <a:gd name="T25" fmla="*/ 268 h 357"/>
                <a:gd name="T26" fmla="*/ 149 w 153"/>
                <a:gd name="T27" fmla="*/ 293 h 357"/>
                <a:gd name="T28" fmla="*/ 153 w 153"/>
                <a:gd name="T29" fmla="*/ 323 h 357"/>
                <a:gd name="T30" fmla="*/ 151 w 153"/>
                <a:gd name="T31" fmla="*/ 349 h 357"/>
                <a:gd name="T32" fmla="*/ 133 w 153"/>
                <a:gd name="T33" fmla="*/ 357 h 357"/>
                <a:gd name="T34" fmla="*/ 113 w 153"/>
                <a:gd name="T35" fmla="*/ 355 h 357"/>
                <a:gd name="T36" fmla="*/ 107 w 153"/>
                <a:gd name="T37" fmla="*/ 351 h 357"/>
                <a:gd name="T38" fmla="*/ 109 w 153"/>
                <a:gd name="T39" fmla="*/ 341 h 357"/>
                <a:gd name="T40" fmla="*/ 117 w 153"/>
                <a:gd name="T41" fmla="*/ 323 h 357"/>
                <a:gd name="T42" fmla="*/ 115 w 153"/>
                <a:gd name="T43" fmla="*/ 279 h 357"/>
                <a:gd name="T44" fmla="*/ 105 w 153"/>
                <a:gd name="T45" fmla="*/ 210 h 357"/>
                <a:gd name="T46" fmla="*/ 88 w 153"/>
                <a:gd name="T47" fmla="*/ 138 h 357"/>
                <a:gd name="T48" fmla="*/ 76 w 153"/>
                <a:gd name="T49" fmla="*/ 88 h 357"/>
                <a:gd name="T50" fmla="*/ 72 w 153"/>
                <a:gd name="T51" fmla="*/ 74 h 357"/>
                <a:gd name="T52" fmla="*/ 72 w 153"/>
                <a:gd name="T53" fmla="*/ 62 h 357"/>
                <a:gd name="T54" fmla="*/ 70 w 153"/>
                <a:gd name="T55" fmla="*/ 54 h 357"/>
                <a:gd name="T56" fmla="*/ 66 w 153"/>
                <a:gd name="T57" fmla="*/ 46 h 357"/>
                <a:gd name="T58" fmla="*/ 58 w 153"/>
                <a:gd name="T59" fmla="*/ 36 h 357"/>
                <a:gd name="T60" fmla="*/ 46 w 153"/>
                <a:gd name="T61" fmla="*/ 28 h 357"/>
                <a:gd name="T62" fmla="*/ 28 w 153"/>
                <a:gd name="T63" fmla="*/ 16 h 357"/>
                <a:gd name="T64" fmla="*/ 0 w 153"/>
                <a:gd name="T65" fmla="*/ 0 h 3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357"/>
                <a:gd name="T101" fmla="*/ 153 w 153"/>
                <a:gd name="T102" fmla="*/ 357 h 3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357">
                  <a:moveTo>
                    <a:pt x="0" y="0"/>
                  </a:moveTo>
                  <a:lnTo>
                    <a:pt x="4" y="0"/>
                  </a:lnTo>
                  <a:lnTo>
                    <a:pt x="12" y="0"/>
                  </a:lnTo>
                  <a:lnTo>
                    <a:pt x="26" y="0"/>
                  </a:lnTo>
                  <a:lnTo>
                    <a:pt x="42" y="4"/>
                  </a:lnTo>
                  <a:lnTo>
                    <a:pt x="58" y="10"/>
                  </a:lnTo>
                  <a:lnTo>
                    <a:pt x="72" y="22"/>
                  </a:lnTo>
                  <a:lnTo>
                    <a:pt x="86" y="40"/>
                  </a:lnTo>
                  <a:lnTo>
                    <a:pt x="95" y="64"/>
                  </a:lnTo>
                  <a:lnTo>
                    <a:pt x="109" y="126"/>
                  </a:lnTo>
                  <a:lnTo>
                    <a:pt x="123" y="186"/>
                  </a:lnTo>
                  <a:lnTo>
                    <a:pt x="135" y="238"/>
                  </a:lnTo>
                  <a:lnTo>
                    <a:pt x="143" y="268"/>
                  </a:lnTo>
                  <a:lnTo>
                    <a:pt x="149" y="293"/>
                  </a:lnTo>
                  <a:lnTo>
                    <a:pt x="153" y="323"/>
                  </a:lnTo>
                  <a:lnTo>
                    <a:pt x="151" y="349"/>
                  </a:lnTo>
                  <a:lnTo>
                    <a:pt x="133" y="357"/>
                  </a:lnTo>
                  <a:lnTo>
                    <a:pt x="113" y="355"/>
                  </a:lnTo>
                  <a:lnTo>
                    <a:pt x="107" y="351"/>
                  </a:lnTo>
                  <a:lnTo>
                    <a:pt x="109" y="341"/>
                  </a:lnTo>
                  <a:lnTo>
                    <a:pt x="117" y="323"/>
                  </a:lnTo>
                  <a:lnTo>
                    <a:pt x="115" y="279"/>
                  </a:lnTo>
                  <a:lnTo>
                    <a:pt x="105" y="210"/>
                  </a:lnTo>
                  <a:lnTo>
                    <a:pt x="88" y="138"/>
                  </a:lnTo>
                  <a:lnTo>
                    <a:pt x="76" y="88"/>
                  </a:lnTo>
                  <a:lnTo>
                    <a:pt x="72" y="74"/>
                  </a:lnTo>
                  <a:lnTo>
                    <a:pt x="72" y="62"/>
                  </a:lnTo>
                  <a:lnTo>
                    <a:pt x="70" y="54"/>
                  </a:lnTo>
                  <a:lnTo>
                    <a:pt x="66" y="46"/>
                  </a:lnTo>
                  <a:lnTo>
                    <a:pt x="58" y="36"/>
                  </a:lnTo>
                  <a:lnTo>
                    <a:pt x="46" y="28"/>
                  </a:lnTo>
                  <a:lnTo>
                    <a:pt x="28"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1" name="Freeform 74">
              <a:extLst>
                <a:ext uri="{FF2B5EF4-FFF2-40B4-BE49-F238E27FC236}">
                  <a16:creationId xmlns:a16="http://schemas.microsoft.com/office/drawing/2014/main" id="{DD6372F4-7EBD-40C5-94B2-193B8A691997}"/>
                </a:ext>
              </a:extLst>
            </p:cNvPr>
            <p:cNvSpPr>
              <a:spLocks/>
            </p:cNvSpPr>
            <p:nvPr/>
          </p:nvSpPr>
          <p:spPr bwMode="auto">
            <a:xfrm>
              <a:off x="2974" y="2439"/>
              <a:ext cx="1006" cy="126"/>
            </a:xfrm>
            <a:custGeom>
              <a:avLst/>
              <a:gdLst>
                <a:gd name="T0" fmla="*/ 0 w 1006"/>
                <a:gd name="T1" fmla="*/ 0 h 126"/>
                <a:gd name="T2" fmla="*/ 435 w 1006"/>
                <a:gd name="T3" fmla="*/ 10 h 126"/>
                <a:gd name="T4" fmla="*/ 451 w 1006"/>
                <a:gd name="T5" fmla="*/ 80 h 126"/>
                <a:gd name="T6" fmla="*/ 808 w 1006"/>
                <a:gd name="T7" fmla="*/ 80 h 126"/>
                <a:gd name="T8" fmla="*/ 856 w 1006"/>
                <a:gd name="T9" fmla="*/ 0 h 126"/>
                <a:gd name="T10" fmla="*/ 1006 w 1006"/>
                <a:gd name="T11" fmla="*/ 4 h 126"/>
                <a:gd name="T12" fmla="*/ 1002 w 1006"/>
                <a:gd name="T13" fmla="*/ 18 h 126"/>
                <a:gd name="T14" fmla="*/ 990 w 1006"/>
                <a:gd name="T15" fmla="*/ 52 h 126"/>
                <a:gd name="T16" fmla="*/ 976 w 1006"/>
                <a:gd name="T17" fmla="*/ 88 h 126"/>
                <a:gd name="T18" fmla="*/ 964 w 1006"/>
                <a:gd name="T19" fmla="*/ 110 h 126"/>
                <a:gd name="T20" fmla="*/ 956 w 1006"/>
                <a:gd name="T21" fmla="*/ 112 h 126"/>
                <a:gd name="T22" fmla="*/ 936 w 1006"/>
                <a:gd name="T23" fmla="*/ 112 h 126"/>
                <a:gd name="T24" fmla="*/ 904 w 1006"/>
                <a:gd name="T25" fmla="*/ 114 h 126"/>
                <a:gd name="T26" fmla="*/ 864 w 1006"/>
                <a:gd name="T27" fmla="*/ 114 h 126"/>
                <a:gd name="T28" fmla="*/ 816 w 1006"/>
                <a:gd name="T29" fmla="*/ 114 h 126"/>
                <a:gd name="T30" fmla="*/ 759 w 1006"/>
                <a:gd name="T31" fmla="*/ 114 h 126"/>
                <a:gd name="T32" fmla="*/ 699 w 1006"/>
                <a:gd name="T33" fmla="*/ 114 h 126"/>
                <a:gd name="T34" fmla="*/ 633 w 1006"/>
                <a:gd name="T35" fmla="*/ 114 h 126"/>
                <a:gd name="T36" fmla="*/ 567 w 1006"/>
                <a:gd name="T37" fmla="*/ 114 h 126"/>
                <a:gd name="T38" fmla="*/ 497 w 1006"/>
                <a:gd name="T39" fmla="*/ 112 h 126"/>
                <a:gd name="T40" fmla="*/ 429 w 1006"/>
                <a:gd name="T41" fmla="*/ 112 h 126"/>
                <a:gd name="T42" fmla="*/ 363 w 1006"/>
                <a:gd name="T43" fmla="*/ 112 h 126"/>
                <a:gd name="T44" fmla="*/ 299 w 1006"/>
                <a:gd name="T45" fmla="*/ 110 h 126"/>
                <a:gd name="T46" fmla="*/ 239 w 1006"/>
                <a:gd name="T47" fmla="*/ 110 h 126"/>
                <a:gd name="T48" fmla="*/ 184 w 1006"/>
                <a:gd name="T49" fmla="*/ 110 h 126"/>
                <a:gd name="T50" fmla="*/ 138 w 1006"/>
                <a:gd name="T51" fmla="*/ 110 h 126"/>
                <a:gd name="T52" fmla="*/ 118 w 1006"/>
                <a:gd name="T53" fmla="*/ 110 h 126"/>
                <a:gd name="T54" fmla="*/ 100 w 1006"/>
                <a:gd name="T55" fmla="*/ 112 h 126"/>
                <a:gd name="T56" fmla="*/ 84 w 1006"/>
                <a:gd name="T57" fmla="*/ 114 h 126"/>
                <a:gd name="T58" fmla="*/ 70 w 1006"/>
                <a:gd name="T59" fmla="*/ 118 h 126"/>
                <a:gd name="T60" fmla="*/ 58 w 1006"/>
                <a:gd name="T61" fmla="*/ 120 h 126"/>
                <a:gd name="T62" fmla="*/ 50 w 1006"/>
                <a:gd name="T63" fmla="*/ 124 h 126"/>
                <a:gd name="T64" fmla="*/ 44 w 1006"/>
                <a:gd name="T65" fmla="*/ 126 h 126"/>
                <a:gd name="T66" fmla="*/ 42 w 1006"/>
                <a:gd name="T67" fmla="*/ 126 h 126"/>
                <a:gd name="T68" fmla="*/ 0 w 1006"/>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6"/>
                <a:gd name="T106" fmla="*/ 0 h 126"/>
                <a:gd name="T107" fmla="*/ 1006 w 1006"/>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6" h="126">
                  <a:moveTo>
                    <a:pt x="0" y="0"/>
                  </a:moveTo>
                  <a:lnTo>
                    <a:pt x="435" y="10"/>
                  </a:lnTo>
                  <a:lnTo>
                    <a:pt x="451" y="80"/>
                  </a:lnTo>
                  <a:lnTo>
                    <a:pt x="808" y="80"/>
                  </a:lnTo>
                  <a:lnTo>
                    <a:pt x="856" y="0"/>
                  </a:lnTo>
                  <a:lnTo>
                    <a:pt x="1006" y="4"/>
                  </a:lnTo>
                  <a:lnTo>
                    <a:pt x="1002" y="18"/>
                  </a:lnTo>
                  <a:lnTo>
                    <a:pt x="990" y="52"/>
                  </a:lnTo>
                  <a:lnTo>
                    <a:pt x="976" y="88"/>
                  </a:lnTo>
                  <a:lnTo>
                    <a:pt x="964" y="110"/>
                  </a:lnTo>
                  <a:lnTo>
                    <a:pt x="956" y="112"/>
                  </a:lnTo>
                  <a:lnTo>
                    <a:pt x="936" y="112"/>
                  </a:lnTo>
                  <a:lnTo>
                    <a:pt x="904" y="114"/>
                  </a:lnTo>
                  <a:lnTo>
                    <a:pt x="864" y="114"/>
                  </a:lnTo>
                  <a:lnTo>
                    <a:pt x="816" y="114"/>
                  </a:lnTo>
                  <a:lnTo>
                    <a:pt x="759" y="114"/>
                  </a:lnTo>
                  <a:lnTo>
                    <a:pt x="699" y="114"/>
                  </a:lnTo>
                  <a:lnTo>
                    <a:pt x="633" y="114"/>
                  </a:lnTo>
                  <a:lnTo>
                    <a:pt x="567" y="114"/>
                  </a:lnTo>
                  <a:lnTo>
                    <a:pt x="497" y="112"/>
                  </a:lnTo>
                  <a:lnTo>
                    <a:pt x="429" y="112"/>
                  </a:lnTo>
                  <a:lnTo>
                    <a:pt x="363" y="112"/>
                  </a:lnTo>
                  <a:lnTo>
                    <a:pt x="299" y="110"/>
                  </a:lnTo>
                  <a:lnTo>
                    <a:pt x="239" y="110"/>
                  </a:lnTo>
                  <a:lnTo>
                    <a:pt x="184" y="110"/>
                  </a:lnTo>
                  <a:lnTo>
                    <a:pt x="138" y="110"/>
                  </a:lnTo>
                  <a:lnTo>
                    <a:pt x="118" y="110"/>
                  </a:lnTo>
                  <a:lnTo>
                    <a:pt x="100" y="112"/>
                  </a:lnTo>
                  <a:lnTo>
                    <a:pt x="84" y="114"/>
                  </a:lnTo>
                  <a:lnTo>
                    <a:pt x="70" y="118"/>
                  </a:lnTo>
                  <a:lnTo>
                    <a:pt x="58" y="120"/>
                  </a:lnTo>
                  <a:lnTo>
                    <a:pt x="50" y="124"/>
                  </a:lnTo>
                  <a:lnTo>
                    <a:pt x="44" y="126"/>
                  </a:lnTo>
                  <a:lnTo>
                    <a:pt x="42" y="12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2" name="Freeform 75">
              <a:extLst>
                <a:ext uri="{FF2B5EF4-FFF2-40B4-BE49-F238E27FC236}">
                  <a16:creationId xmlns:a16="http://schemas.microsoft.com/office/drawing/2014/main" id="{325AE91D-75E4-4599-B1B8-2A5B2E32E415}"/>
                </a:ext>
              </a:extLst>
            </p:cNvPr>
            <p:cNvSpPr>
              <a:spLocks/>
            </p:cNvSpPr>
            <p:nvPr/>
          </p:nvSpPr>
          <p:spPr bwMode="auto">
            <a:xfrm>
              <a:off x="2357" y="1799"/>
              <a:ext cx="154" cy="257"/>
            </a:xfrm>
            <a:custGeom>
              <a:avLst/>
              <a:gdLst>
                <a:gd name="T0" fmla="*/ 48 w 154"/>
                <a:gd name="T1" fmla="*/ 18 h 257"/>
                <a:gd name="T2" fmla="*/ 40 w 154"/>
                <a:gd name="T3" fmla="*/ 50 h 257"/>
                <a:gd name="T4" fmla="*/ 22 w 154"/>
                <a:gd name="T5" fmla="*/ 120 h 257"/>
                <a:gd name="T6" fmla="*/ 4 w 154"/>
                <a:gd name="T7" fmla="*/ 194 h 257"/>
                <a:gd name="T8" fmla="*/ 0 w 154"/>
                <a:gd name="T9" fmla="*/ 235 h 257"/>
                <a:gd name="T10" fmla="*/ 4 w 154"/>
                <a:gd name="T11" fmla="*/ 241 h 257"/>
                <a:gd name="T12" fmla="*/ 16 w 154"/>
                <a:gd name="T13" fmla="*/ 247 h 257"/>
                <a:gd name="T14" fmla="*/ 30 w 154"/>
                <a:gd name="T15" fmla="*/ 249 h 257"/>
                <a:gd name="T16" fmla="*/ 48 w 154"/>
                <a:gd name="T17" fmla="*/ 253 h 257"/>
                <a:gd name="T18" fmla="*/ 66 w 154"/>
                <a:gd name="T19" fmla="*/ 255 h 257"/>
                <a:gd name="T20" fmla="*/ 84 w 154"/>
                <a:gd name="T21" fmla="*/ 257 h 257"/>
                <a:gd name="T22" fmla="*/ 98 w 154"/>
                <a:gd name="T23" fmla="*/ 257 h 257"/>
                <a:gd name="T24" fmla="*/ 108 w 154"/>
                <a:gd name="T25" fmla="*/ 257 h 257"/>
                <a:gd name="T26" fmla="*/ 124 w 154"/>
                <a:gd name="T27" fmla="*/ 257 h 257"/>
                <a:gd name="T28" fmla="*/ 136 w 154"/>
                <a:gd name="T29" fmla="*/ 257 h 257"/>
                <a:gd name="T30" fmla="*/ 144 w 154"/>
                <a:gd name="T31" fmla="*/ 257 h 257"/>
                <a:gd name="T32" fmla="*/ 152 w 154"/>
                <a:gd name="T33" fmla="*/ 257 h 257"/>
                <a:gd name="T34" fmla="*/ 154 w 154"/>
                <a:gd name="T35" fmla="*/ 255 h 257"/>
                <a:gd name="T36" fmla="*/ 146 w 154"/>
                <a:gd name="T37" fmla="*/ 247 h 257"/>
                <a:gd name="T38" fmla="*/ 132 w 154"/>
                <a:gd name="T39" fmla="*/ 239 h 257"/>
                <a:gd name="T40" fmla="*/ 112 w 154"/>
                <a:gd name="T41" fmla="*/ 233 h 257"/>
                <a:gd name="T42" fmla="*/ 102 w 154"/>
                <a:gd name="T43" fmla="*/ 231 h 257"/>
                <a:gd name="T44" fmla="*/ 92 w 154"/>
                <a:gd name="T45" fmla="*/ 229 h 257"/>
                <a:gd name="T46" fmla="*/ 82 w 154"/>
                <a:gd name="T47" fmla="*/ 229 h 257"/>
                <a:gd name="T48" fmla="*/ 72 w 154"/>
                <a:gd name="T49" fmla="*/ 227 h 257"/>
                <a:gd name="T50" fmla="*/ 62 w 154"/>
                <a:gd name="T51" fmla="*/ 227 h 257"/>
                <a:gd name="T52" fmla="*/ 54 w 154"/>
                <a:gd name="T53" fmla="*/ 227 h 257"/>
                <a:gd name="T54" fmla="*/ 46 w 154"/>
                <a:gd name="T55" fmla="*/ 225 h 257"/>
                <a:gd name="T56" fmla="*/ 40 w 154"/>
                <a:gd name="T57" fmla="*/ 223 h 257"/>
                <a:gd name="T58" fmla="*/ 30 w 154"/>
                <a:gd name="T59" fmla="*/ 219 h 257"/>
                <a:gd name="T60" fmla="*/ 24 w 154"/>
                <a:gd name="T61" fmla="*/ 213 h 257"/>
                <a:gd name="T62" fmla="*/ 22 w 154"/>
                <a:gd name="T63" fmla="*/ 205 h 257"/>
                <a:gd name="T64" fmla="*/ 22 w 154"/>
                <a:gd name="T65" fmla="*/ 190 h 257"/>
                <a:gd name="T66" fmla="*/ 26 w 154"/>
                <a:gd name="T67" fmla="*/ 170 h 257"/>
                <a:gd name="T68" fmla="*/ 34 w 154"/>
                <a:gd name="T69" fmla="*/ 142 h 257"/>
                <a:gd name="T70" fmla="*/ 42 w 154"/>
                <a:gd name="T71" fmla="*/ 114 h 257"/>
                <a:gd name="T72" fmla="*/ 48 w 154"/>
                <a:gd name="T73" fmla="*/ 92 h 257"/>
                <a:gd name="T74" fmla="*/ 54 w 154"/>
                <a:gd name="T75" fmla="*/ 62 h 257"/>
                <a:gd name="T76" fmla="*/ 60 w 154"/>
                <a:gd name="T77" fmla="*/ 24 h 257"/>
                <a:gd name="T78" fmla="*/ 62 w 154"/>
                <a:gd name="T79" fmla="*/ 0 h 257"/>
                <a:gd name="T80" fmla="*/ 48 w 154"/>
                <a:gd name="T81" fmla="*/ 18 h 2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4"/>
                <a:gd name="T124" fmla="*/ 0 h 257"/>
                <a:gd name="T125" fmla="*/ 154 w 154"/>
                <a:gd name="T126" fmla="*/ 257 h 2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4" h="257">
                  <a:moveTo>
                    <a:pt x="48" y="18"/>
                  </a:moveTo>
                  <a:lnTo>
                    <a:pt x="40" y="50"/>
                  </a:lnTo>
                  <a:lnTo>
                    <a:pt x="22" y="120"/>
                  </a:lnTo>
                  <a:lnTo>
                    <a:pt x="4" y="194"/>
                  </a:lnTo>
                  <a:lnTo>
                    <a:pt x="0" y="235"/>
                  </a:lnTo>
                  <a:lnTo>
                    <a:pt x="4" y="241"/>
                  </a:lnTo>
                  <a:lnTo>
                    <a:pt x="16" y="247"/>
                  </a:lnTo>
                  <a:lnTo>
                    <a:pt x="30" y="249"/>
                  </a:lnTo>
                  <a:lnTo>
                    <a:pt x="48" y="253"/>
                  </a:lnTo>
                  <a:lnTo>
                    <a:pt x="66" y="255"/>
                  </a:lnTo>
                  <a:lnTo>
                    <a:pt x="84" y="257"/>
                  </a:lnTo>
                  <a:lnTo>
                    <a:pt x="98" y="257"/>
                  </a:lnTo>
                  <a:lnTo>
                    <a:pt x="108" y="257"/>
                  </a:lnTo>
                  <a:lnTo>
                    <a:pt x="124" y="257"/>
                  </a:lnTo>
                  <a:lnTo>
                    <a:pt x="136" y="257"/>
                  </a:lnTo>
                  <a:lnTo>
                    <a:pt x="144" y="257"/>
                  </a:lnTo>
                  <a:lnTo>
                    <a:pt x="152" y="257"/>
                  </a:lnTo>
                  <a:lnTo>
                    <a:pt x="154" y="255"/>
                  </a:lnTo>
                  <a:lnTo>
                    <a:pt x="146" y="247"/>
                  </a:lnTo>
                  <a:lnTo>
                    <a:pt x="132" y="239"/>
                  </a:lnTo>
                  <a:lnTo>
                    <a:pt x="112" y="233"/>
                  </a:lnTo>
                  <a:lnTo>
                    <a:pt x="102" y="231"/>
                  </a:lnTo>
                  <a:lnTo>
                    <a:pt x="92" y="229"/>
                  </a:lnTo>
                  <a:lnTo>
                    <a:pt x="82" y="229"/>
                  </a:lnTo>
                  <a:lnTo>
                    <a:pt x="72" y="227"/>
                  </a:lnTo>
                  <a:lnTo>
                    <a:pt x="62" y="227"/>
                  </a:lnTo>
                  <a:lnTo>
                    <a:pt x="54" y="227"/>
                  </a:lnTo>
                  <a:lnTo>
                    <a:pt x="46" y="225"/>
                  </a:lnTo>
                  <a:lnTo>
                    <a:pt x="40" y="223"/>
                  </a:lnTo>
                  <a:lnTo>
                    <a:pt x="30" y="219"/>
                  </a:lnTo>
                  <a:lnTo>
                    <a:pt x="24" y="213"/>
                  </a:lnTo>
                  <a:lnTo>
                    <a:pt x="22" y="205"/>
                  </a:lnTo>
                  <a:lnTo>
                    <a:pt x="22" y="190"/>
                  </a:lnTo>
                  <a:lnTo>
                    <a:pt x="26" y="170"/>
                  </a:lnTo>
                  <a:lnTo>
                    <a:pt x="34" y="142"/>
                  </a:lnTo>
                  <a:lnTo>
                    <a:pt x="42" y="114"/>
                  </a:lnTo>
                  <a:lnTo>
                    <a:pt x="48" y="92"/>
                  </a:lnTo>
                  <a:lnTo>
                    <a:pt x="54" y="62"/>
                  </a:lnTo>
                  <a:lnTo>
                    <a:pt x="60" y="24"/>
                  </a:lnTo>
                  <a:lnTo>
                    <a:pt x="62" y="0"/>
                  </a:lnTo>
                  <a:lnTo>
                    <a:pt x="4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3" name="Freeform 76">
              <a:extLst>
                <a:ext uri="{FF2B5EF4-FFF2-40B4-BE49-F238E27FC236}">
                  <a16:creationId xmlns:a16="http://schemas.microsoft.com/office/drawing/2014/main" id="{643775E3-D60C-4DDA-B60E-B810F1374BCC}"/>
                </a:ext>
              </a:extLst>
            </p:cNvPr>
            <p:cNvSpPr>
              <a:spLocks/>
            </p:cNvSpPr>
            <p:nvPr/>
          </p:nvSpPr>
          <p:spPr bwMode="auto">
            <a:xfrm>
              <a:off x="3932" y="2405"/>
              <a:ext cx="52" cy="120"/>
            </a:xfrm>
            <a:custGeom>
              <a:avLst/>
              <a:gdLst>
                <a:gd name="T0" fmla="*/ 36 w 52"/>
                <a:gd name="T1" fmla="*/ 30 h 120"/>
                <a:gd name="T2" fmla="*/ 28 w 52"/>
                <a:gd name="T3" fmla="*/ 44 h 120"/>
                <a:gd name="T4" fmla="*/ 14 w 52"/>
                <a:gd name="T5" fmla="*/ 74 h 120"/>
                <a:gd name="T6" fmla="*/ 2 w 52"/>
                <a:gd name="T7" fmla="*/ 106 h 120"/>
                <a:gd name="T8" fmla="*/ 0 w 52"/>
                <a:gd name="T9" fmla="*/ 120 h 120"/>
                <a:gd name="T10" fmla="*/ 14 w 52"/>
                <a:gd name="T11" fmla="*/ 112 h 120"/>
                <a:gd name="T12" fmla="*/ 30 w 52"/>
                <a:gd name="T13" fmla="*/ 88 h 120"/>
                <a:gd name="T14" fmla="*/ 46 w 52"/>
                <a:gd name="T15" fmla="*/ 54 h 120"/>
                <a:gd name="T16" fmla="*/ 52 w 52"/>
                <a:gd name="T17" fmla="*/ 18 h 120"/>
                <a:gd name="T18" fmla="*/ 50 w 52"/>
                <a:gd name="T19" fmla="*/ 0 h 120"/>
                <a:gd name="T20" fmla="*/ 44 w 52"/>
                <a:gd name="T21" fmla="*/ 6 h 120"/>
                <a:gd name="T22" fmla="*/ 38 w 52"/>
                <a:gd name="T23" fmla="*/ 22 h 120"/>
                <a:gd name="T24" fmla="*/ 36 w 52"/>
                <a:gd name="T25" fmla="*/ 3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120"/>
                <a:gd name="T41" fmla="*/ 52 w 52"/>
                <a:gd name="T42" fmla="*/ 120 h 1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120">
                  <a:moveTo>
                    <a:pt x="36" y="30"/>
                  </a:moveTo>
                  <a:lnTo>
                    <a:pt x="28" y="44"/>
                  </a:lnTo>
                  <a:lnTo>
                    <a:pt x="14" y="74"/>
                  </a:lnTo>
                  <a:lnTo>
                    <a:pt x="2" y="106"/>
                  </a:lnTo>
                  <a:lnTo>
                    <a:pt x="0" y="120"/>
                  </a:lnTo>
                  <a:lnTo>
                    <a:pt x="14" y="112"/>
                  </a:lnTo>
                  <a:lnTo>
                    <a:pt x="30" y="88"/>
                  </a:lnTo>
                  <a:lnTo>
                    <a:pt x="46" y="54"/>
                  </a:lnTo>
                  <a:lnTo>
                    <a:pt x="52" y="18"/>
                  </a:lnTo>
                  <a:lnTo>
                    <a:pt x="50" y="0"/>
                  </a:lnTo>
                  <a:lnTo>
                    <a:pt x="44" y="6"/>
                  </a:lnTo>
                  <a:lnTo>
                    <a:pt x="38" y="22"/>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4" name="Freeform 77">
              <a:extLst>
                <a:ext uri="{FF2B5EF4-FFF2-40B4-BE49-F238E27FC236}">
                  <a16:creationId xmlns:a16="http://schemas.microsoft.com/office/drawing/2014/main" id="{CAA5EA13-C2F2-4A57-9418-F0137DF379D9}"/>
                </a:ext>
              </a:extLst>
            </p:cNvPr>
            <p:cNvSpPr>
              <a:spLocks/>
            </p:cNvSpPr>
            <p:nvPr/>
          </p:nvSpPr>
          <p:spPr bwMode="auto">
            <a:xfrm>
              <a:off x="2057" y="1705"/>
              <a:ext cx="278" cy="307"/>
            </a:xfrm>
            <a:custGeom>
              <a:avLst/>
              <a:gdLst>
                <a:gd name="T0" fmla="*/ 276 w 278"/>
                <a:gd name="T1" fmla="*/ 0 h 307"/>
                <a:gd name="T2" fmla="*/ 274 w 278"/>
                <a:gd name="T3" fmla="*/ 0 h 307"/>
                <a:gd name="T4" fmla="*/ 268 w 278"/>
                <a:gd name="T5" fmla="*/ 0 h 307"/>
                <a:gd name="T6" fmla="*/ 258 w 278"/>
                <a:gd name="T7" fmla="*/ 2 h 307"/>
                <a:gd name="T8" fmla="*/ 244 w 278"/>
                <a:gd name="T9" fmla="*/ 6 h 307"/>
                <a:gd name="T10" fmla="*/ 228 w 278"/>
                <a:gd name="T11" fmla="*/ 12 h 307"/>
                <a:gd name="T12" fmla="*/ 208 w 278"/>
                <a:gd name="T13" fmla="*/ 22 h 307"/>
                <a:gd name="T14" fmla="*/ 188 w 278"/>
                <a:gd name="T15" fmla="*/ 38 h 307"/>
                <a:gd name="T16" fmla="*/ 166 w 278"/>
                <a:gd name="T17" fmla="*/ 60 h 307"/>
                <a:gd name="T18" fmla="*/ 144 w 278"/>
                <a:gd name="T19" fmla="*/ 84 h 307"/>
                <a:gd name="T20" fmla="*/ 122 w 278"/>
                <a:gd name="T21" fmla="*/ 106 h 307"/>
                <a:gd name="T22" fmla="*/ 104 w 278"/>
                <a:gd name="T23" fmla="*/ 126 h 307"/>
                <a:gd name="T24" fmla="*/ 86 w 278"/>
                <a:gd name="T25" fmla="*/ 144 h 307"/>
                <a:gd name="T26" fmla="*/ 70 w 278"/>
                <a:gd name="T27" fmla="*/ 160 h 307"/>
                <a:gd name="T28" fmla="*/ 56 w 278"/>
                <a:gd name="T29" fmla="*/ 172 h 307"/>
                <a:gd name="T30" fmla="*/ 44 w 278"/>
                <a:gd name="T31" fmla="*/ 184 h 307"/>
                <a:gd name="T32" fmla="*/ 36 w 278"/>
                <a:gd name="T33" fmla="*/ 192 h 307"/>
                <a:gd name="T34" fmla="*/ 22 w 278"/>
                <a:gd name="T35" fmla="*/ 212 h 307"/>
                <a:gd name="T36" fmla="*/ 6 w 278"/>
                <a:gd name="T37" fmla="*/ 238 h 307"/>
                <a:gd name="T38" fmla="*/ 0 w 278"/>
                <a:gd name="T39" fmla="*/ 266 h 307"/>
                <a:gd name="T40" fmla="*/ 12 w 278"/>
                <a:gd name="T41" fmla="*/ 288 h 307"/>
                <a:gd name="T42" fmla="*/ 28 w 278"/>
                <a:gd name="T43" fmla="*/ 303 h 307"/>
                <a:gd name="T44" fmla="*/ 38 w 278"/>
                <a:gd name="T45" fmla="*/ 307 h 307"/>
                <a:gd name="T46" fmla="*/ 44 w 278"/>
                <a:gd name="T47" fmla="*/ 307 h 307"/>
                <a:gd name="T48" fmla="*/ 58 w 278"/>
                <a:gd name="T49" fmla="*/ 305 h 307"/>
                <a:gd name="T50" fmla="*/ 70 w 278"/>
                <a:gd name="T51" fmla="*/ 301 h 307"/>
                <a:gd name="T52" fmla="*/ 70 w 278"/>
                <a:gd name="T53" fmla="*/ 293 h 307"/>
                <a:gd name="T54" fmla="*/ 62 w 278"/>
                <a:gd name="T55" fmla="*/ 282 h 307"/>
                <a:gd name="T56" fmla="*/ 46 w 278"/>
                <a:gd name="T57" fmla="*/ 274 h 307"/>
                <a:gd name="T58" fmla="*/ 32 w 278"/>
                <a:gd name="T59" fmla="*/ 264 h 307"/>
                <a:gd name="T60" fmla="*/ 26 w 278"/>
                <a:gd name="T61" fmla="*/ 248 h 307"/>
                <a:gd name="T62" fmla="*/ 28 w 278"/>
                <a:gd name="T63" fmla="*/ 230 h 307"/>
                <a:gd name="T64" fmla="*/ 36 w 278"/>
                <a:gd name="T65" fmla="*/ 216 h 307"/>
                <a:gd name="T66" fmla="*/ 42 w 278"/>
                <a:gd name="T67" fmla="*/ 210 h 307"/>
                <a:gd name="T68" fmla="*/ 52 w 278"/>
                <a:gd name="T69" fmla="*/ 202 h 307"/>
                <a:gd name="T70" fmla="*/ 64 w 278"/>
                <a:gd name="T71" fmla="*/ 192 h 307"/>
                <a:gd name="T72" fmla="*/ 76 w 278"/>
                <a:gd name="T73" fmla="*/ 182 h 307"/>
                <a:gd name="T74" fmla="*/ 88 w 278"/>
                <a:gd name="T75" fmla="*/ 172 h 307"/>
                <a:gd name="T76" fmla="*/ 100 w 278"/>
                <a:gd name="T77" fmla="*/ 162 h 307"/>
                <a:gd name="T78" fmla="*/ 112 w 278"/>
                <a:gd name="T79" fmla="*/ 152 h 307"/>
                <a:gd name="T80" fmla="*/ 120 w 278"/>
                <a:gd name="T81" fmla="*/ 144 h 307"/>
                <a:gd name="T82" fmla="*/ 130 w 278"/>
                <a:gd name="T83" fmla="*/ 134 h 307"/>
                <a:gd name="T84" fmla="*/ 142 w 278"/>
                <a:gd name="T85" fmla="*/ 120 h 307"/>
                <a:gd name="T86" fmla="*/ 156 w 278"/>
                <a:gd name="T87" fmla="*/ 104 h 307"/>
                <a:gd name="T88" fmla="*/ 170 w 278"/>
                <a:gd name="T89" fmla="*/ 86 h 307"/>
                <a:gd name="T90" fmla="*/ 184 w 278"/>
                <a:gd name="T91" fmla="*/ 70 h 307"/>
                <a:gd name="T92" fmla="*/ 194 w 278"/>
                <a:gd name="T93" fmla="*/ 56 h 307"/>
                <a:gd name="T94" fmla="*/ 204 w 278"/>
                <a:gd name="T95" fmla="*/ 46 h 307"/>
                <a:gd name="T96" fmla="*/ 208 w 278"/>
                <a:gd name="T97" fmla="*/ 42 h 307"/>
                <a:gd name="T98" fmla="*/ 214 w 278"/>
                <a:gd name="T99" fmla="*/ 40 h 307"/>
                <a:gd name="T100" fmla="*/ 224 w 278"/>
                <a:gd name="T101" fmla="*/ 36 h 307"/>
                <a:gd name="T102" fmla="*/ 238 w 278"/>
                <a:gd name="T103" fmla="*/ 32 h 307"/>
                <a:gd name="T104" fmla="*/ 252 w 278"/>
                <a:gd name="T105" fmla="*/ 28 h 307"/>
                <a:gd name="T106" fmla="*/ 264 w 278"/>
                <a:gd name="T107" fmla="*/ 22 h 307"/>
                <a:gd name="T108" fmla="*/ 274 w 278"/>
                <a:gd name="T109" fmla="*/ 16 h 307"/>
                <a:gd name="T110" fmla="*/ 278 w 278"/>
                <a:gd name="T111" fmla="*/ 8 h 307"/>
                <a:gd name="T112" fmla="*/ 276 w 278"/>
                <a:gd name="T113" fmla="*/ 0 h 3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78"/>
                <a:gd name="T172" fmla="*/ 0 h 307"/>
                <a:gd name="T173" fmla="*/ 278 w 278"/>
                <a:gd name="T174" fmla="*/ 307 h 3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78" h="307">
                  <a:moveTo>
                    <a:pt x="276" y="0"/>
                  </a:moveTo>
                  <a:lnTo>
                    <a:pt x="274" y="0"/>
                  </a:lnTo>
                  <a:lnTo>
                    <a:pt x="268" y="0"/>
                  </a:lnTo>
                  <a:lnTo>
                    <a:pt x="258" y="2"/>
                  </a:lnTo>
                  <a:lnTo>
                    <a:pt x="244" y="6"/>
                  </a:lnTo>
                  <a:lnTo>
                    <a:pt x="228" y="12"/>
                  </a:lnTo>
                  <a:lnTo>
                    <a:pt x="208" y="22"/>
                  </a:lnTo>
                  <a:lnTo>
                    <a:pt x="188" y="38"/>
                  </a:lnTo>
                  <a:lnTo>
                    <a:pt x="166" y="60"/>
                  </a:lnTo>
                  <a:lnTo>
                    <a:pt x="144" y="84"/>
                  </a:lnTo>
                  <a:lnTo>
                    <a:pt x="122" y="106"/>
                  </a:lnTo>
                  <a:lnTo>
                    <a:pt x="104" y="126"/>
                  </a:lnTo>
                  <a:lnTo>
                    <a:pt x="86" y="144"/>
                  </a:lnTo>
                  <a:lnTo>
                    <a:pt x="70" y="160"/>
                  </a:lnTo>
                  <a:lnTo>
                    <a:pt x="56" y="172"/>
                  </a:lnTo>
                  <a:lnTo>
                    <a:pt x="44" y="184"/>
                  </a:lnTo>
                  <a:lnTo>
                    <a:pt x="36" y="192"/>
                  </a:lnTo>
                  <a:lnTo>
                    <a:pt x="22" y="212"/>
                  </a:lnTo>
                  <a:lnTo>
                    <a:pt x="6" y="238"/>
                  </a:lnTo>
                  <a:lnTo>
                    <a:pt x="0" y="266"/>
                  </a:lnTo>
                  <a:lnTo>
                    <a:pt x="12" y="288"/>
                  </a:lnTo>
                  <a:lnTo>
                    <a:pt x="28" y="303"/>
                  </a:lnTo>
                  <a:lnTo>
                    <a:pt x="38" y="307"/>
                  </a:lnTo>
                  <a:lnTo>
                    <a:pt x="44" y="307"/>
                  </a:lnTo>
                  <a:lnTo>
                    <a:pt x="58" y="305"/>
                  </a:lnTo>
                  <a:lnTo>
                    <a:pt x="70" y="301"/>
                  </a:lnTo>
                  <a:lnTo>
                    <a:pt x="70" y="293"/>
                  </a:lnTo>
                  <a:lnTo>
                    <a:pt x="62" y="282"/>
                  </a:lnTo>
                  <a:lnTo>
                    <a:pt x="46" y="274"/>
                  </a:lnTo>
                  <a:lnTo>
                    <a:pt x="32" y="264"/>
                  </a:lnTo>
                  <a:lnTo>
                    <a:pt x="26" y="248"/>
                  </a:lnTo>
                  <a:lnTo>
                    <a:pt x="28" y="230"/>
                  </a:lnTo>
                  <a:lnTo>
                    <a:pt x="36" y="216"/>
                  </a:lnTo>
                  <a:lnTo>
                    <a:pt x="42" y="210"/>
                  </a:lnTo>
                  <a:lnTo>
                    <a:pt x="52" y="202"/>
                  </a:lnTo>
                  <a:lnTo>
                    <a:pt x="64" y="192"/>
                  </a:lnTo>
                  <a:lnTo>
                    <a:pt x="76" y="182"/>
                  </a:lnTo>
                  <a:lnTo>
                    <a:pt x="88" y="172"/>
                  </a:lnTo>
                  <a:lnTo>
                    <a:pt x="100" y="162"/>
                  </a:lnTo>
                  <a:lnTo>
                    <a:pt x="112" y="152"/>
                  </a:lnTo>
                  <a:lnTo>
                    <a:pt x="120" y="144"/>
                  </a:lnTo>
                  <a:lnTo>
                    <a:pt x="130" y="134"/>
                  </a:lnTo>
                  <a:lnTo>
                    <a:pt x="142" y="120"/>
                  </a:lnTo>
                  <a:lnTo>
                    <a:pt x="156" y="104"/>
                  </a:lnTo>
                  <a:lnTo>
                    <a:pt x="170" y="86"/>
                  </a:lnTo>
                  <a:lnTo>
                    <a:pt x="184" y="70"/>
                  </a:lnTo>
                  <a:lnTo>
                    <a:pt x="194" y="56"/>
                  </a:lnTo>
                  <a:lnTo>
                    <a:pt x="204" y="46"/>
                  </a:lnTo>
                  <a:lnTo>
                    <a:pt x="208" y="42"/>
                  </a:lnTo>
                  <a:lnTo>
                    <a:pt x="214" y="40"/>
                  </a:lnTo>
                  <a:lnTo>
                    <a:pt x="224" y="36"/>
                  </a:lnTo>
                  <a:lnTo>
                    <a:pt x="238" y="32"/>
                  </a:lnTo>
                  <a:lnTo>
                    <a:pt x="252" y="28"/>
                  </a:lnTo>
                  <a:lnTo>
                    <a:pt x="264" y="22"/>
                  </a:lnTo>
                  <a:lnTo>
                    <a:pt x="274" y="16"/>
                  </a:lnTo>
                  <a:lnTo>
                    <a:pt x="278" y="8"/>
                  </a:lnTo>
                  <a:lnTo>
                    <a:pt x="2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5" name="Freeform 78">
              <a:extLst>
                <a:ext uri="{FF2B5EF4-FFF2-40B4-BE49-F238E27FC236}">
                  <a16:creationId xmlns:a16="http://schemas.microsoft.com/office/drawing/2014/main" id="{18941AB9-8267-4F06-9949-33AC505A1304}"/>
                </a:ext>
              </a:extLst>
            </p:cNvPr>
            <p:cNvSpPr>
              <a:spLocks/>
            </p:cNvSpPr>
            <p:nvPr/>
          </p:nvSpPr>
          <p:spPr bwMode="auto">
            <a:xfrm>
              <a:off x="2193" y="1813"/>
              <a:ext cx="162" cy="225"/>
            </a:xfrm>
            <a:custGeom>
              <a:avLst/>
              <a:gdLst>
                <a:gd name="T0" fmla="*/ 154 w 162"/>
                <a:gd name="T1" fmla="*/ 0 h 225"/>
                <a:gd name="T2" fmla="*/ 148 w 162"/>
                <a:gd name="T3" fmla="*/ 14 h 225"/>
                <a:gd name="T4" fmla="*/ 134 w 162"/>
                <a:gd name="T5" fmla="*/ 48 h 225"/>
                <a:gd name="T6" fmla="*/ 118 w 162"/>
                <a:gd name="T7" fmla="*/ 88 h 225"/>
                <a:gd name="T8" fmla="*/ 110 w 162"/>
                <a:gd name="T9" fmla="*/ 116 h 225"/>
                <a:gd name="T10" fmla="*/ 106 w 162"/>
                <a:gd name="T11" fmla="*/ 136 h 225"/>
                <a:gd name="T12" fmla="*/ 104 w 162"/>
                <a:gd name="T13" fmla="*/ 156 h 225"/>
                <a:gd name="T14" fmla="*/ 100 w 162"/>
                <a:gd name="T15" fmla="*/ 172 h 225"/>
                <a:gd name="T16" fmla="*/ 96 w 162"/>
                <a:gd name="T17" fmla="*/ 185 h 225"/>
                <a:gd name="T18" fmla="*/ 90 w 162"/>
                <a:gd name="T19" fmla="*/ 187 h 225"/>
                <a:gd name="T20" fmla="*/ 84 w 162"/>
                <a:gd name="T21" fmla="*/ 189 h 225"/>
                <a:gd name="T22" fmla="*/ 74 w 162"/>
                <a:gd name="T23" fmla="*/ 191 h 225"/>
                <a:gd name="T24" fmla="*/ 66 w 162"/>
                <a:gd name="T25" fmla="*/ 191 h 225"/>
                <a:gd name="T26" fmla="*/ 56 w 162"/>
                <a:gd name="T27" fmla="*/ 191 h 225"/>
                <a:gd name="T28" fmla="*/ 46 w 162"/>
                <a:gd name="T29" fmla="*/ 191 h 225"/>
                <a:gd name="T30" fmla="*/ 38 w 162"/>
                <a:gd name="T31" fmla="*/ 191 h 225"/>
                <a:gd name="T32" fmla="*/ 30 w 162"/>
                <a:gd name="T33" fmla="*/ 189 h 225"/>
                <a:gd name="T34" fmla="*/ 22 w 162"/>
                <a:gd name="T35" fmla="*/ 189 h 225"/>
                <a:gd name="T36" fmla="*/ 14 w 162"/>
                <a:gd name="T37" fmla="*/ 191 h 225"/>
                <a:gd name="T38" fmla="*/ 8 w 162"/>
                <a:gd name="T39" fmla="*/ 195 h 225"/>
                <a:gd name="T40" fmla="*/ 2 w 162"/>
                <a:gd name="T41" fmla="*/ 199 h 225"/>
                <a:gd name="T42" fmla="*/ 0 w 162"/>
                <a:gd name="T43" fmla="*/ 205 h 225"/>
                <a:gd name="T44" fmla="*/ 4 w 162"/>
                <a:gd name="T45" fmla="*/ 209 h 225"/>
                <a:gd name="T46" fmla="*/ 14 w 162"/>
                <a:gd name="T47" fmla="*/ 213 h 225"/>
                <a:gd name="T48" fmla="*/ 32 w 162"/>
                <a:gd name="T49" fmla="*/ 217 h 225"/>
                <a:gd name="T50" fmla="*/ 52 w 162"/>
                <a:gd name="T51" fmla="*/ 219 h 225"/>
                <a:gd name="T52" fmla="*/ 68 w 162"/>
                <a:gd name="T53" fmla="*/ 223 h 225"/>
                <a:gd name="T54" fmla="*/ 78 w 162"/>
                <a:gd name="T55" fmla="*/ 223 h 225"/>
                <a:gd name="T56" fmla="*/ 86 w 162"/>
                <a:gd name="T57" fmla="*/ 225 h 225"/>
                <a:gd name="T58" fmla="*/ 92 w 162"/>
                <a:gd name="T59" fmla="*/ 223 h 225"/>
                <a:gd name="T60" fmla="*/ 96 w 162"/>
                <a:gd name="T61" fmla="*/ 221 h 225"/>
                <a:gd name="T62" fmla="*/ 102 w 162"/>
                <a:gd name="T63" fmla="*/ 215 h 225"/>
                <a:gd name="T64" fmla="*/ 110 w 162"/>
                <a:gd name="T65" fmla="*/ 209 h 225"/>
                <a:gd name="T66" fmla="*/ 124 w 162"/>
                <a:gd name="T67" fmla="*/ 185 h 225"/>
                <a:gd name="T68" fmla="*/ 132 w 162"/>
                <a:gd name="T69" fmla="*/ 150 h 225"/>
                <a:gd name="T70" fmla="*/ 136 w 162"/>
                <a:gd name="T71" fmla="*/ 118 h 225"/>
                <a:gd name="T72" fmla="*/ 140 w 162"/>
                <a:gd name="T73" fmla="*/ 96 h 225"/>
                <a:gd name="T74" fmla="*/ 146 w 162"/>
                <a:gd name="T75" fmla="*/ 70 h 225"/>
                <a:gd name="T76" fmla="*/ 156 w 162"/>
                <a:gd name="T77" fmla="*/ 32 h 225"/>
                <a:gd name="T78" fmla="*/ 162 w 162"/>
                <a:gd name="T79" fmla="*/ 0 h 225"/>
                <a:gd name="T80" fmla="*/ 154 w 162"/>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2"/>
                <a:gd name="T124" fmla="*/ 0 h 225"/>
                <a:gd name="T125" fmla="*/ 162 w 162"/>
                <a:gd name="T126" fmla="*/ 225 h 2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2" h="225">
                  <a:moveTo>
                    <a:pt x="154" y="0"/>
                  </a:moveTo>
                  <a:lnTo>
                    <a:pt x="148" y="14"/>
                  </a:lnTo>
                  <a:lnTo>
                    <a:pt x="134" y="48"/>
                  </a:lnTo>
                  <a:lnTo>
                    <a:pt x="118" y="88"/>
                  </a:lnTo>
                  <a:lnTo>
                    <a:pt x="110" y="116"/>
                  </a:lnTo>
                  <a:lnTo>
                    <a:pt x="106" y="136"/>
                  </a:lnTo>
                  <a:lnTo>
                    <a:pt x="104" y="156"/>
                  </a:lnTo>
                  <a:lnTo>
                    <a:pt x="100" y="172"/>
                  </a:lnTo>
                  <a:lnTo>
                    <a:pt x="96" y="185"/>
                  </a:lnTo>
                  <a:lnTo>
                    <a:pt x="90" y="187"/>
                  </a:lnTo>
                  <a:lnTo>
                    <a:pt x="84" y="189"/>
                  </a:lnTo>
                  <a:lnTo>
                    <a:pt x="74" y="191"/>
                  </a:lnTo>
                  <a:lnTo>
                    <a:pt x="66" y="191"/>
                  </a:lnTo>
                  <a:lnTo>
                    <a:pt x="56" y="191"/>
                  </a:lnTo>
                  <a:lnTo>
                    <a:pt x="46" y="191"/>
                  </a:lnTo>
                  <a:lnTo>
                    <a:pt x="38" y="191"/>
                  </a:lnTo>
                  <a:lnTo>
                    <a:pt x="30" y="189"/>
                  </a:lnTo>
                  <a:lnTo>
                    <a:pt x="22" y="189"/>
                  </a:lnTo>
                  <a:lnTo>
                    <a:pt x="14" y="191"/>
                  </a:lnTo>
                  <a:lnTo>
                    <a:pt x="8" y="195"/>
                  </a:lnTo>
                  <a:lnTo>
                    <a:pt x="2" y="199"/>
                  </a:lnTo>
                  <a:lnTo>
                    <a:pt x="0" y="205"/>
                  </a:lnTo>
                  <a:lnTo>
                    <a:pt x="4" y="209"/>
                  </a:lnTo>
                  <a:lnTo>
                    <a:pt x="14" y="213"/>
                  </a:lnTo>
                  <a:lnTo>
                    <a:pt x="32" y="217"/>
                  </a:lnTo>
                  <a:lnTo>
                    <a:pt x="52" y="219"/>
                  </a:lnTo>
                  <a:lnTo>
                    <a:pt x="68" y="223"/>
                  </a:lnTo>
                  <a:lnTo>
                    <a:pt x="78" y="223"/>
                  </a:lnTo>
                  <a:lnTo>
                    <a:pt x="86" y="225"/>
                  </a:lnTo>
                  <a:lnTo>
                    <a:pt x="92" y="223"/>
                  </a:lnTo>
                  <a:lnTo>
                    <a:pt x="96" y="221"/>
                  </a:lnTo>
                  <a:lnTo>
                    <a:pt x="102" y="215"/>
                  </a:lnTo>
                  <a:lnTo>
                    <a:pt x="110" y="209"/>
                  </a:lnTo>
                  <a:lnTo>
                    <a:pt x="124" y="185"/>
                  </a:lnTo>
                  <a:lnTo>
                    <a:pt x="132" y="150"/>
                  </a:lnTo>
                  <a:lnTo>
                    <a:pt x="136" y="118"/>
                  </a:lnTo>
                  <a:lnTo>
                    <a:pt x="140" y="96"/>
                  </a:lnTo>
                  <a:lnTo>
                    <a:pt x="146" y="70"/>
                  </a:lnTo>
                  <a:lnTo>
                    <a:pt x="156" y="32"/>
                  </a:lnTo>
                  <a:lnTo>
                    <a:pt x="162"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6" name="Freeform 79">
              <a:extLst>
                <a:ext uri="{FF2B5EF4-FFF2-40B4-BE49-F238E27FC236}">
                  <a16:creationId xmlns:a16="http://schemas.microsoft.com/office/drawing/2014/main" id="{5A3DB550-81CC-4C8B-9C07-E37E61759375}"/>
                </a:ext>
              </a:extLst>
            </p:cNvPr>
            <p:cNvSpPr>
              <a:spLocks/>
            </p:cNvSpPr>
            <p:nvPr/>
          </p:nvSpPr>
          <p:spPr bwMode="auto">
            <a:xfrm>
              <a:off x="3475" y="2403"/>
              <a:ext cx="270" cy="78"/>
            </a:xfrm>
            <a:custGeom>
              <a:avLst/>
              <a:gdLst>
                <a:gd name="T0" fmla="*/ 10 w 270"/>
                <a:gd name="T1" fmla="*/ 4 h 78"/>
                <a:gd name="T2" fmla="*/ 270 w 270"/>
                <a:gd name="T3" fmla="*/ 0 h 78"/>
                <a:gd name="T4" fmla="*/ 262 w 270"/>
                <a:gd name="T5" fmla="*/ 78 h 78"/>
                <a:gd name="T6" fmla="*/ 0 w 270"/>
                <a:gd name="T7" fmla="*/ 78 h 78"/>
                <a:gd name="T8" fmla="*/ 10 w 270"/>
                <a:gd name="T9" fmla="*/ 4 h 78"/>
                <a:gd name="T10" fmla="*/ 0 60000 65536"/>
                <a:gd name="T11" fmla="*/ 0 60000 65536"/>
                <a:gd name="T12" fmla="*/ 0 60000 65536"/>
                <a:gd name="T13" fmla="*/ 0 60000 65536"/>
                <a:gd name="T14" fmla="*/ 0 60000 65536"/>
                <a:gd name="T15" fmla="*/ 0 w 270"/>
                <a:gd name="T16" fmla="*/ 0 h 78"/>
                <a:gd name="T17" fmla="*/ 270 w 270"/>
                <a:gd name="T18" fmla="*/ 78 h 78"/>
              </a:gdLst>
              <a:ahLst/>
              <a:cxnLst>
                <a:cxn ang="T10">
                  <a:pos x="T0" y="T1"/>
                </a:cxn>
                <a:cxn ang="T11">
                  <a:pos x="T2" y="T3"/>
                </a:cxn>
                <a:cxn ang="T12">
                  <a:pos x="T4" y="T5"/>
                </a:cxn>
                <a:cxn ang="T13">
                  <a:pos x="T6" y="T7"/>
                </a:cxn>
                <a:cxn ang="T14">
                  <a:pos x="T8" y="T9"/>
                </a:cxn>
              </a:cxnLst>
              <a:rect l="T15" t="T16" r="T17" b="T18"/>
              <a:pathLst>
                <a:path w="270" h="78">
                  <a:moveTo>
                    <a:pt x="10" y="4"/>
                  </a:moveTo>
                  <a:lnTo>
                    <a:pt x="270" y="0"/>
                  </a:lnTo>
                  <a:lnTo>
                    <a:pt x="262" y="78"/>
                  </a:lnTo>
                  <a:lnTo>
                    <a:pt x="0" y="78"/>
                  </a:lnTo>
                  <a:lnTo>
                    <a:pt x="10" y="4"/>
                  </a:lnTo>
                  <a:close/>
                </a:path>
              </a:pathLst>
            </a:custGeom>
            <a:solidFill>
              <a:srgbClr val="F2CC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7" name="Freeform 80">
              <a:extLst>
                <a:ext uri="{FF2B5EF4-FFF2-40B4-BE49-F238E27FC236}">
                  <a16:creationId xmlns:a16="http://schemas.microsoft.com/office/drawing/2014/main" id="{EA0808B2-7AB5-4381-A1C4-A9FFA7736276}"/>
                </a:ext>
              </a:extLst>
            </p:cNvPr>
            <p:cNvSpPr>
              <a:spLocks/>
            </p:cNvSpPr>
            <p:nvPr/>
          </p:nvSpPr>
          <p:spPr bwMode="auto">
            <a:xfrm>
              <a:off x="1782" y="2056"/>
              <a:ext cx="1316" cy="301"/>
            </a:xfrm>
            <a:custGeom>
              <a:avLst/>
              <a:gdLst>
                <a:gd name="T0" fmla="*/ 1316 w 1316"/>
                <a:gd name="T1" fmla="*/ 174 h 301"/>
                <a:gd name="T2" fmla="*/ 1308 w 1316"/>
                <a:gd name="T3" fmla="*/ 172 h 301"/>
                <a:gd name="T4" fmla="*/ 1282 w 1316"/>
                <a:gd name="T5" fmla="*/ 168 h 301"/>
                <a:gd name="T6" fmla="*/ 1242 w 1316"/>
                <a:gd name="T7" fmla="*/ 160 h 301"/>
                <a:gd name="T8" fmla="*/ 1190 w 1316"/>
                <a:gd name="T9" fmla="*/ 150 h 301"/>
                <a:gd name="T10" fmla="*/ 1124 w 1316"/>
                <a:gd name="T11" fmla="*/ 140 h 301"/>
                <a:gd name="T12" fmla="*/ 1050 w 1316"/>
                <a:gd name="T13" fmla="*/ 126 h 301"/>
                <a:gd name="T14" fmla="*/ 964 w 1316"/>
                <a:gd name="T15" fmla="*/ 112 h 301"/>
                <a:gd name="T16" fmla="*/ 872 w 1316"/>
                <a:gd name="T17" fmla="*/ 98 h 301"/>
                <a:gd name="T18" fmla="*/ 773 w 1316"/>
                <a:gd name="T19" fmla="*/ 82 h 301"/>
                <a:gd name="T20" fmla="*/ 669 w 1316"/>
                <a:gd name="T21" fmla="*/ 68 h 301"/>
                <a:gd name="T22" fmla="*/ 563 w 1316"/>
                <a:gd name="T23" fmla="*/ 52 h 301"/>
                <a:gd name="T24" fmla="*/ 453 w 1316"/>
                <a:gd name="T25" fmla="*/ 38 h 301"/>
                <a:gd name="T26" fmla="*/ 345 w 1316"/>
                <a:gd name="T27" fmla="*/ 26 h 301"/>
                <a:gd name="T28" fmla="*/ 235 w 1316"/>
                <a:gd name="T29" fmla="*/ 16 h 301"/>
                <a:gd name="T30" fmla="*/ 128 w 1316"/>
                <a:gd name="T31" fmla="*/ 6 h 301"/>
                <a:gd name="T32" fmla="*/ 26 w 1316"/>
                <a:gd name="T33" fmla="*/ 0 h 301"/>
                <a:gd name="T34" fmla="*/ 0 w 1316"/>
                <a:gd name="T35" fmla="*/ 160 h 301"/>
                <a:gd name="T36" fmla="*/ 116 w 1316"/>
                <a:gd name="T37" fmla="*/ 168 h 301"/>
                <a:gd name="T38" fmla="*/ 120 w 1316"/>
                <a:gd name="T39" fmla="*/ 166 h 301"/>
                <a:gd name="T40" fmla="*/ 128 w 1316"/>
                <a:gd name="T41" fmla="*/ 162 h 301"/>
                <a:gd name="T42" fmla="*/ 142 w 1316"/>
                <a:gd name="T43" fmla="*/ 158 h 301"/>
                <a:gd name="T44" fmla="*/ 158 w 1316"/>
                <a:gd name="T45" fmla="*/ 156 h 301"/>
                <a:gd name="T46" fmla="*/ 176 w 1316"/>
                <a:gd name="T47" fmla="*/ 156 h 301"/>
                <a:gd name="T48" fmla="*/ 196 w 1316"/>
                <a:gd name="T49" fmla="*/ 162 h 301"/>
                <a:gd name="T50" fmla="*/ 215 w 1316"/>
                <a:gd name="T51" fmla="*/ 174 h 301"/>
                <a:gd name="T52" fmla="*/ 233 w 1316"/>
                <a:gd name="T53" fmla="*/ 194 h 301"/>
                <a:gd name="T54" fmla="*/ 956 w 1316"/>
                <a:gd name="T55" fmla="*/ 287 h 301"/>
                <a:gd name="T56" fmla="*/ 958 w 1316"/>
                <a:gd name="T57" fmla="*/ 283 h 301"/>
                <a:gd name="T58" fmla="*/ 964 w 1316"/>
                <a:gd name="T59" fmla="*/ 271 h 301"/>
                <a:gd name="T60" fmla="*/ 972 w 1316"/>
                <a:gd name="T61" fmla="*/ 256 h 301"/>
                <a:gd name="T62" fmla="*/ 984 w 1316"/>
                <a:gd name="T63" fmla="*/ 238 h 301"/>
                <a:gd name="T64" fmla="*/ 1000 w 1316"/>
                <a:gd name="T65" fmla="*/ 220 h 301"/>
                <a:gd name="T66" fmla="*/ 1016 w 1316"/>
                <a:gd name="T67" fmla="*/ 204 h 301"/>
                <a:gd name="T68" fmla="*/ 1034 w 1316"/>
                <a:gd name="T69" fmla="*/ 194 h 301"/>
                <a:gd name="T70" fmla="*/ 1054 w 1316"/>
                <a:gd name="T71" fmla="*/ 192 h 301"/>
                <a:gd name="T72" fmla="*/ 1074 w 1316"/>
                <a:gd name="T73" fmla="*/ 198 h 301"/>
                <a:gd name="T74" fmla="*/ 1094 w 1316"/>
                <a:gd name="T75" fmla="*/ 210 h 301"/>
                <a:gd name="T76" fmla="*/ 1110 w 1316"/>
                <a:gd name="T77" fmla="*/ 228 h 301"/>
                <a:gd name="T78" fmla="*/ 1126 w 1316"/>
                <a:gd name="T79" fmla="*/ 248 h 301"/>
                <a:gd name="T80" fmla="*/ 1138 w 1316"/>
                <a:gd name="T81" fmla="*/ 266 h 301"/>
                <a:gd name="T82" fmla="*/ 1146 w 1316"/>
                <a:gd name="T83" fmla="*/ 285 h 301"/>
                <a:gd name="T84" fmla="*/ 1152 w 1316"/>
                <a:gd name="T85" fmla="*/ 297 h 301"/>
                <a:gd name="T86" fmla="*/ 1154 w 1316"/>
                <a:gd name="T87" fmla="*/ 301 h 301"/>
                <a:gd name="T88" fmla="*/ 1296 w 1316"/>
                <a:gd name="T89" fmla="*/ 301 h 301"/>
                <a:gd name="T90" fmla="*/ 1292 w 1316"/>
                <a:gd name="T91" fmla="*/ 283 h 301"/>
                <a:gd name="T92" fmla="*/ 1290 w 1316"/>
                <a:gd name="T93" fmla="*/ 244 h 301"/>
                <a:gd name="T94" fmla="*/ 1294 w 1316"/>
                <a:gd name="T95" fmla="*/ 202 h 301"/>
                <a:gd name="T96" fmla="*/ 1316 w 1316"/>
                <a:gd name="T97" fmla="*/ 174 h 3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6"/>
                <a:gd name="T148" fmla="*/ 0 h 301"/>
                <a:gd name="T149" fmla="*/ 1316 w 1316"/>
                <a:gd name="T150" fmla="*/ 301 h 30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6" h="301">
                  <a:moveTo>
                    <a:pt x="1316" y="174"/>
                  </a:moveTo>
                  <a:lnTo>
                    <a:pt x="1308" y="172"/>
                  </a:lnTo>
                  <a:lnTo>
                    <a:pt x="1282" y="168"/>
                  </a:lnTo>
                  <a:lnTo>
                    <a:pt x="1242" y="160"/>
                  </a:lnTo>
                  <a:lnTo>
                    <a:pt x="1190" y="150"/>
                  </a:lnTo>
                  <a:lnTo>
                    <a:pt x="1124" y="140"/>
                  </a:lnTo>
                  <a:lnTo>
                    <a:pt x="1050" y="126"/>
                  </a:lnTo>
                  <a:lnTo>
                    <a:pt x="964" y="112"/>
                  </a:lnTo>
                  <a:lnTo>
                    <a:pt x="872" y="98"/>
                  </a:lnTo>
                  <a:lnTo>
                    <a:pt x="773" y="82"/>
                  </a:lnTo>
                  <a:lnTo>
                    <a:pt x="669" y="68"/>
                  </a:lnTo>
                  <a:lnTo>
                    <a:pt x="563" y="52"/>
                  </a:lnTo>
                  <a:lnTo>
                    <a:pt x="453" y="38"/>
                  </a:lnTo>
                  <a:lnTo>
                    <a:pt x="345" y="26"/>
                  </a:lnTo>
                  <a:lnTo>
                    <a:pt x="235" y="16"/>
                  </a:lnTo>
                  <a:lnTo>
                    <a:pt x="128" y="6"/>
                  </a:lnTo>
                  <a:lnTo>
                    <a:pt x="26" y="0"/>
                  </a:lnTo>
                  <a:lnTo>
                    <a:pt x="0" y="160"/>
                  </a:lnTo>
                  <a:lnTo>
                    <a:pt x="116" y="168"/>
                  </a:lnTo>
                  <a:lnTo>
                    <a:pt x="120" y="166"/>
                  </a:lnTo>
                  <a:lnTo>
                    <a:pt x="128" y="162"/>
                  </a:lnTo>
                  <a:lnTo>
                    <a:pt x="142" y="158"/>
                  </a:lnTo>
                  <a:lnTo>
                    <a:pt x="158" y="156"/>
                  </a:lnTo>
                  <a:lnTo>
                    <a:pt x="176" y="156"/>
                  </a:lnTo>
                  <a:lnTo>
                    <a:pt x="196" y="162"/>
                  </a:lnTo>
                  <a:lnTo>
                    <a:pt x="215" y="174"/>
                  </a:lnTo>
                  <a:lnTo>
                    <a:pt x="233" y="194"/>
                  </a:lnTo>
                  <a:lnTo>
                    <a:pt x="956" y="287"/>
                  </a:lnTo>
                  <a:lnTo>
                    <a:pt x="958" y="283"/>
                  </a:lnTo>
                  <a:lnTo>
                    <a:pt x="964" y="271"/>
                  </a:lnTo>
                  <a:lnTo>
                    <a:pt x="972" y="256"/>
                  </a:lnTo>
                  <a:lnTo>
                    <a:pt x="984" y="238"/>
                  </a:lnTo>
                  <a:lnTo>
                    <a:pt x="1000" y="220"/>
                  </a:lnTo>
                  <a:lnTo>
                    <a:pt x="1016" y="204"/>
                  </a:lnTo>
                  <a:lnTo>
                    <a:pt x="1034" y="194"/>
                  </a:lnTo>
                  <a:lnTo>
                    <a:pt x="1054" y="192"/>
                  </a:lnTo>
                  <a:lnTo>
                    <a:pt x="1074" y="198"/>
                  </a:lnTo>
                  <a:lnTo>
                    <a:pt x="1094" y="210"/>
                  </a:lnTo>
                  <a:lnTo>
                    <a:pt x="1110" y="228"/>
                  </a:lnTo>
                  <a:lnTo>
                    <a:pt x="1126" y="248"/>
                  </a:lnTo>
                  <a:lnTo>
                    <a:pt x="1138" y="266"/>
                  </a:lnTo>
                  <a:lnTo>
                    <a:pt x="1146" y="285"/>
                  </a:lnTo>
                  <a:lnTo>
                    <a:pt x="1152" y="297"/>
                  </a:lnTo>
                  <a:lnTo>
                    <a:pt x="1154" y="301"/>
                  </a:lnTo>
                  <a:lnTo>
                    <a:pt x="1296" y="301"/>
                  </a:lnTo>
                  <a:lnTo>
                    <a:pt x="1292" y="283"/>
                  </a:lnTo>
                  <a:lnTo>
                    <a:pt x="1290" y="244"/>
                  </a:lnTo>
                  <a:lnTo>
                    <a:pt x="1294" y="202"/>
                  </a:lnTo>
                  <a:lnTo>
                    <a:pt x="1316" y="174"/>
                  </a:lnTo>
                  <a:close/>
                </a:path>
              </a:pathLst>
            </a:custGeom>
            <a:solidFill>
              <a:srgbClr val="FF1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8" name="Freeform 81">
              <a:extLst>
                <a:ext uri="{FF2B5EF4-FFF2-40B4-BE49-F238E27FC236}">
                  <a16:creationId xmlns:a16="http://schemas.microsoft.com/office/drawing/2014/main" id="{CDC61662-8859-414E-B41E-1FB06EA3EB96}"/>
                </a:ext>
              </a:extLst>
            </p:cNvPr>
            <p:cNvSpPr>
              <a:spLocks/>
            </p:cNvSpPr>
            <p:nvPr/>
          </p:nvSpPr>
          <p:spPr bwMode="auto">
            <a:xfrm>
              <a:off x="1816" y="2108"/>
              <a:ext cx="1226" cy="200"/>
            </a:xfrm>
            <a:custGeom>
              <a:avLst/>
              <a:gdLst>
                <a:gd name="T0" fmla="*/ 1226 w 1226"/>
                <a:gd name="T1" fmla="*/ 152 h 200"/>
                <a:gd name="T2" fmla="*/ 1218 w 1226"/>
                <a:gd name="T3" fmla="*/ 150 h 200"/>
                <a:gd name="T4" fmla="*/ 1194 w 1226"/>
                <a:gd name="T5" fmla="*/ 146 h 200"/>
                <a:gd name="T6" fmla="*/ 1154 w 1226"/>
                <a:gd name="T7" fmla="*/ 140 h 200"/>
                <a:gd name="T8" fmla="*/ 1104 w 1226"/>
                <a:gd name="T9" fmla="*/ 134 h 200"/>
                <a:gd name="T10" fmla="*/ 1040 w 1226"/>
                <a:gd name="T11" fmla="*/ 124 h 200"/>
                <a:gd name="T12" fmla="*/ 968 w 1226"/>
                <a:gd name="T13" fmla="*/ 112 h 200"/>
                <a:gd name="T14" fmla="*/ 886 w 1226"/>
                <a:gd name="T15" fmla="*/ 102 h 200"/>
                <a:gd name="T16" fmla="*/ 798 w 1226"/>
                <a:gd name="T17" fmla="*/ 88 h 200"/>
                <a:gd name="T18" fmla="*/ 701 w 1226"/>
                <a:gd name="T19" fmla="*/ 76 h 200"/>
                <a:gd name="T20" fmla="*/ 603 w 1226"/>
                <a:gd name="T21" fmla="*/ 64 h 200"/>
                <a:gd name="T22" fmla="*/ 503 w 1226"/>
                <a:gd name="T23" fmla="*/ 50 h 200"/>
                <a:gd name="T24" fmla="*/ 399 w 1226"/>
                <a:gd name="T25" fmla="*/ 38 h 200"/>
                <a:gd name="T26" fmla="*/ 297 w 1226"/>
                <a:gd name="T27" fmla="*/ 26 h 200"/>
                <a:gd name="T28" fmla="*/ 197 w 1226"/>
                <a:gd name="T29" fmla="*/ 16 h 200"/>
                <a:gd name="T30" fmla="*/ 98 w 1226"/>
                <a:gd name="T31" fmla="*/ 8 h 200"/>
                <a:gd name="T32" fmla="*/ 6 w 1226"/>
                <a:gd name="T33" fmla="*/ 0 h 200"/>
                <a:gd name="T34" fmla="*/ 0 w 1226"/>
                <a:gd name="T35" fmla="*/ 60 h 200"/>
                <a:gd name="T36" fmla="*/ 956 w 1226"/>
                <a:gd name="T37" fmla="*/ 180 h 200"/>
                <a:gd name="T38" fmla="*/ 958 w 1226"/>
                <a:gd name="T39" fmla="*/ 178 h 200"/>
                <a:gd name="T40" fmla="*/ 960 w 1226"/>
                <a:gd name="T41" fmla="*/ 174 h 200"/>
                <a:gd name="T42" fmla="*/ 966 w 1226"/>
                <a:gd name="T43" fmla="*/ 168 h 200"/>
                <a:gd name="T44" fmla="*/ 974 w 1226"/>
                <a:gd name="T45" fmla="*/ 160 h 200"/>
                <a:gd name="T46" fmla="*/ 984 w 1226"/>
                <a:gd name="T47" fmla="*/ 154 h 200"/>
                <a:gd name="T48" fmla="*/ 996 w 1226"/>
                <a:gd name="T49" fmla="*/ 148 h 200"/>
                <a:gd name="T50" fmla="*/ 1010 w 1226"/>
                <a:gd name="T51" fmla="*/ 144 h 200"/>
                <a:gd name="T52" fmla="*/ 1026 w 1226"/>
                <a:gd name="T53" fmla="*/ 144 h 200"/>
                <a:gd name="T54" fmla="*/ 1038 w 1226"/>
                <a:gd name="T55" fmla="*/ 146 h 200"/>
                <a:gd name="T56" fmla="*/ 1050 w 1226"/>
                <a:gd name="T57" fmla="*/ 152 h 200"/>
                <a:gd name="T58" fmla="*/ 1060 w 1226"/>
                <a:gd name="T59" fmla="*/ 160 h 200"/>
                <a:gd name="T60" fmla="*/ 1070 w 1226"/>
                <a:gd name="T61" fmla="*/ 170 h 200"/>
                <a:gd name="T62" fmla="*/ 1078 w 1226"/>
                <a:gd name="T63" fmla="*/ 178 h 200"/>
                <a:gd name="T64" fmla="*/ 1084 w 1226"/>
                <a:gd name="T65" fmla="*/ 186 h 200"/>
                <a:gd name="T66" fmla="*/ 1088 w 1226"/>
                <a:gd name="T67" fmla="*/ 192 h 200"/>
                <a:gd name="T68" fmla="*/ 1090 w 1226"/>
                <a:gd name="T69" fmla="*/ 194 h 200"/>
                <a:gd name="T70" fmla="*/ 1226 w 1226"/>
                <a:gd name="T71" fmla="*/ 200 h 200"/>
                <a:gd name="T72" fmla="*/ 1226 w 1226"/>
                <a:gd name="T73" fmla="*/ 152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6"/>
                <a:gd name="T112" fmla="*/ 0 h 200"/>
                <a:gd name="T113" fmla="*/ 1226 w 1226"/>
                <a:gd name="T114" fmla="*/ 200 h 2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6" h="200">
                  <a:moveTo>
                    <a:pt x="1226" y="152"/>
                  </a:moveTo>
                  <a:lnTo>
                    <a:pt x="1218" y="150"/>
                  </a:lnTo>
                  <a:lnTo>
                    <a:pt x="1194" y="146"/>
                  </a:lnTo>
                  <a:lnTo>
                    <a:pt x="1154" y="140"/>
                  </a:lnTo>
                  <a:lnTo>
                    <a:pt x="1104" y="134"/>
                  </a:lnTo>
                  <a:lnTo>
                    <a:pt x="1040" y="124"/>
                  </a:lnTo>
                  <a:lnTo>
                    <a:pt x="968" y="112"/>
                  </a:lnTo>
                  <a:lnTo>
                    <a:pt x="886" y="102"/>
                  </a:lnTo>
                  <a:lnTo>
                    <a:pt x="798" y="88"/>
                  </a:lnTo>
                  <a:lnTo>
                    <a:pt x="701" y="76"/>
                  </a:lnTo>
                  <a:lnTo>
                    <a:pt x="603" y="64"/>
                  </a:lnTo>
                  <a:lnTo>
                    <a:pt x="503" y="50"/>
                  </a:lnTo>
                  <a:lnTo>
                    <a:pt x="399" y="38"/>
                  </a:lnTo>
                  <a:lnTo>
                    <a:pt x="297" y="26"/>
                  </a:lnTo>
                  <a:lnTo>
                    <a:pt x="197" y="16"/>
                  </a:lnTo>
                  <a:lnTo>
                    <a:pt x="98" y="8"/>
                  </a:lnTo>
                  <a:lnTo>
                    <a:pt x="6" y="0"/>
                  </a:lnTo>
                  <a:lnTo>
                    <a:pt x="0" y="60"/>
                  </a:lnTo>
                  <a:lnTo>
                    <a:pt x="956" y="180"/>
                  </a:lnTo>
                  <a:lnTo>
                    <a:pt x="958" y="178"/>
                  </a:lnTo>
                  <a:lnTo>
                    <a:pt x="960" y="174"/>
                  </a:lnTo>
                  <a:lnTo>
                    <a:pt x="966" y="168"/>
                  </a:lnTo>
                  <a:lnTo>
                    <a:pt x="974" y="160"/>
                  </a:lnTo>
                  <a:lnTo>
                    <a:pt x="984" y="154"/>
                  </a:lnTo>
                  <a:lnTo>
                    <a:pt x="996" y="148"/>
                  </a:lnTo>
                  <a:lnTo>
                    <a:pt x="1010" y="144"/>
                  </a:lnTo>
                  <a:lnTo>
                    <a:pt x="1026" y="144"/>
                  </a:lnTo>
                  <a:lnTo>
                    <a:pt x="1038" y="146"/>
                  </a:lnTo>
                  <a:lnTo>
                    <a:pt x="1050" y="152"/>
                  </a:lnTo>
                  <a:lnTo>
                    <a:pt x="1060" y="160"/>
                  </a:lnTo>
                  <a:lnTo>
                    <a:pt x="1070" y="170"/>
                  </a:lnTo>
                  <a:lnTo>
                    <a:pt x="1078" y="178"/>
                  </a:lnTo>
                  <a:lnTo>
                    <a:pt x="1084" y="186"/>
                  </a:lnTo>
                  <a:lnTo>
                    <a:pt x="1088" y="192"/>
                  </a:lnTo>
                  <a:lnTo>
                    <a:pt x="1090" y="194"/>
                  </a:lnTo>
                  <a:lnTo>
                    <a:pt x="1226" y="200"/>
                  </a:lnTo>
                  <a:lnTo>
                    <a:pt x="1226" y="152"/>
                  </a:lnTo>
                  <a:close/>
                </a:path>
              </a:pathLst>
            </a:custGeom>
            <a:solidFill>
              <a:srgbClr val="F2CC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9" name="Freeform 82">
              <a:extLst>
                <a:ext uri="{FF2B5EF4-FFF2-40B4-BE49-F238E27FC236}">
                  <a16:creationId xmlns:a16="http://schemas.microsoft.com/office/drawing/2014/main" id="{1D83A999-6935-4A10-8DAD-6417CFC0A20C}"/>
                </a:ext>
              </a:extLst>
            </p:cNvPr>
            <p:cNvSpPr>
              <a:spLocks/>
            </p:cNvSpPr>
            <p:nvPr/>
          </p:nvSpPr>
          <p:spPr bwMode="auto">
            <a:xfrm>
              <a:off x="3058" y="1727"/>
              <a:ext cx="397" cy="264"/>
            </a:xfrm>
            <a:custGeom>
              <a:avLst/>
              <a:gdLst>
                <a:gd name="T0" fmla="*/ 30 w 397"/>
                <a:gd name="T1" fmla="*/ 0 h 264"/>
                <a:gd name="T2" fmla="*/ 52 w 397"/>
                <a:gd name="T3" fmla="*/ 4 h 264"/>
                <a:gd name="T4" fmla="*/ 86 w 397"/>
                <a:gd name="T5" fmla="*/ 10 h 264"/>
                <a:gd name="T6" fmla="*/ 116 w 397"/>
                <a:gd name="T7" fmla="*/ 14 h 264"/>
                <a:gd name="T8" fmla="*/ 133 w 397"/>
                <a:gd name="T9" fmla="*/ 14 h 264"/>
                <a:gd name="T10" fmla="*/ 151 w 397"/>
                <a:gd name="T11" fmla="*/ 18 h 264"/>
                <a:gd name="T12" fmla="*/ 173 w 397"/>
                <a:gd name="T13" fmla="*/ 28 h 264"/>
                <a:gd name="T14" fmla="*/ 197 w 397"/>
                <a:gd name="T15" fmla="*/ 44 h 264"/>
                <a:gd name="T16" fmla="*/ 219 w 397"/>
                <a:gd name="T17" fmla="*/ 70 h 264"/>
                <a:gd name="T18" fmla="*/ 253 w 397"/>
                <a:gd name="T19" fmla="*/ 100 h 264"/>
                <a:gd name="T20" fmla="*/ 289 w 397"/>
                <a:gd name="T21" fmla="*/ 132 h 264"/>
                <a:gd name="T22" fmla="*/ 319 w 397"/>
                <a:gd name="T23" fmla="*/ 160 h 264"/>
                <a:gd name="T24" fmla="*/ 335 w 397"/>
                <a:gd name="T25" fmla="*/ 182 h 264"/>
                <a:gd name="T26" fmla="*/ 355 w 397"/>
                <a:gd name="T27" fmla="*/ 202 h 264"/>
                <a:gd name="T28" fmla="*/ 375 w 397"/>
                <a:gd name="T29" fmla="*/ 226 h 264"/>
                <a:gd name="T30" fmla="*/ 393 w 397"/>
                <a:gd name="T31" fmla="*/ 246 h 264"/>
                <a:gd name="T32" fmla="*/ 397 w 397"/>
                <a:gd name="T33" fmla="*/ 262 h 264"/>
                <a:gd name="T34" fmla="*/ 385 w 397"/>
                <a:gd name="T35" fmla="*/ 262 h 264"/>
                <a:gd name="T36" fmla="*/ 363 w 397"/>
                <a:gd name="T37" fmla="*/ 252 h 264"/>
                <a:gd name="T38" fmla="*/ 339 w 397"/>
                <a:gd name="T39" fmla="*/ 232 h 264"/>
                <a:gd name="T40" fmla="*/ 319 w 397"/>
                <a:gd name="T41" fmla="*/ 206 h 264"/>
                <a:gd name="T42" fmla="*/ 287 w 397"/>
                <a:gd name="T43" fmla="*/ 170 h 264"/>
                <a:gd name="T44" fmla="*/ 251 w 397"/>
                <a:gd name="T45" fmla="*/ 132 h 264"/>
                <a:gd name="T46" fmla="*/ 221 w 397"/>
                <a:gd name="T47" fmla="*/ 102 h 264"/>
                <a:gd name="T48" fmla="*/ 203 w 397"/>
                <a:gd name="T49" fmla="*/ 84 h 264"/>
                <a:gd name="T50" fmla="*/ 181 w 397"/>
                <a:gd name="T51" fmla="*/ 68 h 264"/>
                <a:gd name="T52" fmla="*/ 153 w 397"/>
                <a:gd name="T53" fmla="*/ 52 h 264"/>
                <a:gd name="T54" fmla="*/ 120 w 397"/>
                <a:gd name="T55" fmla="*/ 40 h 264"/>
                <a:gd name="T56" fmla="*/ 84 w 397"/>
                <a:gd name="T57" fmla="*/ 34 h 264"/>
                <a:gd name="T58" fmla="*/ 40 w 397"/>
                <a:gd name="T59" fmla="*/ 28 h 264"/>
                <a:gd name="T60" fmla="*/ 6 w 397"/>
                <a:gd name="T61" fmla="*/ 20 h 264"/>
                <a:gd name="T62" fmla="*/ 6 w 397"/>
                <a:gd name="T63" fmla="*/ 8 h 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7"/>
                <a:gd name="T97" fmla="*/ 0 h 264"/>
                <a:gd name="T98" fmla="*/ 397 w 397"/>
                <a:gd name="T99" fmla="*/ 264 h 2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7" h="264">
                  <a:moveTo>
                    <a:pt x="26" y="0"/>
                  </a:moveTo>
                  <a:lnTo>
                    <a:pt x="30" y="0"/>
                  </a:lnTo>
                  <a:lnTo>
                    <a:pt x="40" y="2"/>
                  </a:lnTo>
                  <a:lnTo>
                    <a:pt x="52" y="4"/>
                  </a:lnTo>
                  <a:lnTo>
                    <a:pt x="70" y="6"/>
                  </a:lnTo>
                  <a:lnTo>
                    <a:pt x="86" y="10"/>
                  </a:lnTo>
                  <a:lnTo>
                    <a:pt x="102" y="12"/>
                  </a:lnTo>
                  <a:lnTo>
                    <a:pt x="116" y="14"/>
                  </a:lnTo>
                  <a:lnTo>
                    <a:pt x="125" y="14"/>
                  </a:lnTo>
                  <a:lnTo>
                    <a:pt x="133" y="14"/>
                  </a:lnTo>
                  <a:lnTo>
                    <a:pt x="141" y="16"/>
                  </a:lnTo>
                  <a:lnTo>
                    <a:pt x="151" y="18"/>
                  </a:lnTo>
                  <a:lnTo>
                    <a:pt x="163" y="22"/>
                  </a:lnTo>
                  <a:lnTo>
                    <a:pt x="173" y="28"/>
                  </a:lnTo>
                  <a:lnTo>
                    <a:pt x="185" y="36"/>
                  </a:lnTo>
                  <a:lnTo>
                    <a:pt x="197" y="44"/>
                  </a:lnTo>
                  <a:lnTo>
                    <a:pt x="207" y="56"/>
                  </a:lnTo>
                  <a:lnTo>
                    <a:pt x="219" y="70"/>
                  </a:lnTo>
                  <a:lnTo>
                    <a:pt x="235" y="84"/>
                  </a:lnTo>
                  <a:lnTo>
                    <a:pt x="253" y="100"/>
                  </a:lnTo>
                  <a:lnTo>
                    <a:pt x="271" y="116"/>
                  </a:lnTo>
                  <a:lnTo>
                    <a:pt x="289" y="132"/>
                  </a:lnTo>
                  <a:lnTo>
                    <a:pt x="305" y="148"/>
                  </a:lnTo>
                  <a:lnTo>
                    <a:pt x="319" y="160"/>
                  </a:lnTo>
                  <a:lnTo>
                    <a:pt x="327" y="172"/>
                  </a:lnTo>
                  <a:lnTo>
                    <a:pt x="335" y="182"/>
                  </a:lnTo>
                  <a:lnTo>
                    <a:pt x="343" y="192"/>
                  </a:lnTo>
                  <a:lnTo>
                    <a:pt x="355" y="202"/>
                  </a:lnTo>
                  <a:lnTo>
                    <a:pt x="365" y="214"/>
                  </a:lnTo>
                  <a:lnTo>
                    <a:pt x="375" y="226"/>
                  </a:lnTo>
                  <a:lnTo>
                    <a:pt x="385" y="236"/>
                  </a:lnTo>
                  <a:lnTo>
                    <a:pt x="393" y="246"/>
                  </a:lnTo>
                  <a:lnTo>
                    <a:pt x="397" y="256"/>
                  </a:lnTo>
                  <a:lnTo>
                    <a:pt x="397" y="262"/>
                  </a:lnTo>
                  <a:lnTo>
                    <a:pt x="393" y="264"/>
                  </a:lnTo>
                  <a:lnTo>
                    <a:pt x="385" y="262"/>
                  </a:lnTo>
                  <a:lnTo>
                    <a:pt x="375" y="258"/>
                  </a:lnTo>
                  <a:lnTo>
                    <a:pt x="363" y="252"/>
                  </a:lnTo>
                  <a:lnTo>
                    <a:pt x="351" y="242"/>
                  </a:lnTo>
                  <a:lnTo>
                    <a:pt x="339" y="232"/>
                  </a:lnTo>
                  <a:lnTo>
                    <a:pt x="329" y="220"/>
                  </a:lnTo>
                  <a:lnTo>
                    <a:pt x="319" y="206"/>
                  </a:lnTo>
                  <a:lnTo>
                    <a:pt x="303" y="188"/>
                  </a:lnTo>
                  <a:lnTo>
                    <a:pt x="287" y="170"/>
                  </a:lnTo>
                  <a:lnTo>
                    <a:pt x="269" y="150"/>
                  </a:lnTo>
                  <a:lnTo>
                    <a:pt x="251" y="132"/>
                  </a:lnTo>
                  <a:lnTo>
                    <a:pt x="233" y="114"/>
                  </a:lnTo>
                  <a:lnTo>
                    <a:pt x="221" y="102"/>
                  </a:lnTo>
                  <a:lnTo>
                    <a:pt x="211" y="92"/>
                  </a:lnTo>
                  <a:lnTo>
                    <a:pt x="203" y="84"/>
                  </a:lnTo>
                  <a:lnTo>
                    <a:pt x="193" y="76"/>
                  </a:lnTo>
                  <a:lnTo>
                    <a:pt x="181" y="68"/>
                  </a:lnTo>
                  <a:lnTo>
                    <a:pt x="167" y="58"/>
                  </a:lnTo>
                  <a:lnTo>
                    <a:pt x="153" y="52"/>
                  </a:lnTo>
                  <a:lnTo>
                    <a:pt x="137" y="44"/>
                  </a:lnTo>
                  <a:lnTo>
                    <a:pt x="120" y="40"/>
                  </a:lnTo>
                  <a:lnTo>
                    <a:pt x="104" y="36"/>
                  </a:lnTo>
                  <a:lnTo>
                    <a:pt x="84" y="34"/>
                  </a:lnTo>
                  <a:lnTo>
                    <a:pt x="62" y="32"/>
                  </a:lnTo>
                  <a:lnTo>
                    <a:pt x="40" y="28"/>
                  </a:lnTo>
                  <a:lnTo>
                    <a:pt x="20" y="24"/>
                  </a:lnTo>
                  <a:lnTo>
                    <a:pt x="6" y="20"/>
                  </a:lnTo>
                  <a:lnTo>
                    <a:pt x="0" y="14"/>
                  </a:lnTo>
                  <a:lnTo>
                    <a:pt x="6" y="8"/>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0" name="Freeform 83">
              <a:extLst>
                <a:ext uri="{FF2B5EF4-FFF2-40B4-BE49-F238E27FC236}">
                  <a16:creationId xmlns:a16="http://schemas.microsoft.com/office/drawing/2014/main" id="{B04B1953-7F30-47FE-8A1C-DB4D04904BE8}"/>
                </a:ext>
              </a:extLst>
            </p:cNvPr>
            <p:cNvSpPr>
              <a:spLocks/>
            </p:cNvSpPr>
            <p:nvPr/>
          </p:nvSpPr>
          <p:spPr bwMode="auto">
            <a:xfrm>
              <a:off x="2662" y="2196"/>
              <a:ext cx="266" cy="149"/>
            </a:xfrm>
            <a:custGeom>
              <a:avLst/>
              <a:gdLst>
                <a:gd name="T0" fmla="*/ 20 w 266"/>
                <a:gd name="T1" fmla="*/ 143 h 149"/>
                <a:gd name="T2" fmla="*/ 24 w 266"/>
                <a:gd name="T3" fmla="*/ 139 h 149"/>
                <a:gd name="T4" fmla="*/ 32 w 266"/>
                <a:gd name="T5" fmla="*/ 124 h 149"/>
                <a:gd name="T6" fmla="*/ 46 w 266"/>
                <a:gd name="T7" fmla="*/ 106 h 149"/>
                <a:gd name="T8" fmla="*/ 64 w 266"/>
                <a:gd name="T9" fmla="*/ 84 h 149"/>
                <a:gd name="T10" fmla="*/ 84 w 266"/>
                <a:gd name="T11" fmla="*/ 64 h 149"/>
                <a:gd name="T12" fmla="*/ 108 w 266"/>
                <a:gd name="T13" fmla="*/ 46 h 149"/>
                <a:gd name="T14" fmla="*/ 134 w 266"/>
                <a:gd name="T15" fmla="*/ 36 h 149"/>
                <a:gd name="T16" fmla="*/ 160 w 266"/>
                <a:gd name="T17" fmla="*/ 32 h 149"/>
                <a:gd name="T18" fmla="*/ 184 w 266"/>
                <a:gd name="T19" fmla="*/ 34 h 149"/>
                <a:gd name="T20" fmla="*/ 204 w 266"/>
                <a:gd name="T21" fmla="*/ 38 h 149"/>
                <a:gd name="T22" fmla="*/ 218 w 266"/>
                <a:gd name="T23" fmla="*/ 44 h 149"/>
                <a:gd name="T24" fmla="*/ 230 w 266"/>
                <a:gd name="T25" fmla="*/ 48 h 149"/>
                <a:gd name="T26" fmla="*/ 240 w 266"/>
                <a:gd name="T27" fmla="*/ 54 h 149"/>
                <a:gd name="T28" fmla="*/ 246 w 266"/>
                <a:gd name="T29" fmla="*/ 60 h 149"/>
                <a:gd name="T30" fmla="*/ 252 w 266"/>
                <a:gd name="T31" fmla="*/ 68 h 149"/>
                <a:gd name="T32" fmla="*/ 256 w 266"/>
                <a:gd name="T33" fmla="*/ 74 h 149"/>
                <a:gd name="T34" fmla="*/ 260 w 266"/>
                <a:gd name="T35" fmla="*/ 78 h 149"/>
                <a:gd name="T36" fmla="*/ 264 w 266"/>
                <a:gd name="T37" fmla="*/ 76 h 149"/>
                <a:gd name="T38" fmla="*/ 266 w 266"/>
                <a:gd name="T39" fmla="*/ 72 h 149"/>
                <a:gd name="T40" fmla="*/ 264 w 266"/>
                <a:gd name="T41" fmla="*/ 64 h 149"/>
                <a:gd name="T42" fmla="*/ 260 w 266"/>
                <a:gd name="T43" fmla="*/ 54 h 149"/>
                <a:gd name="T44" fmla="*/ 250 w 266"/>
                <a:gd name="T45" fmla="*/ 42 h 149"/>
                <a:gd name="T46" fmla="*/ 234 w 266"/>
                <a:gd name="T47" fmla="*/ 30 h 149"/>
                <a:gd name="T48" fmla="*/ 212 w 266"/>
                <a:gd name="T49" fmla="*/ 18 h 149"/>
                <a:gd name="T50" fmla="*/ 188 w 266"/>
                <a:gd name="T51" fmla="*/ 8 h 149"/>
                <a:gd name="T52" fmla="*/ 166 w 266"/>
                <a:gd name="T53" fmla="*/ 2 h 149"/>
                <a:gd name="T54" fmla="*/ 144 w 266"/>
                <a:gd name="T55" fmla="*/ 0 h 149"/>
                <a:gd name="T56" fmla="*/ 126 w 266"/>
                <a:gd name="T57" fmla="*/ 0 h 149"/>
                <a:gd name="T58" fmla="*/ 110 w 266"/>
                <a:gd name="T59" fmla="*/ 2 h 149"/>
                <a:gd name="T60" fmla="*/ 94 w 266"/>
                <a:gd name="T61" fmla="*/ 6 h 149"/>
                <a:gd name="T62" fmla="*/ 82 w 266"/>
                <a:gd name="T63" fmla="*/ 12 h 149"/>
                <a:gd name="T64" fmla="*/ 74 w 266"/>
                <a:gd name="T65" fmla="*/ 18 h 149"/>
                <a:gd name="T66" fmla="*/ 64 w 266"/>
                <a:gd name="T67" fmla="*/ 30 h 149"/>
                <a:gd name="T68" fmla="*/ 48 w 266"/>
                <a:gd name="T69" fmla="*/ 50 h 149"/>
                <a:gd name="T70" fmla="*/ 32 w 266"/>
                <a:gd name="T71" fmla="*/ 76 h 149"/>
                <a:gd name="T72" fmla="*/ 16 w 266"/>
                <a:gd name="T73" fmla="*/ 100 h 149"/>
                <a:gd name="T74" fmla="*/ 4 w 266"/>
                <a:gd name="T75" fmla="*/ 124 h 149"/>
                <a:gd name="T76" fmla="*/ 0 w 266"/>
                <a:gd name="T77" fmla="*/ 141 h 149"/>
                <a:gd name="T78" fmla="*/ 4 w 266"/>
                <a:gd name="T79" fmla="*/ 149 h 149"/>
                <a:gd name="T80" fmla="*/ 20 w 266"/>
                <a:gd name="T81" fmla="*/ 143 h 1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6"/>
                <a:gd name="T124" fmla="*/ 0 h 149"/>
                <a:gd name="T125" fmla="*/ 266 w 266"/>
                <a:gd name="T126" fmla="*/ 149 h 1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6" h="149">
                  <a:moveTo>
                    <a:pt x="20" y="143"/>
                  </a:moveTo>
                  <a:lnTo>
                    <a:pt x="24" y="139"/>
                  </a:lnTo>
                  <a:lnTo>
                    <a:pt x="32" y="124"/>
                  </a:lnTo>
                  <a:lnTo>
                    <a:pt x="46" y="106"/>
                  </a:lnTo>
                  <a:lnTo>
                    <a:pt x="64" y="84"/>
                  </a:lnTo>
                  <a:lnTo>
                    <a:pt x="84" y="64"/>
                  </a:lnTo>
                  <a:lnTo>
                    <a:pt x="108" y="46"/>
                  </a:lnTo>
                  <a:lnTo>
                    <a:pt x="134" y="36"/>
                  </a:lnTo>
                  <a:lnTo>
                    <a:pt x="160" y="32"/>
                  </a:lnTo>
                  <a:lnTo>
                    <a:pt x="184" y="34"/>
                  </a:lnTo>
                  <a:lnTo>
                    <a:pt x="204" y="38"/>
                  </a:lnTo>
                  <a:lnTo>
                    <a:pt x="218" y="44"/>
                  </a:lnTo>
                  <a:lnTo>
                    <a:pt x="230" y="48"/>
                  </a:lnTo>
                  <a:lnTo>
                    <a:pt x="240" y="54"/>
                  </a:lnTo>
                  <a:lnTo>
                    <a:pt x="246" y="60"/>
                  </a:lnTo>
                  <a:lnTo>
                    <a:pt x="252" y="68"/>
                  </a:lnTo>
                  <a:lnTo>
                    <a:pt x="256" y="74"/>
                  </a:lnTo>
                  <a:lnTo>
                    <a:pt x="260" y="78"/>
                  </a:lnTo>
                  <a:lnTo>
                    <a:pt x="264" y="76"/>
                  </a:lnTo>
                  <a:lnTo>
                    <a:pt x="266" y="72"/>
                  </a:lnTo>
                  <a:lnTo>
                    <a:pt x="264" y="64"/>
                  </a:lnTo>
                  <a:lnTo>
                    <a:pt x="260" y="54"/>
                  </a:lnTo>
                  <a:lnTo>
                    <a:pt x="250" y="42"/>
                  </a:lnTo>
                  <a:lnTo>
                    <a:pt x="234" y="30"/>
                  </a:lnTo>
                  <a:lnTo>
                    <a:pt x="212" y="18"/>
                  </a:lnTo>
                  <a:lnTo>
                    <a:pt x="188" y="8"/>
                  </a:lnTo>
                  <a:lnTo>
                    <a:pt x="166" y="2"/>
                  </a:lnTo>
                  <a:lnTo>
                    <a:pt x="144" y="0"/>
                  </a:lnTo>
                  <a:lnTo>
                    <a:pt x="126" y="0"/>
                  </a:lnTo>
                  <a:lnTo>
                    <a:pt x="110" y="2"/>
                  </a:lnTo>
                  <a:lnTo>
                    <a:pt x="94" y="6"/>
                  </a:lnTo>
                  <a:lnTo>
                    <a:pt x="82" y="12"/>
                  </a:lnTo>
                  <a:lnTo>
                    <a:pt x="74" y="18"/>
                  </a:lnTo>
                  <a:lnTo>
                    <a:pt x="64" y="30"/>
                  </a:lnTo>
                  <a:lnTo>
                    <a:pt x="48" y="50"/>
                  </a:lnTo>
                  <a:lnTo>
                    <a:pt x="32" y="76"/>
                  </a:lnTo>
                  <a:lnTo>
                    <a:pt x="16" y="100"/>
                  </a:lnTo>
                  <a:lnTo>
                    <a:pt x="4" y="124"/>
                  </a:lnTo>
                  <a:lnTo>
                    <a:pt x="0" y="141"/>
                  </a:lnTo>
                  <a:lnTo>
                    <a:pt x="4" y="149"/>
                  </a:lnTo>
                  <a:lnTo>
                    <a:pt x="2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1" name="Freeform 84">
              <a:extLst>
                <a:ext uri="{FF2B5EF4-FFF2-40B4-BE49-F238E27FC236}">
                  <a16:creationId xmlns:a16="http://schemas.microsoft.com/office/drawing/2014/main" id="{719BA275-BC3A-40D5-B4EB-4FB918B4E3D7}"/>
                </a:ext>
              </a:extLst>
            </p:cNvPr>
            <p:cNvSpPr>
              <a:spLocks/>
            </p:cNvSpPr>
            <p:nvPr/>
          </p:nvSpPr>
          <p:spPr bwMode="auto">
            <a:xfrm>
              <a:off x="2804" y="1803"/>
              <a:ext cx="354" cy="142"/>
            </a:xfrm>
            <a:custGeom>
              <a:avLst/>
              <a:gdLst>
                <a:gd name="T0" fmla="*/ 0 w 354"/>
                <a:gd name="T1" fmla="*/ 10 h 142"/>
                <a:gd name="T2" fmla="*/ 2 w 354"/>
                <a:gd name="T3" fmla="*/ 8 h 142"/>
                <a:gd name="T4" fmla="*/ 10 w 354"/>
                <a:gd name="T5" fmla="*/ 6 h 142"/>
                <a:gd name="T6" fmla="*/ 22 w 354"/>
                <a:gd name="T7" fmla="*/ 2 h 142"/>
                <a:gd name="T8" fmla="*/ 36 w 354"/>
                <a:gd name="T9" fmla="*/ 0 h 142"/>
                <a:gd name="T10" fmla="*/ 52 w 354"/>
                <a:gd name="T11" fmla="*/ 0 h 142"/>
                <a:gd name="T12" fmla="*/ 70 w 354"/>
                <a:gd name="T13" fmla="*/ 2 h 142"/>
                <a:gd name="T14" fmla="*/ 90 w 354"/>
                <a:gd name="T15" fmla="*/ 10 h 142"/>
                <a:gd name="T16" fmla="*/ 110 w 354"/>
                <a:gd name="T17" fmla="*/ 22 h 142"/>
                <a:gd name="T18" fmla="*/ 130 w 354"/>
                <a:gd name="T19" fmla="*/ 36 h 142"/>
                <a:gd name="T20" fmla="*/ 152 w 354"/>
                <a:gd name="T21" fmla="*/ 50 h 142"/>
                <a:gd name="T22" fmla="*/ 174 w 354"/>
                <a:gd name="T23" fmla="*/ 62 h 142"/>
                <a:gd name="T24" fmla="*/ 198 w 354"/>
                <a:gd name="T25" fmla="*/ 70 h 142"/>
                <a:gd name="T26" fmla="*/ 220 w 354"/>
                <a:gd name="T27" fmla="*/ 78 h 142"/>
                <a:gd name="T28" fmla="*/ 240 w 354"/>
                <a:gd name="T29" fmla="*/ 84 h 142"/>
                <a:gd name="T30" fmla="*/ 258 w 354"/>
                <a:gd name="T31" fmla="*/ 86 h 142"/>
                <a:gd name="T32" fmla="*/ 274 w 354"/>
                <a:gd name="T33" fmla="*/ 88 h 142"/>
                <a:gd name="T34" fmla="*/ 288 w 354"/>
                <a:gd name="T35" fmla="*/ 88 h 142"/>
                <a:gd name="T36" fmla="*/ 300 w 354"/>
                <a:gd name="T37" fmla="*/ 88 h 142"/>
                <a:gd name="T38" fmla="*/ 312 w 354"/>
                <a:gd name="T39" fmla="*/ 88 h 142"/>
                <a:gd name="T40" fmla="*/ 322 w 354"/>
                <a:gd name="T41" fmla="*/ 90 h 142"/>
                <a:gd name="T42" fmla="*/ 332 w 354"/>
                <a:gd name="T43" fmla="*/ 94 h 142"/>
                <a:gd name="T44" fmla="*/ 340 w 354"/>
                <a:gd name="T45" fmla="*/ 100 h 142"/>
                <a:gd name="T46" fmla="*/ 348 w 354"/>
                <a:gd name="T47" fmla="*/ 110 h 142"/>
                <a:gd name="T48" fmla="*/ 354 w 354"/>
                <a:gd name="T49" fmla="*/ 122 h 142"/>
                <a:gd name="T50" fmla="*/ 354 w 354"/>
                <a:gd name="T51" fmla="*/ 134 h 142"/>
                <a:gd name="T52" fmla="*/ 342 w 354"/>
                <a:gd name="T53" fmla="*/ 140 h 142"/>
                <a:gd name="T54" fmla="*/ 324 w 354"/>
                <a:gd name="T55" fmla="*/ 142 h 142"/>
                <a:gd name="T56" fmla="*/ 302 w 354"/>
                <a:gd name="T57" fmla="*/ 142 h 142"/>
                <a:gd name="T58" fmla="*/ 276 w 354"/>
                <a:gd name="T59" fmla="*/ 138 h 142"/>
                <a:gd name="T60" fmla="*/ 252 w 354"/>
                <a:gd name="T61" fmla="*/ 132 h 142"/>
                <a:gd name="T62" fmla="*/ 230 w 354"/>
                <a:gd name="T63" fmla="*/ 126 h 142"/>
                <a:gd name="T64" fmla="*/ 214 w 354"/>
                <a:gd name="T65" fmla="*/ 118 h 142"/>
                <a:gd name="T66" fmla="*/ 200 w 354"/>
                <a:gd name="T67" fmla="*/ 110 h 142"/>
                <a:gd name="T68" fmla="*/ 182 w 354"/>
                <a:gd name="T69" fmla="*/ 100 h 142"/>
                <a:gd name="T70" fmla="*/ 162 w 354"/>
                <a:gd name="T71" fmla="*/ 90 h 142"/>
                <a:gd name="T72" fmla="*/ 140 w 354"/>
                <a:gd name="T73" fmla="*/ 80 h 142"/>
                <a:gd name="T74" fmla="*/ 118 w 354"/>
                <a:gd name="T75" fmla="*/ 72 h 142"/>
                <a:gd name="T76" fmla="*/ 98 w 354"/>
                <a:gd name="T77" fmla="*/ 62 h 142"/>
                <a:gd name="T78" fmla="*/ 80 w 354"/>
                <a:gd name="T79" fmla="*/ 56 h 142"/>
                <a:gd name="T80" fmla="*/ 66 w 354"/>
                <a:gd name="T81" fmla="*/ 52 h 142"/>
                <a:gd name="T82" fmla="*/ 54 w 354"/>
                <a:gd name="T83" fmla="*/ 50 h 142"/>
                <a:gd name="T84" fmla="*/ 42 w 354"/>
                <a:gd name="T85" fmla="*/ 48 h 142"/>
                <a:gd name="T86" fmla="*/ 32 w 354"/>
                <a:gd name="T87" fmla="*/ 46 h 142"/>
                <a:gd name="T88" fmla="*/ 22 w 354"/>
                <a:gd name="T89" fmla="*/ 42 h 142"/>
                <a:gd name="T90" fmla="*/ 12 w 354"/>
                <a:gd name="T91" fmla="*/ 38 h 142"/>
                <a:gd name="T92" fmla="*/ 6 w 354"/>
                <a:gd name="T93" fmla="*/ 32 h 142"/>
                <a:gd name="T94" fmla="*/ 2 w 354"/>
                <a:gd name="T95" fmla="*/ 22 h 142"/>
                <a:gd name="T96" fmla="*/ 0 w 354"/>
                <a:gd name="T97" fmla="*/ 10 h 1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4"/>
                <a:gd name="T148" fmla="*/ 0 h 142"/>
                <a:gd name="T149" fmla="*/ 354 w 354"/>
                <a:gd name="T150" fmla="*/ 142 h 14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4" h="142">
                  <a:moveTo>
                    <a:pt x="0" y="10"/>
                  </a:moveTo>
                  <a:lnTo>
                    <a:pt x="2" y="8"/>
                  </a:lnTo>
                  <a:lnTo>
                    <a:pt x="10" y="6"/>
                  </a:lnTo>
                  <a:lnTo>
                    <a:pt x="22" y="2"/>
                  </a:lnTo>
                  <a:lnTo>
                    <a:pt x="36" y="0"/>
                  </a:lnTo>
                  <a:lnTo>
                    <a:pt x="52" y="0"/>
                  </a:lnTo>
                  <a:lnTo>
                    <a:pt x="70" y="2"/>
                  </a:lnTo>
                  <a:lnTo>
                    <a:pt x="90" y="10"/>
                  </a:lnTo>
                  <a:lnTo>
                    <a:pt x="110" y="22"/>
                  </a:lnTo>
                  <a:lnTo>
                    <a:pt x="130" y="36"/>
                  </a:lnTo>
                  <a:lnTo>
                    <a:pt x="152" y="50"/>
                  </a:lnTo>
                  <a:lnTo>
                    <a:pt x="174" y="62"/>
                  </a:lnTo>
                  <a:lnTo>
                    <a:pt x="198" y="70"/>
                  </a:lnTo>
                  <a:lnTo>
                    <a:pt x="220" y="78"/>
                  </a:lnTo>
                  <a:lnTo>
                    <a:pt x="240" y="84"/>
                  </a:lnTo>
                  <a:lnTo>
                    <a:pt x="258" y="86"/>
                  </a:lnTo>
                  <a:lnTo>
                    <a:pt x="274" y="88"/>
                  </a:lnTo>
                  <a:lnTo>
                    <a:pt x="288" y="88"/>
                  </a:lnTo>
                  <a:lnTo>
                    <a:pt x="300" y="88"/>
                  </a:lnTo>
                  <a:lnTo>
                    <a:pt x="312" y="88"/>
                  </a:lnTo>
                  <a:lnTo>
                    <a:pt x="322" y="90"/>
                  </a:lnTo>
                  <a:lnTo>
                    <a:pt x="332" y="94"/>
                  </a:lnTo>
                  <a:lnTo>
                    <a:pt x="340" y="100"/>
                  </a:lnTo>
                  <a:lnTo>
                    <a:pt x="348" y="110"/>
                  </a:lnTo>
                  <a:lnTo>
                    <a:pt x="354" y="122"/>
                  </a:lnTo>
                  <a:lnTo>
                    <a:pt x="354" y="134"/>
                  </a:lnTo>
                  <a:lnTo>
                    <a:pt x="342" y="140"/>
                  </a:lnTo>
                  <a:lnTo>
                    <a:pt x="324" y="142"/>
                  </a:lnTo>
                  <a:lnTo>
                    <a:pt x="302" y="142"/>
                  </a:lnTo>
                  <a:lnTo>
                    <a:pt x="276" y="138"/>
                  </a:lnTo>
                  <a:lnTo>
                    <a:pt x="252" y="132"/>
                  </a:lnTo>
                  <a:lnTo>
                    <a:pt x="230" y="126"/>
                  </a:lnTo>
                  <a:lnTo>
                    <a:pt x="214" y="118"/>
                  </a:lnTo>
                  <a:lnTo>
                    <a:pt x="200" y="110"/>
                  </a:lnTo>
                  <a:lnTo>
                    <a:pt x="182" y="100"/>
                  </a:lnTo>
                  <a:lnTo>
                    <a:pt x="162" y="90"/>
                  </a:lnTo>
                  <a:lnTo>
                    <a:pt x="140" y="80"/>
                  </a:lnTo>
                  <a:lnTo>
                    <a:pt x="118" y="72"/>
                  </a:lnTo>
                  <a:lnTo>
                    <a:pt x="98" y="62"/>
                  </a:lnTo>
                  <a:lnTo>
                    <a:pt x="80" y="56"/>
                  </a:lnTo>
                  <a:lnTo>
                    <a:pt x="66" y="52"/>
                  </a:lnTo>
                  <a:lnTo>
                    <a:pt x="54" y="50"/>
                  </a:lnTo>
                  <a:lnTo>
                    <a:pt x="42" y="48"/>
                  </a:lnTo>
                  <a:lnTo>
                    <a:pt x="32" y="46"/>
                  </a:lnTo>
                  <a:lnTo>
                    <a:pt x="22" y="42"/>
                  </a:lnTo>
                  <a:lnTo>
                    <a:pt x="12" y="38"/>
                  </a:lnTo>
                  <a:lnTo>
                    <a:pt x="6" y="32"/>
                  </a:lnTo>
                  <a:lnTo>
                    <a:pt x="2" y="22"/>
                  </a:lnTo>
                  <a:lnTo>
                    <a:pt x="0" y="10"/>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2" name="Freeform 85">
              <a:extLst>
                <a:ext uri="{FF2B5EF4-FFF2-40B4-BE49-F238E27FC236}">
                  <a16:creationId xmlns:a16="http://schemas.microsoft.com/office/drawing/2014/main" id="{1B47024D-A337-4963-AB54-B5E58B261E08}"/>
                </a:ext>
              </a:extLst>
            </p:cNvPr>
            <p:cNvSpPr>
              <a:spLocks/>
            </p:cNvSpPr>
            <p:nvPr/>
          </p:nvSpPr>
          <p:spPr bwMode="auto">
            <a:xfrm>
              <a:off x="2143" y="1797"/>
              <a:ext cx="150" cy="166"/>
            </a:xfrm>
            <a:custGeom>
              <a:avLst/>
              <a:gdLst>
                <a:gd name="T0" fmla="*/ 0 w 150"/>
                <a:gd name="T1" fmla="*/ 132 h 166"/>
                <a:gd name="T2" fmla="*/ 2 w 150"/>
                <a:gd name="T3" fmla="*/ 132 h 166"/>
                <a:gd name="T4" fmla="*/ 8 w 150"/>
                <a:gd name="T5" fmla="*/ 134 h 166"/>
                <a:gd name="T6" fmla="*/ 16 w 150"/>
                <a:gd name="T7" fmla="*/ 136 h 166"/>
                <a:gd name="T8" fmla="*/ 28 w 150"/>
                <a:gd name="T9" fmla="*/ 134 h 166"/>
                <a:gd name="T10" fmla="*/ 38 w 150"/>
                <a:gd name="T11" fmla="*/ 132 h 166"/>
                <a:gd name="T12" fmla="*/ 50 w 150"/>
                <a:gd name="T13" fmla="*/ 126 h 166"/>
                <a:gd name="T14" fmla="*/ 60 w 150"/>
                <a:gd name="T15" fmla="*/ 118 h 166"/>
                <a:gd name="T16" fmla="*/ 68 w 150"/>
                <a:gd name="T17" fmla="*/ 102 h 166"/>
                <a:gd name="T18" fmla="*/ 76 w 150"/>
                <a:gd name="T19" fmla="*/ 84 h 166"/>
                <a:gd name="T20" fmla="*/ 82 w 150"/>
                <a:gd name="T21" fmla="*/ 66 h 166"/>
                <a:gd name="T22" fmla="*/ 90 w 150"/>
                <a:gd name="T23" fmla="*/ 50 h 166"/>
                <a:gd name="T24" fmla="*/ 96 w 150"/>
                <a:gd name="T25" fmla="*/ 36 h 166"/>
                <a:gd name="T26" fmla="*/ 104 w 150"/>
                <a:gd name="T27" fmla="*/ 24 h 166"/>
                <a:gd name="T28" fmla="*/ 114 w 150"/>
                <a:gd name="T29" fmla="*/ 12 h 166"/>
                <a:gd name="T30" fmla="*/ 122 w 150"/>
                <a:gd name="T31" fmla="*/ 4 h 166"/>
                <a:gd name="T32" fmla="*/ 134 w 150"/>
                <a:gd name="T33" fmla="*/ 0 h 166"/>
                <a:gd name="T34" fmla="*/ 150 w 150"/>
                <a:gd name="T35" fmla="*/ 0 h 166"/>
                <a:gd name="T36" fmla="*/ 150 w 150"/>
                <a:gd name="T37" fmla="*/ 10 h 166"/>
                <a:gd name="T38" fmla="*/ 140 w 150"/>
                <a:gd name="T39" fmla="*/ 26 h 166"/>
                <a:gd name="T40" fmla="*/ 128 w 150"/>
                <a:gd name="T41" fmla="*/ 40 h 166"/>
                <a:gd name="T42" fmla="*/ 118 w 150"/>
                <a:gd name="T43" fmla="*/ 60 h 166"/>
                <a:gd name="T44" fmla="*/ 110 w 150"/>
                <a:gd name="T45" fmla="*/ 90 h 166"/>
                <a:gd name="T46" fmla="*/ 98 w 150"/>
                <a:gd name="T47" fmla="*/ 118 h 166"/>
                <a:gd name="T48" fmla="*/ 82 w 150"/>
                <a:gd name="T49" fmla="*/ 140 h 166"/>
                <a:gd name="T50" fmla="*/ 70 w 150"/>
                <a:gd name="T51" fmla="*/ 148 h 166"/>
                <a:gd name="T52" fmla="*/ 58 w 150"/>
                <a:gd name="T53" fmla="*/ 156 h 166"/>
                <a:gd name="T54" fmla="*/ 44 w 150"/>
                <a:gd name="T55" fmla="*/ 162 h 166"/>
                <a:gd name="T56" fmla="*/ 30 w 150"/>
                <a:gd name="T57" fmla="*/ 166 h 166"/>
                <a:gd name="T58" fmla="*/ 18 w 150"/>
                <a:gd name="T59" fmla="*/ 164 h 166"/>
                <a:gd name="T60" fmla="*/ 8 w 150"/>
                <a:gd name="T61" fmla="*/ 160 h 166"/>
                <a:gd name="T62" fmla="*/ 2 w 150"/>
                <a:gd name="T63" fmla="*/ 150 h 166"/>
                <a:gd name="T64" fmla="*/ 0 w 150"/>
                <a:gd name="T65" fmla="*/ 132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
                <a:gd name="T100" fmla="*/ 0 h 166"/>
                <a:gd name="T101" fmla="*/ 150 w 150"/>
                <a:gd name="T102" fmla="*/ 166 h 1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 h="166">
                  <a:moveTo>
                    <a:pt x="0" y="132"/>
                  </a:moveTo>
                  <a:lnTo>
                    <a:pt x="2" y="132"/>
                  </a:lnTo>
                  <a:lnTo>
                    <a:pt x="8" y="134"/>
                  </a:lnTo>
                  <a:lnTo>
                    <a:pt x="16" y="136"/>
                  </a:lnTo>
                  <a:lnTo>
                    <a:pt x="28" y="134"/>
                  </a:lnTo>
                  <a:lnTo>
                    <a:pt x="38" y="132"/>
                  </a:lnTo>
                  <a:lnTo>
                    <a:pt x="50" y="126"/>
                  </a:lnTo>
                  <a:lnTo>
                    <a:pt x="60" y="118"/>
                  </a:lnTo>
                  <a:lnTo>
                    <a:pt x="68" y="102"/>
                  </a:lnTo>
                  <a:lnTo>
                    <a:pt x="76" y="84"/>
                  </a:lnTo>
                  <a:lnTo>
                    <a:pt x="82" y="66"/>
                  </a:lnTo>
                  <a:lnTo>
                    <a:pt x="90" y="50"/>
                  </a:lnTo>
                  <a:lnTo>
                    <a:pt x="96" y="36"/>
                  </a:lnTo>
                  <a:lnTo>
                    <a:pt x="104" y="24"/>
                  </a:lnTo>
                  <a:lnTo>
                    <a:pt x="114" y="12"/>
                  </a:lnTo>
                  <a:lnTo>
                    <a:pt x="122" y="4"/>
                  </a:lnTo>
                  <a:lnTo>
                    <a:pt x="134" y="0"/>
                  </a:lnTo>
                  <a:lnTo>
                    <a:pt x="150" y="0"/>
                  </a:lnTo>
                  <a:lnTo>
                    <a:pt x="150" y="10"/>
                  </a:lnTo>
                  <a:lnTo>
                    <a:pt x="140" y="26"/>
                  </a:lnTo>
                  <a:lnTo>
                    <a:pt x="128" y="40"/>
                  </a:lnTo>
                  <a:lnTo>
                    <a:pt x="118" y="60"/>
                  </a:lnTo>
                  <a:lnTo>
                    <a:pt x="110" y="90"/>
                  </a:lnTo>
                  <a:lnTo>
                    <a:pt x="98" y="118"/>
                  </a:lnTo>
                  <a:lnTo>
                    <a:pt x="82" y="140"/>
                  </a:lnTo>
                  <a:lnTo>
                    <a:pt x="70" y="148"/>
                  </a:lnTo>
                  <a:lnTo>
                    <a:pt x="58" y="156"/>
                  </a:lnTo>
                  <a:lnTo>
                    <a:pt x="44" y="162"/>
                  </a:lnTo>
                  <a:lnTo>
                    <a:pt x="30" y="166"/>
                  </a:lnTo>
                  <a:lnTo>
                    <a:pt x="18" y="164"/>
                  </a:lnTo>
                  <a:lnTo>
                    <a:pt x="8" y="160"/>
                  </a:lnTo>
                  <a:lnTo>
                    <a:pt x="2" y="150"/>
                  </a:lnTo>
                  <a:lnTo>
                    <a:pt x="0" y="132"/>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3" name="Freeform 86">
              <a:extLst>
                <a:ext uri="{FF2B5EF4-FFF2-40B4-BE49-F238E27FC236}">
                  <a16:creationId xmlns:a16="http://schemas.microsoft.com/office/drawing/2014/main" id="{100CF235-4557-472B-A10A-2C6085824473}"/>
                </a:ext>
              </a:extLst>
            </p:cNvPr>
            <p:cNvSpPr>
              <a:spLocks/>
            </p:cNvSpPr>
            <p:nvPr/>
          </p:nvSpPr>
          <p:spPr bwMode="auto">
            <a:xfrm>
              <a:off x="2311" y="2076"/>
              <a:ext cx="60" cy="325"/>
            </a:xfrm>
            <a:custGeom>
              <a:avLst/>
              <a:gdLst>
                <a:gd name="T0" fmla="*/ 10 w 60"/>
                <a:gd name="T1" fmla="*/ 14 h 325"/>
                <a:gd name="T2" fmla="*/ 8 w 60"/>
                <a:gd name="T3" fmla="*/ 36 h 325"/>
                <a:gd name="T4" fmla="*/ 2 w 60"/>
                <a:gd name="T5" fmla="*/ 88 h 325"/>
                <a:gd name="T6" fmla="*/ 0 w 60"/>
                <a:gd name="T7" fmla="*/ 154 h 325"/>
                <a:gd name="T8" fmla="*/ 6 w 60"/>
                <a:gd name="T9" fmla="*/ 214 h 325"/>
                <a:gd name="T10" fmla="*/ 18 w 60"/>
                <a:gd name="T11" fmla="*/ 257 h 325"/>
                <a:gd name="T12" fmla="*/ 32 w 60"/>
                <a:gd name="T13" fmla="*/ 285 h 325"/>
                <a:gd name="T14" fmla="*/ 46 w 60"/>
                <a:gd name="T15" fmla="*/ 305 h 325"/>
                <a:gd name="T16" fmla="*/ 54 w 60"/>
                <a:gd name="T17" fmla="*/ 321 h 325"/>
                <a:gd name="T18" fmla="*/ 58 w 60"/>
                <a:gd name="T19" fmla="*/ 325 h 325"/>
                <a:gd name="T20" fmla="*/ 60 w 60"/>
                <a:gd name="T21" fmla="*/ 313 h 325"/>
                <a:gd name="T22" fmla="*/ 56 w 60"/>
                <a:gd name="T23" fmla="*/ 287 h 325"/>
                <a:gd name="T24" fmla="*/ 46 w 60"/>
                <a:gd name="T25" fmla="*/ 257 h 325"/>
                <a:gd name="T26" fmla="*/ 32 w 60"/>
                <a:gd name="T27" fmla="*/ 214 h 325"/>
                <a:gd name="T28" fmla="*/ 20 w 60"/>
                <a:gd name="T29" fmla="*/ 158 h 325"/>
                <a:gd name="T30" fmla="*/ 16 w 60"/>
                <a:gd name="T31" fmla="*/ 106 h 325"/>
                <a:gd name="T32" fmla="*/ 16 w 60"/>
                <a:gd name="T33" fmla="*/ 74 h 325"/>
                <a:gd name="T34" fmla="*/ 20 w 60"/>
                <a:gd name="T35" fmla="*/ 48 h 325"/>
                <a:gd name="T36" fmla="*/ 24 w 60"/>
                <a:gd name="T37" fmla="*/ 16 h 325"/>
                <a:gd name="T38" fmla="*/ 22 w 60"/>
                <a:gd name="T39" fmla="*/ 0 h 325"/>
                <a:gd name="T40" fmla="*/ 10 w 60"/>
                <a:gd name="T41" fmla="*/ 14 h 3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325"/>
                <a:gd name="T65" fmla="*/ 60 w 60"/>
                <a:gd name="T66" fmla="*/ 325 h 3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325">
                  <a:moveTo>
                    <a:pt x="10" y="14"/>
                  </a:moveTo>
                  <a:lnTo>
                    <a:pt x="8" y="36"/>
                  </a:lnTo>
                  <a:lnTo>
                    <a:pt x="2" y="88"/>
                  </a:lnTo>
                  <a:lnTo>
                    <a:pt x="0" y="154"/>
                  </a:lnTo>
                  <a:lnTo>
                    <a:pt x="6" y="214"/>
                  </a:lnTo>
                  <a:lnTo>
                    <a:pt x="18" y="257"/>
                  </a:lnTo>
                  <a:lnTo>
                    <a:pt x="32" y="285"/>
                  </a:lnTo>
                  <a:lnTo>
                    <a:pt x="46" y="305"/>
                  </a:lnTo>
                  <a:lnTo>
                    <a:pt x="54" y="321"/>
                  </a:lnTo>
                  <a:lnTo>
                    <a:pt x="58" y="325"/>
                  </a:lnTo>
                  <a:lnTo>
                    <a:pt x="60" y="313"/>
                  </a:lnTo>
                  <a:lnTo>
                    <a:pt x="56" y="287"/>
                  </a:lnTo>
                  <a:lnTo>
                    <a:pt x="46" y="257"/>
                  </a:lnTo>
                  <a:lnTo>
                    <a:pt x="32" y="214"/>
                  </a:lnTo>
                  <a:lnTo>
                    <a:pt x="20" y="158"/>
                  </a:lnTo>
                  <a:lnTo>
                    <a:pt x="16" y="106"/>
                  </a:lnTo>
                  <a:lnTo>
                    <a:pt x="16" y="74"/>
                  </a:lnTo>
                  <a:lnTo>
                    <a:pt x="20" y="48"/>
                  </a:lnTo>
                  <a:lnTo>
                    <a:pt x="24" y="16"/>
                  </a:lnTo>
                  <a:lnTo>
                    <a:pt x="22" y="0"/>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4" name="Freeform 87">
              <a:extLst>
                <a:ext uri="{FF2B5EF4-FFF2-40B4-BE49-F238E27FC236}">
                  <a16:creationId xmlns:a16="http://schemas.microsoft.com/office/drawing/2014/main" id="{4DD51A6B-2D4C-47FA-B4C7-19D6067C8314}"/>
                </a:ext>
              </a:extLst>
            </p:cNvPr>
            <p:cNvSpPr>
              <a:spLocks/>
            </p:cNvSpPr>
            <p:nvPr/>
          </p:nvSpPr>
          <p:spPr bwMode="auto">
            <a:xfrm>
              <a:off x="2455" y="1839"/>
              <a:ext cx="54" cy="104"/>
            </a:xfrm>
            <a:custGeom>
              <a:avLst/>
              <a:gdLst>
                <a:gd name="T0" fmla="*/ 40 w 54"/>
                <a:gd name="T1" fmla="*/ 0 h 104"/>
                <a:gd name="T2" fmla="*/ 34 w 54"/>
                <a:gd name="T3" fmla="*/ 6 h 104"/>
                <a:gd name="T4" fmla="*/ 24 w 54"/>
                <a:gd name="T5" fmla="*/ 18 h 104"/>
                <a:gd name="T6" fmla="*/ 12 w 54"/>
                <a:gd name="T7" fmla="*/ 36 h 104"/>
                <a:gd name="T8" fmla="*/ 4 w 54"/>
                <a:gd name="T9" fmla="*/ 56 h 104"/>
                <a:gd name="T10" fmla="*/ 0 w 54"/>
                <a:gd name="T11" fmla="*/ 74 h 104"/>
                <a:gd name="T12" fmla="*/ 0 w 54"/>
                <a:gd name="T13" fmla="*/ 92 h 104"/>
                <a:gd name="T14" fmla="*/ 4 w 54"/>
                <a:gd name="T15" fmla="*/ 104 h 104"/>
                <a:gd name="T16" fmla="*/ 20 w 54"/>
                <a:gd name="T17" fmla="*/ 102 h 104"/>
                <a:gd name="T18" fmla="*/ 32 w 54"/>
                <a:gd name="T19" fmla="*/ 96 h 104"/>
                <a:gd name="T20" fmla="*/ 32 w 54"/>
                <a:gd name="T21" fmla="*/ 92 h 104"/>
                <a:gd name="T22" fmla="*/ 32 w 54"/>
                <a:gd name="T23" fmla="*/ 84 h 104"/>
                <a:gd name="T24" fmla="*/ 36 w 54"/>
                <a:gd name="T25" fmla="*/ 68 h 104"/>
                <a:gd name="T26" fmla="*/ 46 w 54"/>
                <a:gd name="T27" fmla="*/ 42 h 104"/>
                <a:gd name="T28" fmla="*/ 54 w 54"/>
                <a:gd name="T29" fmla="*/ 18 h 104"/>
                <a:gd name="T30" fmla="*/ 54 w 54"/>
                <a:gd name="T31" fmla="*/ 0 h 104"/>
                <a:gd name="T32" fmla="*/ 40 w 54"/>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104"/>
                <a:gd name="T53" fmla="*/ 54 w 54"/>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104">
                  <a:moveTo>
                    <a:pt x="40" y="0"/>
                  </a:moveTo>
                  <a:lnTo>
                    <a:pt x="34" y="6"/>
                  </a:lnTo>
                  <a:lnTo>
                    <a:pt x="24" y="18"/>
                  </a:lnTo>
                  <a:lnTo>
                    <a:pt x="12" y="36"/>
                  </a:lnTo>
                  <a:lnTo>
                    <a:pt x="4" y="56"/>
                  </a:lnTo>
                  <a:lnTo>
                    <a:pt x="0" y="74"/>
                  </a:lnTo>
                  <a:lnTo>
                    <a:pt x="0" y="92"/>
                  </a:lnTo>
                  <a:lnTo>
                    <a:pt x="4" y="104"/>
                  </a:lnTo>
                  <a:lnTo>
                    <a:pt x="20" y="102"/>
                  </a:lnTo>
                  <a:lnTo>
                    <a:pt x="32" y="96"/>
                  </a:lnTo>
                  <a:lnTo>
                    <a:pt x="32" y="92"/>
                  </a:lnTo>
                  <a:lnTo>
                    <a:pt x="32" y="84"/>
                  </a:lnTo>
                  <a:lnTo>
                    <a:pt x="36" y="68"/>
                  </a:lnTo>
                  <a:lnTo>
                    <a:pt x="46" y="42"/>
                  </a:lnTo>
                  <a:lnTo>
                    <a:pt x="54" y="18"/>
                  </a:lnTo>
                  <a:lnTo>
                    <a:pt x="54" y="0"/>
                  </a:lnTo>
                  <a:lnTo>
                    <a:pt x="40" y="0"/>
                  </a:lnTo>
                  <a:close/>
                </a:path>
              </a:pathLst>
            </a:custGeom>
            <a:solidFill>
              <a:srgbClr val="5B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5" name="Freeform 88">
              <a:extLst>
                <a:ext uri="{FF2B5EF4-FFF2-40B4-BE49-F238E27FC236}">
                  <a16:creationId xmlns:a16="http://schemas.microsoft.com/office/drawing/2014/main" id="{7EE03CB9-CBE0-47C0-B065-36CAB2EF4C46}"/>
                </a:ext>
              </a:extLst>
            </p:cNvPr>
            <p:cNvSpPr>
              <a:spLocks/>
            </p:cNvSpPr>
            <p:nvPr/>
          </p:nvSpPr>
          <p:spPr bwMode="auto">
            <a:xfrm>
              <a:off x="2794" y="2411"/>
              <a:ext cx="110" cy="259"/>
            </a:xfrm>
            <a:custGeom>
              <a:avLst/>
              <a:gdLst>
                <a:gd name="T0" fmla="*/ 54 w 110"/>
                <a:gd name="T1" fmla="*/ 0 h 259"/>
                <a:gd name="T2" fmla="*/ 62 w 110"/>
                <a:gd name="T3" fmla="*/ 2 h 259"/>
                <a:gd name="T4" fmla="*/ 82 w 110"/>
                <a:gd name="T5" fmla="*/ 20 h 259"/>
                <a:gd name="T6" fmla="*/ 102 w 110"/>
                <a:gd name="T7" fmla="*/ 62 h 259"/>
                <a:gd name="T8" fmla="*/ 110 w 110"/>
                <a:gd name="T9" fmla="*/ 142 h 259"/>
                <a:gd name="T10" fmla="*/ 104 w 110"/>
                <a:gd name="T11" fmla="*/ 208 h 259"/>
                <a:gd name="T12" fmla="*/ 90 w 110"/>
                <a:gd name="T13" fmla="*/ 243 h 259"/>
                <a:gd name="T14" fmla="*/ 72 w 110"/>
                <a:gd name="T15" fmla="*/ 257 h 259"/>
                <a:gd name="T16" fmla="*/ 54 w 110"/>
                <a:gd name="T17" fmla="*/ 259 h 259"/>
                <a:gd name="T18" fmla="*/ 46 w 110"/>
                <a:gd name="T19" fmla="*/ 259 h 259"/>
                <a:gd name="T20" fmla="*/ 38 w 110"/>
                <a:gd name="T21" fmla="*/ 255 h 259"/>
                <a:gd name="T22" fmla="*/ 28 w 110"/>
                <a:gd name="T23" fmla="*/ 247 h 259"/>
                <a:gd name="T24" fmla="*/ 18 w 110"/>
                <a:gd name="T25" fmla="*/ 232 h 259"/>
                <a:gd name="T26" fmla="*/ 10 w 110"/>
                <a:gd name="T27" fmla="*/ 210 h 259"/>
                <a:gd name="T28" fmla="*/ 4 w 110"/>
                <a:gd name="T29" fmla="*/ 178 h 259"/>
                <a:gd name="T30" fmla="*/ 0 w 110"/>
                <a:gd name="T31" fmla="*/ 136 h 259"/>
                <a:gd name="T32" fmla="*/ 2 w 110"/>
                <a:gd name="T33" fmla="*/ 82 h 259"/>
                <a:gd name="T34" fmla="*/ 12 w 110"/>
                <a:gd name="T35" fmla="*/ 36 h 259"/>
                <a:gd name="T36" fmla="*/ 30 w 110"/>
                <a:gd name="T37" fmla="*/ 10 h 259"/>
                <a:gd name="T38" fmla="*/ 46 w 110"/>
                <a:gd name="T39" fmla="*/ 2 h 259"/>
                <a:gd name="T40" fmla="*/ 54 w 110"/>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259"/>
                <a:gd name="T65" fmla="*/ 110 w 110"/>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259">
                  <a:moveTo>
                    <a:pt x="54" y="0"/>
                  </a:moveTo>
                  <a:lnTo>
                    <a:pt x="62" y="2"/>
                  </a:lnTo>
                  <a:lnTo>
                    <a:pt x="82" y="20"/>
                  </a:lnTo>
                  <a:lnTo>
                    <a:pt x="102" y="62"/>
                  </a:lnTo>
                  <a:lnTo>
                    <a:pt x="110" y="142"/>
                  </a:lnTo>
                  <a:lnTo>
                    <a:pt x="104" y="208"/>
                  </a:lnTo>
                  <a:lnTo>
                    <a:pt x="90" y="243"/>
                  </a:lnTo>
                  <a:lnTo>
                    <a:pt x="72" y="257"/>
                  </a:lnTo>
                  <a:lnTo>
                    <a:pt x="54" y="259"/>
                  </a:lnTo>
                  <a:lnTo>
                    <a:pt x="46" y="259"/>
                  </a:lnTo>
                  <a:lnTo>
                    <a:pt x="38" y="255"/>
                  </a:lnTo>
                  <a:lnTo>
                    <a:pt x="28" y="247"/>
                  </a:lnTo>
                  <a:lnTo>
                    <a:pt x="18" y="232"/>
                  </a:lnTo>
                  <a:lnTo>
                    <a:pt x="10" y="210"/>
                  </a:lnTo>
                  <a:lnTo>
                    <a:pt x="4" y="178"/>
                  </a:lnTo>
                  <a:lnTo>
                    <a:pt x="0" y="136"/>
                  </a:lnTo>
                  <a:lnTo>
                    <a:pt x="2" y="82"/>
                  </a:lnTo>
                  <a:lnTo>
                    <a:pt x="12" y="36"/>
                  </a:lnTo>
                  <a:lnTo>
                    <a:pt x="30" y="10"/>
                  </a:lnTo>
                  <a:lnTo>
                    <a:pt x="46" y="2"/>
                  </a:lnTo>
                  <a:lnTo>
                    <a:pt x="54"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6" name="Freeform 89">
              <a:extLst>
                <a:ext uri="{FF2B5EF4-FFF2-40B4-BE49-F238E27FC236}">
                  <a16:creationId xmlns:a16="http://schemas.microsoft.com/office/drawing/2014/main" id="{43733445-0384-4677-8641-CADD63A3E53D}"/>
                </a:ext>
              </a:extLst>
            </p:cNvPr>
            <p:cNvSpPr>
              <a:spLocks/>
            </p:cNvSpPr>
            <p:nvPr/>
          </p:nvSpPr>
          <p:spPr bwMode="auto">
            <a:xfrm>
              <a:off x="1906" y="2339"/>
              <a:ext cx="93" cy="220"/>
            </a:xfrm>
            <a:custGeom>
              <a:avLst/>
              <a:gdLst>
                <a:gd name="T0" fmla="*/ 46 w 93"/>
                <a:gd name="T1" fmla="*/ 0 h 220"/>
                <a:gd name="T2" fmla="*/ 54 w 93"/>
                <a:gd name="T3" fmla="*/ 4 h 220"/>
                <a:gd name="T4" fmla="*/ 70 w 93"/>
                <a:gd name="T5" fmla="*/ 20 h 220"/>
                <a:gd name="T6" fmla="*/ 87 w 93"/>
                <a:gd name="T7" fmla="*/ 58 h 220"/>
                <a:gd name="T8" fmla="*/ 93 w 93"/>
                <a:gd name="T9" fmla="*/ 126 h 220"/>
                <a:gd name="T10" fmla="*/ 91 w 93"/>
                <a:gd name="T11" fmla="*/ 158 h 220"/>
                <a:gd name="T12" fmla="*/ 85 w 93"/>
                <a:gd name="T13" fmla="*/ 182 h 220"/>
                <a:gd name="T14" fmla="*/ 77 w 93"/>
                <a:gd name="T15" fmla="*/ 198 h 220"/>
                <a:gd name="T16" fmla="*/ 68 w 93"/>
                <a:gd name="T17" fmla="*/ 210 h 220"/>
                <a:gd name="T18" fmla="*/ 58 w 93"/>
                <a:gd name="T19" fmla="*/ 216 h 220"/>
                <a:gd name="T20" fmla="*/ 48 w 93"/>
                <a:gd name="T21" fmla="*/ 218 h 220"/>
                <a:gd name="T22" fmla="*/ 40 w 93"/>
                <a:gd name="T23" fmla="*/ 220 h 220"/>
                <a:gd name="T24" fmla="*/ 32 w 93"/>
                <a:gd name="T25" fmla="*/ 218 h 220"/>
                <a:gd name="T26" fmla="*/ 24 w 93"/>
                <a:gd name="T27" fmla="*/ 214 h 220"/>
                <a:gd name="T28" fmla="*/ 14 w 93"/>
                <a:gd name="T29" fmla="*/ 196 h 220"/>
                <a:gd name="T30" fmla="*/ 4 w 93"/>
                <a:gd name="T31" fmla="*/ 162 h 220"/>
                <a:gd name="T32" fmla="*/ 0 w 93"/>
                <a:gd name="T33" fmla="*/ 102 h 220"/>
                <a:gd name="T34" fmla="*/ 8 w 93"/>
                <a:gd name="T35" fmla="*/ 44 h 220"/>
                <a:gd name="T36" fmla="*/ 24 w 93"/>
                <a:gd name="T37" fmla="*/ 14 h 220"/>
                <a:gd name="T38" fmla="*/ 38 w 93"/>
                <a:gd name="T39" fmla="*/ 2 h 220"/>
                <a:gd name="T40" fmla="*/ 46 w 93"/>
                <a:gd name="T41" fmla="*/ 0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220"/>
                <a:gd name="T65" fmla="*/ 93 w 93"/>
                <a:gd name="T66" fmla="*/ 220 h 2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220">
                  <a:moveTo>
                    <a:pt x="46" y="0"/>
                  </a:moveTo>
                  <a:lnTo>
                    <a:pt x="54" y="4"/>
                  </a:lnTo>
                  <a:lnTo>
                    <a:pt x="70" y="20"/>
                  </a:lnTo>
                  <a:lnTo>
                    <a:pt x="87" y="58"/>
                  </a:lnTo>
                  <a:lnTo>
                    <a:pt x="93" y="126"/>
                  </a:lnTo>
                  <a:lnTo>
                    <a:pt x="91" y="158"/>
                  </a:lnTo>
                  <a:lnTo>
                    <a:pt x="85" y="182"/>
                  </a:lnTo>
                  <a:lnTo>
                    <a:pt x="77" y="198"/>
                  </a:lnTo>
                  <a:lnTo>
                    <a:pt x="68" y="210"/>
                  </a:lnTo>
                  <a:lnTo>
                    <a:pt x="58" y="216"/>
                  </a:lnTo>
                  <a:lnTo>
                    <a:pt x="48" y="218"/>
                  </a:lnTo>
                  <a:lnTo>
                    <a:pt x="40" y="220"/>
                  </a:lnTo>
                  <a:lnTo>
                    <a:pt x="32" y="218"/>
                  </a:lnTo>
                  <a:lnTo>
                    <a:pt x="24" y="214"/>
                  </a:lnTo>
                  <a:lnTo>
                    <a:pt x="14" y="196"/>
                  </a:lnTo>
                  <a:lnTo>
                    <a:pt x="4" y="162"/>
                  </a:lnTo>
                  <a:lnTo>
                    <a:pt x="0" y="102"/>
                  </a:lnTo>
                  <a:lnTo>
                    <a:pt x="8" y="44"/>
                  </a:lnTo>
                  <a:lnTo>
                    <a:pt x="24" y="14"/>
                  </a:lnTo>
                  <a:lnTo>
                    <a:pt x="38" y="2"/>
                  </a:lnTo>
                  <a:lnTo>
                    <a:pt x="4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25" name="Group 90">
            <a:extLst>
              <a:ext uri="{FF2B5EF4-FFF2-40B4-BE49-F238E27FC236}">
                <a16:creationId xmlns:a16="http://schemas.microsoft.com/office/drawing/2014/main" id="{D38F232C-0E52-4893-9963-0094532F6E0B}"/>
              </a:ext>
            </a:extLst>
          </p:cNvPr>
          <p:cNvGrpSpPr>
            <a:grpSpLocks/>
          </p:cNvGrpSpPr>
          <p:nvPr/>
        </p:nvGrpSpPr>
        <p:grpSpPr bwMode="auto">
          <a:xfrm>
            <a:off x="4648200" y="3124200"/>
            <a:ext cx="3975100" cy="1695450"/>
            <a:chOff x="1111" y="1347"/>
            <a:chExt cx="3543" cy="1357"/>
          </a:xfrm>
        </p:grpSpPr>
        <p:sp>
          <p:nvSpPr>
            <p:cNvPr id="30726" name="Freeform 91">
              <a:extLst>
                <a:ext uri="{FF2B5EF4-FFF2-40B4-BE49-F238E27FC236}">
                  <a16:creationId xmlns:a16="http://schemas.microsoft.com/office/drawing/2014/main" id="{D8D7448D-9B6F-460A-93E1-A976329C8F19}"/>
                </a:ext>
              </a:extLst>
            </p:cNvPr>
            <p:cNvSpPr>
              <a:spLocks/>
            </p:cNvSpPr>
            <p:nvPr/>
          </p:nvSpPr>
          <p:spPr bwMode="auto">
            <a:xfrm>
              <a:off x="1651" y="1919"/>
              <a:ext cx="269" cy="402"/>
            </a:xfrm>
            <a:custGeom>
              <a:avLst/>
              <a:gdLst>
                <a:gd name="T0" fmla="*/ 149 w 269"/>
                <a:gd name="T1" fmla="*/ 0 h 402"/>
                <a:gd name="T2" fmla="*/ 176 w 269"/>
                <a:gd name="T3" fmla="*/ 5 h 402"/>
                <a:gd name="T4" fmla="*/ 199 w 269"/>
                <a:gd name="T5" fmla="*/ 19 h 402"/>
                <a:gd name="T6" fmla="*/ 221 w 269"/>
                <a:gd name="T7" fmla="*/ 39 h 402"/>
                <a:gd name="T8" fmla="*/ 238 w 269"/>
                <a:gd name="T9" fmla="*/ 65 h 402"/>
                <a:gd name="T10" fmla="*/ 253 w 269"/>
                <a:gd name="T11" fmla="*/ 96 h 402"/>
                <a:gd name="T12" fmla="*/ 263 w 269"/>
                <a:gd name="T13" fmla="*/ 131 h 402"/>
                <a:gd name="T14" fmla="*/ 269 w 269"/>
                <a:gd name="T15" fmla="*/ 169 h 402"/>
                <a:gd name="T16" fmla="*/ 269 w 269"/>
                <a:gd name="T17" fmla="*/ 210 h 402"/>
                <a:gd name="T18" fmla="*/ 263 w 269"/>
                <a:gd name="T19" fmla="*/ 251 h 402"/>
                <a:gd name="T20" fmla="*/ 253 w 269"/>
                <a:gd name="T21" fmla="*/ 286 h 402"/>
                <a:gd name="T22" fmla="*/ 238 w 269"/>
                <a:gd name="T23" fmla="*/ 320 h 402"/>
                <a:gd name="T24" fmla="*/ 219 w 269"/>
                <a:gd name="T25" fmla="*/ 349 h 402"/>
                <a:gd name="T26" fmla="*/ 197 w 269"/>
                <a:gd name="T27" fmla="*/ 372 h 402"/>
                <a:gd name="T28" fmla="*/ 174 w 269"/>
                <a:gd name="T29" fmla="*/ 390 h 402"/>
                <a:gd name="T30" fmla="*/ 148 w 269"/>
                <a:gd name="T31" fmla="*/ 400 h 402"/>
                <a:gd name="T32" fmla="*/ 121 w 269"/>
                <a:gd name="T33" fmla="*/ 402 h 402"/>
                <a:gd name="T34" fmla="*/ 94 w 269"/>
                <a:gd name="T35" fmla="*/ 397 h 402"/>
                <a:gd name="T36" fmla="*/ 70 w 269"/>
                <a:gd name="T37" fmla="*/ 382 h 402"/>
                <a:gd name="T38" fmla="*/ 48 w 269"/>
                <a:gd name="T39" fmla="*/ 363 h 402"/>
                <a:gd name="T40" fmla="*/ 30 w 269"/>
                <a:gd name="T41" fmla="*/ 336 h 402"/>
                <a:gd name="T42" fmla="*/ 16 w 269"/>
                <a:gd name="T43" fmla="*/ 306 h 402"/>
                <a:gd name="T44" fmla="*/ 6 w 269"/>
                <a:gd name="T45" fmla="*/ 270 h 402"/>
                <a:gd name="T46" fmla="*/ 0 w 269"/>
                <a:gd name="T47" fmla="*/ 231 h 402"/>
                <a:gd name="T48" fmla="*/ 0 w 269"/>
                <a:gd name="T49" fmla="*/ 190 h 402"/>
                <a:gd name="T50" fmla="*/ 6 w 269"/>
                <a:gd name="T51" fmla="*/ 149 h 402"/>
                <a:gd name="T52" fmla="*/ 16 w 269"/>
                <a:gd name="T53" fmla="*/ 114 h 402"/>
                <a:gd name="T54" fmla="*/ 32 w 269"/>
                <a:gd name="T55" fmla="*/ 80 h 402"/>
                <a:gd name="T56" fmla="*/ 50 w 269"/>
                <a:gd name="T57" fmla="*/ 51 h 402"/>
                <a:gd name="T58" fmla="*/ 71 w 269"/>
                <a:gd name="T59" fmla="*/ 28 h 402"/>
                <a:gd name="T60" fmla="*/ 96 w 269"/>
                <a:gd name="T61" fmla="*/ 12 h 402"/>
                <a:gd name="T62" fmla="*/ 123 w 269"/>
                <a:gd name="T63" fmla="*/ 1 h 402"/>
                <a:gd name="T64" fmla="*/ 149 w 269"/>
                <a:gd name="T65" fmla="*/ 0 h 4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9"/>
                <a:gd name="T100" fmla="*/ 0 h 402"/>
                <a:gd name="T101" fmla="*/ 269 w 269"/>
                <a:gd name="T102" fmla="*/ 402 h 4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9" h="402">
                  <a:moveTo>
                    <a:pt x="149" y="0"/>
                  </a:moveTo>
                  <a:lnTo>
                    <a:pt x="176" y="5"/>
                  </a:lnTo>
                  <a:lnTo>
                    <a:pt x="199" y="19"/>
                  </a:lnTo>
                  <a:lnTo>
                    <a:pt x="221" y="39"/>
                  </a:lnTo>
                  <a:lnTo>
                    <a:pt x="238" y="65"/>
                  </a:lnTo>
                  <a:lnTo>
                    <a:pt x="253" y="96"/>
                  </a:lnTo>
                  <a:lnTo>
                    <a:pt x="263" y="131"/>
                  </a:lnTo>
                  <a:lnTo>
                    <a:pt x="269" y="169"/>
                  </a:lnTo>
                  <a:lnTo>
                    <a:pt x="269" y="210"/>
                  </a:lnTo>
                  <a:lnTo>
                    <a:pt x="263" y="251"/>
                  </a:lnTo>
                  <a:lnTo>
                    <a:pt x="253" y="286"/>
                  </a:lnTo>
                  <a:lnTo>
                    <a:pt x="238" y="320"/>
                  </a:lnTo>
                  <a:lnTo>
                    <a:pt x="219" y="349"/>
                  </a:lnTo>
                  <a:lnTo>
                    <a:pt x="197" y="372"/>
                  </a:lnTo>
                  <a:lnTo>
                    <a:pt x="174" y="390"/>
                  </a:lnTo>
                  <a:lnTo>
                    <a:pt x="148" y="400"/>
                  </a:lnTo>
                  <a:lnTo>
                    <a:pt x="121" y="402"/>
                  </a:lnTo>
                  <a:lnTo>
                    <a:pt x="94" y="397"/>
                  </a:lnTo>
                  <a:lnTo>
                    <a:pt x="70" y="382"/>
                  </a:lnTo>
                  <a:lnTo>
                    <a:pt x="48" y="363"/>
                  </a:lnTo>
                  <a:lnTo>
                    <a:pt x="30" y="336"/>
                  </a:lnTo>
                  <a:lnTo>
                    <a:pt x="16" y="306"/>
                  </a:lnTo>
                  <a:lnTo>
                    <a:pt x="6" y="270"/>
                  </a:lnTo>
                  <a:lnTo>
                    <a:pt x="0" y="231"/>
                  </a:lnTo>
                  <a:lnTo>
                    <a:pt x="0" y="190"/>
                  </a:lnTo>
                  <a:lnTo>
                    <a:pt x="6" y="149"/>
                  </a:lnTo>
                  <a:lnTo>
                    <a:pt x="16" y="114"/>
                  </a:lnTo>
                  <a:lnTo>
                    <a:pt x="32" y="80"/>
                  </a:lnTo>
                  <a:lnTo>
                    <a:pt x="50" y="51"/>
                  </a:lnTo>
                  <a:lnTo>
                    <a:pt x="71" y="28"/>
                  </a:lnTo>
                  <a:lnTo>
                    <a:pt x="96" y="12"/>
                  </a:lnTo>
                  <a:lnTo>
                    <a:pt x="123" y="1"/>
                  </a:lnTo>
                  <a:lnTo>
                    <a:pt x="149"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7" name="Freeform 92">
              <a:extLst>
                <a:ext uri="{FF2B5EF4-FFF2-40B4-BE49-F238E27FC236}">
                  <a16:creationId xmlns:a16="http://schemas.microsoft.com/office/drawing/2014/main" id="{D9D9C25B-A965-499C-B7E5-051396899780}"/>
                </a:ext>
              </a:extLst>
            </p:cNvPr>
            <p:cNvSpPr>
              <a:spLocks/>
            </p:cNvSpPr>
            <p:nvPr/>
          </p:nvSpPr>
          <p:spPr bwMode="auto">
            <a:xfrm>
              <a:off x="1390" y="1764"/>
              <a:ext cx="585" cy="635"/>
            </a:xfrm>
            <a:custGeom>
              <a:avLst/>
              <a:gdLst>
                <a:gd name="T0" fmla="*/ 220 w 585"/>
                <a:gd name="T1" fmla="*/ 0 h 635"/>
                <a:gd name="T2" fmla="*/ 446 w 585"/>
                <a:gd name="T3" fmla="*/ 35 h 635"/>
                <a:gd name="T4" fmla="*/ 478 w 585"/>
                <a:gd name="T5" fmla="*/ 55 h 635"/>
                <a:gd name="T6" fmla="*/ 505 w 585"/>
                <a:gd name="T7" fmla="*/ 76 h 635"/>
                <a:gd name="T8" fmla="*/ 526 w 585"/>
                <a:gd name="T9" fmla="*/ 101 h 635"/>
                <a:gd name="T10" fmla="*/ 546 w 585"/>
                <a:gd name="T11" fmla="*/ 128 h 635"/>
                <a:gd name="T12" fmla="*/ 560 w 585"/>
                <a:gd name="T13" fmla="*/ 158 h 635"/>
                <a:gd name="T14" fmla="*/ 572 w 585"/>
                <a:gd name="T15" fmla="*/ 188 h 635"/>
                <a:gd name="T16" fmla="*/ 579 w 585"/>
                <a:gd name="T17" fmla="*/ 224 h 635"/>
                <a:gd name="T18" fmla="*/ 585 w 585"/>
                <a:gd name="T19" fmla="*/ 260 h 635"/>
                <a:gd name="T20" fmla="*/ 585 w 585"/>
                <a:gd name="T21" fmla="*/ 302 h 635"/>
                <a:gd name="T22" fmla="*/ 583 w 585"/>
                <a:gd name="T23" fmla="*/ 342 h 635"/>
                <a:gd name="T24" fmla="*/ 579 w 585"/>
                <a:gd name="T25" fmla="*/ 381 h 635"/>
                <a:gd name="T26" fmla="*/ 572 w 585"/>
                <a:gd name="T27" fmla="*/ 416 h 635"/>
                <a:gd name="T28" fmla="*/ 563 w 585"/>
                <a:gd name="T29" fmla="*/ 450 h 635"/>
                <a:gd name="T30" fmla="*/ 551 w 585"/>
                <a:gd name="T31" fmla="*/ 482 h 635"/>
                <a:gd name="T32" fmla="*/ 538 w 585"/>
                <a:gd name="T33" fmla="*/ 511 h 635"/>
                <a:gd name="T34" fmla="*/ 521 w 585"/>
                <a:gd name="T35" fmla="*/ 537 h 635"/>
                <a:gd name="T36" fmla="*/ 503 w 585"/>
                <a:gd name="T37" fmla="*/ 561 h 635"/>
                <a:gd name="T38" fmla="*/ 480 w 585"/>
                <a:gd name="T39" fmla="*/ 580 h 635"/>
                <a:gd name="T40" fmla="*/ 457 w 585"/>
                <a:gd name="T41" fmla="*/ 598 h 635"/>
                <a:gd name="T42" fmla="*/ 430 w 585"/>
                <a:gd name="T43" fmla="*/ 612 h 635"/>
                <a:gd name="T44" fmla="*/ 400 w 585"/>
                <a:gd name="T45" fmla="*/ 623 h 635"/>
                <a:gd name="T46" fmla="*/ 368 w 585"/>
                <a:gd name="T47" fmla="*/ 632 h 635"/>
                <a:gd name="T48" fmla="*/ 332 w 585"/>
                <a:gd name="T49" fmla="*/ 635 h 635"/>
                <a:gd name="T50" fmla="*/ 295 w 585"/>
                <a:gd name="T51" fmla="*/ 635 h 635"/>
                <a:gd name="T52" fmla="*/ 59 w 585"/>
                <a:gd name="T53" fmla="*/ 575 h 635"/>
                <a:gd name="T54" fmla="*/ 36 w 585"/>
                <a:gd name="T55" fmla="*/ 541 h 635"/>
                <a:gd name="T56" fmla="*/ 20 w 585"/>
                <a:gd name="T57" fmla="*/ 505 h 635"/>
                <a:gd name="T58" fmla="*/ 9 w 585"/>
                <a:gd name="T59" fmla="*/ 472 h 635"/>
                <a:gd name="T60" fmla="*/ 4 w 585"/>
                <a:gd name="T61" fmla="*/ 436 h 635"/>
                <a:gd name="T62" fmla="*/ 0 w 585"/>
                <a:gd name="T63" fmla="*/ 400 h 635"/>
                <a:gd name="T64" fmla="*/ 2 w 585"/>
                <a:gd name="T65" fmla="*/ 363 h 635"/>
                <a:gd name="T66" fmla="*/ 4 w 585"/>
                <a:gd name="T67" fmla="*/ 324 h 635"/>
                <a:gd name="T68" fmla="*/ 5 w 585"/>
                <a:gd name="T69" fmla="*/ 283 h 635"/>
                <a:gd name="T70" fmla="*/ 21 w 585"/>
                <a:gd name="T71" fmla="*/ 235 h 635"/>
                <a:gd name="T72" fmla="*/ 37 w 585"/>
                <a:gd name="T73" fmla="*/ 190 h 635"/>
                <a:gd name="T74" fmla="*/ 57 w 585"/>
                <a:gd name="T75" fmla="*/ 151 h 635"/>
                <a:gd name="T76" fmla="*/ 78 w 585"/>
                <a:gd name="T77" fmla="*/ 114 h 635"/>
                <a:gd name="T78" fmla="*/ 105 w 585"/>
                <a:gd name="T79" fmla="*/ 80 h 635"/>
                <a:gd name="T80" fmla="*/ 137 w 585"/>
                <a:gd name="T81" fmla="*/ 50 h 635"/>
                <a:gd name="T82" fmla="*/ 174 w 585"/>
                <a:gd name="T83" fmla="*/ 23 h 635"/>
                <a:gd name="T84" fmla="*/ 220 w 585"/>
                <a:gd name="T85" fmla="*/ 0 h 6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5"/>
                <a:gd name="T130" fmla="*/ 0 h 635"/>
                <a:gd name="T131" fmla="*/ 585 w 585"/>
                <a:gd name="T132" fmla="*/ 635 h 6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5" h="635">
                  <a:moveTo>
                    <a:pt x="220" y="0"/>
                  </a:moveTo>
                  <a:lnTo>
                    <a:pt x="446" y="35"/>
                  </a:lnTo>
                  <a:lnTo>
                    <a:pt x="478" y="55"/>
                  </a:lnTo>
                  <a:lnTo>
                    <a:pt x="505" y="76"/>
                  </a:lnTo>
                  <a:lnTo>
                    <a:pt x="526" y="101"/>
                  </a:lnTo>
                  <a:lnTo>
                    <a:pt x="546" y="128"/>
                  </a:lnTo>
                  <a:lnTo>
                    <a:pt x="560" y="158"/>
                  </a:lnTo>
                  <a:lnTo>
                    <a:pt x="572" y="188"/>
                  </a:lnTo>
                  <a:lnTo>
                    <a:pt x="579" y="224"/>
                  </a:lnTo>
                  <a:lnTo>
                    <a:pt x="585" y="260"/>
                  </a:lnTo>
                  <a:lnTo>
                    <a:pt x="585" y="302"/>
                  </a:lnTo>
                  <a:lnTo>
                    <a:pt x="583" y="342"/>
                  </a:lnTo>
                  <a:lnTo>
                    <a:pt x="579" y="381"/>
                  </a:lnTo>
                  <a:lnTo>
                    <a:pt x="572" y="416"/>
                  </a:lnTo>
                  <a:lnTo>
                    <a:pt x="563" y="450"/>
                  </a:lnTo>
                  <a:lnTo>
                    <a:pt x="551" y="482"/>
                  </a:lnTo>
                  <a:lnTo>
                    <a:pt x="538" y="511"/>
                  </a:lnTo>
                  <a:lnTo>
                    <a:pt x="521" y="537"/>
                  </a:lnTo>
                  <a:lnTo>
                    <a:pt x="503" y="561"/>
                  </a:lnTo>
                  <a:lnTo>
                    <a:pt x="480" y="580"/>
                  </a:lnTo>
                  <a:lnTo>
                    <a:pt x="457" y="598"/>
                  </a:lnTo>
                  <a:lnTo>
                    <a:pt x="430" y="612"/>
                  </a:lnTo>
                  <a:lnTo>
                    <a:pt x="400" y="623"/>
                  </a:lnTo>
                  <a:lnTo>
                    <a:pt x="368" y="632"/>
                  </a:lnTo>
                  <a:lnTo>
                    <a:pt x="332" y="635"/>
                  </a:lnTo>
                  <a:lnTo>
                    <a:pt x="295" y="635"/>
                  </a:lnTo>
                  <a:lnTo>
                    <a:pt x="59" y="575"/>
                  </a:lnTo>
                  <a:lnTo>
                    <a:pt x="36" y="541"/>
                  </a:lnTo>
                  <a:lnTo>
                    <a:pt x="20" y="505"/>
                  </a:lnTo>
                  <a:lnTo>
                    <a:pt x="9" y="472"/>
                  </a:lnTo>
                  <a:lnTo>
                    <a:pt x="4" y="436"/>
                  </a:lnTo>
                  <a:lnTo>
                    <a:pt x="0" y="400"/>
                  </a:lnTo>
                  <a:lnTo>
                    <a:pt x="2" y="363"/>
                  </a:lnTo>
                  <a:lnTo>
                    <a:pt x="4" y="324"/>
                  </a:lnTo>
                  <a:lnTo>
                    <a:pt x="5" y="283"/>
                  </a:lnTo>
                  <a:lnTo>
                    <a:pt x="21" y="235"/>
                  </a:lnTo>
                  <a:lnTo>
                    <a:pt x="37" y="190"/>
                  </a:lnTo>
                  <a:lnTo>
                    <a:pt x="57" y="151"/>
                  </a:lnTo>
                  <a:lnTo>
                    <a:pt x="78" y="114"/>
                  </a:lnTo>
                  <a:lnTo>
                    <a:pt x="105" y="80"/>
                  </a:lnTo>
                  <a:lnTo>
                    <a:pt x="137" y="50"/>
                  </a:lnTo>
                  <a:lnTo>
                    <a:pt x="174" y="23"/>
                  </a:lnTo>
                  <a:lnTo>
                    <a:pt x="220"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8" name="Freeform 93">
              <a:extLst>
                <a:ext uri="{FF2B5EF4-FFF2-40B4-BE49-F238E27FC236}">
                  <a16:creationId xmlns:a16="http://schemas.microsoft.com/office/drawing/2014/main" id="{DD45A6D4-7847-4FF4-B399-4402A5FE4E84}"/>
                </a:ext>
              </a:extLst>
            </p:cNvPr>
            <p:cNvSpPr>
              <a:spLocks/>
            </p:cNvSpPr>
            <p:nvPr/>
          </p:nvSpPr>
          <p:spPr bwMode="auto">
            <a:xfrm>
              <a:off x="1694" y="1949"/>
              <a:ext cx="218" cy="368"/>
            </a:xfrm>
            <a:custGeom>
              <a:avLst/>
              <a:gdLst>
                <a:gd name="T0" fmla="*/ 103 w 218"/>
                <a:gd name="T1" fmla="*/ 46 h 368"/>
                <a:gd name="T2" fmla="*/ 122 w 218"/>
                <a:gd name="T3" fmla="*/ 57 h 368"/>
                <a:gd name="T4" fmla="*/ 137 w 218"/>
                <a:gd name="T5" fmla="*/ 71 h 368"/>
                <a:gd name="T6" fmla="*/ 146 w 218"/>
                <a:gd name="T7" fmla="*/ 85 h 368"/>
                <a:gd name="T8" fmla="*/ 153 w 218"/>
                <a:gd name="T9" fmla="*/ 101 h 368"/>
                <a:gd name="T10" fmla="*/ 154 w 218"/>
                <a:gd name="T11" fmla="*/ 119 h 368"/>
                <a:gd name="T12" fmla="*/ 156 w 218"/>
                <a:gd name="T13" fmla="*/ 137 h 368"/>
                <a:gd name="T14" fmla="*/ 156 w 218"/>
                <a:gd name="T15" fmla="*/ 158 h 368"/>
                <a:gd name="T16" fmla="*/ 154 w 218"/>
                <a:gd name="T17" fmla="*/ 180 h 368"/>
                <a:gd name="T18" fmla="*/ 142 w 218"/>
                <a:gd name="T19" fmla="*/ 210 h 368"/>
                <a:gd name="T20" fmla="*/ 131 w 218"/>
                <a:gd name="T21" fmla="*/ 237 h 368"/>
                <a:gd name="T22" fmla="*/ 122 w 218"/>
                <a:gd name="T23" fmla="*/ 258 h 368"/>
                <a:gd name="T24" fmla="*/ 112 w 218"/>
                <a:gd name="T25" fmla="*/ 274 h 368"/>
                <a:gd name="T26" fmla="*/ 99 w 218"/>
                <a:gd name="T27" fmla="*/ 287 h 368"/>
                <a:gd name="T28" fmla="*/ 82 w 218"/>
                <a:gd name="T29" fmla="*/ 295 h 368"/>
                <a:gd name="T30" fmla="*/ 57 w 218"/>
                <a:gd name="T31" fmla="*/ 297 h 368"/>
                <a:gd name="T32" fmla="*/ 25 w 218"/>
                <a:gd name="T33" fmla="*/ 294 h 368"/>
                <a:gd name="T34" fmla="*/ 3 w 218"/>
                <a:gd name="T35" fmla="*/ 269 h 368"/>
                <a:gd name="T36" fmla="*/ 0 w 218"/>
                <a:gd name="T37" fmla="*/ 308 h 368"/>
                <a:gd name="T38" fmla="*/ 14 w 218"/>
                <a:gd name="T39" fmla="*/ 335 h 368"/>
                <a:gd name="T40" fmla="*/ 50 w 218"/>
                <a:gd name="T41" fmla="*/ 368 h 368"/>
                <a:gd name="T42" fmla="*/ 82 w 218"/>
                <a:gd name="T43" fmla="*/ 365 h 368"/>
                <a:gd name="T44" fmla="*/ 106 w 218"/>
                <a:gd name="T45" fmla="*/ 358 h 368"/>
                <a:gd name="T46" fmla="*/ 128 w 218"/>
                <a:gd name="T47" fmla="*/ 347 h 368"/>
                <a:gd name="T48" fmla="*/ 144 w 218"/>
                <a:gd name="T49" fmla="*/ 333 h 368"/>
                <a:gd name="T50" fmla="*/ 160 w 218"/>
                <a:gd name="T51" fmla="*/ 315 h 368"/>
                <a:gd name="T52" fmla="*/ 172 w 218"/>
                <a:gd name="T53" fmla="*/ 294 h 368"/>
                <a:gd name="T54" fmla="*/ 186 w 218"/>
                <a:gd name="T55" fmla="*/ 267 h 368"/>
                <a:gd name="T56" fmla="*/ 201 w 218"/>
                <a:gd name="T57" fmla="*/ 237 h 368"/>
                <a:gd name="T58" fmla="*/ 217 w 218"/>
                <a:gd name="T59" fmla="*/ 157 h 368"/>
                <a:gd name="T60" fmla="*/ 218 w 218"/>
                <a:gd name="T61" fmla="*/ 114 h 368"/>
                <a:gd name="T62" fmla="*/ 213 w 218"/>
                <a:gd name="T63" fmla="*/ 76 h 368"/>
                <a:gd name="T64" fmla="*/ 202 w 218"/>
                <a:gd name="T65" fmla="*/ 44 h 368"/>
                <a:gd name="T66" fmla="*/ 185 w 218"/>
                <a:gd name="T67" fmla="*/ 19 h 368"/>
                <a:gd name="T68" fmla="*/ 163 w 218"/>
                <a:gd name="T69" fmla="*/ 3 h 368"/>
                <a:gd name="T70" fmla="*/ 137 w 218"/>
                <a:gd name="T71" fmla="*/ 0 h 368"/>
                <a:gd name="T72" fmla="*/ 106 w 218"/>
                <a:gd name="T73" fmla="*/ 9 h 368"/>
                <a:gd name="T74" fmla="*/ 75 w 218"/>
                <a:gd name="T75" fmla="*/ 32 h 368"/>
                <a:gd name="T76" fmla="*/ 57 w 218"/>
                <a:gd name="T77" fmla="*/ 50 h 368"/>
                <a:gd name="T78" fmla="*/ 103 w 218"/>
                <a:gd name="T79" fmla="*/ 46 h 36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8"/>
                <a:gd name="T121" fmla="*/ 0 h 368"/>
                <a:gd name="T122" fmla="*/ 218 w 218"/>
                <a:gd name="T123" fmla="*/ 368 h 36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8" h="368">
                  <a:moveTo>
                    <a:pt x="103" y="46"/>
                  </a:moveTo>
                  <a:lnTo>
                    <a:pt x="122" y="57"/>
                  </a:lnTo>
                  <a:lnTo>
                    <a:pt x="137" y="71"/>
                  </a:lnTo>
                  <a:lnTo>
                    <a:pt x="146" y="85"/>
                  </a:lnTo>
                  <a:lnTo>
                    <a:pt x="153" y="101"/>
                  </a:lnTo>
                  <a:lnTo>
                    <a:pt x="154" y="119"/>
                  </a:lnTo>
                  <a:lnTo>
                    <a:pt x="156" y="137"/>
                  </a:lnTo>
                  <a:lnTo>
                    <a:pt x="156" y="158"/>
                  </a:lnTo>
                  <a:lnTo>
                    <a:pt x="154" y="180"/>
                  </a:lnTo>
                  <a:lnTo>
                    <a:pt x="142" y="210"/>
                  </a:lnTo>
                  <a:lnTo>
                    <a:pt x="131" y="237"/>
                  </a:lnTo>
                  <a:lnTo>
                    <a:pt x="122" y="258"/>
                  </a:lnTo>
                  <a:lnTo>
                    <a:pt x="112" y="274"/>
                  </a:lnTo>
                  <a:lnTo>
                    <a:pt x="99" y="287"/>
                  </a:lnTo>
                  <a:lnTo>
                    <a:pt x="82" y="295"/>
                  </a:lnTo>
                  <a:lnTo>
                    <a:pt x="57" y="297"/>
                  </a:lnTo>
                  <a:lnTo>
                    <a:pt x="25" y="294"/>
                  </a:lnTo>
                  <a:lnTo>
                    <a:pt x="3" y="269"/>
                  </a:lnTo>
                  <a:lnTo>
                    <a:pt x="0" y="308"/>
                  </a:lnTo>
                  <a:lnTo>
                    <a:pt x="14" y="335"/>
                  </a:lnTo>
                  <a:lnTo>
                    <a:pt x="50" y="368"/>
                  </a:lnTo>
                  <a:lnTo>
                    <a:pt x="82" y="365"/>
                  </a:lnTo>
                  <a:lnTo>
                    <a:pt x="106" y="358"/>
                  </a:lnTo>
                  <a:lnTo>
                    <a:pt x="128" y="347"/>
                  </a:lnTo>
                  <a:lnTo>
                    <a:pt x="144" y="333"/>
                  </a:lnTo>
                  <a:lnTo>
                    <a:pt x="160" y="315"/>
                  </a:lnTo>
                  <a:lnTo>
                    <a:pt x="172" y="294"/>
                  </a:lnTo>
                  <a:lnTo>
                    <a:pt x="186" y="267"/>
                  </a:lnTo>
                  <a:lnTo>
                    <a:pt x="201" y="237"/>
                  </a:lnTo>
                  <a:lnTo>
                    <a:pt x="217" y="157"/>
                  </a:lnTo>
                  <a:lnTo>
                    <a:pt x="218" y="114"/>
                  </a:lnTo>
                  <a:lnTo>
                    <a:pt x="213" y="76"/>
                  </a:lnTo>
                  <a:lnTo>
                    <a:pt x="202" y="44"/>
                  </a:lnTo>
                  <a:lnTo>
                    <a:pt x="185" y="19"/>
                  </a:lnTo>
                  <a:lnTo>
                    <a:pt x="163" y="3"/>
                  </a:lnTo>
                  <a:lnTo>
                    <a:pt x="137" y="0"/>
                  </a:lnTo>
                  <a:lnTo>
                    <a:pt x="106" y="9"/>
                  </a:lnTo>
                  <a:lnTo>
                    <a:pt x="75" y="32"/>
                  </a:lnTo>
                  <a:lnTo>
                    <a:pt x="57" y="50"/>
                  </a:lnTo>
                  <a:lnTo>
                    <a:pt x="103" y="46"/>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9" name="Freeform 94">
              <a:extLst>
                <a:ext uri="{FF2B5EF4-FFF2-40B4-BE49-F238E27FC236}">
                  <a16:creationId xmlns:a16="http://schemas.microsoft.com/office/drawing/2014/main" id="{D5213AB7-57D2-422C-8283-B049C2708C1C}"/>
                </a:ext>
              </a:extLst>
            </p:cNvPr>
            <p:cNvSpPr>
              <a:spLocks/>
            </p:cNvSpPr>
            <p:nvPr/>
          </p:nvSpPr>
          <p:spPr bwMode="auto">
            <a:xfrm>
              <a:off x="1662" y="1928"/>
              <a:ext cx="140" cy="333"/>
            </a:xfrm>
            <a:custGeom>
              <a:avLst/>
              <a:gdLst>
                <a:gd name="T0" fmla="*/ 140 w 140"/>
                <a:gd name="T1" fmla="*/ 0 h 333"/>
                <a:gd name="T2" fmla="*/ 105 w 140"/>
                <a:gd name="T3" fmla="*/ 17 h 333"/>
                <a:gd name="T4" fmla="*/ 75 w 140"/>
                <a:gd name="T5" fmla="*/ 39 h 333"/>
                <a:gd name="T6" fmla="*/ 51 w 140"/>
                <a:gd name="T7" fmla="*/ 64 h 333"/>
                <a:gd name="T8" fmla="*/ 34 w 140"/>
                <a:gd name="T9" fmla="*/ 92 h 333"/>
                <a:gd name="T10" fmla="*/ 21 w 140"/>
                <a:gd name="T11" fmla="*/ 122 h 333"/>
                <a:gd name="T12" fmla="*/ 11 w 140"/>
                <a:gd name="T13" fmla="*/ 158 h 333"/>
                <a:gd name="T14" fmla="*/ 3 w 140"/>
                <a:gd name="T15" fmla="*/ 197 h 333"/>
                <a:gd name="T16" fmla="*/ 0 w 140"/>
                <a:gd name="T17" fmla="*/ 238 h 333"/>
                <a:gd name="T18" fmla="*/ 5 w 140"/>
                <a:gd name="T19" fmla="*/ 284 h 333"/>
                <a:gd name="T20" fmla="*/ 23 w 140"/>
                <a:gd name="T21" fmla="*/ 333 h 333"/>
                <a:gd name="T22" fmla="*/ 28 w 140"/>
                <a:gd name="T23" fmla="*/ 293 h 333"/>
                <a:gd name="T24" fmla="*/ 23 w 140"/>
                <a:gd name="T25" fmla="*/ 222 h 333"/>
                <a:gd name="T26" fmla="*/ 55 w 140"/>
                <a:gd name="T27" fmla="*/ 235 h 333"/>
                <a:gd name="T28" fmla="*/ 101 w 140"/>
                <a:gd name="T29" fmla="*/ 233 h 333"/>
                <a:gd name="T30" fmla="*/ 115 w 140"/>
                <a:gd name="T31" fmla="*/ 208 h 333"/>
                <a:gd name="T32" fmla="*/ 133 w 140"/>
                <a:gd name="T33" fmla="*/ 194 h 333"/>
                <a:gd name="T34" fmla="*/ 137 w 140"/>
                <a:gd name="T35" fmla="*/ 160 h 333"/>
                <a:gd name="T36" fmla="*/ 115 w 140"/>
                <a:gd name="T37" fmla="*/ 146 h 333"/>
                <a:gd name="T38" fmla="*/ 117 w 140"/>
                <a:gd name="T39" fmla="*/ 108 h 333"/>
                <a:gd name="T40" fmla="*/ 96 w 140"/>
                <a:gd name="T41" fmla="*/ 83 h 333"/>
                <a:gd name="T42" fmla="*/ 78 w 140"/>
                <a:gd name="T43" fmla="*/ 73 h 333"/>
                <a:gd name="T44" fmla="*/ 85 w 140"/>
                <a:gd name="T45" fmla="*/ 64 h 333"/>
                <a:gd name="T46" fmla="*/ 92 w 140"/>
                <a:gd name="T47" fmla="*/ 53 h 333"/>
                <a:gd name="T48" fmla="*/ 99 w 140"/>
                <a:gd name="T49" fmla="*/ 44 h 333"/>
                <a:gd name="T50" fmla="*/ 107 w 140"/>
                <a:gd name="T51" fmla="*/ 35 h 333"/>
                <a:gd name="T52" fmla="*/ 115 w 140"/>
                <a:gd name="T53" fmla="*/ 28 h 333"/>
                <a:gd name="T54" fmla="*/ 123 w 140"/>
                <a:gd name="T55" fmla="*/ 19 h 333"/>
                <a:gd name="T56" fmla="*/ 131 w 140"/>
                <a:gd name="T57" fmla="*/ 8 h 333"/>
                <a:gd name="T58" fmla="*/ 140 w 140"/>
                <a:gd name="T59" fmla="*/ 0 h 33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0"/>
                <a:gd name="T91" fmla="*/ 0 h 333"/>
                <a:gd name="T92" fmla="*/ 140 w 140"/>
                <a:gd name="T93" fmla="*/ 333 h 33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0" h="333">
                  <a:moveTo>
                    <a:pt x="140" y="0"/>
                  </a:moveTo>
                  <a:lnTo>
                    <a:pt x="105" y="17"/>
                  </a:lnTo>
                  <a:lnTo>
                    <a:pt x="75" y="39"/>
                  </a:lnTo>
                  <a:lnTo>
                    <a:pt x="51" y="64"/>
                  </a:lnTo>
                  <a:lnTo>
                    <a:pt x="34" y="92"/>
                  </a:lnTo>
                  <a:lnTo>
                    <a:pt x="21" y="122"/>
                  </a:lnTo>
                  <a:lnTo>
                    <a:pt x="11" y="158"/>
                  </a:lnTo>
                  <a:lnTo>
                    <a:pt x="3" y="197"/>
                  </a:lnTo>
                  <a:lnTo>
                    <a:pt x="0" y="238"/>
                  </a:lnTo>
                  <a:lnTo>
                    <a:pt x="5" y="284"/>
                  </a:lnTo>
                  <a:lnTo>
                    <a:pt x="23" y="333"/>
                  </a:lnTo>
                  <a:lnTo>
                    <a:pt x="28" y="293"/>
                  </a:lnTo>
                  <a:lnTo>
                    <a:pt x="23" y="222"/>
                  </a:lnTo>
                  <a:lnTo>
                    <a:pt x="55" y="235"/>
                  </a:lnTo>
                  <a:lnTo>
                    <a:pt x="101" y="233"/>
                  </a:lnTo>
                  <a:lnTo>
                    <a:pt x="115" y="208"/>
                  </a:lnTo>
                  <a:lnTo>
                    <a:pt x="133" y="194"/>
                  </a:lnTo>
                  <a:lnTo>
                    <a:pt x="137" y="160"/>
                  </a:lnTo>
                  <a:lnTo>
                    <a:pt x="115" y="146"/>
                  </a:lnTo>
                  <a:lnTo>
                    <a:pt x="117" y="108"/>
                  </a:lnTo>
                  <a:lnTo>
                    <a:pt x="96" y="83"/>
                  </a:lnTo>
                  <a:lnTo>
                    <a:pt x="78" y="73"/>
                  </a:lnTo>
                  <a:lnTo>
                    <a:pt x="85" y="64"/>
                  </a:lnTo>
                  <a:lnTo>
                    <a:pt x="92" y="53"/>
                  </a:lnTo>
                  <a:lnTo>
                    <a:pt x="99" y="44"/>
                  </a:lnTo>
                  <a:lnTo>
                    <a:pt x="107" y="35"/>
                  </a:lnTo>
                  <a:lnTo>
                    <a:pt x="115" y="28"/>
                  </a:lnTo>
                  <a:lnTo>
                    <a:pt x="123" y="19"/>
                  </a:lnTo>
                  <a:lnTo>
                    <a:pt x="131" y="8"/>
                  </a:lnTo>
                  <a:lnTo>
                    <a:pt x="140"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0" name="Freeform 95">
              <a:extLst>
                <a:ext uri="{FF2B5EF4-FFF2-40B4-BE49-F238E27FC236}">
                  <a16:creationId xmlns:a16="http://schemas.microsoft.com/office/drawing/2014/main" id="{78B372B1-1904-46A8-A583-6CC7B2E67EA4}"/>
                </a:ext>
              </a:extLst>
            </p:cNvPr>
            <p:cNvSpPr>
              <a:spLocks/>
            </p:cNvSpPr>
            <p:nvPr/>
          </p:nvSpPr>
          <p:spPr bwMode="auto">
            <a:xfrm>
              <a:off x="1376" y="1765"/>
              <a:ext cx="455" cy="617"/>
            </a:xfrm>
            <a:custGeom>
              <a:avLst/>
              <a:gdLst>
                <a:gd name="T0" fmla="*/ 208 w 455"/>
                <a:gd name="T1" fmla="*/ 0 h 617"/>
                <a:gd name="T2" fmla="*/ 455 w 455"/>
                <a:gd name="T3" fmla="*/ 33 h 617"/>
                <a:gd name="T4" fmla="*/ 421 w 455"/>
                <a:gd name="T5" fmla="*/ 36 h 617"/>
                <a:gd name="T6" fmla="*/ 387 w 455"/>
                <a:gd name="T7" fmla="*/ 47 h 617"/>
                <a:gd name="T8" fmla="*/ 353 w 455"/>
                <a:gd name="T9" fmla="*/ 65 h 617"/>
                <a:gd name="T10" fmla="*/ 321 w 455"/>
                <a:gd name="T11" fmla="*/ 86 h 617"/>
                <a:gd name="T12" fmla="*/ 293 w 455"/>
                <a:gd name="T13" fmla="*/ 114 h 617"/>
                <a:gd name="T14" fmla="*/ 266 w 455"/>
                <a:gd name="T15" fmla="*/ 146 h 617"/>
                <a:gd name="T16" fmla="*/ 241 w 455"/>
                <a:gd name="T17" fmla="*/ 184 h 617"/>
                <a:gd name="T18" fmla="*/ 222 w 455"/>
                <a:gd name="T19" fmla="*/ 225 h 617"/>
                <a:gd name="T20" fmla="*/ 208 w 455"/>
                <a:gd name="T21" fmla="*/ 269 h 617"/>
                <a:gd name="T22" fmla="*/ 197 w 455"/>
                <a:gd name="T23" fmla="*/ 316 h 617"/>
                <a:gd name="T24" fmla="*/ 192 w 455"/>
                <a:gd name="T25" fmla="*/ 364 h 617"/>
                <a:gd name="T26" fmla="*/ 194 w 455"/>
                <a:gd name="T27" fmla="*/ 414 h 617"/>
                <a:gd name="T28" fmla="*/ 202 w 455"/>
                <a:gd name="T29" fmla="*/ 463 h 617"/>
                <a:gd name="T30" fmla="*/ 217 w 455"/>
                <a:gd name="T31" fmla="*/ 515 h 617"/>
                <a:gd name="T32" fmla="*/ 240 w 455"/>
                <a:gd name="T33" fmla="*/ 567 h 617"/>
                <a:gd name="T34" fmla="*/ 272 w 455"/>
                <a:gd name="T35" fmla="*/ 617 h 617"/>
                <a:gd name="T36" fmla="*/ 181 w 455"/>
                <a:gd name="T37" fmla="*/ 601 h 617"/>
                <a:gd name="T38" fmla="*/ 87 w 455"/>
                <a:gd name="T39" fmla="*/ 574 h 617"/>
                <a:gd name="T40" fmla="*/ 25 w 455"/>
                <a:gd name="T41" fmla="*/ 510 h 617"/>
                <a:gd name="T42" fmla="*/ 7 w 455"/>
                <a:gd name="T43" fmla="*/ 444 h 617"/>
                <a:gd name="T44" fmla="*/ 0 w 455"/>
                <a:gd name="T45" fmla="*/ 371 h 617"/>
                <a:gd name="T46" fmla="*/ 3 w 455"/>
                <a:gd name="T47" fmla="*/ 296 h 617"/>
                <a:gd name="T48" fmla="*/ 18 w 455"/>
                <a:gd name="T49" fmla="*/ 219 h 617"/>
                <a:gd name="T50" fmla="*/ 46 w 455"/>
                <a:gd name="T51" fmla="*/ 150 h 617"/>
                <a:gd name="T52" fmla="*/ 87 w 455"/>
                <a:gd name="T53" fmla="*/ 86 h 617"/>
                <a:gd name="T54" fmla="*/ 140 w 455"/>
                <a:gd name="T55" fmla="*/ 36 h 617"/>
                <a:gd name="T56" fmla="*/ 208 w 455"/>
                <a:gd name="T57" fmla="*/ 0 h 6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5"/>
                <a:gd name="T88" fmla="*/ 0 h 617"/>
                <a:gd name="T89" fmla="*/ 455 w 455"/>
                <a:gd name="T90" fmla="*/ 617 h 6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5" h="617">
                  <a:moveTo>
                    <a:pt x="208" y="0"/>
                  </a:moveTo>
                  <a:lnTo>
                    <a:pt x="455" y="33"/>
                  </a:lnTo>
                  <a:lnTo>
                    <a:pt x="421" y="36"/>
                  </a:lnTo>
                  <a:lnTo>
                    <a:pt x="387" y="47"/>
                  </a:lnTo>
                  <a:lnTo>
                    <a:pt x="353" y="65"/>
                  </a:lnTo>
                  <a:lnTo>
                    <a:pt x="321" y="86"/>
                  </a:lnTo>
                  <a:lnTo>
                    <a:pt x="293" y="114"/>
                  </a:lnTo>
                  <a:lnTo>
                    <a:pt x="266" y="146"/>
                  </a:lnTo>
                  <a:lnTo>
                    <a:pt x="241" y="184"/>
                  </a:lnTo>
                  <a:lnTo>
                    <a:pt x="222" y="225"/>
                  </a:lnTo>
                  <a:lnTo>
                    <a:pt x="208" y="269"/>
                  </a:lnTo>
                  <a:lnTo>
                    <a:pt x="197" y="316"/>
                  </a:lnTo>
                  <a:lnTo>
                    <a:pt x="192" y="364"/>
                  </a:lnTo>
                  <a:lnTo>
                    <a:pt x="194" y="414"/>
                  </a:lnTo>
                  <a:lnTo>
                    <a:pt x="202" y="463"/>
                  </a:lnTo>
                  <a:lnTo>
                    <a:pt x="217" y="515"/>
                  </a:lnTo>
                  <a:lnTo>
                    <a:pt x="240" y="567"/>
                  </a:lnTo>
                  <a:lnTo>
                    <a:pt x="272" y="617"/>
                  </a:lnTo>
                  <a:lnTo>
                    <a:pt x="181" y="601"/>
                  </a:lnTo>
                  <a:lnTo>
                    <a:pt x="87" y="574"/>
                  </a:lnTo>
                  <a:lnTo>
                    <a:pt x="25" y="510"/>
                  </a:lnTo>
                  <a:lnTo>
                    <a:pt x="7" y="444"/>
                  </a:lnTo>
                  <a:lnTo>
                    <a:pt x="0" y="371"/>
                  </a:lnTo>
                  <a:lnTo>
                    <a:pt x="3" y="296"/>
                  </a:lnTo>
                  <a:lnTo>
                    <a:pt x="18" y="219"/>
                  </a:lnTo>
                  <a:lnTo>
                    <a:pt x="46" y="150"/>
                  </a:lnTo>
                  <a:lnTo>
                    <a:pt x="87" y="86"/>
                  </a:lnTo>
                  <a:lnTo>
                    <a:pt x="140" y="36"/>
                  </a:lnTo>
                  <a:lnTo>
                    <a:pt x="208"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1" name="Freeform 96">
              <a:extLst>
                <a:ext uri="{FF2B5EF4-FFF2-40B4-BE49-F238E27FC236}">
                  <a16:creationId xmlns:a16="http://schemas.microsoft.com/office/drawing/2014/main" id="{41CAD85B-5CBB-47DF-988D-4236D65500CA}"/>
                </a:ext>
              </a:extLst>
            </p:cNvPr>
            <p:cNvSpPr>
              <a:spLocks/>
            </p:cNvSpPr>
            <p:nvPr/>
          </p:nvSpPr>
          <p:spPr bwMode="auto">
            <a:xfrm>
              <a:off x="4151" y="1748"/>
              <a:ext cx="404" cy="343"/>
            </a:xfrm>
            <a:custGeom>
              <a:avLst/>
              <a:gdLst>
                <a:gd name="T0" fmla="*/ 0 w 404"/>
                <a:gd name="T1" fmla="*/ 0 h 343"/>
                <a:gd name="T2" fmla="*/ 0 w 404"/>
                <a:gd name="T3" fmla="*/ 249 h 343"/>
                <a:gd name="T4" fmla="*/ 268 w 404"/>
                <a:gd name="T5" fmla="*/ 245 h 343"/>
                <a:gd name="T6" fmla="*/ 295 w 404"/>
                <a:gd name="T7" fmla="*/ 343 h 343"/>
                <a:gd name="T8" fmla="*/ 395 w 404"/>
                <a:gd name="T9" fmla="*/ 320 h 343"/>
                <a:gd name="T10" fmla="*/ 391 w 404"/>
                <a:gd name="T11" fmla="*/ 235 h 343"/>
                <a:gd name="T12" fmla="*/ 404 w 404"/>
                <a:gd name="T13" fmla="*/ 149 h 343"/>
                <a:gd name="T14" fmla="*/ 404 w 404"/>
                <a:gd name="T15" fmla="*/ 67 h 343"/>
                <a:gd name="T16" fmla="*/ 0 w 404"/>
                <a:gd name="T17" fmla="*/ 0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4"/>
                <a:gd name="T28" fmla="*/ 0 h 343"/>
                <a:gd name="T29" fmla="*/ 404 w 404"/>
                <a:gd name="T30" fmla="*/ 343 h 3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4" h="343">
                  <a:moveTo>
                    <a:pt x="0" y="0"/>
                  </a:moveTo>
                  <a:lnTo>
                    <a:pt x="0" y="249"/>
                  </a:lnTo>
                  <a:lnTo>
                    <a:pt x="268" y="245"/>
                  </a:lnTo>
                  <a:lnTo>
                    <a:pt x="295" y="343"/>
                  </a:lnTo>
                  <a:lnTo>
                    <a:pt x="395" y="320"/>
                  </a:lnTo>
                  <a:lnTo>
                    <a:pt x="391" y="235"/>
                  </a:lnTo>
                  <a:lnTo>
                    <a:pt x="404" y="149"/>
                  </a:lnTo>
                  <a:lnTo>
                    <a:pt x="404" y="67"/>
                  </a:lnTo>
                  <a:lnTo>
                    <a:pt x="0" y="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2" name="Freeform 97">
              <a:extLst>
                <a:ext uri="{FF2B5EF4-FFF2-40B4-BE49-F238E27FC236}">
                  <a16:creationId xmlns:a16="http://schemas.microsoft.com/office/drawing/2014/main" id="{687D98BC-3590-4CAE-B54E-42658F3F7BA8}"/>
                </a:ext>
              </a:extLst>
            </p:cNvPr>
            <p:cNvSpPr>
              <a:spLocks/>
            </p:cNvSpPr>
            <p:nvPr/>
          </p:nvSpPr>
          <p:spPr bwMode="auto">
            <a:xfrm>
              <a:off x="4151" y="1386"/>
              <a:ext cx="491" cy="331"/>
            </a:xfrm>
            <a:custGeom>
              <a:avLst/>
              <a:gdLst>
                <a:gd name="T0" fmla="*/ 0 w 491"/>
                <a:gd name="T1" fmla="*/ 283 h 331"/>
                <a:gd name="T2" fmla="*/ 0 w 491"/>
                <a:gd name="T3" fmla="*/ 331 h 331"/>
                <a:gd name="T4" fmla="*/ 64 w 491"/>
                <a:gd name="T5" fmla="*/ 198 h 331"/>
                <a:gd name="T6" fmla="*/ 121 w 491"/>
                <a:gd name="T7" fmla="*/ 203 h 331"/>
                <a:gd name="T8" fmla="*/ 139 w 491"/>
                <a:gd name="T9" fmla="*/ 232 h 331"/>
                <a:gd name="T10" fmla="*/ 155 w 491"/>
                <a:gd name="T11" fmla="*/ 249 h 331"/>
                <a:gd name="T12" fmla="*/ 167 w 491"/>
                <a:gd name="T13" fmla="*/ 262 h 331"/>
                <a:gd name="T14" fmla="*/ 181 w 491"/>
                <a:gd name="T15" fmla="*/ 269 h 331"/>
                <a:gd name="T16" fmla="*/ 197 w 491"/>
                <a:gd name="T17" fmla="*/ 274 h 331"/>
                <a:gd name="T18" fmla="*/ 215 w 491"/>
                <a:gd name="T19" fmla="*/ 280 h 331"/>
                <a:gd name="T20" fmla="*/ 240 w 491"/>
                <a:gd name="T21" fmla="*/ 287 h 331"/>
                <a:gd name="T22" fmla="*/ 272 w 491"/>
                <a:gd name="T23" fmla="*/ 298 h 331"/>
                <a:gd name="T24" fmla="*/ 418 w 491"/>
                <a:gd name="T25" fmla="*/ 189 h 331"/>
                <a:gd name="T26" fmla="*/ 491 w 491"/>
                <a:gd name="T27" fmla="*/ 118 h 331"/>
                <a:gd name="T28" fmla="*/ 480 w 491"/>
                <a:gd name="T29" fmla="*/ 46 h 331"/>
                <a:gd name="T30" fmla="*/ 0 w 491"/>
                <a:gd name="T31" fmla="*/ 0 h 331"/>
                <a:gd name="T32" fmla="*/ 0 w 491"/>
                <a:gd name="T33" fmla="*/ 194 h 331"/>
                <a:gd name="T34" fmla="*/ 29 w 491"/>
                <a:gd name="T35" fmla="*/ 194 h 331"/>
                <a:gd name="T36" fmla="*/ 21 w 491"/>
                <a:gd name="T37" fmla="*/ 232 h 331"/>
                <a:gd name="T38" fmla="*/ 0 w 491"/>
                <a:gd name="T39" fmla="*/ 230 h 331"/>
                <a:gd name="T40" fmla="*/ 0 w 491"/>
                <a:gd name="T41" fmla="*/ 253 h 331"/>
                <a:gd name="T42" fmla="*/ 14 w 491"/>
                <a:gd name="T43" fmla="*/ 257 h 331"/>
                <a:gd name="T44" fmla="*/ 0 w 491"/>
                <a:gd name="T45" fmla="*/ 283 h 3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1"/>
                <a:gd name="T70" fmla="*/ 0 h 331"/>
                <a:gd name="T71" fmla="*/ 491 w 491"/>
                <a:gd name="T72" fmla="*/ 331 h 3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1" h="331">
                  <a:moveTo>
                    <a:pt x="0" y="283"/>
                  </a:moveTo>
                  <a:lnTo>
                    <a:pt x="0" y="331"/>
                  </a:lnTo>
                  <a:lnTo>
                    <a:pt x="64" y="198"/>
                  </a:lnTo>
                  <a:lnTo>
                    <a:pt x="121" y="203"/>
                  </a:lnTo>
                  <a:lnTo>
                    <a:pt x="139" y="232"/>
                  </a:lnTo>
                  <a:lnTo>
                    <a:pt x="155" y="249"/>
                  </a:lnTo>
                  <a:lnTo>
                    <a:pt x="167" y="262"/>
                  </a:lnTo>
                  <a:lnTo>
                    <a:pt x="181" y="269"/>
                  </a:lnTo>
                  <a:lnTo>
                    <a:pt x="197" y="274"/>
                  </a:lnTo>
                  <a:lnTo>
                    <a:pt x="215" y="280"/>
                  </a:lnTo>
                  <a:lnTo>
                    <a:pt x="240" y="287"/>
                  </a:lnTo>
                  <a:lnTo>
                    <a:pt x="272" y="298"/>
                  </a:lnTo>
                  <a:lnTo>
                    <a:pt x="418" y="189"/>
                  </a:lnTo>
                  <a:lnTo>
                    <a:pt x="491" y="118"/>
                  </a:lnTo>
                  <a:lnTo>
                    <a:pt x="480" y="46"/>
                  </a:lnTo>
                  <a:lnTo>
                    <a:pt x="0" y="0"/>
                  </a:lnTo>
                  <a:lnTo>
                    <a:pt x="0" y="194"/>
                  </a:lnTo>
                  <a:lnTo>
                    <a:pt x="29" y="194"/>
                  </a:lnTo>
                  <a:lnTo>
                    <a:pt x="21" y="232"/>
                  </a:lnTo>
                  <a:lnTo>
                    <a:pt x="0" y="230"/>
                  </a:lnTo>
                  <a:lnTo>
                    <a:pt x="0" y="253"/>
                  </a:lnTo>
                  <a:lnTo>
                    <a:pt x="14" y="257"/>
                  </a:lnTo>
                  <a:lnTo>
                    <a:pt x="0" y="28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Freeform 98">
              <a:extLst>
                <a:ext uri="{FF2B5EF4-FFF2-40B4-BE49-F238E27FC236}">
                  <a16:creationId xmlns:a16="http://schemas.microsoft.com/office/drawing/2014/main" id="{BEDE7784-80F3-472F-8685-D56B0170F779}"/>
                </a:ext>
              </a:extLst>
            </p:cNvPr>
            <p:cNvSpPr>
              <a:spLocks/>
            </p:cNvSpPr>
            <p:nvPr/>
          </p:nvSpPr>
          <p:spPr bwMode="auto">
            <a:xfrm>
              <a:off x="4032" y="1374"/>
              <a:ext cx="119" cy="885"/>
            </a:xfrm>
            <a:custGeom>
              <a:avLst/>
              <a:gdLst>
                <a:gd name="T0" fmla="*/ 119 w 119"/>
                <a:gd name="T1" fmla="*/ 206 h 885"/>
                <a:gd name="T2" fmla="*/ 119 w 119"/>
                <a:gd name="T3" fmla="*/ 12 h 885"/>
                <a:gd name="T4" fmla="*/ 0 w 119"/>
                <a:gd name="T5" fmla="*/ 0 h 885"/>
                <a:gd name="T6" fmla="*/ 0 w 119"/>
                <a:gd name="T7" fmla="*/ 192 h 885"/>
                <a:gd name="T8" fmla="*/ 94 w 119"/>
                <a:gd name="T9" fmla="*/ 203 h 885"/>
                <a:gd name="T10" fmla="*/ 45 w 119"/>
                <a:gd name="T11" fmla="*/ 242 h 885"/>
                <a:gd name="T12" fmla="*/ 0 w 119"/>
                <a:gd name="T13" fmla="*/ 247 h 885"/>
                <a:gd name="T14" fmla="*/ 0 w 119"/>
                <a:gd name="T15" fmla="*/ 285 h 885"/>
                <a:gd name="T16" fmla="*/ 41 w 119"/>
                <a:gd name="T17" fmla="*/ 263 h 885"/>
                <a:gd name="T18" fmla="*/ 50 w 119"/>
                <a:gd name="T19" fmla="*/ 265 h 885"/>
                <a:gd name="T20" fmla="*/ 68 w 119"/>
                <a:gd name="T21" fmla="*/ 265 h 885"/>
                <a:gd name="T22" fmla="*/ 84 w 119"/>
                <a:gd name="T23" fmla="*/ 263 h 885"/>
                <a:gd name="T24" fmla="*/ 93 w 119"/>
                <a:gd name="T25" fmla="*/ 263 h 885"/>
                <a:gd name="T26" fmla="*/ 80 w 119"/>
                <a:gd name="T27" fmla="*/ 343 h 885"/>
                <a:gd name="T28" fmla="*/ 57 w 119"/>
                <a:gd name="T29" fmla="*/ 343 h 885"/>
                <a:gd name="T30" fmla="*/ 34 w 119"/>
                <a:gd name="T31" fmla="*/ 327 h 885"/>
                <a:gd name="T32" fmla="*/ 0 w 119"/>
                <a:gd name="T33" fmla="*/ 327 h 885"/>
                <a:gd name="T34" fmla="*/ 0 w 119"/>
                <a:gd name="T35" fmla="*/ 885 h 885"/>
                <a:gd name="T36" fmla="*/ 68 w 119"/>
                <a:gd name="T37" fmla="*/ 865 h 885"/>
                <a:gd name="T38" fmla="*/ 75 w 119"/>
                <a:gd name="T39" fmla="*/ 623 h 885"/>
                <a:gd name="T40" fmla="*/ 119 w 119"/>
                <a:gd name="T41" fmla="*/ 623 h 885"/>
                <a:gd name="T42" fmla="*/ 119 w 119"/>
                <a:gd name="T43" fmla="*/ 374 h 885"/>
                <a:gd name="T44" fmla="*/ 107 w 119"/>
                <a:gd name="T45" fmla="*/ 370 h 885"/>
                <a:gd name="T46" fmla="*/ 119 w 119"/>
                <a:gd name="T47" fmla="*/ 343 h 885"/>
                <a:gd name="T48" fmla="*/ 119 w 119"/>
                <a:gd name="T49" fmla="*/ 295 h 885"/>
                <a:gd name="T50" fmla="*/ 105 w 119"/>
                <a:gd name="T51" fmla="*/ 324 h 885"/>
                <a:gd name="T52" fmla="*/ 112 w 119"/>
                <a:gd name="T53" fmla="*/ 265 h 885"/>
                <a:gd name="T54" fmla="*/ 119 w 119"/>
                <a:gd name="T55" fmla="*/ 265 h 885"/>
                <a:gd name="T56" fmla="*/ 119 w 119"/>
                <a:gd name="T57" fmla="*/ 242 h 885"/>
                <a:gd name="T58" fmla="*/ 105 w 119"/>
                <a:gd name="T59" fmla="*/ 240 h 885"/>
                <a:gd name="T60" fmla="*/ 109 w 119"/>
                <a:gd name="T61" fmla="*/ 206 h 885"/>
                <a:gd name="T62" fmla="*/ 119 w 119"/>
                <a:gd name="T63" fmla="*/ 206 h 8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
                <a:gd name="T97" fmla="*/ 0 h 885"/>
                <a:gd name="T98" fmla="*/ 119 w 119"/>
                <a:gd name="T99" fmla="*/ 885 h 8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 h="885">
                  <a:moveTo>
                    <a:pt x="119" y="206"/>
                  </a:moveTo>
                  <a:lnTo>
                    <a:pt x="119" y="12"/>
                  </a:lnTo>
                  <a:lnTo>
                    <a:pt x="0" y="0"/>
                  </a:lnTo>
                  <a:lnTo>
                    <a:pt x="0" y="192"/>
                  </a:lnTo>
                  <a:lnTo>
                    <a:pt x="94" y="203"/>
                  </a:lnTo>
                  <a:lnTo>
                    <a:pt x="45" y="242"/>
                  </a:lnTo>
                  <a:lnTo>
                    <a:pt x="0" y="247"/>
                  </a:lnTo>
                  <a:lnTo>
                    <a:pt x="0" y="285"/>
                  </a:lnTo>
                  <a:lnTo>
                    <a:pt x="41" y="263"/>
                  </a:lnTo>
                  <a:lnTo>
                    <a:pt x="50" y="265"/>
                  </a:lnTo>
                  <a:lnTo>
                    <a:pt x="68" y="265"/>
                  </a:lnTo>
                  <a:lnTo>
                    <a:pt x="84" y="263"/>
                  </a:lnTo>
                  <a:lnTo>
                    <a:pt x="93" y="263"/>
                  </a:lnTo>
                  <a:lnTo>
                    <a:pt x="80" y="343"/>
                  </a:lnTo>
                  <a:lnTo>
                    <a:pt x="57" y="343"/>
                  </a:lnTo>
                  <a:lnTo>
                    <a:pt x="34" y="327"/>
                  </a:lnTo>
                  <a:lnTo>
                    <a:pt x="0" y="327"/>
                  </a:lnTo>
                  <a:lnTo>
                    <a:pt x="0" y="885"/>
                  </a:lnTo>
                  <a:lnTo>
                    <a:pt x="68" y="865"/>
                  </a:lnTo>
                  <a:lnTo>
                    <a:pt x="75" y="623"/>
                  </a:lnTo>
                  <a:lnTo>
                    <a:pt x="119" y="623"/>
                  </a:lnTo>
                  <a:lnTo>
                    <a:pt x="119" y="374"/>
                  </a:lnTo>
                  <a:lnTo>
                    <a:pt x="107" y="370"/>
                  </a:lnTo>
                  <a:lnTo>
                    <a:pt x="119" y="343"/>
                  </a:lnTo>
                  <a:lnTo>
                    <a:pt x="119" y="295"/>
                  </a:lnTo>
                  <a:lnTo>
                    <a:pt x="105" y="324"/>
                  </a:lnTo>
                  <a:lnTo>
                    <a:pt x="112" y="265"/>
                  </a:lnTo>
                  <a:lnTo>
                    <a:pt x="119" y="265"/>
                  </a:lnTo>
                  <a:lnTo>
                    <a:pt x="119" y="242"/>
                  </a:lnTo>
                  <a:lnTo>
                    <a:pt x="105" y="240"/>
                  </a:lnTo>
                  <a:lnTo>
                    <a:pt x="109" y="206"/>
                  </a:lnTo>
                  <a:lnTo>
                    <a:pt x="119" y="20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4" name="Freeform 99">
              <a:extLst>
                <a:ext uri="{FF2B5EF4-FFF2-40B4-BE49-F238E27FC236}">
                  <a16:creationId xmlns:a16="http://schemas.microsoft.com/office/drawing/2014/main" id="{02C43B87-F48A-454B-8528-1552E5D8E854}"/>
                </a:ext>
              </a:extLst>
            </p:cNvPr>
            <p:cNvSpPr>
              <a:spLocks/>
            </p:cNvSpPr>
            <p:nvPr/>
          </p:nvSpPr>
          <p:spPr bwMode="auto">
            <a:xfrm>
              <a:off x="3966" y="1368"/>
              <a:ext cx="66" cy="198"/>
            </a:xfrm>
            <a:custGeom>
              <a:avLst/>
              <a:gdLst>
                <a:gd name="T0" fmla="*/ 66 w 66"/>
                <a:gd name="T1" fmla="*/ 198 h 198"/>
                <a:gd name="T2" fmla="*/ 66 w 66"/>
                <a:gd name="T3" fmla="*/ 6 h 198"/>
                <a:gd name="T4" fmla="*/ 0 w 66"/>
                <a:gd name="T5" fmla="*/ 0 h 198"/>
                <a:gd name="T6" fmla="*/ 0 w 66"/>
                <a:gd name="T7" fmla="*/ 191 h 198"/>
                <a:gd name="T8" fmla="*/ 66 w 66"/>
                <a:gd name="T9" fmla="*/ 198 h 198"/>
                <a:gd name="T10" fmla="*/ 0 60000 65536"/>
                <a:gd name="T11" fmla="*/ 0 60000 65536"/>
                <a:gd name="T12" fmla="*/ 0 60000 65536"/>
                <a:gd name="T13" fmla="*/ 0 60000 65536"/>
                <a:gd name="T14" fmla="*/ 0 60000 65536"/>
                <a:gd name="T15" fmla="*/ 0 w 66"/>
                <a:gd name="T16" fmla="*/ 0 h 198"/>
                <a:gd name="T17" fmla="*/ 66 w 66"/>
                <a:gd name="T18" fmla="*/ 198 h 198"/>
              </a:gdLst>
              <a:ahLst/>
              <a:cxnLst>
                <a:cxn ang="T10">
                  <a:pos x="T0" y="T1"/>
                </a:cxn>
                <a:cxn ang="T11">
                  <a:pos x="T2" y="T3"/>
                </a:cxn>
                <a:cxn ang="T12">
                  <a:pos x="T4" y="T5"/>
                </a:cxn>
                <a:cxn ang="T13">
                  <a:pos x="T6" y="T7"/>
                </a:cxn>
                <a:cxn ang="T14">
                  <a:pos x="T8" y="T9"/>
                </a:cxn>
              </a:cxnLst>
              <a:rect l="T15" t="T16" r="T17" b="T18"/>
              <a:pathLst>
                <a:path w="66" h="198">
                  <a:moveTo>
                    <a:pt x="66" y="198"/>
                  </a:moveTo>
                  <a:lnTo>
                    <a:pt x="66" y="6"/>
                  </a:lnTo>
                  <a:lnTo>
                    <a:pt x="0" y="0"/>
                  </a:lnTo>
                  <a:lnTo>
                    <a:pt x="0" y="191"/>
                  </a:lnTo>
                  <a:lnTo>
                    <a:pt x="66" y="19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5" name="Freeform 100">
              <a:extLst>
                <a:ext uri="{FF2B5EF4-FFF2-40B4-BE49-F238E27FC236}">
                  <a16:creationId xmlns:a16="http://schemas.microsoft.com/office/drawing/2014/main" id="{4EE4E40C-D3DF-4169-9A62-63BEE013E7C4}"/>
                </a:ext>
              </a:extLst>
            </p:cNvPr>
            <p:cNvSpPr>
              <a:spLocks/>
            </p:cNvSpPr>
            <p:nvPr/>
          </p:nvSpPr>
          <p:spPr bwMode="auto">
            <a:xfrm>
              <a:off x="3966" y="1621"/>
              <a:ext cx="66" cy="73"/>
            </a:xfrm>
            <a:custGeom>
              <a:avLst/>
              <a:gdLst>
                <a:gd name="T0" fmla="*/ 66 w 66"/>
                <a:gd name="T1" fmla="*/ 38 h 73"/>
                <a:gd name="T2" fmla="*/ 66 w 66"/>
                <a:gd name="T3" fmla="*/ 0 h 73"/>
                <a:gd name="T4" fmla="*/ 0 w 66"/>
                <a:gd name="T5" fmla="*/ 7 h 73"/>
                <a:gd name="T6" fmla="*/ 0 w 66"/>
                <a:gd name="T7" fmla="*/ 32 h 73"/>
                <a:gd name="T8" fmla="*/ 64 w 66"/>
                <a:gd name="T9" fmla="*/ 23 h 73"/>
                <a:gd name="T10" fmla="*/ 0 w 66"/>
                <a:gd name="T11" fmla="*/ 54 h 73"/>
                <a:gd name="T12" fmla="*/ 0 w 66"/>
                <a:gd name="T13" fmla="*/ 73 h 73"/>
                <a:gd name="T14" fmla="*/ 66 w 66"/>
                <a:gd name="T15" fmla="*/ 38 h 73"/>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73"/>
                <a:gd name="T26" fmla="*/ 66 w 66"/>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73">
                  <a:moveTo>
                    <a:pt x="66" y="38"/>
                  </a:moveTo>
                  <a:lnTo>
                    <a:pt x="66" y="0"/>
                  </a:lnTo>
                  <a:lnTo>
                    <a:pt x="0" y="7"/>
                  </a:lnTo>
                  <a:lnTo>
                    <a:pt x="0" y="32"/>
                  </a:lnTo>
                  <a:lnTo>
                    <a:pt x="64" y="23"/>
                  </a:lnTo>
                  <a:lnTo>
                    <a:pt x="0" y="54"/>
                  </a:lnTo>
                  <a:lnTo>
                    <a:pt x="0" y="73"/>
                  </a:lnTo>
                  <a:lnTo>
                    <a:pt x="66" y="3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6" name="Freeform 101">
              <a:extLst>
                <a:ext uri="{FF2B5EF4-FFF2-40B4-BE49-F238E27FC236}">
                  <a16:creationId xmlns:a16="http://schemas.microsoft.com/office/drawing/2014/main" id="{84C8A801-80F1-4DDE-B680-6774B8E0AFA9}"/>
                </a:ext>
              </a:extLst>
            </p:cNvPr>
            <p:cNvSpPr>
              <a:spLocks/>
            </p:cNvSpPr>
            <p:nvPr/>
          </p:nvSpPr>
          <p:spPr bwMode="auto">
            <a:xfrm>
              <a:off x="3966" y="1701"/>
              <a:ext cx="66" cy="577"/>
            </a:xfrm>
            <a:custGeom>
              <a:avLst/>
              <a:gdLst>
                <a:gd name="T0" fmla="*/ 66 w 66"/>
                <a:gd name="T1" fmla="*/ 558 h 577"/>
                <a:gd name="T2" fmla="*/ 66 w 66"/>
                <a:gd name="T3" fmla="*/ 0 h 577"/>
                <a:gd name="T4" fmla="*/ 41 w 66"/>
                <a:gd name="T5" fmla="*/ 0 h 577"/>
                <a:gd name="T6" fmla="*/ 18 w 66"/>
                <a:gd name="T7" fmla="*/ 16 h 577"/>
                <a:gd name="T8" fmla="*/ 0 w 66"/>
                <a:gd name="T9" fmla="*/ 9 h 577"/>
                <a:gd name="T10" fmla="*/ 0 w 66"/>
                <a:gd name="T11" fmla="*/ 577 h 577"/>
                <a:gd name="T12" fmla="*/ 66 w 66"/>
                <a:gd name="T13" fmla="*/ 558 h 577"/>
                <a:gd name="T14" fmla="*/ 0 60000 65536"/>
                <a:gd name="T15" fmla="*/ 0 60000 65536"/>
                <a:gd name="T16" fmla="*/ 0 60000 65536"/>
                <a:gd name="T17" fmla="*/ 0 60000 65536"/>
                <a:gd name="T18" fmla="*/ 0 60000 65536"/>
                <a:gd name="T19" fmla="*/ 0 60000 65536"/>
                <a:gd name="T20" fmla="*/ 0 60000 65536"/>
                <a:gd name="T21" fmla="*/ 0 w 66"/>
                <a:gd name="T22" fmla="*/ 0 h 577"/>
                <a:gd name="T23" fmla="*/ 66 w 66"/>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577">
                  <a:moveTo>
                    <a:pt x="66" y="558"/>
                  </a:moveTo>
                  <a:lnTo>
                    <a:pt x="66" y="0"/>
                  </a:lnTo>
                  <a:lnTo>
                    <a:pt x="41" y="0"/>
                  </a:lnTo>
                  <a:lnTo>
                    <a:pt x="18" y="16"/>
                  </a:lnTo>
                  <a:lnTo>
                    <a:pt x="0" y="9"/>
                  </a:lnTo>
                  <a:lnTo>
                    <a:pt x="0" y="577"/>
                  </a:lnTo>
                  <a:lnTo>
                    <a:pt x="66" y="55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7" name="Freeform 102">
              <a:extLst>
                <a:ext uri="{FF2B5EF4-FFF2-40B4-BE49-F238E27FC236}">
                  <a16:creationId xmlns:a16="http://schemas.microsoft.com/office/drawing/2014/main" id="{85CBFDB5-72E2-423F-9D1F-925C31072A1A}"/>
                </a:ext>
              </a:extLst>
            </p:cNvPr>
            <p:cNvSpPr>
              <a:spLocks/>
            </p:cNvSpPr>
            <p:nvPr/>
          </p:nvSpPr>
          <p:spPr bwMode="auto">
            <a:xfrm>
              <a:off x="3917" y="1363"/>
              <a:ext cx="49" cy="319"/>
            </a:xfrm>
            <a:custGeom>
              <a:avLst/>
              <a:gdLst>
                <a:gd name="T0" fmla="*/ 49 w 49"/>
                <a:gd name="T1" fmla="*/ 196 h 319"/>
                <a:gd name="T2" fmla="*/ 49 w 49"/>
                <a:gd name="T3" fmla="*/ 5 h 319"/>
                <a:gd name="T4" fmla="*/ 0 w 49"/>
                <a:gd name="T5" fmla="*/ 0 h 319"/>
                <a:gd name="T6" fmla="*/ 0 w 49"/>
                <a:gd name="T7" fmla="*/ 191 h 319"/>
                <a:gd name="T8" fmla="*/ 21 w 49"/>
                <a:gd name="T9" fmla="*/ 196 h 319"/>
                <a:gd name="T10" fmla="*/ 0 w 49"/>
                <a:gd name="T11" fmla="*/ 265 h 319"/>
                <a:gd name="T12" fmla="*/ 0 w 49"/>
                <a:gd name="T13" fmla="*/ 319 h 319"/>
                <a:gd name="T14" fmla="*/ 12 w 49"/>
                <a:gd name="T15" fmla="*/ 294 h 319"/>
                <a:gd name="T16" fmla="*/ 49 w 49"/>
                <a:gd name="T17" fmla="*/ 290 h 319"/>
                <a:gd name="T18" fmla="*/ 49 w 49"/>
                <a:gd name="T19" fmla="*/ 265 h 319"/>
                <a:gd name="T20" fmla="*/ 21 w 49"/>
                <a:gd name="T21" fmla="*/ 267 h 319"/>
                <a:gd name="T22" fmla="*/ 49 w 49"/>
                <a:gd name="T23" fmla="*/ 196 h 319"/>
                <a:gd name="T24" fmla="*/ 49 w 49"/>
                <a:gd name="T25" fmla="*/ 196 h 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319"/>
                <a:gd name="T41" fmla="*/ 49 w 49"/>
                <a:gd name="T42" fmla="*/ 319 h 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319">
                  <a:moveTo>
                    <a:pt x="49" y="196"/>
                  </a:moveTo>
                  <a:lnTo>
                    <a:pt x="49" y="5"/>
                  </a:lnTo>
                  <a:lnTo>
                    <a:pt x="0" y="0"/>
                  </a:lnTo>
                  <a:lnTo>
                    <a:pt x="0" y="191"/>
                  </a:lnTo>
                  <a:lnTo>
                    <a:pt x="21" y="196"/>
                  </a:lnTo>
                  <a:lnTo>
                    <a:pt x="0" y="265"/>
                  </a:lnTo>
                  <a:lnTo>
                    <a:pt x="0" y="319"/>
                  </a:lnTo>
                  <a:lnTo>
                    <a:pt x="12" y="294"/>
                  </a:lnTo>
                  <a:lnTo>
                    <a:pt x="49" y="290"/>
                  </a:lnTo>
                  <a:lnTo>
                    <a:pt x="49" y="265"/>
                  </a:lnTo>
                  <a:lnTo>
                    <a:pt x="21" y="267"/>
                  </a:lnTo>
                  <a:lnTo>
                    <a:pt x="49" y="19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8" name="Freeform 103">
              <a:extLst>
                <a:ext uri="{FF2B5EF4-FFF2-40B4-BE49-F238E27FC236}">
                  <a16:creationId xmlns:a16="http://schemas.microsoft.com/office/drawing/2014/main" id="{1D1F4AFC-65D3-4B48-9557-D98C36CDB64F}"/>
                </a:ext>
              </a:extLst>
            </p:cNvPr>
            <p:cNvSpPr>
              <a:spLocks/>
            </p:cNvSpPr>
            <p:nvPr/>
          </p:nvSpPr>
          <p:spPr bwMode="auto">
            <a:xfrm>
              <a:off x="3917" y="1675"/>
              <a:ext cx="49" cy="618"/>
            </a:xfrm>
            <a:custGeom>
              <a:avLst/>
              <a:gdLst>
                <a:gd name="T0" fmla="*/ 49 w 49"/>
                <a:gd name="T1" fmla="*/ 19 h 618"/>
                <a:gd name="T2" fmla="*/ 49 w 49"/>
                <a:gd name="T3" fmla="*/ 0 h 618"/>
                <a:gd name="T4" fmla="*/ 0 w 49"/>
                <a:gd name="T5" fmla="*/ 25 h 618"/>
                <a:gd name="T6" fmla="*/ 0 w 49"/>
                <a:gd name="T7" fmla="*/ 618 h 618"/>
                <a:gd name="T8" fmla="*/ 49 w 49"/>
                <a:gd name="T9" fmla="*/ 603 h 618"/>
                <a:gd name="T10" fmla="*/ 49 w 49"/>
                <a:gd name="T11" fmla="*/ 35 h 618"/>
                <a:gd name="T12" fmla="*/ 32 w 49"/>
                <a:gd name="T13" fmla="*/ 26 h 618"/>
                <a:gd name="T14" fmla="*/ 49 w 49"/>
                <a:gd name="T15" fmla="*/ 19 h 618"/>
                <a:gd name="T16" fmla="*/ 0 60000 65536"/>
                <a:gd name="T17" fmla="*/ 0 60000 65536"/>
                <a:gd name="T18" fmla="*/ 0 60000 65536"/>
                <a:gd name="T19" fmla="*/ 0 60000 65536"/>
                <a:gd name="T20" fmla="*/ 0 60000 65536"/>
                <a:gd name="T21" fmla="*/ 0 60000 65536"/>
                <a:gd name="T22" fmla="*/ 0 60000 65536"/>
                <a:gd name="T23" fmla="*/ 0 60000 65536"/>
                <a:gd name="T24" fmla="*/ 0 w 49"/>
                <a:gd name="T25" fmla="*/ 0 h 618"/>
                <a:gd name="T26" fmla="*/ 49 w 49"/>
                <a:gd name="T27" fmla="*/ 618 h 6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 h="618">
                  <a:moveTo>
                    <a:pt x="49" y="19"/>
                  </a:moveTo>
                  <a:lnTo>
                    <a:pt x="49" y="0"/>
                  </a:lnTo>
                  <a:lnTo>
                    <a:pt x="0" y="25"/>
                  </a:lnTo>
                  <a:lnTo>
                    <a:pt x="0" y="618"/>
                  </a:lnTo>
                  <a:lnTo>
                    <a:pt x="49" y="603"/>
                  </a:lnTo>
                  <a:lnTo>
                    <a:pt x="49" y="35"/>
                  </a:lnTo>
                  <a:lnTo>
                    <a:pt x="32" y="26"/>
                  </a:lnTo>
                  <a:lnTo>
                    <a:pt x="49" y="19"/>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9" name="Freeform 104">
              <a:extLst>
                <a:ext uri="{FF2B5EF4-FFF2-40B4-BE49-F238E27FC236}">
                  <a16:creationId xmlns:a16="http://schemas.microsoft.com/office/drawing/2014/main" id="{72B9C34F-4493-43F8-BDD1-C2F849DB1F20}"/>
                </a:ext>
              </a:extLst>
            </p:cNvPr>
            <p:cNvSpPr>
              <a:spLocks/>
            </p:cNvSpPr>
            <p:nvPr/>
          </p:nvSpPr>
          <p:spPr bwMode="auto">
            <a:xfrm>
              <a:off x="3908" y="1361"/>
              <a:ext cx="9" cy="193"/>
            </a:xfrm>
            <a:custGeom>
              <a:avLst/>
              <a:gdLst>
                <a:gd name="T0" fmla="*/ 9 w 9"/>
                <a:gd name="T1" fmla="*/ 193 h 193"/>
                <a:gd name="T2" fmla="*/ 9 w 9"/>
                <a:gd name="T3" fmla="*/ 2 h 193"/>
                <a:gd name="T4" fmla="*/ 0 w 9"/>
                <a:gd name="T5" fmla="*/ 0 h 193"/>
                <a:gd name="T6" fmla="*/ 0 w 9"/>
                <a:gd name="T7" fmla="*/ 193 h 193"/>
                <a:gd name="T8" fmla="*/ 9 w 9"/>
                <a:gd name="T9" fmla="*/ 193 h 193"/>
                <a:gd name="T10" fmla="*/ 0 60000 65536"/>
                <a:gd name="T11" fmla="*/ 0 60000 65536"/>
                <a:gd name="T12" fmla="*/ 0 60000 65536"/>
                <a:gd name="T13" fmla="*/ 0 60000 65536"/>
                <a:gd name="T14" fmla="*/ 0 60000 65536"/>
                <a:gd name="T15" fmla="*/ 0 w 9"/>
                <a:gd name="T16" fmla="*/ 0 h 193"/>
                <a:gd name="T17" fmla="*/ 9 w 9"/>
                <a:gd name="T18" fmla="*/ 193 h 193"/>
              </a:gdLst>
              <a:ahLst/>
              <a:cxnLst>
                <a:cxn ang="T10">
                  <a:pos x="T0" y="T1"/>
                </a:cxn>
                <a:cxn ang="T11">
                  <a:pos x="T2" y="T3"/>
                </a:cxn>
                <a:cxn ang="T12">
                  <a:pos x="T4" y="T5"/>
                </a:cxn>
                <a:cxn ang="T13">
                  <a:pos x="T6" y="T7"/>
                </a:cxn>
                <a:cxn ang="T14">
                  <a:pos x="T8" y="T9"/>
                </a:cxn>
              </a:cxnLst>
              <a:rect l="T15" t="T16" r="T17" b="T18"/>
              <a:pathLst>
                <a:path w="9" h="193">
                  <a:moveTo>
                    <a:pt x="9" y="193"/>
                  </a:moveTo>
                  <a:lnTo>
                    <a:pt x="9" y="2"/>
                  </a:lnTo>
                  <a:lnTo>
                    <a:pt x="0" y="0"/>
                  </a:lnTo>
                  <a:lnTo>
                    <a:pt x="0" y="193"/>
                  </a:lnTo>
                  <a:lnTo>
                    <a:pt x="9" y="19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0" name="Freeform 105">
              <a:extLst>
                <a:ext uri="{FF2B5EF4-FFF2-40B4-BE49-F238E27FC236}">
                  <a16:creationId xmlns:a16="http://schemas.microsoft.com/office/drawing/2014/main" id="{D3A2A55C-BB27-4E18-82F5-D916434908BE}"/>
                </a:ext>
              </a:extLst>
            </p:cNvPr>
            <p:cNvSpPr>
              <a:spLocks/>
            </p:cNvSpPr>
            <p:nvPr/>
          </p:nvSpPr>
          <p:spPr bwMode="auto">
            <a:xfrm>
              <a:off x="3908" y="1628"/>
              <a:ext cx="9" cy="70"/>
            </a:xfrm>
            <a:custGeom>
              <a:avLst/>
              <a:gdLst>
                <a:gd name="T0" fmla="*/ 9 w 9"/>
                <a:gd name="T1" fmla="*/ 54 h 70"/>
                <a:gd name="T2" fmla="*/ 9 w 9"/>
                <a:gd name="T3" fmla="*/ 0 h 70"/>
                <a:gd name="T4" fmla="*/ 5 w 9"/>
                <a:gd name="T5" fmla="*/ 9 h 70"/>
                <a:gd name="T6" fmla="*/ 0 w 9"/>
                <a:gd name="T7" fmla="*/ 9 h 70"/>
                <a:gd name="T8" fmla="*/ 0 w 9"/>
                <a:gd name="T9" fmla="*/ 25 h 70"/>
                <a:gd name="T10" fmla="*/ 5 w 9"/>
                <a:gd name="T11" fmla="*/ 24 h 70"/>
                <a:gd name="T12" fmla="*/ 0 w 9"/>
                <a:gd name="T13" fmla="*/ 32 h 70"/>
                <a:gd name="T14" fmla="*/ 0 w 9"/>
                <a:gd name="T15" fmla="*/ 70 h 70"/>
                <a:gd name="T16" fmla="*/ 9 w 9"/>
                <a:gd name="T17" fmla="*/ 54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70"/>
                <a:gd name="T29" fmla="*/ 9 w 9"/>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70">
                  <a:moveTo>
                    <a:pt x="9" y="54"/>
                  </a:moveTo>
                  <a:lnTo>
                    <a:pt x="9" y="0"/>
                  </a:lnTo>
                  <a:lnTo>
                    <a:pt x="5" y="9"/>
                  </a:lnTo>
                  <a:lnTo>
                    <a:pt x="0" y="9"/>
                  </a:lnTo>
                  <a:lnTo>
                    <a:pt x="0" y="25"/>
                  </a:lnTo>
                  <a:lnTo>
                    <a:pt x="5" y="24"/>
                  </a:lnTo>
                  <a:lnTo>
                    <a:pt x="0" y="32"/>
                  </a:lnTo>
                  <a:lnTo>
                    <a:pt x="0" y="70"/>
                  </a:lnTo>
                  <a:lnTo>
                    <a:pt x="9" y="5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1" name="Freeform 106">
              <a:extLst>
                <a:ext uri="{FF2B5EF4-FFF2-40B4-BE49-F238E27FC236}">
                  <a16:creationId xmlns:a16="http://schemas.microsoft.com/office/drawing/2014/main" id="{BFB7A891-13A8-4F14-99F2-BCEBB2BFA533}"/>
                </a:ext>
              </a:extLst>
            </p:cNvPr>
            <p:cNvSpPr>
              <a:spLocks/>
            </p:cNvSpPr>
            <p:nvPr/>
          </p:nvSpPr>
          <p:spPr bwMode="auto">
            <a:xfrm>
              <a:off x="3908" y="1700"/>
              <a:ext cx="9" cy="596"/>
            </a:xfrm>
            <a:custGeom>
              <a:avLst/>
              <a:gdLst>
                <a:gd name="T0" fmla="*/ 9 w 9"/>
                <a:gd name="T1" fmla="*/ 593 h 596"/>
                <a:gd name="T2" fmla="*/ 9 w 9"/>
                <a:gd name="T3" fmla="*/ 0 h 596"/>
                <a:gd name="T4" fmla="*/ 0 w 9"/>
                <a:gd name="T5" fmla="*/ 5 h 596"/>
                <a:gd name="T6" fmla="*/ 0 w 9"/>
                <a:gd name="T7" fmla="*/ 596 h 596"/>
                <a:gd name="T8" fmla="*/ 9 w 9"/>
                <a:gd name="T9" fmla="*/ 593 h 596"/>
                <a:gd name="T10" fmla="*/ 0 60000 65536"/>
                <a:gd name="T11" fmla="*/ 0 60000 65536"/>
                <a:gd name="T12" fmla="*/ 0 60000 65536"/>
                <a:gd name="T13" fmla="*/ 0 60000 65536"/>
                <a:gd name="T14" fmla="*/ 0 60000 65536"/>
                <a:gd name="T15" fmla="*/ 0 w 9"/>
                <a:gd name="T16" fmla="*/ 0 h 596"/>
                <a:gd name="T17" fmla="*/ 9 w 9"/>
                <a:gd name="T18" fmla="*/ 596 h 596"/>
              </a:gdLst>
              <a:ahLst/>
              <a:cxnLst>
                <a:cxn ang="T10">
                  <a:pos x="T0" y="T1"/>
                </a:cxn>
                <a:cxn ang="T11">
                  <a:pos x="T2" y="T3"/>
                </a:cxn>
                <a:cxn ang="T12">
                  <a:pos x="T4" y="T5"/>
                </a:cxn>
                <a:cxn ang="T13">
                  <a:pos x="T6" y="T7"/>
                </a:cxn>
                <a:cxn ang="T14">
                  <a:pos x="T8" y="T9"/>
                </a:cxn>
              </a:cxnLst>
              <a:rect l="T15" t="T16" r="T17" b="T18"/>
              <a:pathLst>
                <a:path w="9" h="596">
                  <a:moveTo>
                    <a:pt x="9" y="593"/>
                  </a:moveTo>
                  <a:lnTo>
                    <a:pt x="9" y="0"/>
                  </a:lnTo>
                  <a:lnTo>
                    <a:pt x="0" y="5"/>
                  </a:lnTo>
                  <a:lnTo>
                    <a:pt x="0" y="596"/>
                  </a:lnTo>
                  <a:lnTo>
                    <a:pt x="9" y="59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2" name="Freeform 107">
              <a:extLst>
                <a:ext uri="{FF2B5EF4-FFF2-40B4-BE49-F238E27FC236}">
                  <a16:creationId xmlns:a16="http://schemas.microsoft.com/office/drawing/2014/main" id="{2E15E175-26A9-4803-868F-DD1100822D7D}"/>
                </a:ext>
              </a:extLst>
            </p:cNvPr>
            <p:cNvSpPr>
              <a:spLocks/>
            </p:cNvSpPr>
            <p:nvPr/>
          </p:nvSpPr>
          <p:spPr bwMode="auto">
            <a:xfrm>
              <a:off x="3897" y="1361"/>
              <a:ext cx="11" cy="248"/>
            </a:xfrm>
            <a:custGeom>
              <a:avLst/>
              <a:gdLst>
                <a:gd name="T0" fmla="*/ 11 w 11"/>
                <a:gd name="T1" fmla="*/ 193 h 248"/>
                <a:gd name="T2" fmla="*/ 11 w 11"/>
                <a:gd name="T3" fmla="*/ 0 h 248"/>
                <a:gd name="T4" fmla="*/ 0 w 11"/>
                <a:gd name="T5" fmla="*/ 0 h 248"/>
                <a:gd name="T6" fmla="*/ 0 w 11"/>
                <a:gd name="T7" fmla="*/ 248 h 248"/>
                <a:gd name="T8" fmla="*/ 5 w 11"/>
                <a:gd name="T9" fmla="*/ 193 h 248"/>
                <a:gd name="T10" fmla="*/ 11 w 11"/>
                <a:gd name="T11" fmla="*/ 193 h 248"/>
                <a:gd name="T12" fmla="*/ 0 60000 65536"/>
                <a:gd name="T13" fmla="*/ 0 60000 65536"/>
                <a:gd name="T14" fmla="*/ 0 60000 65536"/>
                <a:gd name="T15" fmla="*/ 0 60000 65536"/>
                <a:gd name="T16" fmla="*/ 0 60000 65536"/>
                <a:gd name="T17" fmla="*/ 0 60000 65536"/>
                <a:gd name="T18" fmla="*/ 0 w 11"/>
                <a:gd name="T19" fmla="*/ 0 h 248"/>
                <a:gd name="T20" fmla="*/ 11 w 11"/>
                <a:gd name="T21" fmla="*/ 248 h 248"/>
              </a:gdLst>
              <a:ahLst/>
              <a:cxnLst>
                <a:cxn ang="T12">
                  <a:pos x="T0" y="T1"/>
                </a:cxn>
                <a:cxn ang="T13">
                  <a:pos x="T2" y="T3"/>
                </a:cxn>
                <a:cxn ang="T14">
                  <a:pos x="T4" y="T5"/>
                </a:cxn>
                <a:cxn ang="T15">
                  <a:pos x="T6" y="T7"/>
                </a:cxn>
                <a:cxn ang="T16">
                  <a:pos x="T8" y="T9"/>
                </a:cxn>
                <a:cxn ang="T17">
                  <a:pos x="T10" y="T11"/>
                </a:cxn>
              </a:cxnLst>
              <a:rect l="T18" t="T19" r="T20" b="T21"/>
              <a:pathLst>
                <a:path w="11" h="248">
                  <a:moveTo>
                    <a:pt x="11" y="193"/>
                  </a:moveTo>
                  <a:lnTo>
                    <a:pt x="11" y="0"/>
                  </a:lnTo>
                  <a:lnTo>
                    <a:pt x="0" y="0"/>
                  </a:lnTo>
                  <a:lnTo>
                    <a:pt x="0" y="248"/>
                  </a:lnTo>
                  <a:lnTo>
                    <a:pt x="5" y="193"/>
                  </a:lnTo>
                  <a:lnTo>
                    <a:pt x="11" y="19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3" name="Freeform 108">
              <a:extLst>
                <a:ext uri="{FF2B5EF4-FFF2-40B4-BE49-F238E27FC236}">
                  <a16:creationId xmlns:a16="http://schemas.microsoft.com/office/drawing/2014/main" id="{E826F0F5-DAB6-411D-B6B5-6DAC0FA12DE1}"/>
                </a:ext>
              </a:extLst>
            </p:cNvPr>
            <p:cNvSpPr>
              <a:spLocks/>
            </p:cNvSpPr>
            <p:nvPr/>
          </p:nvSpPr>
          <p:spPr bwMode="auto">
            <a:xfrm>
              <a:off x="3897" y="1637"/>
              <a:ext cx="11" cy="22"/>
            </a:xfrm>
            <a:custGeom>
              <a:avLst/>
              <a:gdLst>
                <a:gd name="T0" fmla="*/ 11 w 11"/>
                <a:gd name="T1" fmla="*/ 16 h 22"/>
                <a:gd name="T2" fmla="*/ 11 w 11"/>
                <a:gd name="T3" fmla="*/ 0 h 22"/>
                <a:gd name="T4" fmla="*/ 0 w 11"/>
                <a:gd name="T5" fmla="*/ 0 h 22"/>
                <a:gd name="T6" fmla="*/ 0 w 11"/>
                <a:gd name="T7" fmla="*/ 22 h 22"/>
                <a:gd name="T8" fmla="*/ 11 w 11"/>
                <a:gd name="T9" fmla="*/ 16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11" y="16"/>
                  </a:moveTo>
                  <a:lnTo>
                    <a:pt x="11" y="0"/>
                  </a:lnTo>
                  <a:lnTo>
                    <a:pt x="0" y="0"/>
                  </a:lnTo>
                  <a:lnTo>
                    <a:pt x="0" y="22"/>
                  </a:lnTo>
                  <a:lnTo>
                    <a:pt x="11" y="1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4" name="Freeform 109">
              <a:extLst>
                <a:ext uri="{FF2B5EF4-FFF2-40B4-BE49-F238E27FC236}">
                  <a16:creationId xmlns:a16="http://schemas.microsoft.com/office/drawing/2014/main" id="{CF7E207F-196E-4B8A-8086-4E35CE0BB7DB}"/>
                </a:ext>
              </a:extLst>
            </p:cNvPr>
            <p:cNvSpPr>
              <a:spLocks/>
            </p:cNvSpPr>
            <p:nvPr/>
          </p:nvSpPr>
          <p:spPr bwMode="auto">
            <a:xfrm>
              <a:off x="3897" y="1660"/>
              <a:ext cx="11" cy="638"/>
            </a:xfrm>
            <a:custGeom>
              <a:avLst/>
              <a:gdLst>
                <a:gd name="T0" fmla="*/ 11 w 11"/>
                <a:gd name="T1" fmla="*/ 38 h 638"/>
                <a:gd name="T2" fmla="*/ 11 w 11"/>
                <a:gd name="T3" fmla="*/ 0 h 638"/>
                <a:gd name="T4" fmla="*/ 0 w 11"/>
                <a:gd name="T5" fmla="*/ 22 h 638"/>
                <a:gd name="T6" fmla="*/ 0 w 11"/>
                <a:gd name="T7" fmla="*/ 638 h 638"/>
                <a:gd name="T8" fmla="*/ 11 w 11"/>
                <a:gd name="T9" fmla="*/ 636 h 638"/>
                <a:gd name="T10" fmla="*/ 11 w 11"/>
                <a:gd name="T11" fmla="*/ 45 h 638"/>
                <a:gd name="T12" fmla="*/ 5 w 11"/>
                <a:gd name="T13" fmla="*/ 45 h 638"/>
                <a:gd name="T14" fmla="*/ 11 w 11"/>
                <a:gd name="T15" fmla="*/ 38 h 638"/>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638"/>
                <a:gd name="T26" fmla="*/ 11 w 1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638">
                  <a:moveTo>
                    <a:pt x="11" y="38"/>
                  </a:moveTo>
                  <a:lnTo>
                    <a:pt x="11" y="0"/>
                  </a:lnTo>
                  <a:lnTo>
                    <a:pt x="0" y="22"/>
                  </a:lnTo>
                  <a:lnTo>
                    <a:pt x="0" y="638"/>
                  </a:lnTo>
                  <a:lnTo>
                    <a:pt x="11" y="636"/>
                  </a:lnTo>
                  <a:lnTo>
                    <a:pt x="11" y="45"/>
                  </a:lnTo>
                  <a:lnTo>
                    <a:pt x="5" y="45"/>
                  </a:lnTo>
                  <a:lnTo>
                    <a:pt x="11" y="3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5" name="Freeform 110">
              <a:extLst>
                <a:ext uri="{FF2B5EF4-FFF2-40B4-BE49-F238E27FC236}">
                  <a16:creationId xmlns:a16="http://schemas.microsoft.com/office/drawing/2014/main" id="{FA3AA8F0-E957-45CD-8514-6D6597B79FA4}"/>
                </a:ext>
              </a:extLst>
            </p:cNvPr>
            <p:cNvSpPr>
              <a:spLocks/>
            </p:cNvSpPr>
            <p:nvPr/>
          </p:nvSpPr>
          <p:spPr bwMode="auto">
            <a:xfrm>
              <a:off x="3604" y="1356"/>
              <a:ext cx="293" cy="1006"/>
            </a:xfrm>
            <a:custGeom>
              <a:avLst/>
              <a:gdLst>
                <a:gd name="T0" fmla="*/ 293 w 293"/>
                <a:gd name="T1" fmla="*/ 253 h 1006"/>
                <a:gd name="T2" fmla="*/ 293 w 293"/>
                <a:gd name="T3" fmla="*/ 5 h 1006"/>
                <a:gd name="T4" fmla="*/ 238 w 293"/>
                <a:gd name="T5" fmla="*/ 0 h 1006"/>
                <a:gd name="T6" fmla="*/ 0 w 293"/>
                <a:gd name="T7" fmla="*/ 64 h 1006"/>
                <a:gd name="T8" fmla="*/ 0 w 293"/>
                <a:gd name="T9" fmla="*/ 173 h 1006"/>
                <a:gd name="T10" fmla="*/ 14 w 293"/>
                <a:gd name="T11" fmla="*/ 182 h 1006"/>
                <a:gd name="T12" fmla="*/ 30 w 293"/>
                <a:gd name="T13" fmla="*/ 189 h 1006"/>
                <a:gd name="T14" fmla="*/ 44 w 293"/>
                <a:gd name="T15" fmla="*/ 196 h 1006"/>
                <a:gd name="T16" fmla="*/ 60 w 293"/>
                <a:gd name="T17" fmla="*/ 201 h 1006"/>
                <a:gd name="T18" fmla="*/ 75 w 293"/>
                <a:gd name="T19" fmla="*/ 206 h 1006"/>
                <a:gd name="T20" fmla="*/ 91 w 293"/>
                <a:gd name="T21" fmla="*/ 210 h 1006"/>
                <a:gd name="T22" fmla="*/ 105 w 293"/>
                <a:gd name="T23" fmla="*/ 214 h 1006"/>
                <a:gd name="T24" fmla="*/ 119 w 293"/>
                <a:gd name="T25" fmla="*/ 217 h 1006"/>
                <a:gd name="T26" fmla="*/ 181 w 293"/>
                <a:gd name="T27" fmla="*/ 190 h 1006"/>
                <a:gd name="T28" fmla="*/ 281 w 293"/>
                <a:gd name="T29" fmla="*/ 190 h 1006"/>
                <a:gd name="T30" fmla="*/ 268 w 293"/>
                <a:gd name="T31" fmla="*/ 253 h 1006"/>
                <a:gd name="T32" fmla="*/ 270 w 293"/>
                <a:gd name="T33" fmla="*/ 253 h 1006"/>
                <a:gd name="T34" fmla="*/ 274 w 293"/>
                <a:gd name="T35" fmla="*/ 281 h 1006"/>
                <a:gd name="T36" fmla="*/ 263 w 293"/>
                <a:gd name="T37" fmla="*/ 285 h 1006"/>
                <a:gd name="T38" fmla="*/ 261 w 293"/>
                <a:gd name="T39" fmla="*/ 299 h 1006"/>
                <a:gd name="T40" fmla="*/ 266 w 293"/>
                <a:gd name="T41" fmla="*/ 297 h 1006"/>
                <a:gd name="T42" fmla="*/ 256 w 293"/>
                <a:gd name="T43" fmla="*/ 349 h 1006"/>
                <a:gd name="T44" fmla="*/ 252 w 293"/>
                <a:gd name="T45" fmla="*/ 345 h 1006"/>
                <a:gd name="T46" fmla="*/ 250 w 293"/>
                <a:gd name="T47" fmla="*/ 358 h 1006"/>
                <a:gd name="T48" fmla="*/ 0 w 293"/>
                <a:gd name="T49" fmla="*/ 198 h 1006"/>
                <a:gd name="T50" fmla="*/ 0 w 293"/>
                <a:gd name="T51" fmla="*/ 255 h 1006"/>
                <a:gd name="T52" fmla="*/ 130 w 293"/>
                <a:gd name="T53" fmla="*/ 326 h 1006"/>
                <a:gd name="T54" fmla="*/ 71 w 293"/>
                <a:gd name="T55" fmla="*/ 319 h 1006"/>
                <a:gd name="T56" fmla="*/ 9 w 293"/>
                <a:gd name="T57" fmla="*/ 319 h 1006"/>
                <a:gd name="T58" fmla="*/ 0 w 293"/>
                <a:gd name="T59" fmla="*/ 306 h 1006"/>
                <a:gd name="T60" fmla="*/ 0 w 293"/>
                <a:gd name="T61" fmla="*/ 1006 h 1006"/>
                <a:gd name="T62" fmla="*/ 211 w 293"/>
                <a:gd name="T63" fmla="*/ 969 h 1006"/>
                <a:gd name="T64" fmla="*/ 293 w 293"/>
                <a:gd name="T65" fmla="*/ 942 h 1006"/>
                <a:gd name="T66" fmla="*/ 293 w 293"/>
                <a:gd name="T67" fmla="*/ 326 h 1006"/>
                <a:gd name="T68" fmla="*/ 275 w 293"/>
                <a:gd name="T69" fmla="*/ 358 h 1006"/>
                <a:gd name="T70" fmla="*/ 286 w 293"/>
                <a:gd name="T71" fmla="*/ 304 h 1006"/>
                <a:gd name="T72" fmla="*/ 293 w 293"/>
                <a:gd name="T73" fmla="*/ 303 h 1006"/>
                <a:gd name="T74" fmla="*/ 293 w 293"/>
                <a:gd name="T75" fmla="*/ 281 h 1006"/>
                <a:gd name="T76" fmla="*/ 290 w 293"/>
                <a:gd name="T77" fmla="*/ 281 h 1006"/>
                <a:gd name="T78" fmla="*/ 293 w 293"/>
                <a:gd name="T79" fmla="*/ 253 h 10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1006"/>
                <a:gd name="T122" fmla="*/ 293 w 293"/>
                <a:gd name="T123" fmla="*/ 1006 h 100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1006">
                  <a:moveTo>
                    <a:pt x="293" y="253"/>
                  </a:moveTo>
                  <a:lnTo>
                    <a:pt x="293" y="5"/>
                  </a:lnTo>
                  <a:lnTo>
                    <a:pt x="238" y="0"/>
                  </a:lnTo>
                  <a:lnTo>
                    <a:pt x="0" y="64"/>
                  </a:lnTo>
                  <a:lnTo>
                    <a:pt x="0" y="173"/>
                  </a:lnTo>
                  <a:lnTo>
                    <a:pt x="14" y="182"/>
                  </a:lnTo>
                  <a:lnTo>
                    <a:pt x="30" y="189"/>
                  </a:lnTo>
                  <a:lnTo>
                    <a:pt x="44" y="196"/>
                  </a:lnTo>
                  <a:lnTo>
                    <a:pt x="60" y="201"/>
                  </a:lnTo>
                  <a:lnTo>
                    <a:pt x="75" y="206"/>
                  </a:lnTo>
                  <a:lnTo>
                    <a:pt x="91" y="210"/>
                  </a:lnTo>
                  <a:lnTo>
                    <a:pt x="105" y="214"/>
                  </a:lnTo>
                  <a:lnTo>
                    <a:pt x="119" y="217"/>
                  </a:lnTo>
                  <a:lnTo>
                    <a:pt x="181" y="190"/>
                  </a:lnTo>
                  <a:lnTo>
                    <a:pt x="281" y="190"/>
                  </a:lnTo>
                  <a:lnTo>
                    <a:pt x="268" y="253"/>
                  </a:lnTo>
                  <a:lnTo>
                    <a:pt x="270" y="253"/>
                  </a:lnTo>
                  <a:lnTo>
                    <a:pt x="274" y="281"/>
                  </a:lnTo>
                  <a:lnTo>
                    <a:pt x="263" y="285"/>
                  </a:lnTo>
                  <a:lnTo>
                    <a:pt x="261" y="299"/>
                  </a:lnTo>
                  <a:lnTo>
                    <a:pt x="266" y="297"/>
                  </a:lnTo>
                  <a:lnTo>
                    <a:pt x="256" y="349"/>
                  </a:lnTo>
                  <a:lnTo>
                    <a:pt x="252" y="345"/>
                  </a:lnTo>
                  <a:lnTo>
                    <a:pt x="250" y="358"/>
                  </a:lnTo>
                  <a:lnTo>
                    <a:pt x="0" y="198"/>
                  </a:lnTo>
                  <a:lnTo>
                    <a:pt x="0" y="255"/>
                  </a:lnTo>
                  <a:lnTo>
                    <a:pt x="130" y="326"/>
                  </a:lnTo>
                  <a:lnTo>
                    <a:pt x="71" y="319"/>
                  </a:lnTo>
                  <a:lnTo>
                    <a:pt x="9" y="319"/>
                  </a:lnTo>
                  <a:lnTo>
                    <a:pt x="0" y="306"/>
                  </a:lnTo>
                  <a:lnTo>
                    <a:pt x="0" y="1006"/>
                  </a:lnTo>
                  <a:lnTo>
                    <a:pt x="211" y="969"/>
                  </a:lnTo>
                  <a:lnTo>
                    <a:pt x="293" y="942"/>
                  </a:lnTo>
                  <a:lnTo>
                    <a:pt x="293" y="326"/>
                  </a:lnTo>
                  <a:lnTo>
                    <a:pt x="275" y="358"/>
                  </a:lnTo>
                  <a:lnTo>
                    <a:pt x="286" y="304"/>
                  </a:lnTo>
                  <a:lnTo>
                    <a:pt x="293" y="303"/>
                  </a:lnTo>
                  <a:lnTo>
                    <a:pt x="293" y="281"/>
                  </a:lnTo>
                  <a:lnTo>
                    <a:pt x="290" y="281"/>
                  </a:lnTo>
                  <a:lnTo>
                    <a:pt x="293" y="25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6" name="Freeform 111">
              <a:extLst>
                <a:ext uri="{FF2B5EF4-FFF2-40B4-BE49-F238E27FC236}">
                  <a16:creationId xmlns:a16="http://schemas.microsoft.com/office/drawing/2014/main" id="{33ED44B4-8011-40DD-9E9E-10689473A55C}"/>
                </a:ext>
              </a:extLst>
            </p:cNvPr>
            <p:cNvSpPr>
              <a:spLocks/>
            </p:cNvSpPr>
            <p:nvPr/>
          </p:nvSpPr>
          <p:spPr bwMode="auto">
            <a:xfrm>
              <a:off x="3558" y="1420"/>
              <a:ext cx="46" cy="109"/>
            </a:xfrm>
            <a:custGeom>
              <a:avLst/>
              <a:gdLst>
                <a:gd name="T0" fmla="*/ 46 w 46"/>
                <a:gd name="T1" fmla="*/ 109 h 109"/>
                <a:gd name="T2" fmla="*/ 46 w 46"/>
                <a:gd name="T3" fmla="*/ 0 h 109"/>
                <a:gd name="T4" fmla="*/ 0 w 46"/>
                <a:gd name="T5" fmla="*/ 12 h 109"/>
                <a:gd name="T6" fmla="*/ 0 w 46"/>
                <a:gd name="T7" fmla="*/ 71 h 109"/>
                <a:gd name="T8" fmla="*/ 10 w 46"/>
                <a:gd name="T9" fmla="*/ 82 h 109"/>
                <a:gd name="T10" fmla="*/ 23 w 46"/>
                <a:gd name="T11" fmla="*/ 91 h 109"/>
                <a:gd name="T12" fmla="*/ 33 w 46"/>
                <a:gd name="T13" fmla="*/ 100 h 109"/>
                <a:gd name="T14" fmla="*/ 46 w 46"/>
                <a:gd name="T15" fmla="*/ 109 h 109"/>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109"/>
                <a:gd name="T26" fmla="*/ 46 w 4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109">
                  <a:moveTo>
                    <a:pt x="46" y="109"/>
                  </a:moveTo>
                  <a:lnTo>
                    <a:pt x="46" y="0"/>
                  </a:lnTo>
                  <a:lnTo>
                    <a:pt x="0" y="12"/>
                  </a:lnTo>
                  <a:lnTo>
                    <a:pt x="0" y="71"/>
                  </a:lnTo>
                  <a:lnTo>
                    <a:pt x="10" y="82"/>
                  </a:lnTo>
                  <a:lnTo>
                    <a:pt x="23" y="91"/>
                  </a:lnTo>
                  <a:lnTo>
                    <a:pt x="33" y="100"/>
                  </a:lnTo>
                  <a:lnTo>
                    <a:pt x="46" y="109"/>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7" name="Freeform 112">
              <a:extLst>
                <a:ext uri="{FF2B5EF4-FFF2-40B4-BE49-F238E27FC236}">
                  <a16:creationId xmlns:a16="http://schemas.microsoft.com/office/drawing/2014/main" id="{97E00172-F9D0-4FDB-A174-0E134767A036}"/>
                </a:ext>
              </a:extLst>
            </p:cNvPr>
            <p:cNvSpPr>
              <a:spLocks/>
            </p:cNvSpPr>
            <p:nvPr/>
          </p:nvSpPr>
          <p:spPr bwMode="auto">
            <a:xfrm>
              <a:off x="1280" y="1523"/>
              <a:ext cx="2324" cy="1163"/>
            </a:xfrm>
            <a:custGeom>
              <a:avLst/>
              <a:gdLst>
                <a:gd name="T0" fmla="*/ 2324 w 2324"/>
                <a:gd name="T1" fmla="*/ 31 h 1163"/>
                <a:gd name="T2" fmla="*/ 2047 w 2324"/>
                <a:gd name="T3" fmla="*/ 0 h 1163"/>
                <a:gd name="T4" fmla="*/ 2009 w 2324"/>
                <a:gd name="T5" fmla="*/ 70 h 1163"/>
                <a:gd name="T6" fmla="*/ 1786 w 2324"/>
                <a:gd name="T7" fmla="*/ 63 h 1163"/>
                <a:gd name="T8" fmla="*/ 1693 w 2324"/>
                <a:gd name="T9" fmla="*/ 139 h 1163"/>
                <a:gd name="T10" fmla="*/ 1329 w 2324"/>
                <a:gd name="T11" fmla="*/ 218 h 1163"/>
                <a:gd name="T12" fmla="*/ 1299 w 2324"/>
                <a:gd name="T13" fmla="*/ 136 h 1163"/>
                <a:gd name="T14" fmla="*/ 1237 w 2324"/>
                <a:gd name="T15" fmla="*/ 148 h 1163"/>
                <a:gd name="T16" fmla="*/ 1221 w 2324"/>
                <a:gd name="T17" fmla="*/ 244 h 1163"/>
                <a:gd name="T18" fmla="*/ 1180 w 2324"/>
                <a:gd name="T19" fmla="*/ 305 h 1163"/>
                <a:gd name="T20" fmla="*/ 1135 w 2324"/>
                <a:gd name="T21" fmla="*/ 358 h 1163"/>
                <a:gd name="T22" fmla="*/ 1089 w 2324"/>
                <a:gd name="T23" fmla="*/ 405 h 1163"/>
                <a:gd name="T24" fmla="*/ 1038 w 2324"/>
                <a:gd name="T25" fmla="*/ 449 h 1163"/>
                <a:gd name="T26" fmla="*/ 984 w 2324"/>
                <a:gd name="T27" fmla="*/ 488 h 1163"/>
                <a:gd name="T28" fmla="*/ 927 w 2324"/>
                <a:gd name="T29" fmla="*/ 526 h 1163"/>
                <a:gd name="T30" fmla="*/ 869 w 2324"/>
                <a:gd name="T31" fmla="*/ 563 h 1163"/>
                <a:gd name="T32" fmla="*/ 807 w 2324"/>
                <a:gd name="T33" fmla="*/ 599 h 1163"/>
                <a:gd name="T34" fmla="*/ 561 w 2324"/>
                <a:gd name="T35" fmla="*/ 695 h 1163"/>
                <a:gd name="T36" fmla="*/ 496 w 2324"/>
                <a:gd name="T37" fmla="*/ 739 h 1163"/>
                <a:gd name="T38" fmla="*/ 458 w 2324"/>
                <a:gd name="T39" fmla="*/ 759 h 1163"/>
                <a:gd name="T40" fmla="*/ 425 w 2324"/>
                <a:gd name="T41" fmla="*/ 771 h 1163"/>
                <a:gd name="T42" fmla="*/ 391 w 2324"/>
                <a:gd name="T43" fmla="*/ 777 h 1163"/>
                <a:gd name="T44" fmla="*/ 355 w 2324"/>
                <a:gd name="T45" fmla="*/ 777 h 1163"/>
                <a:gd name="T46" fmla="*/ 316 w 2324"/>
                <a:gd name="T47" fmla="*/ 771 h 1163"/>
                <a:gd name="T48" fmla="*/ 272 w 2324"/>
                <a:gd name="T49" fmla="*/ 761 h 1163"/>
                <a:gd name="T50" fmla="*/ 220 w 2324"/>
                <a:gd name="T51" fmla="*/ 746 h 1163"/>
                <a:gd name="T52" fmla="*/ 192 w 2324"/>
                <a:gd name="T53" fmla="*/ 579 h 1163"/>
                <a:gd name="T54" fmla="*/ 115 w 2324"/>
                <a:gd name="T55" fmla="*/ 600 h 1163"/>
                <a:gd name="T56" fmla="*/ 78 w 2324"/>
                <a:gd name="T57" fmla="*/ 673 h 1163"/>
                <a:gd name="T58" fmla="*/ 39 w 2324"/>
                <a:gd name="T59" fmla="*/ 743 h 1163"/>
                <a:gd name="T60" fmla="*/ 7 w 2324"/>
                <a:gd name="T61" fmla="*/ 803 h 1163"/>
                <a:gd name="T62" fmla="*/ 0 w 2324"/>
                <a:gd name="T63" fmla="*/ 855 h 1163"/>
                <a:gd name="T64" fmla="*/ 7 w 2324"/>
                <a:gd name="T65" fmla="*/ 869 h 1163"/>
                <a:gd name="T66" fmla="*/ 23 w 2324"/>
                <a:gd name="T67" fmla="*/ 880 h 1163"/>
                <a:gd name="T68" fmla="*/ 48 w 2324"/>
                <a:gd name="T69" fmla="*/ 885 h 1163"/>
                <a:gd name="T70" fmla="*/ 82 w 2324"/>
                <a:gd name="T71" fmla="*/ 887 h 1163"/>
                <a:gd name="T72" fmla="*/ 231 w 2324"/>
                <a:gd name="T73" fmla="*/ 987 h 1163"/>
                <a:gd name="T74" fmla="*/ 186 w 2324"/>
                <a:gd name="T75" fmla="*/ 1038 h 1163"/>
                <a:gd name="T76" fmla="*/ 417 w 2324"/>
                <a:gd name="T77" fmla="*/ 1120 h 1163"/>
                <a:gd name="T78" fmla="*/ 764 w 2324"/>
                <a:gd name="T79" fmla="*/ 1078 h 1163"/>
                <a:gd name="T80" fmla="*/ 922 w 2324"/>
                <a:gd name="T81" fmla="*/ 1129 h 1163"/>
                <a:gd name="T82" fmla="*/ 924 w 2324"/>
                <a:gd name="T83" fmla="*/ 1156 h 1163"/>
                <a:gd name="T84" fmla="*/ 929 w 2324"/>
                <a:gd name="T85" fmla="*/ 1163 h 1163"/>
                <a:gd name="T86" fmla="*/ 947 w 2324"/>
                <a:gd name="T87" fmla="*/ 1160 h 1163"/>
                <a:gd name="T88" fmla="*/ 981 w 2324"/>
                <a:gd name="T89" fmla="*/ 1156 h 1163"/>
                <a:gd name="T90" fmla="*/ 1356 w 2324"/>
                <a:gd name="T91" fmla="*/ 1038 h 1163"/>
                <a:gd name="T92" fmla="*/ 1835 w 2324"/>
                <a:gd name="T93" fmla="*/ 880 h 1163"/>
                <a:gd name="T94" fmla="*/ 1983 w 2324"/>
                <a:gd name="T95" fmla="*/ 900 h 1163"/>
                <a:gd name="T96" fmla="*/ 2324 w 2324"/>
                <a:gd name="T97" fmla="*/ 839 h 1163"/>
                <a:gd name="T98" fmla="*/ 2310 w 2324"/>
                <a:gd name="T99" fmla="*/ 121 h 1163"/>
                <a:gd name="T100" fmla="*/ 2230 w 2324"/>
                <a:gd name="T101" fmla="*/ 86 h 1163"/>
                <a:gd name="T102" fmla="*/ 2324 w 2324"/>
                <a:gd name="T103" fmla="*/ 88 h 11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24"/>
                <a:gd name="T157" fmla="*/ 0 h 1163"/>
                <a:gd name="T158" fmla="*/ 2324 w 2324"/>
                <a:gd name="T159" fmla="*/ 1163 h 11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24" h="1163">
                  <a:moveTo>
                    <a:pt x="2324" y="88"/>
                  </a:moveTo>
                  <a:lnTo>
                    <a:pt x="2324" y="31"/>
                  </a:lnTo>
                  <a:lnTo>
                    <a:pt x="2271" y="0"/>
                  </a:lnTo>
                  <a:lnTo>
                    <a:pt x="2047" y="0"/>
                  </a:lnTo>
                  <a:lnTo>
                    <a:pt x="2024" y="27"/>
                  </a:lnTo>
                  <a:lnTo>
                    <a:pt x="2009" y="70"/>
                  </a:lnTo>
                  <a:lnTo>
                    <a:pt x="1921" y="63"/>
                  </a:lnTo>
                  <a:lnTo>
                    <a:pt x="1786" y="63"/>
                  </a:lnTo>
                  <a:lnTo>
                    <a:pt x="1736" y="93"/>
                  </a:lnTo>
                  <a:lnTo>
                    <a:pt x="1693" y="139"/>
                  </a:lnTo>
                  <a:lnTo>
                    <a:pt x="1409" y="203"/>
                  </a:lnTo>
                  <a:lnTo>
                    <a:pt x="1329" y="218"/>
                  </a:lnTo>
                  <a:lnTo>
                    <a:pt x="1348" y="168"/>
                  </a:lnTo>
                  <a:lnTo>
                    <a:pt x="1299" y="136"/>
                  </a:lnTo>
                  <a:lnTo>
                    <a:pt x="1260" y="155"/>
                  </a:lnTo>
                  <a:lnTo>
                    <a:pt x="1237" y="148"/>
                  </a:lnTo>
                  <a:lnTo>
                    <a:pt x="1197" y="210"/>
                  </a:lnTo>
                  <a:lnTo>
                    <a:pt x="1221" y="244"/>
                  </a:lnTo>
                  <a:lnTo>
                    <a:pt x="1201" y="275"/>
                  </a:lnTo>
                  <a:lnTo>
                    <a:pt x="1180" y="305"/>
                  </a:lnTo>
                  <a:lnTo>
                    <a:pt x="1158" y="332"/>
                  </a:lnTo>
                  <a:lnTo>
                    <a:pt x="1135" y="358"/>
                  </a:lnTo>
                  <a:lnTo>
                    <a:pt x="1112" y="381"/>
                  </a:lnTo>
                  <a:lnTo>
                    <a:pt x="1089" y="405"/>
                  </a:lnTo>
                  <a:lnTo>
                    <a:pt x="1064" y="428"/>
                  </a:lnTo>
                  <a:lnTo>
                    <a:pt x="1038" y="449"/>
                  </a:lnTo>
                  <a:lnTo>
                    <a:pt x="1011" y="469"/>
                  </a:lnTo>
                  <a:lnTo>
                    <a:pt x="984" y="488"/>
                  </a:lnTo>
                  <a:lnTo>
                    <a:pt x="956" y="508"/>
                  </a:lnTo>
                  <a:lnTo>
                    <a:pt x="927" y="526"/>
                  </a:lnTo>
                  <a:lnTo>
                    <a:pt x="899" y="545"/>
                  </a:lnTo>
                  <a:lnTo>
                    <a:pt x="869" y="563"/>
                  </a:lnTo>
                  <a:lnTo>
                    <a:pt x="839" y="581"/>
                  </a:lnTo>
                  <a:lnTo>
                    <a:pt x="807" y="599"/>
                  </a:lnTo>
                  <a:lnTo>
                    <a:pt x="556" y="638"/>
                  </a:lnTo>
                  <a:lnTo>
                    <a:pt x="561" y="695"/>
                  </a:lnTo>
                  <a:lnTo>
                    <a:pt x="515" y="727"/>
                  </a:lnTo>
                  <a:lnTo>
                    <a:pt x="496" y="739"/>
                  </a:lnTo>
                  <a:lnTo>
                    <a:pt x="476" y="750"/>
                  </a:lnTo>
                  <a:lnTo>
                    <a:pt x="458" y="759"/>
                  </a:lnTo>
                  <a:lnTo>
                    <a:pt x="442" y="766"/>
                  </a:lnTo>
                  <a:lnTo>
                    <a:pt x="425" y="771"/>
                  </a:lnTo>
                  <a:lnTo>
                    <a:pt x="409" y="775"/>
                  </a:lnTo>
                  <a:lnTo>
                    <a:pt x="391" y="777"/>
                  </a:lnTo>
                  <a:lnTo>
                    <a:pt x="373" y="777"/>
                  </a:lnTo>
                  <a:lnTo>
                    <a:pt x="355" y="777"/>
                  </a:lnTo>
                  <a:lnTo>
                    <a:pt x="336" y="775"/>
                  </a:lnTo>
                  <a:lnTo>
                    <a:pt x="316" y="771"/>
                  </a:lnTo>
                  <a:lnTo>
                    <a:pt x="295" y="766"/>
                  </a:lnTo>
                  <a:lnTo>
                    <a:pt x="272" y="761"/>
                  </a:lnTo>
                  <a:lnTo>
                    <a:pt x="247" y="755"/>
                  </a:lnTo>
                  <a:lnTo>
                    <a:pt x="220" y="746"/>
                  </a:lnTo>
                  <a:lnTo>
                    <a:pt x="192" y="739"/>
                  </a:lnTo>
                  <a:lnTo>
                    <a:pt x="192" y="579"/>
                  </a:lnTo>
                  <a:lnTo>
                    <a:pt x="128" y="565"/>
                  </a:lnTo>
                  <a:lnTo>
                    <a:pt x="115" y="600"/>
                  </a:lnTo>
                  <a:lnTo>
                    <a:pt x="98" y="638"/>
                  </a:lnTo>
                  <a:lnTo>
                    <a:pt x="78" y="673"/>
                  </a:lnTo>
                  <a:lnTo>
                    <a:pt x="59" y="709"/>
                  </a:lnTo>
                  <a:lnTo>
                    <a:pt x="39" y="743"/>
                  </a:lnTo>
                  <a:lnTo>
                    <a:pt x="21" y="773"/>
                  </a:lnTo>
                  <a:lnTo>
                    <a:pt x="7" y="803"/>
                  </a:lnTo>
                  <a:lnTo>
                    <a:pt x="0" y="828"/>
                  </a:lnTo>
                  <a:lnTo>
                    <a:pt x="0" y="855"/>
                  </a:lnTo>
                  <a:lnTo>
                    <a:pt x="3" y="862"/>
                  </a:lnTo>
                  <a:lnTo>
                    <a:pt x="7" y="869"/>
                  </a:lnTo>
                  <a:lnTo>
                    <a:pt x="14" y="875"/>
                  </a:lnTo>
                  <a:lnTo>
                    <a:pt x="23" y="880"/>
                  </a:lnTo>
                  <a:lnTo>
                    <a:pt x="34" y="884"/>
                  </a:lnTo>
                  <a:lnTo>
                    <a:pt x="48" y="885"/>
                  </a:lnTo>
                  <a:lnTo>
                    <a:pt x="64" y="887"/>
                  </a:lnTo>
                  <a:lnTo>
                    <a:pt x="82" y="887"/>
                  </a:lnTo>
                  <a:lnTo>
                    <a:pt x="252" y="928"/>
                  </a:lnTo>
                  <a:lnTo>
                    <a:pt x="231" y="987"/>
                  </a:lnTo>
                  <a:lnTo>
                    <a:pt x="210" y="1031"/>
                  </a:lnTo>
                  <a:lnTo>
                    <a:pt x="186" y="1038"/>
                  </a:lnTo>
                  <a:lnTo>
                    <a:pt x="186" y="1062"/>
                  </a:lnTo>
                  <a:lnTo>
                    <a:pt x="417" y="1120"/>
                  </a:lnTo>
                  <a:lnTo>
                    <a:pt x="460" y="1120"/>
                  </a:lnTo>
                  <a:lnTo>
                    <a:pt x="764" y="1078"/>
                  </a:lnTo>
                  <a:lnTo>
                    <a:pt x="910" y="1104"/>
                  </a:lnTo>
                  <a:lnTo>
                    <a:pt x="922" y="1129"/>
                  </a:lnTo>
                  <a:lnTo>
                    <a:pt x="922" y="1145"/>
                  </a:lnTo>
                  <a:lnTo>
                    <a:pt x="924" y="1156"/>
                  </a:lnTo>
                  <a:lnTo>
                    <a:pt x="926" y="1161"/>
                  </a:lnTo>
                  <a:lnTo>
                    <a:pt x="929" y="1163"/>
                  </a:lnTo>
                  <a:lnTo>
                    <a:pt x="936" y="1161"/>
                  </a:lnTo>
                  <a:lnTo>
                    <a:pt x="947" y="1160"/>
                  </a:lnTo>
                  <a:lnTo>
                    <a:pt x="961" y="1158"/>
                  </a:lnTo>
                  <a:lnTo>
                    <a:pt x="981" y="1156"/>
                  </a:lnTo>
                  <a:lnTo>
                    <a:pt x="1231" y="1069"/>
                  </a:lnTo>
                  <a:lnTo>
                    <a:pt x="1356" y="1038"/>
                  </a:lnTo>
                  <a:lnTo>
                    <a:pt x="1320" y="802"/>
                  </a:lnTo>
                  <a:lnTo>
                    <a:pt x="1835" y="880"/>
                  </a:lnTo>
                  <a:lnTo>
                    <a:pt x="1901" y="907"/>
                  </a:lnTo>
                  <a:lnTo>
                    <a:pt x="1983" y="900"/>
                  </a:lnTo>
                  <a:lnTo>
                    <a:pt x="2320" y="841"/>
                  </a:lnTo>
                  <a:lnTo>
                    <a:pt x="2324" y="839"/>
                  </a:lnTo>
                  <a:lnTo>
                    <a:pt x="2324" y="139"/>
                  </a:lnTo>
                  <a:lnTo>
                    <a:pt x="2310" y="121"/>
                  </a:lnTo>
                  <a:lnTo>
                    <a:pt x="2194" y="134"/>
                  </a:lnTo>
                  <a:lnTo>
                    <a:pt x="2230" y="86"/>
                  </a:lnTo>
                  <a:lnTo>
                    <a:pt x="2308" y="79"/>
                  </a:lnTo>
                  <a:lnTo>
                    <a:pt x="2324" y="8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8" name="Freeform 113">
              <a:extLst>
                <a:ext uri="{FF2B5EF4-FFF2-40B4-BE49-F238E27FC236}">
                  <a16:creationId xmlns:a16="http://schemas.microsoft.com/office/drawing/2014/main" id="{2BD3A938-0FFE-4366-9F5E-93A9B3597530}"/>
                </a:ext>
              </a:extLst>
            </p:cNvPr>
            <p:cNvSpPr>
              <a:spLocks/>
            </p:cNvSpPr>
            <p:nvPr/>
          </p:nvSpPr>
          <p:spPr bwMode="auto">
            <a:xfrm>
              <a:off x="2003" y="1865"/>
              <a:ext cx="1684" cy="379"/>
            </a:xfrm>
            <a:custGeom>
              <a:avLst/>
              <a:gdLst>
                <a:gd name="T0" fmla="*/ 146 w 1684"/>
                <a:gd name="T1" fmla="*/ 214 h 379"/>
                <a:gd name="T2" fmla="*/ 0 w 1684"/>
                <a:gd name="T3" fmla="*/ 299 h 379"/>
                <a:gd name="T4" fmla="*/ 4 w 1684"/>
                <a:gd name="T5" fmla="*/ 306 h 379"/>
                <a:gd name="T6" fmla="*/ 5 w 1684"/>
                <a:gd name="T7" fmla="*/ 312 h 379"/>
                <a:gd name="T8" fmla="*/ 7 w 1684"/>
                <a:gd name="T9" fmla="*/ 317 h 379"/>
                <a:gd name="T10" fmla="*/ 7 w 1684"/>
                <a:gd name="T11" fmla="*/ 322 h 379"/>
                <a:gd name="T12" fmla="*/ 9 w 1684"/>
                <a:gd name="T13" fmla="*/ 328 h 379"/>
                <a:gd name="T14" fmla="*/ 12 w 1684"/>
                <a:gd name="T15" fmla="*/ 333 h 379"/>
                <a:gd name="T16" fmla="*/ 16 w 1684"/>
                <a:gd name="T17" fmla="*/ 337 h 379"/>
                <a:gd name="T18" fmla="*/ 25 w 1684"/>
                <a:gd name="T19" fmla="*/ 342 h 379"/>
                <a:gd name="T20" fmla="*/ 36 w 1684"/>
                <a:gd name="T21" fmla="*/ 346 h 379"/>
                <a:gd name="T22" fmla="*/ 50 w 1684"/>
                <a:gd name="T23" fmla="*/ 351 h 379"/>
                <a:gd name="T24" fmla="*/ 71 w 1684"/>
                <a:gd name="T25" fmla="*/ 355 h 379"/>
                <a:gd name="T26" fmla="*/ 96 w 1684"/>
                <a:gd name="T27" fmla="*/ 360 h 379"/>
                <a:gd name="T28" fmla="*/ 128 w 1684"/>
                <a:gd name="T29" fmla="*/ 363 h 379"/>
                <a:gd name="T30" fmla="*/ 167 w 1684"/>
                <a:gd name="T31" fmla="*/ 369 h 379"/>
                <a:gd name="T32" fmla="*/ 215 w 1684"/>
                <a:gd name="T33" fmla="*/ 374 h 379"/>
                <a:gd name="T34" fmla="*/ 270 w 1684"/>
                <a:gd name="T35" fmla="*/ 379 h 379"/>
                <a:gd name="T36" fmla="*/ 338 w 1684"/>
                <a:gd name="T37" fmla="*/ 353 h 379"/>
                <a:gd name="T38" fmla="*/ 645 w 1684"/>
                <a:gd name="T39" fmla="*/ 321 h 379"/>
                <a:gd name="T40" fmla="*/ 1684 w 1684"/>
                <a:gd name="T41" fmla="*/ 100 h 379"/>
                <a:gd name="T42" fmla="*/ 1656 w 1684"/>
                <a:gd name="T43" fmla="*/ 59 h 379"/>
                <a:gd name="T44" fmla="*/ 1521 w 1684"/>
                <a:gd name="T45" fmla="*/ 0 h 379"/>
                <a:gd name="T46" fmla="*/ 521 w 1684"/>
                <a:gd name="T47" fmla="*/ 187 h 379"/>
                <a:gd name="T48" fmla="*/ 359 w 1684"/>
                <a:gd name="T49" fmla="*/ 230 h 379"/>
                <a:gd name="T50" fmla="*/ 291 w 1684"/>
                <a:gd name="T51" fmla="*/ 255 h 379"/>
                <a:gd name="T52" fmla="*/ 259 w 1684"/>
                <a:gd name="T53" fmla="*/ 255 h 379"/>
                <a:gd name="T54" fmla="*/ 229 w 1684"/>
                <a:gd name="T55" fmla="*/ 257 h 379"/>
                <a:gd name="T56" fmla="*/ 206 w 1684"/>
                <a:gd name="T57" fmla="*/ 258 h 379"/>
                <a:gd name="T58" fmla="*/ 187 w 1684"/>
                <a:gd name="T59" fmla="*/ 258 h 379"/>
                <a:gd name="T60" fmla="*/ 172 w 1684"/>
                <a:gd name="T61" fmla="*/ 255 h 379"/>
                <a:gd name="T62" fmla="*/ 165 w 1684"/>
                <a:gd name="T63" fmla="*/ 244 h 379"/>
                <a:gd name="T64" fmla="*/ 164 w 1684"/>
                <a:gd name="T65" fmla="*/ 225 h 379"/>
                <a:gd name="T66" fmla="*/ 169 w 1684"/>
                <a:gd name="T67" fmla="*/ 196 h 379"/>
                <a:gd name="T68" fmla="*/ 146 w 1684"/>
                <a:gd name="T69" fmla="*/ 214 h 3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84"/>
                <a:gd name="T106" fmla="*/ 0 h 379"/>
                <a:gd name="T107" fmla="*/ 1684 w 1684"/>
                <a:gd name="T108" fmla="*/ 379 h 3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84" h="379">
                  <a:moveTo>
                    <a:pt x="146" y="214"/>
                  </a:moveTo>
                  <a:lnTo>
                    <a:pt x="0" y="299"/>
                  </a:lnTo>
                  <a:lnTo>
                    <a:pt x="4" y="306"/>
                  </a:lnTo>
                  <a:lnTo>
                    <a:pt x="5" y="312"/>
                  </a:lnTo>
                  <a:lnTo>
                    <a:pt x="7" y="317"/>
                  </a:lnTo>
                  <a:lnTo>
                    <a:pt x="7" y="322"/>
                  </a:lnTo>
                  <a:lnTo>
                    <a:pt x="9" y="328"/>
                  </a:lnTo>
                  <a:lnTo>
                    <a:pt x="12" y="333"/>
                  </a:lnTo>
                  <a:lnTo>
                    <a:pt x="16" y="337"/>
                  </a:lnTo>
                  <a:lnTo>
                    <a:pt x="25" y="342"/>
                  </a:lnTo>
                  <a:lnTo>
                    <a:pt x="36" y="346"/>
                  </a:lnTo>
                  <a:lnTo>
                    <a:pt x="50" y="351"/>
                  </a:lnTo>
                  <a:lnTo>
                    <a:pt x="71" y="355"/>
                  </a:lnTo>
                  <a:lnTo>
                    <a:pt x="96" y="360"/>
                  </a:lnTo>
                  <a:lnTo>
                    <a:pt x="128" y="363"/>
                  </a:lnTo>
                  <a:lnTo>
                    <a:pt x="167" y="369"/>
                  </a:lnTo>
                  <a:lnTo>
                    <a:pt x="215" y="374"/>
                  </a:lnTo>
                  <a:lnTo>
                    <a:pt x="270" y="379"/>
                  </a:lnTo>
                  <a:lnTo>
                    <a:pt x="338" y="353"/>
                  </a:lnTo>
                  <a:lnTo>
                    <a:pt x="645" y="321"/>
                  </a:lnTo>
                  <a:lnTo>
                    <a:pt x="1684" y="100"/>
                  </a:lnTo>
                  <a:lnTo>
                    <a:pt x="1656" y="59"/>
                  </a:lnTo>
                  <a:lnTo>
                    <a:pt x="1521" y="0"/>
                  </a:lnTo>
                  <a:lnTo>
                    <a:pt x="521" y="187"/>
                  </a:lnTo>
                  <a:lnTo>
                    <a:pt x="359" y="230"/>
                  </a:lnTo>
                  <a:lnTo>
                    <a:pt x="291" y="255"/>
                  </a:lnTo>
                  <a:lnTo>
                    <a:pt x="259" y="255"/>
                  </a:lnTo>
                  <a:lnTo>
                    <a:pt x="229" y="257"/>
                  </a:lnTo>
                  <a:lnTo>
                    <a:pt x="206" y="258"/>
                  </a:lnTo>
                  <a:lnTo>
                    <a:pt x="187" y="258"/>
                  </a:lnTo>
                  <a:lnTo>
                    <a:pt x="172" y="255"/>
                  </a:lnTo>
                  <a:lnTo>
                    <a:pt x="165" y="244"/>
                  </a:lnTo>
                  <a:lnTo>
                    <a:pt x="164" y="225"/>
                  </a:lnTo>
                  <a:lnTo>
                    <a:pt x="169" y="196"/>
                  </a:lnTo>
                  <a:lnTo>
                    <a:pt x="146" y="214"/>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9" name="Freeform 114">
              <a:extLst>
                <a:ext uri="{FF2B5EF4-FFF2-40B4-BE49-F238E27FC236}">
                  <a16:creationId xmlns:a16="http://schemas.microsoft.com/office/drawing/2014/main" id="{CBD329DB-96FE-4E77-A56B-51A87E0A9163}"/>
                </a:ext>
              </a:extLst>
            </p:cNvPr>
            <p:cNvSpPr>
              <a:spLocks/>
            </p:cNvSpPr>
            <p:nvPr/>
          </p:nvSpPr>
          <p:spPr bwMode="auto">
            <a:xfrm>
              <a:off x="1795" y="2284"/>
              <a:ext cx="757" cy="226"/>
            </a:xfrm>
            <a:custGeom>
              <a:avLst/>
              <a:gdLst>
                <a:gd name="T0" fmla="*/ 0 w 757"/>
                <a:gd name="T1" fmla="*/ 226 h 226"/>
                <a:gd name="T2" fmla="*/ 130 w 757"/>
                <a:gd name="T3" fmla="*/ 153 h 226"/>
                <a:gd name="T4" fmla="*/ 158 w 757"/>
                <a:gd name="T5" fmla="*/ 133 h 226"/>
                <a:gd name="T6" fmla="*/ 185 w 757"/>
                <a:gd name="T7" fmla="*/ 117 h 226"/>
                <a:gd name="T8" fmla="*/ 212 w 757"/>
                <a:gd name="T9" fmla="*/ 103 h 226"/>
                <a:gd name="T10" fmla="*/ 238 w 757"/>
                <a:gd name="T11" fmla="*/ 90 h 226"/>
                <a:gd name="T12" fmla="*/ 263 w 757"/>
                <a:gd name="T13" fmla="*/ 80 h 226"/>
                <a:gd name="T14" fmla="*/ 290 w 757"/>
                <a:gd name="T15" fmla="*/ 69 h 226"/>
                <a:gd name="T16" fmla="*/ 316 w 757"/>
                <a:gd name="T17" fmla="*/ 62 h 226"/>
                <a:gd name="T18" fmla="*/ 343 w 757"/>
                <a:gd name="T19" fmla="*/ 55 h 226"/>
                <a:gd name="T20" fmla="*/ 370 w 757"/>
                <a:gd name="T21" fmla="*/ 48 h 226"/>
                <a:gd name="T22" fmla="*/ 396 w 757"/>
                <a:gd name="T23" fmla="*/ 41 h 226"/>
                <a:gd name="T24" fmla="*/ 423 w 757"/>
                <a:gd name="T25" fmla="*/ 35 h 226"/>
                <a:gd name="T26" fmla="*/ 451 w 757"/>
                <a:gd name="T27" fmla="*/ 30 h 226"/>
                <a:gd name="T28" fmla="*/ 480 w 757"/>
                <a:gd name="T29" fmla="*/ 23 h 226"/>
                <a:gd name="T30" fmla="*/ 510 w 757"/>
                <a:gd name="T31" fmla="*/ 16 h 226"/>
                <a:gd name="T32" fmla="*/ 540 w 757"/>
                <a:gd name="T33" fmla="*/ 9 h 226"/>
                <a:gd name="T34" fmla="*/ 572 w 757"/>
                <a:gd name="T35" fmla="*/ 0 h 226"/>
                <a:gd name="T36" fmla="*/ 663 w 757"/>
                <a:gd name="T37" fmla="*/ 5 h 226"/>
                <a:gd name="T38" fmla="*/ 757 w 757"/>
                <a:gd name="T39" fmla="*/ 3 h 226"/>
                <a:gd name="T40" fmla="*/ 595 w 757"/>
                <a:gd name="T41" fmla="*/ 124 h 226"/>
                <a:gd name="T42" fmla="*/ 478 w 757"/>
                <a:gd name="T43" fmla="*/ 96 h 226"/>
                <a:gd name="T44" fmla="*/ 450 w 757"/>
                <a:gd name="T45" fmla="*/ 112 h 226"/>
                <a:gd name="T46" fmla="*/ 478 w 757"/>
                <a:gd name="T47" fmla="*/ 147 h 226"/>
                <a:gd name="T48" fmla="*/ 372 w 757"/>
                <a:gd name="T49" fmla="*/ 119 h 226"/>
                <a:gd name="T50" fmla="*/ 299 w 757"/>
                <a:gd name="T51" fmla="*/ 153 h 226"/>
                <a:gd name="T52" fmla="*/ 242 w 757"/>
                <a:gd name="T53" fmla="*/ 167 h 226"/>
                <a:gd name="T54" fmla="*/ 125 w 757"/>
                <a:gd name="T55" fmla="*/ 181 h 226"/>
                <a:gd name="T56" fmla="*/ 0 w 757"/>
                <a:gd name="T57" fmla="*/ 226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57"/>
                <a:gd name="T88" fmla="*/ 0 h 226"/>
                <a:gd name="T89" fmla="*/ 757 w 757"/>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57" h="226">
                  <a:moveTo>
                    <a:pt x="0" y="226"/>
                  </a:moveTo>
                  <a:lnTo>
                    <a:pt x="130" y="153"/>
                  </a:lnTo>
                  <a:lnTo>
                    <a:pt x="158" y="133"/>
                  </a:lnTo>
                  <a:lnTo>
                    <a:pt x="185" y="117"/>
                  </a:lnTo>
                  <a:lnTo>
                    <a:pt x="212" y="103"/>
                  </a:lnTo>
                  <a:lnTo>
                    <a:pt x="238" y="90"/>
                  </a:lnTo>
                  <a:lnTo>
                    <a:pt x="263" y="80"/>
                  </a:lnTo>
                  <a:lnTo>
                    <a:pt x="290" y="69"/>
                  </a:lnTo>
                  <a:lnTo>
                    <a:pt x="316" y="62"/>
                  </a:lnTo>
                  <a:lnTo>
                    <a:pt x="343" y="55"/>
                  </a:lnTo>
                  <a:lnTo>
                    <a:pt x="370" y="48"/>
                  </a:lnTo>
                  <a:lnTo>
                    <a:pt x="396" y="41"/>
                  </a:lnTo>
                  <a:lnTo>
                    <a:pt x="423" y="35"/>
                  </a:lnTo>
                  <a:lnTo>
                    <a:pt x="451" y="30"/>
                  </a:lnTo>
                  <a:lnTo>
                    <a:pt x="480" y="23"/>
                  </a:lnTo>
                  <a:lnTo>
                    <a:pt x="510" y="16"/>
                  </a:lnTo>
                  <a:lnTo>
                    <a:pt x="540" y="9"/>
                  </a:lnTo>
                  <a:lnTo>
                    <a:pt x="572" y="0"/>
                  </a:lnTo>
                  <a:lnTo>
                    <a:pt x="663" y="5"/>
                  </a:lnTo>
                  <a:lnTo>
                    <a:pt x="757" y="3"/>
                  </a:lnTo>
                  <a:lnTo>
                    <a:pt x="595" y="124"/>
                  </a:lnTo>
                  <a:lnTo>
                    <a:pt x="478" y="96"/>
                  </a:lnTo>
                  <a:lnTo>
                    <a:pt x="450" y="112"/>
                  </a:lnTo>
                  <a:lnTo>
                    <a:pt x="478" y="147"/>
                  </a:lnTo>
                  <a:lnTo>
                    <a:pt x="372" y="119"/>
                  </a:lnTo>
                  <a:lnTo>
                    <a:pt x="299" y="153"/>
                  </a:lnTo>
                  <a:lnTo>
                    <a:pt x="242" y="167"/>
                  </a:lnTo>
                  <a:lnTo>
                    <a:pt x="125" y="181"/>
                  </a:lnTo>
                  <a:lnTo>
                    <a:pt x="0" y="226"/>
                  </a:lnTo>
                  <a:close/>
                </a:path>
              </a:pathLst>
            </a:custGeom>
            <a:solidFill>
              <a:srgbClr val="9984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0" name="Freeform 115">
              <a:extLst>
                <a:ext uri="{FF2B5EF4-FFF2-40B4-BE49-F238E27FC236}">
                  <a16:creationId xmlns:a16="http://schemas.microsoft.com/office/drawing/2014/main" id="{6707D5C5-29A2-46DF-B02D-F53C8065B89F}"/>
                </a:ext>
              </a:extLst>
            </p:cNvPr>
            <p:cNvSpPr>
              <a:spLocks/>
            </p:cNvSpPr>
            <p:nvPr/>
          </p:nvSpPr>
          <p:spPr bwMode="auto">
            <a:xfrm>
              <a:off x="2158" y="1675"/>
              <a:ext cx="1147" cy="466"/>
            </a:xfrm>
            <a:custGeom>
              <a:avLst/>
              <a:gdLst>
                <a:gd name="T0" fmla="*/ 339 w 1147"/>
                <a:gd name="T1" fmla="*/ 90 h 466"/>
                <a:gd name="T2" fmla="*/ 282 w 1147"/>
                <a:gd name="T3" fmla="*/ 176 h 466"/>
                <a:gd name="T4" fmla="*/ 254 w 1147"/>
                <a:gd name="T5" fmla="*/ 201 h 466"/>
                <a:gd name="T6" fmla="*/ 229 w 1147"/>
                <a:gd name="T7" fmla="*/ 226 h 466"/>
                <a:gd name="T8" fmla="*/ 204 w 1147"/>
                <a:gd name="T9" fmla="*/ 247 h 466"/>
                <a:gd name="T10" fmla="*/ 179 w 1147"/>
                <a:gd name="T11" fmla="*/ 269 h 466"/>
                <a:gd name="T12" fmla="*/ 152 w 1147"/>
                <a:gd name="T13" fmla="*/ 290 h 466"/>
                <a:gd name="T14" fmla="*/ 122 w 1147"/>
                <a:gd name="T15" fmla="*/ 313 h 466"/>
                <a:gd name="T16" fmla="*/ 90 w 1147"/>
                <a:gd name="T17" fmla="*/ 336 h 466"/>
                <a:gd name="T18" fmla="*/ 53 w 1147"/>
                <a:gd name="T19" fmla="*/ 363 h 466"/>
                <a:gd name="T20" fmla="*/ 9 w 1147"/>
                <a:gd name="T21" fmla="*/ 395 h 466"/>
                <a:gd name="T22" fmla="*/ 0 w 1147"/>
                <a:gd name="T23" fmla="*/ 418 h 466"/>
                <a:gd name="T24" fmla="*/ 0 w 1147"/>
                <a:gd name="T25" fmla="*/ 436 h 466"/>
                <a:gd name="T26" fmla="*/ 5 w 1147"/>
                <a:gd name="T27" fmla="*/ 450 h 466"/>
                <a:gd name="T28" fmla="*/ 17 w 1147"/>
                <a:gd name="T29" fmla="*/ 459 h 466"/>
                <a:gd name="T30" fmla="*/ 35 w 1147"/>
                <a:gd name="T31" fmla="*/ 464 h 466"/>
                <a:gd name="T32" fmla="*/ 56 w 1147"/>
                <a:gd name="T33" fmla="*/ 466 h 466"/>
                <a:gd name="T34" fmla="*/ 81 w 1147"/>
                <a:gd name="T35" fmla="*/ 464 h 466"/>
                <a:gd name="T36" fmla="*/ 108 w 1147"/>
                <a:gd name="T37" fmla="*/ 461 h 466"/>
                <a:gd name="T38" fmla="*/ 135 w 1147"/>
                <a:gd name="T39" fmla="*/ 456 h 466"/>
                <a:gd name="T40" fmla="*/ 163 w 1147"/>
                <a:gd name="T41" fmla="*/ 450 h 466"/>
                <a:gd name="T42" fmla="*/ 190 w 1147"/>
                <a:gd name="T43" fmla="*/ 443 h 466"/>
                <a:gd name="T44" fmla="*/ 216 w 1147"/>
                <a:gd name="T45" fmla="*/ 434 h 466"/>
                <a:gd name="T46" fmla="*/ 239 w 1147"/>
                <a:gd name="T47" fmla="*/ 427 h 466"/>
                <a:gd name="T48" fmla="*/ 259 w 1147"/>
                <a:gd name="T49" fmla="*/ 422 h 466"/>
                <a:gd name="T50" fmla="*/ 273 w 1147"/>
                <a:gd name="T51" fmla="*/ 416 h 466"/>
                <a:gd name="T52" fmla="*/ 282 w 1147"/>
                <a:gd name="T53" fmla="*/ 413 h 466"/>
                <a:gd name="T54" fmla="*/ 335 w 1147"/>
                <a:gd name="T55" fmla="*/ 399 h 466"/>
                <a:gd name="T56" fmla="*/ 389 w 1147"/>
                <a:gd name="T57" fmla="*/ 386 h 466"/>
                <a:gd name="T58" fmla="*/ 442 w 1147"/>
                <a:gd name="T59" fmla="*/ 374 h 466"/>
                <a:gd name="T60" fmla="*/ 497 w 1147"/>
                <a:gd name="T61" fmla="*/ 361 h 466"/>
                <a:gd name="T62" fmla="*/ 550 w 1147"/>
                <a:gd name="T63" fmla="*/ 350 h 466"/>
                <a:gd name="T64" fmla="*/ 604 w 1147"/>
                <a:gd name="T65" fmla="*/ 338 h 466"/>
                <a:gd name="T66" fmla="*/ 659 w 1147"/>
                <a:gd name="T67" fmla="*/ 327 h 466"/>
                <a:gd name="T68" fmla="*/ 712 w 1147"/>
                <a:gd name="T69" fmla="*/ 317 h 466"/>
                <a:gd name="T70" fmla="*/ 767 w 1147"/>
                <a:gd name="T71" fmla="*/ 308 h 466"/>
                <a:gd name="T72" fmla="*/ 820 w 1147"/>
                <a:gd name="T73" fmla="*/ 297 h 466"/>
                <a:gd name="T74" fmla="*/ 876 w 1147"/>
                <a:gd name="T75" fmla="*/ 288 h 466"/>
                <a:gd name="T76" fmla="*/ 931 w 1147"/>
                <a:gd name="T77" fmla="*/ 277 h 466"/>
                <a:gd name="T78" fmla="*/ 984 w 1147"/>
                <a:gd name="T79" fmla="*/ 269 h 466"/>
                <a:gd name="T80" fmla="*/ 1039 w 1147"/>
                <a:gd name="T81" fmla="*/ 258 h 466"/>
                <a:gd name="T82" fmla="*/ 1092 w 1147"/>
                <a:gd name="T83" fmla="*/ 249 h 466"/>
                <a:gd name="T84" fmla="*/ 1147 w 1147"/>
                <a:gd name="T85" fmla="*/ 238 h 466"/>
                <a:gd name="T86" fmla="*/ 1059 w 1147"/>
                <a:gd name="T87" fmla="*/ 0 h 466"/>
                <a:gd name="T88" fmla="*/ 1030 w 1147"/>
                <a:gd name="T89" fmla="*/ 57 h 466"/>
                <a:gd name="T90" fmla="*/ 1002 w 1147"/>
                <a:gd name="T91" fmla="*/ 67 h 466"/>
                <a:gd name="T92" fmla="*/ 972 w 1147"/>
                <a:gd name="T93" fmla="*/ 78 h 466"/>
                <a:gd name="T94" fmla="*/ 938 w 1147"/>
                <a:gd name="T95" fmla="*/ 87 h 466"/>
                <a:gd name="T96" fmla="*/ 902 w 1147"/>
                <a:gd name="T97" fmla="*/ 94 h 466"/>
                <a:gd name="T98" fmla="*/ 865 w 1147"/>
                <a:gd name="T99" fmla="*/ 101 h 466"/>
                <a:gd name="T100" fmla="*/ 828 w 1147"/>
                <a:gd name="T101" fmla="*/ 106 h 466"/>
                <a:gd name="T102" fmla="*/ 789 w 1147"/>
                <a:gd name="T103" fmla="*/ 112 h 466"/>
                <a:gd name="T104" fmla="*/ 748 w 1147"/>
                <a:gd name="T105" fmla="*/ 115 h 466"/>
                <a:gd name="T106" fmla="*/ 707 w 1147"/>
                <a:gd name="T107" fmla="*/ 119 h 466"/>
                <a:gd name="T108" fmla="*/ 668 w 1147"/>
                <a:gd name="T109" fmla="*/ 121 h 466"/>
                <a:gd name="T110" fmla="*/ 627 w 1147"/>
                <a:gd name="T111" fmla="*/ 123 h 466"/>
                <a:gd name="T112" fmla="*/ 588 w 1147"/>
                <a:gd name="T113" fmla="*/ 123 h 466"/>
                <a:gd name="T114" fmla="*/ 549 w 1147"/>
                <a:gd name="T115" fmla="*/ 123 h 466"/>
                <a:gd name="T116" fmla="*/ 511 w 1147"/>
                <a:gd name="T117" fmla="*/ 123 h 466"/>
                <a:gd name="T118" fmla="*/ 474 w 1147"/>
                <a:gd name="T119" fmla="*/ 119 h 466"/>
                <a:gd name="T120" fmla="*/ 440 w 1147"/>
                <a:gd name="T121" fmla="*/ 117 h 466"/>
                <a:gd name="T122" fmla="*/ 391 w 1147"/>
                <a:gd name="T123" fmla="*/ 101 h 466"/>
                <a:gd name="T124" fmla="*/ 339 w 1147"/>
                <a:gd name="T125" fmla="*/ 90 h 4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47"/>
                <a:gd name="T190" fmla="*/ 0 h 466"/>
                <a:gd name="T191" fmla="*/ 1147 w 1147"/>
                <a:gd name="T192" fmla="*/ 466 h 46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47" h="466">
                  <a:moveTo>
                    <a:pt x="339" y="90"/>
                  </a:moveTo>
                  <a:lnTo>
                    <a:pt x="282" y="176"/>
                  </a:lnTo>
                  <a:lnTo>
                    <a:pt x="254" y="201"/>
                  </a:lnTo>
                  <a:lnTo>
                    <a:pt x="229" y="226"/>
                  </a:lnTo>
                  <a:lnTo>
                    <a:pt x="204" y="247"/>
                  </a:lnTo>
                  <a:lnTo>
                    <a:pt x="179" y="269"/>
                  </a:lnTo>
                  <a:lnTo>
                    <a:pt x="152" y="290"/>
                  </a:lnTo>
                  <a:lnTo>
                    <a:pt x="122" y="313"/>
                  </a:lnTo>
                  <a:lnTo>
                    <a:pt x="90" y="336"/>
                  </a:lnTo>
                  <a:lnTo>
                    <a:pt x="53" y="363"/>
                  </a:lnTo>
                  <a:lnTo>
                    <a:pt x="9" y="395"/>
                  </a:lnTo>
                  <a:lnTo>
                    <a:pt x="0" y="418"/>
                  </a:lnTo>
                  <a:lnTo>
                    <a:pt x="0" y="436"/>
                  </a:lnTo>
                  <a:lnTo>
                    <a:pt x="5" y="450"/>
                  </a:lnTo>
                  <a:lnTo>
                    <a:pt x="17" y="459"/>
                  </a:lnTo>
                  <a:lnTo>
                    <a:pt x="35" y="464"/>
                  </a:lnTo>
                  <a:lnTo>
                    <a:pt x="56" y="466"/>
                  </a:lnTo>
                  <a:lnTo>
                    <a:pt x="81" y="464"/>
                  </a:lnTo>
                  <a:lnTo>
                    <a:pt x="108" y="461"/>
                  </a:lnTo>
                  <a:lnTo>
                    <a:pt x="135" y="456"/>
                  </a:lnTo>
                  <a:lnTo>
                    <a:pt x="163" y="450"/>
                  </a:lnTo>
                  <a:lnTo>
                    <a:pt x="190" y="443"/>
                  </a:lnTo>
                  <a:lnTo>
                    <a:pt x="216" y="434"/>
                  </a:lnTo>
                  <a:lnTo>
                    <a:pt x="239" y="427"/>
                  </a:lnTo>
                  <a:lnTo>
                    <a:pt x="259" y="422"/>
                  </a:lnTo>
                  <a:lnTo>
                    <a:pt x="273" y="416"/>
                  </a:lnTo>
                  <a:lnTo>
                    <a:pt x="282" y="413"/>
                  </a:lnTo>
                  <a:lnTo>
                    <a:pt x="335" y="399"/>
                  </a:lnTo>
                  <a:lnTo>
                    <a:pt x="389" y="386"/>
                  </a:lnTo>
                  <a:lnTo>
                    <a:pt x="442" y="374"/>
                  </a:lnTo>
                  <a:lnTo>
                    <a:pt x="497" y="361"/>
                  </a:lnTo>
                  <a:lnTo>
                    <a:pt x="550" y="350"/>
                  </a:lnTo>
                  <a:lnTo>
                    <a:pt x="604" y="338"/>
                  </a:lnTo>
                  <a:lnTo>
                    <a:pt x="659" y="327"/>
                  </a:lnTo>
                  <a:lnTo>
                    <a:pt x="712" y="317"/>
                  </a:lnTo>
                  <a:lnTo>
                    <a:pt x="767" y="308"/>
                  </a:lnTo>
                  <a:lnTo>
                    <a:pt x="820" y="297"/>
                  </a:lnTo>
                  <a:lnTo>
                    <a:pt x="876" y="288"/>
                  </a:lnTo>
                  <a:lnTo>
                    <a:pt x="931" y="277"/>
                  </a:lnTo>
                  <a:lnTo>
                    <a:pt x="984" y="269"/>
                  </a:lnTo>
                  <a:lnTo>
                    <a:pt x="1039" y="258"/>
                  </a:lnTo>
                  <a:lnTo>
                    <a:pt x="1092" y="249"/>
                  </a:lnTo>
                  <a:lnTo>
                    <a:pt x="1147" y="238"/>
                  </a:lnTo>
                  <a:lnTo>
                    <a:pt x="1059" y="0"/>
                  </a:lnTo>
                  <a:lnTo>
                    <a:pt x="1030" y="57"/>
                  </a:lnTo>
                  <a:lnTo>
                    <a:pt x="1002" y="67"/>
                  </a:lnTo>
                  <a:lnTo>
                    <a:pt x="972" y="78"/>
                  </a:lnTo>
                  <a:lnTo>
                    <a:pt x="938" y="87"/>
                  </a:lnTo>
                  <a:lnTo>
                    <a:pt x="902" y="94"/>
                  </a:lnTo>
                  <a:lnTo>
                    <a:pt x="865" y="101"/>
                  </a:lnTo>
                  <a:lnTo>
                    <a:pt x="828" y="106"/>
                  </a:lnTo>
                  <a:lnTo>
                    <a:pt x="789" y="112"/>
                  </a:lnTo>
                  <a:lnTo>
                    <a:pt x="748" y="115"/>
                  </a:lnTo>
                  <a:lnTo>
                    <a:pt x="707" y="119"/>
                  </a:lnTo>
                  <a:lnTo>
                    <a:pt x="668" y="121"/>
                  </a:lnTo>
                  <a:lnTo>
                    <a:pt x="627" y="123"/>
                  </a:lnTo>
                  <a:lnTo>
                    <a:pt x="588" y="123"/>
                  </a:lnTo>
                  <a:lnTo>
                    <a:pt x="549" y="123"/>
                  </a:lnTo>
                  <a:lnTo>
                    <a:pt x="511" y="123"/>
                  </a:lnTo>
                  <a:lnTo>
                    <a:pt x="474" y="119"/>
                  </a:lnTo>
                  <a:lnTo>
                    <a:pt x="440" y="117"/>
                  </a:lnTo>
                  <a:lnTo>
                    <a:pt x="391" y="101"/>
                  </a:lnTo>
                  <a:lnTo>
                    <a:pt x="339" y="9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1" name="Freeform 116">
              <a:extLst>
                <a:ext uri="{FF2B5EF4-FFF2-40B4-BE49-F238E27FC236}">
                  <a16:creationId xmlns:a16="http://schemas.microsoft.com/office/drawing/2014/main" id="{7D270033-D1EA-49EF-886C-8C5B0066FFED}"/>
                </a:ext>
              </a:extLst>
            </p:cNvPr>
            <p:cNvSpPr>
              <a:spLocks/>
            </p:cNvSpPr>
            <p:nvPr/>
          </p:nvSpPr>
          <p:spPr bwMode="auto">
            <a:xfrm>
              <a:off x="1111" y="2095"/>
              <a:ext cx="540" cy="365"/>
            </a:xfrm>
            <a:custGeom>
              <a:avLst/>
              <a:gdLst>
                <a:gd name="T0" fmla="*/ 336 w 540"/>
                <a:gd name="T1" fmla="*/ 0 h 365"/>
                <a:gd name="T2" fmla="*/ 34 w 540"/>
                <a:gd name="T3" fmla="*/ 262 h 365"/>
                <a:gd name="T4" fmla="*/ 0 w 540"/>
                <a:gd name="T5" fmla="*/ 319 h 365"/>
                <a:gd name="T6" fmla="*/ 21 w 540"/>
                <a:gd name="T7" fmla="*/ 365 h 365"/>
                <a:gd name="T8" fmla="*/ 84 w 540"/>
                <a:gd name="T9" fmla="*/ 351 h 365"/>
                <a:gd name="T10" fmla="*/ 219 w 540"/>
                <a:gd name="T11" fmla="*/ 324 h 365"/>
                <a:gd name="T12" fmla="*/ 291 w 540"/>
                <a:gd name="T13" fmla="*/ 319 h 365"/>
                <a:gd name="T14" fmla="*/ 315 w 540"/>
                <a:gd name="T15" fmla="*/ 328 h 365"/>
                <a:gd name="T16" fmla="*/ 334 w 540"/>
                <a:gd name="T17" fmla="*/ 335 h 365"/>
                <a:gd name="T18" fmla="*/ 352 w 540"/>
                <a:gd name="T19" fmla="*/ 342 h 365"/>
                <a:gd name="T20" fmla="*/ 368 w 540"/>
                <a:gd name="T21" fmla="*/ 347 h 365"/>
                <a:gd name="T22" fmla="*/ 382 w 540"/>
                <a:gd name="T23" fmla="*/ 351 h 365"/>
                <a:gd name="T24" fmla="*/ 393 w 540"/>
                <a:gd name="T25" fmla="*/ 352 h 365"/>
                <a:gd name="T26" fmla="*/ 402 w 540"/>
                <a:gd name="T27" fmla="*/ 352 h 365"/>
                <a:gd name="T28" fmla="*/ 409 w 540"/>
                <a:gd name="T29" fmla="*/ 349 h 365"/>
                <a:gd name="T30" fmla="*/ 418 w 540"/>
                <a:gd name="T31" fmla="*/ 338 h 365"/>
                <a:gd name="T32" fmla="*/ 425 w 540"/>
                <a:gd name="T33" fmla="*/ 326 h 365"/>
                <a:gd name="T34" fmla="*/ 434 w 540"/>
                <a:gd name="T35" fmla="*/ 310 h 365"/>
                <a:gd name="T36" fmla="*/ 443 w 540"/>
                <a:gd name="T37" fmla="*/ 294 h 365"/>
                <a:gd name="T38" fmla="*/ 457 w 540"/>
                <a:gd name="T39" fmla="*/ 274 h 365"/>
                <a:gd name="T40" fmla="*/ 476 w 540"/>
                <a:gd name="T41" fmla="*/ 255 h 365"/>
                <a:gd name="T42" fmla="*/ 505 w 540"/>
                <a:gd name="T43" fmla="*/ 231 h 365"/>
                <a:gd name="T44" fmla="*/ 540 w 540"/>
                <a:gd name="T45" fmla="*/ 208 h 365"/>
                <a:gd name="T46" fmla="*/ 370 w 540"/>
                <a:gd name="T47" fmla="*/ 171 h 365"/>
                <a:gd name="T48" fmla="*/ 364 w 540"/>
                <a:gd name="T49" fmla="*/ 123 h 365"/>
                <a:gd name="T50" fmla="*/ 364 w 540"/>
                <a:gd name="T51" fmla="*/ 12 h 365"/>
                <a:gd name="T52" fmla="*/ 336 w 540"/>
                <a:gd name="T53" fmla="*/ 0 h 3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40"/>
                <a:gd name="T82" fmla="*/ 0 h 365"/>
                <a:gd name="T83" fmla="*/ 540 w 540"/>
                <a:gd name="T84" fmla="*/ 365 h 36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40" h="365">
                  <a:moveTo>
                    <a:pt x="336" y="0"/>
                  </a:moveTo>
                  <a:lnTo>
                    <a:pt x="34" y="262"/>
                  </a:lnTo>
                  <a:lnTo>
                    <a:pt x="0" y="319"/>
                  </a:lnTo>
                  <a:lnTo>
                    <a:pt x="21" y="365"/>
                  </a:lnTo>
                  <a:lnTo>
                    <a:pt x="84" y="351"/>
                  </a:lnTo>
                  <a:lnTo>
                    <a:pt x="219" y="324"/>
                  </a:lnTo>
                  <a:lnTo>
                    <a:pt x="291" y="319"/>
                  </a:lnTo>
                  <a:lnTo>
                    <a:pt x="315" y="328"/>
                  </a:lnTo>
                  <a:lnTo>
                    <a:pt x="334" y="335"/>
                  </a:lnTo>
                  <a:lnTo>
                    <a:pt x="352" y="342"/>
                  </a:lnTo>
                  <a:lnTo>
                    <a:pt x="368" y="347"/>
                  </a:lnTo>
                  <a:lnTo>
                    <a:pt x="382" y="351"/>
                  </a:lnTo>
                  <a:lnTo>
                    <a:pt x="393" y="352"/>
                  </a:lnTo>
                  <a:lnTo>
                    <a:pt x="402" y="352"/>
                  </a:lnTo>
                  <a:lnTo>
                    <a:pt x="409" y="349"/>
                  </a:lnTo>
                  <a:lnTo>
                    <a:pt x="418" y="338"/>
                  </a:lnTo>
                  <a:lnTo>
                    <a:pt x="425" y="326"/>
                  </a:lnTo>
                  <a:lnTo>
                    <a:pt x="434" y="310"/>
                  </a:lnTo>
                  <a:lnTo>
                    <a:pt x="443" y="294"/>
                  </a:lnTo>
                  <a:lnTo>
                    <a:pt x="457" y="274"/>
                  </a:lnTo>
                  <a:lnTo>
                    <a:pt x="476" y="255"/>
                  </a:lnTo>
                  <a:lnTo>
                    <a:pt x="505" y="231"/>
                  </a:lnTo>
                  <a:lnTo>
                    <a:pt x="540" y="208"/>
                  </a:lnTo>
                  <a:lnTo>
                    <a:pt x="370" y="171"/>
                  </a:lnTo>
                  <a:lnTo>
                    <a:pt x="364" y="123"/>
                  </a:lnTo>
                  <a:lnTo>
                    <a:pt x="364" y="12"/>
                  </a:lnTo>
                  <a:lnTo>
                    <a:pt x="336" y="0"/>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2" name="Freeform 117">
              <a:extLst>
                <a:ext uri="{FF2B5EF4-FFF2-40B4-BE49-F238E27FC236}">
                  <a16:creationId xmlns:a16="http://schemas.microsoft.com/office/drawing/2014/main" id="{CBDE8BC5-3E9E-4E10-BC10-470F03C1661B}"/>
                </a:ext>
              </a:extLst>
            </p:cNvPr>
            <p:cNvSpPr>
              <a:spLocks/>
            </p:cNvSpPr>
            <p:nvPr/>
          </p:nvSpPr>
          <p:spPr bwMode="auto">
            <a:xfrm>
              <a:off x="1115" y="2075"/>
              <a:ext cx="350" cy="376"/>
            </a:xfrm>
            <a:custGeom>
              <a:avLst/>
              <a:gdLst>
                <a:gd name="T0" fmla="*/ 298 w 350"/>
                <a:gd name="T1" fmla="*/ 0 h 376"/>
                <a:gd name="T2" fmla="*/ 350 w 350"/>
                <a:gd name="T3" fmla="*/ 25 h 376"/>
                <a:gd name="T4" fmla="*/ 197 w 350"/>
                <a:gd name="T5" fmla="*/ 152 h 376"/>
                <a:gd name="T6" fmla="*/ 96 w 350"/>
                <a:gd name="T7" fmla="*/ 242 h 376"/>
                <a:gd name="T8" fmla="*/ 35 w 350"/>
                <a:gd name="T9" fmla="*/ 310 h 376"/>
                <a:gd name="T10" fmla="*/ 33 w 350"/>
                <a:gd name="T11" fmla="*/ 330 h 376"/>
                <a:gd name="T12" fmla="*/ 33 w 350"/>
                <a:gd name="T13" fmla="*/ 346 h 376"/>
                <a:gd name="T14" fmla="*/ 35 w 350"/>
                <a:gd name="T15" fmla="*/ 360 h 376"/>
                <a:gd name="T16" fmla="*/ 41 w 350"/>
                <a:gd name="T17" fmla="*/ 376 h 376"/>
                <a:gd name="T18" fmla="*/ 12 w 350"/>
                <a:gd name="T19" fmla="*/ 355 h 376"/>
                <a:gd name="T20" fmla="*/ 0 w 350"/>
                <a:gd name="T21" fmla="*/ 337 h 376"/>
                <a:gd name="T22" fmla="*/ 1 w 350"/>
                <a:gd name="T23" fmla="*/ 314 h 376"/>
                <a:gd name="T24" fmla="*/ 17 w 350"/>
                <a:gd name="T25" fmla="*/ 282 h 376"/>
                <a:gd name="T26" fmla="*/ 298 w 350"/>
                <a:gd name="T27" fmla="*/ 0 h 3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0"/>
                <a:gd name="T43" fmla="*/ 0 h 376"/>
                <a:gd name="T44" fmla="*/ 350 w 350"/>
                <a:gd name="T45" fmla="*/ 376 h 3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0" h="376">
                  <a:moveTo>
                    <a:pt x="298" y="0"/>
                  </a:moveTo>
                  <a:lnTo>
                    <a:pt x="350" y="25"/>
                  </a:lnTo>
                  <a:lnTo>
                    <a:pt x="197" y="152"/>
                  </a:lnTo>
                  <a:lnTo>
                    <a:pt x="96" y="242"/>
                  </a:lnTo>
                  <a:lnTo>
                    <a:pt x="35" y="310"/>
                  </a:lnTo>
                  <a:lnTo>
                    <a:pt x="33" y="330"/>
                  </a:lnTo>
                  <a:lnTo>
                    <a:pt x="33" y="346"/>
                  </a:lnTo>
                  <a:lnTo>
                    <a:pt x="35" y="360"/>
                  </a:lnTo>
                  <a:lnTo>
                    <a:pt x="41" y="376"/>
                  </a:lnTo>
                  <a:lnTo>
                    <a:pt x="12" y="355"/>
                  </a:lnTo>
                  <a:lnTo>
                    <a:pt x="0" y="337"/>
                  </a:lnTo>
                  <a:lnTo>
                    <a:pt x="1" y="314"/>
                  </a:lnTo>
                  <a:lnTo>
                    <a:pt x="17" y="282"/>
                  </a:lnTo>
                  <a:lnTo>
                    <a:pt x="298" y="0"/>
                  </a:lnTo>
                  <a:close/>
                </a:path>
              </a:pathLst>
            </a:custGeom>
            <a:solidFill>
              <a:srgbClr val="FF2D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3" name="Freeform 118">
              <a:extLst>
                <a:ext uri="{FF2B5EF4-FFF2-40B4-BE49-F238E27FC236}">
                  <a16:creationId xmlns:a16="http://schemas.microsoft.com/office/drawing/2014/main" id="{D5DA2EA2-1692-46AF-A86F-664994D7618B}"/>
                </a:ext>
              </a:extLst>
            </p:cNvPr>
            <p:cNvSpPr>
              <a:spLocks/>
            </p:cNvSpPr>
            <p:nvPr/>
          </p:nvSpPr>
          <p:spPr bwMode="auto">
            <a:xfrm>
              <a:off x="1351" y="2344"/>
              <a:ext cx="204" cy="107"/>
            </a:xfrm>
            <a:custGeom>
              <a:avLst/>
              <a:gdLst>
                <a:gd name="T0" fmla="*/ 23 w 204"/>
                <a:gd name="T1" fmla="*/ 0 h 107"/>
                <a:gd name="T2" fmla="*/ 204 w 204"/>
                <a:gd name="T3" fmla="*/ 41 h 107"/>
                <a:gd name="T4" fmla="*/ 195 w 204"/>
                <a:gd name="T5" fmla="*/ 59 h 107"/>
                <a:gd name="T6" fmla="*/ 188 w 204"/>
                <a:gd name="T7" fmla="*/ 73 h 107"/>
                <a:gd name="T8" fmla="*/ 181 w 204"/>
                <a:gd name="T9" fmla="*/ 89 h 107"/>
                <a:gd name="T10" fmla="*/ 174 w 204"/>
                <a:gd name="T11" fmla="*/ 107 h 107"/>
                <a:gd name="T12" fmla="*/ 2 w 204"/>
                <a:gd name="T13" fmla="*/ 71 h 107"/>
                <a:gd name="T14" fmla="*/ 0 w 204"/>
                <a:gd name="T15" fmla="*/ 54 h 107"/>
                <a:gd name="T16" fmla="*/ 5 w 204"/>
                <a:gd name="T17" fmla="*/ 36 h 107"/>
                <a:gd name="T18" fmla="*/ 12 w 204"/>
                <a:gd name="T19" fmla="*/ 18 h 107"/>
                <a:gd name="T20" fmla="*/ 23 w 204"/>
                <a:gd name="T21" fmla="*/ 0 h 1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4"/>
                <a:gd name="T34" fmla="*/ 0 h 107"/>
                <a:gd name="T35" fmla="*/ 204 w 204"/>
                <a:gd name="T36" fmla="*/ 107 h 1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4" h="107">
                  <a:moveTo>
                    <a:pt x="23" y="0"/>
                  </a:moveTo>
                  <a:lnTo>
                    <a:pt x="204" y="41"/>
                  </a:lnTo>
                  <a:lnTo>
                    <a:pt x="195" y="59"/>
                  </a:lnTo>
                  <a:lnTo>
                    <a:pt x="188" y="73"/>
                  </a:lnTo>
                  <a:lnTo>
                    <a:pt x="181" y="89"/>
                  </a:lnTo>
                  <a:lnTo>
                    <a:pt x="174" y="107"/>
                  </a:lnTo>
                  <a:lnTo>
                    <a:pt x="2" y="71"/>
                  </a:lnTo>
                  <a:lnTo>
                    <a:pt x="0" y="54"/>
                  </a:lnTo>
                  <a:lnTo>
                    <a:pt x="5" y="36"/>
                  </a:lnTo>
                  <a:lnTo>
                    <a:pt x="12" y="18"/>
                  </a:lnTo>
                  <a:lnTo>
                    <a:pt x="23"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4" name="Freeform 119">
              <a:extLst>
                <a:ext uri="{FF2B5EF4-FFF2-40B4-BE49-F238E27FC236}">
                  <a16:creationId xmlns:a16="http://schemas.microsoft.com/office/drawing/2014/main" id="{8D471C3E-F970-4B3C-8C76-35F2B27BC4D7}"/>
                </a:ext>
              </a:extLst>
            </p:cNvPr>
            <p:cNvSpPr>
              <a:spLocks/>
            </p:cNvSpPr>
            <p:nvPr/>
          </p:nvSpPr>
          <p:spPr bwMode="auto">
            <a:xfrm>
              <a:off x="3241" y="1596"/>
              <a:ext cx="294" cy="310"/>
            </a:xfrm>
            <a:custGeom>
              <a:avLst/>
              <a:gdLst>
                <a:gd name="T0" fmla="*/ 0 w 294"/>
                <a:gd name="T1" fmla="*/ 75 h 310"/>
                <a:gd name="T2" fmla="*/ 41 w 294"/>
                <a:gd name="T3" fmla="*/ 185 h 310"/>
                <a:gd name="T4" fmla="*/ 66 w 294"/>
                <a:gd name="T5" fmla="*/ 187 h 310"/>
                <a:gd name="T6" fmla="*/ 88 w 294"/>
                <a:gd name="T7" fmla="*/ 193 h 310"/>
                <a:gd name="T8" fmla="*/ 102 w 294"/>
                <a:gd name="T9" fmla="*/ 202 h 310"/>
                <a:gd name="T10" fmla="*/ 112 w 294"/>
                <a:gd name="T11" fmla="*/ 212 h 310"/>
                <a:gd name="T12" fmla="*/ 116 w 294"/>
                <a:gd name="T13" fmla="*/ 226 h 310"/>
                <a:gd name="T14" fmla="*/ 116 w 294"/>
                <a:gd name="T15" fmla="*/ 244 h 310"/>
                <a:gd name="T16" fmla="*/ 109 w 294"/>
                <a:gd name="T17" fmla="*/ 266 h 310"/>
                <a:gd name="T18" fmla="*/ 98 w 294"/>
                <a:gd name="T19" fmla="*/ 289 h 310"/>
                <a:gd name="T20" fmla="*/ 98 w 294"/>
                <a:gd name="T21" fmla="*/ 310 h 310"/>
                <a:gd name="T22" fmla="*/ 294 w 294"/>
                <a:gd name="T23" fmla="*/ 285 h 310"/>
                <a:gd name="T24" fmla="*/ 256 w 294"/>
                <a:gd name="T25" fmla="*/ 235 h 310"/>
                <a:gd name="T26" fmla="*/ 196 w 294"/>
                <a:gd name="T27" fmla="*/ 22 h 310"/>
                <a:gd name="T28" fmla="*/ 171 w 294"/>
                <a:gd name="T29" fmla="*/ 4 h 310"/>
                <a:gd name="T30" fmla="*/ 114 w 294"/>
                <a:gd name="T31" fmla="*/ 0 h 310"/>
                <a:gd name="T32" fmla="*/ 64 w 294"/>
                <a:gd name="T33" fmla="*/ 4 h 310"/>
                <a:gd name="T34" fmla="*/ 61 w 294"/>
                <a:gd name="T35" fmla="*/ 23 h 310"/>
                <a:gd name="T36" fmla="*/ 57 w 294"/>
                <a:gd name="T37" fmla="*/ 38 h 310"/>
                <a:gd name="T38" fmla="*/ 52 w 294"/>
                <a:gd name="T39" fmla="*/ 45 h 310"/>
                <a:gd name="T40" fmla="*/ 47 w 294"/>
                <a:gd name="T41" fmla="*/ 50 h 310"/>
                <a:gd name="T42" fmla="*/ 38 w 294"/>
                <a:gd name="T43" fmla="*/ 54 h 310"/>
                <a:gd name="T44" fmla="*/ 29 w 294"/>
                <a:gd name="T45" fmla="*/ 57 h 310"/>
                <a:gd name="T46" fmla="*/ 16 w 294"/>
                <a:gd name="T47" fmla="*/ 64 h 310"/>
                <a:gd name="T48" fmla="*/ 0 w 294"/>
                <a:gd name="T49" fmla="*/ 75 h 3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4"/>
                <a:gd name="T76" fmla="*/ 0 h 310"/>
                <a:gd name="T77" fmla="*/ 294 w 294"/>
                <a:gd name="T78" fmla="*/ 310 h 3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4" h="310">
                  <a:moveTo>
                    <a:pt x="0" y="75"/>
                  </a:moveTo>
                  <a:lnTo>
                    <a:pt x="41" y="185"/>
                  </a:lnTo>
                  <a:lnTo>
                    <a:pt x="66" y="187"/>
                  </a:lnTo>
                  <a:lnTo>
                    <a:pt x="88" y="193"/>
                  </a:lnTo>
                  <a:lnTo>
                    <a:pt x="102" y="202"/>
                  </a:lnTo>
                  <a:lnTo>
                    <a:pt x="112" y="212"/>
                  </a:lnTo>
                  <a:lnTo>
                    <a:pt x="116" y="226"/>
                  </a:lnTo>
                  <a:lnTo>
                    <a:pt x="116" y="244"/>
                  </a:lnTo>
                  <a:lnTo>
                    <a:pt x="109" y="266"/>
                  </a:lnTo>
                  <a:lnTo>
                    <a:pt x="98" y="289"/>
                  </a:lnTo>
                  <a:lnTo>
                    <a:pt x="98" y="310"/>
                  </a:lnTo>
                  <a:lnTo>
                    <a:pt x="294" y="285"/>
                  </a:lnTo>
                  <a:lnTo>
                    <a:pt x="256" y="235"/>
                  </a:lnTo>
                  <a:lnTo>
                    <a:pt x="196" y="22"/>
                  </a:lnTo>
                  <a:lnTo>
                    <a:pt x="171" y="4"/>
                  </a:lnTo>
                  <a:lnTo>
                    <a:pt x="114" y="0"/>
                  </a:lnTo>
                  <a:lnTo>
                    <a:pt x="64" y="4"/>
                  </a:lnTo>
                  <a:lnTo>
                    <a:pt x="61" y="23"/>
                  </a:lnTo>
                  <a:lnTo>
                    <a:pt x="57" y="38"/>
                  </a:lnTo>
                  <a:lnTo>
                    <a:pt x="52" y="45"/>
                  </a:lnTo>
                  <a:lnTo>
                    <a:pt x="47" y="50"/>
                  </a:lnTo>
                  <a:lnTo>
                    <a:pt x="38" y="54"/>
                  </a:lnTo>
                  <a:lnTo>
                    <a:pt x="29" y="57"/>
                  </a:lnTo>
                  <a:lnTo>
                    <a:pt x="16" y="64"/>
                  </a:lnTo>
                  <a:lnTo>
                    <a:pt x="0" y="75"/>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5" name="Freeform 120">
              <a:extLst>
                <a:ext uri="{FF2B5EF4-FFF2-40B4-BE49-F238E27FC236}">
                  <a16:creationId xmlns:a16="http://schemas.microsoft.com/office/drawing/2014/main" id="{D38D48AF-1F5E-4F66-943A-540D4921D559}"/>
                </a:ext>
              </a:extLst>
            </p:cNvPr>
            <p:cNvSpPr>
              <a:spLocks/>
            </p:cNvSpPr>
            <p:nvPr/>
          </p:nvSpPr>
          <p:spPr bwMode="auto">
            <a:xfrm>
              <a:off x="3201" y="2139"/>
              <a:ext cx="382" cy="221"/>
            </a:xfrm>
            <a:custGeom>
              <a:avLst/>
              <a:gdLst>
                <a:gd name="T0" fmla="*/ 19 w 382"/>
                <a:gd name="T1" fmla="*/ 54 h 221"/>
                <a:gd name="T2" fmla="*/ 32 w 382"/>
                <a:gd name="T3" fmla="*/ 52 h 221"/>
                <a:gd name="T4" fmla="*/ 48 w 382"/>
                <a:gd name="T5" fmla="*/ 48 h 221"/>
                <a:gd name="T6" fmla="*/ 65 w 382"/>
                <a:gd name="T7" fmla="*/ 47 h 221"/>
                <a:gd name="T8" fmla="*/ 85 w 382"/>
                <a:gd name="T9" fmla="*/ 43 h 221"/>
                <a:gd name="T10" fmla="*/ 104 w 382"/>
                <a:gd name="T11" fmla="*/ 40 h 221"/>
                <a:gd name="T12" fmla="*/ 128 w 382"/>
                <a:gd name="T13" fmla="*/ 36 h 221"/>
                <a:gd name="T14" fmla="*/ 149 w 382"/>
                <a:gd name="T15" fmla="*/ 32 h 221"/>
                <a:gd name="T16" fmla="*/ 172 w 382"/>
                <a:gd name="T17" fmla="*/ 29 h 221"/>
                <a:gd name="T18" fmla="*/ 195 w 382"/>
                <a:gd name="T19" fmla="*/ 25 h 221"/>
                <a:gd name="T20" fmla="*/ 220 w 382"/>
                <a:gd name="T21" fmla="*/ 20 h 221"/>
                <a:gd name="T22" fmla="*/ 241 w 382"/>
                <a:gd name="T23" fmla="*/ 18 h 221"/>
                <a:gd name="T24" fmla="*/ 264 w 382"/>
                <a:gd name="T25" fmla="*/ 15 h 221"/>
                <a:gd name="T26" fmla="*/ 286 w 382"/>
                <a:gd name="T27" fmla="*/ 11 h 221"/>
                <a:gd name="T28" fmla="*/ 305 w 382"/>
                <a:gd name="T29" fmla="*/ 8 h 221"/>
                <a:gd name="T30" fmla="*/ 325 w 382"/>
                <a:gd name="T31" fmla="*/ 6 h 221"/>
                <a:gd name="T32" fmla="*/ 341 w 382"/>
                <a:gd name="T33" fmla="*/ 4 h 221"/>
                <a:gd name="T34" fmla="*/ 382 w 382"/>
                <a:gd name="T35" fmla="*/ 0 h 221"/>
                <a:gd name="T36" fmla="*/ 382 w 382"/>
                <a:gd name="T37" fmla="*/ 56 h 221"/>
                <a:gd name="T38" fmla="*/ 382 w 382"/>
                <a:gd name="T39" fmla="*/ 138 h 221"/>
                <a:gd name="T40" fmla="*/ 359 w 382"/>
                <a:gd name="T41" fmla="*/ 146 h 221"/>
                <a:gd name="T42" fmla="*/ 337 w 382"/>
                <a:gd name="T43" fmla="*/ 154 h 221"/>
                <a:gd name="T44" fmla="*/ 314 w 382"/>
                <a:gd name="T45" fmla="*/ 161 h 221"/>
                <a:gd name="T46" fmla="*/ 293 w 382"/>
                <a:gd name="T47" fmla="*/ 166 h 221"/>
                <a:gd name="T48" fmla="*/ 271 w 382"/>
                <a:gd name="T49" fmla="*/ 171 h 221"/>
                <a:gd name="T50" fmla="*/ 248 w 382"/>
                <a:gd name="T51" fmla="*/ 175 h 221"/>
                <a:gd name="T52" fmla="*/ 227 w 382"/>
                <a:gd name="T53" fmla="*/ 180 h 221"/>
                <a:gd name="T54" fmla="*/ 204 w 382"/>
                <a:gd name="T55" fmla="*/ 184 h 221"/>
                <a:gd name="T56" fmla="*/ 181 w 382"/>
                <a:gd name="T57" fmla="*/ 187 h 221"/>
                <a:gd name="T58" fmla="*/ 158 w 382"/>
                <a:gd name="T59" fmla="*/ 191 h 221"/>
                <a:gd name="T60" fmla="*/ 135 w 382"/>
                <a:gd name="T61" fmla="*/ 195 h 221"/>
                <a:gd name="T62" fmla="*/ 110 w 382"/>
                <a:gd name="T63" fmla="*/ 200 h 221"/>
                <a:gd name="T64" fmla="*/ 85 w 382"/>
                <a:gd name="T65" fmla="*/ 203 h 221"/>
                <a:gd name="T66" fmla="*/ 58 w 382"/>
                <a:gd name="T67" fmla="*/ 209 h 221"/>
                <a:gd name="T68" fmla="*/ 32 w 382"/>
                <a:gd name="T69" fmla="*/ 214 h 221"/>
                <a:gd name="T70" fmla="*/ 3 w 382"/>
                <a:gd name="T71" fmla="*/ 221 h 221"/>
                <a:gd name="T72" fmla="*/ 0 w 382"/>
                <a:gd name="T73" fmla="*/ 191 h 221"/>
                <a:gd name="T74" fmla="*/ 40 w 382"/>
                <a:gd name="T75" fmla="*/ 200 h 221"/>
                <a:gd name="T76" fmla="*/ 62 w 382"/>
                <a:gd name="T77" fmla="*/ 182 h 221"/>
                <a:gd name="T78" fmla="*/ 78 w 382"/>
                <a:gd name="T79" fmla="*/ 162 h 221"/>
                <a:gd name="T80" fmla="*/ 87 w 382"/>
                <a:gd name="T81" fmla="*/ 143 h 221"/>
                <a:gd name="T82" fmla="*/ 88 w 382"/>
                <a:gd name="T83" fmla="*/ 123 h 221"/>
                <a:gd name="T84" fmla="*/ 83 w 382"/>
                <a:gd name="T85" fmla="*/ 105 h 221"/>
                <a:gd name="T86" fmla="*/ 69 w 382"/>
                <a:gd name="T87" fmla="*/ 86 h 221"/>
                <a:gd name="T88" fmla="*/ 48 w 382"/>
                <a:gd name="T89" fmla="*/ 70 h 221"/>
                <a:gd name="T90" fmla="*/ 19 w 382"/>
                <a:gd name="T91" fmla="*/ 54 h 22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21"/>
                <a:gd name="T140" fmla="*/ 382 w 382"/>
                <a:gd name="T141" fmla="*/ 221 h 22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21">
                  <a:moveTo>
                    <a:pt x="19" y="54"/>
                  </a:moveTo>
                  <a:lnTo>
                    <a:pt x="32" y="52"/>
                  </a:lnTo>
                  <a:lnTo>
                    <a:pt x="48" y="48"/>
                  </a:lnTo>
                  <a:lnTo>
                    <a:pt x="65" y="47"/>
                  </a:lnTo>
                  <a:lnTo>
                    <a:pt x="85" y="43"/>
                  </a:lnTo>
                  <a:lnTo>
                    <a:pt x="104" y="40"/>
                  </a:lnTo>
                  <a:lnTo>
                    <a:pt x="128" y="36"/>
                  </a:lnTo>
                  <a:lnTo>
                    <a:pt x="149" y="32"/>
                  </a:lnTo>
                  <a:lnTo>
                    <a:pt x="172" y="29"/>
                  </a:lnTo>
                  <a:lnTo>
                    <a:pt x="195" y="25"/>
                  </a:lnTo>
                  <a:lnTo>
                    <a:pt x="220" y="20"/>
                  </a:lnTo>
                  <a:lnTo>
                    <a:pt x="241" y="18"/>
                  </a:lnTo>
                  <a:lnTo>
                    <a:pt x="264" y="15"/>
                  </a:lnTo>
                  <a:lnTo>
                    <a:pt x="286" y="11"/>
                  </a:lnTo>
                  <a:lnTo>
                    <a:pt x="305" y="8"/>
                  </a:lnTo>
                  <a:lnTo>
                    <a:pt x="325" y="6"/>
                  </a:lnTo>
                  <a:lnTo>
                    <a:pt x="341" y="4"/>
                  </a:lnTo>
                  <a:lnTo>
                    <a:pt x="382" y="0"/>
                  </a:lnTo>
                  <a:lnTo>
                    <a:pt x="382" y="56"/>
                  </a:lnTo>
                  <a:lnTo>
                    <a:pt x="382" y="138"/>
                  </a:lnTo>
                  <a:lnTo>
                    <a:pt x="359" y="146"/>
                  </a:lnTo>
                  <a:lnTo>
                    <a:pt x="337" y="154"/>
                  </a:lnTo>
                  <a:lnTo>
                    <a:pt x="314" y="161"/>
                  </a:lnTo>
                  <a:lnTo>
                    <a:pt x="293" y="166"/>
                  </a:lnTo>
                  <a:lnTo>
                    <a:pt x="271" y="171"/>
                  </a:lnTo>
                  <a:lnTo>
                    <a:pt x="248" y="175"/>
                  </a:lnTo>
                  <a:lnTo>
                    <a:pt x="227" y="180"/>
                  </a:lnTo>
                  <a:lnTo>
                    <a:pt x="204" y="184"/>
                  </a:lnTo>
                  <a:lnTo>
                    <a:pt x="181" y="187"/>
                  </a:lnTo>
                  <a:lnTo>
                    <a:pt x="158" y="191"/>
                  </a:lnTo>
                  <a:lnTo>
                    <a:pt x="135" y="195"/>
                  </a:lnTo>
                  <a:lnTo>
                    <a:pt x="110" y="200"/>
                  </a:lnTo>
                  <a:lnTo>
                    <a:pt x="85" y="203"/>
                  </a:lnTo>
                  <a:lnTo>
                    <a:pt x="58" y="209"/>
                  </a:lnTo>
                  <a:lnTo>
                    <a:pt x="32" y="214"/>
                  </a:lnTo>
                  <a:lnTo>
                    <a:pt x="3" y="221"/>
                  </a:lnTo>
                  <a:lnTo>
                    <a:pt x="0" y="191"/>
                  </a:lnTo>
                  <a:lnTo>
                    <a:pt x="40" y="200"/>
                  </a:lnTo>
                  <a:lnTo>
                    <a:pt x="62" y="182"/>
                  </a:lnTo>
                  <a:lnTo>
                    <a:pt x="78" y="162"/>
                  </a:lnTo>
                  <a:lnTo>
                    <a:pt x="87" y="143"/>
                  </a:lnTo>
                  <a:lnTo>
                    <a:pt x="88" y="123"/>
                  </a:lnTo>
                  <a:lnTo>
                    <a:pt x="83" y="105"/>
                  </a:lnTo>
                  <a:lnTo>
                    <a:pt x="69" y="86"/>
                  </a:lnTo>
                  <a:lnTo>
                    <a:pt x="48" y="70"/>
                  </a:lnTo>
                  <a:lnTo>
                    <a:pt x="19" y="54"/>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6" name="Freeform 121">
              <a:extLst>
                <a:ext uri="{FF2B5EF4-FFF2-40B4-BE49-F238E27FC236}">
                  <a16:creationId xmlns:a16="http://schemas.microsoft.com/office/drawing/2014/main" id="{27E2400E-ECE2-4517-9CD3-3EBC9096A03E}"/>
                </a:ext>
              </a:extLst>
            </p:cNvPr>
            <p:cNvSpPr>
              <a:spLocks/>
            </p:cNvSpPr>
            <p:nvPr/>
          </p:nvSpPr>
          <p:spPr bwMode="auto">
            <a:xfrm>
              <a:off x="3192" y="2236"/>
              <a:ext cx="851" cy="190"/>
            </a:xfrm>
            <a:custGeom>
              <a:avLst/>
              <a:gdLst>
                <a:gd name="T0" fmla="*/ 21 w 851"/>
                <a:gd name="T1" fmla="*/ 131 h 190"/>
                <a:gd name="T2" fmla="*/ 55 w 851"/>
                <a:gd name="T3" fmla="*/ 126 h 190"/>
                <a:gd name="T4" fmla="*/ 87 w 851"/>
                <a:gd name="T5" fmla="*/ 121 h 190"/>
                <a:gd name="T6" fmla="*/ 121 w 851"/>
                <a:gd name="T7" fmla="*/ 114 h 190"/>
                <a:gd name="T8" fmla="*/ 154 w 851"/>
                <a:gd name="T9" fmla="*/ 108 h 190"/>
                <a:gd name="T10" fmla="*/ 186 w 851"/>
                <a:gd name="T11" fmla="*/ 101 h 190"/>
                <a:gd name="T12" fmla="*/ 220 w 851"/>
                <a:gd name="T13" fmla="*/ 96 h 190"/>
                <a:gd name="T14" fmla="*/ 252 w 851"/>
                <a:gd name="T15" fmla="*/ 89 h 190"/>
                <a:gd name="T16" fmla="*/ 286 w 851"/>
                <a:gd name="T17" fmla="*/ 81 h 190"/>
                <a:gd name="T18" fmla="*/ 320 w 851"/>
                <a:gd name="T19" fmla="*/ 74 h 190"/>
                <a:gd name="T20" fmla="*/ 352 w 851"/>
                <a:gd name="T21" fmla="*/ 69 h 190"/>
                <a:gd name="T22" fmla="*/ 385 w 851"/>
                <a:gd name="T23" fmla="*/ 62 h 190"/>
                <a:gd name="T24" fmla="*/ 417 w 851"/>
                <a:gd name="T25" fmla="*/ 57 h 190"/>
                <a:gd name="T26" fmla="*/ 451 w 851"/>
                <a:gd name="T27" fmla="*/ 49 h 190"/>
                <a:gd name="T28" fmla="*/ 485 w 851"/>
                <a:gd name="T29" fmla="*/ 44 h 190"/>
                <a:gd name="T30" fmla="*/ 517 w 851"/>
                <a:gd name="T31" fmla="*/ 39 h 190"/>
                <a:gd name="T32" fmla="*/ 551 w 851"/>
                <a:gd name="T33" fmla="*/ 33 h 190"/>
                <a:gd name="T34" fmla="*/ 632 w 851"/>
                <a:gd name="T35" fmla="*/ 21 h 190"/>
                <a:gd name="T36" fmla="*/ 851 w 851"/>
                <a:gd name="T37" fmla="*/ 0 h 190"/>
                <a:gd name="T38" fmla="*/ 766 w 851"/>
                <a:gd name="T39" fmla="*/ 28 h 190"/>
                <a:gd name="T40" fmla="*/ 648 w 851"/>
                <a:gd name="T41" fmla="*/ 65 h 190"/>
                <a:gd name="T42" fmla="*/ 607 w 851"/>
                <a:gd name="T43" fmla="*/ 74 h 190"/>
                <a:gd name="T44" fmla="*/ 568 w 851"/>
                <a:gd name="T45" fmla="*/ 83 h 190"/>
                <a:gd name="T46" fmla="*/ 527 w 851"/>
                <a:gd name="T47" fmla="*/ 90 h 190"/>
                <a:gd name="T48" fmla="*/ 487 w 851"/>
                <a:gd name="T49" fmla="*/ 99 h 190"/>
                <a:gd name="T50" fmla="*/ 446 w 851"/>
                <a:gd name="T51" fmla="*/ 106 h 190"/>
                <a:gd name="T52" fmla="*/ 407 w 851"/>
                <a:gd name="T53" fmla="*/ 115 h 190"/>
                <a:gd name="T54" fmla="*/ 366 w 851"/>
                <a:gd name="T55" fmla="*/ 122 h 190"/>
                <a:gd name="T56" fmla="*/ 325 w 851"/>
                <a:gd name="T57" fmla="*/ 130 h 190"/>
                <a:gd name="T58" fmla="*/ 284 w 851"/>
                <a:gd name="T59" fmla="*/ 138 h 190"/>
                <a:gd name="T60" fmla="*/ 243 w 851"/>
                <a:gd name="T61" fmla="*/ 146 h 190"/>
                <a:gd name="T62" fmla="*/ 202 w 851"/>
                <a:gd name="T63" fmla="*/ 153 h 190"/>
                <a:gd name="T64" fmla="*/ 161 w 851"/>
                <a:gd name="T65" fmla="*/ 160 h 190"/>
                <a:gd name="T66" fmla="*/ 122 w 851"/>
                <a:gd name="T67" fmla="*/ 169 h 190"/>
                <a:gd name="T68" fmla="*/ 81 w 851"/>
                <a:gd name="T69" fmla="*/ 176 h 190"/>
                <a:gd name="T70" fmla="*/ 41 w 851"/>
                <a:gd name="T71" fmla="*/ 183 h 190"/>
                <a:gd name="T72" fmla="*/ 0 w 851"/>
                <a:gd name="T73" fmla="*/ 190 h 190"/>
                <a:gd name="T74" fmla="*/ 0 w 851"/>
                <a:gd name="T75" fmla="*/ 153 h 190"/>
                <a:gd name="T76" fmla="*/ 21 w 851"/>
                <a:gd name="T77" fmla="*/ 131 h 1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1"/>
                <a:gd name="T118" fmla="*/ 0 h 190"/>
                <a:gd name="T119" fmla="*/ 851 w 851"/>
                <a:gd name="T120" fmla="*/ 190 h 1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1" h="190">
                  <a:moveTo>
                    <a:pt x="21" y="131"/>
                  </a:moveTo>
                  <a:lnTo>
                    <a:pt x="55" y="126"/>
                  </a:lnTo>
                  <a:lnTo>
                    <a:pt x="87" y="121"/>
                  </a:lnTo>
                  <a:lnTo>
                    <a:pt x="121" y="114"/>
                  </a:lnTo>
                  <a:lnTo>
                    <a:pt x="154" y="108"/>
                  </a:lnTo>
                  <a:lnTo>
                    <a:pt x="186" y="101"/>
                  </a:lnTo>
                  <a:lnTo>
                    <a:pt x="220" y="96"/>
                  </a:lnTo>
                  <a:lnTo>
                    <a:pt x="252" y="89"/>
                  </a:lnTo>
                  <a:lnTo>
                    <a:pt x="286" y="81"/>
                  </a:lnTo>
                  <a:lnTo>
                    <a:pt x="320" y="74"/>
                  </a:lnTo>
                  <a:lnTo>
                    <a:pt x="352" y="69"/>
                  </a:lnTo>
                  <a:lnTo>
                    <a:pt x="385" y="62"/>
                  </a:lnTo>
                  <a:lnTo>
                    <a:pt x="417" y="57"/>
                  </a:lnTo>
                  <a:lnTo>
                    <a:pt x="451" y="49"/>
                  </a:lnTo>
                  <a:lnTo>
                    <a:pt x="485" y="44"/>
                  </a:lnTo>
                  <a:lnTo>
                    <a:pt x="517" y="39"/>
                  </a:lnTo>
                  <a:lnTo>
                    <a:pt x="551" y="33"/>
                  </a:lnTo>
                  <a:lnTo>
                    <a:pt x="632" y="21"/>
                  </a:lnTo>
                  <a:lnTo>
                    <a:pt x="851" y="0"/>
                  </a:lnTo>
                  <a:lnTo>
                    <a:pt x="766" y="28"/>
                  </a:lnTo>
                  <a:lnTo>
                    <a:pt x="648" y="65"/>
                  </a:lnTo>
                  <a:lnTo>
                    <a:pt x="607" y="74"/>
                  </a:lnTo>
                  <a:lnTo>
                    <a:pt x="568" y="83"/>
                  </a:lnTo>
                  <a:lnTo>
                    <a:pt x="527" y="90"/>
                  </a:lnTo>
                  <a:lnTo>
                    <a:pt x="487" y="99"/>
                  </a:lnTo>
                  <a:lnTo>
                    <a:pt x="446" y="106"/>
                  </a:lnTo>
                  <a:lnTo>
                    <a:pt x="407" y="115"/>
                  </a:lnTo>
                  <a:lnTo>
                    <a:pt x="366" y="122"/>
                  </a:lnTo>
                  <a:lnTo>
                    <a:pt x="325" y="130"/>
                  </a:lnTo>
                  <a:lnTo>
                    <a:pt x="284" y="138"/>
                  </a:lnTo>
                  <a:lnTo>
                    <a:pt x="243" y="146"/>
                  </a:lnTo>
                  <a:lnTo>
                    <a:pt x="202" y="153"/>
                  </a:lnTo>
                  <a:lnTo>
                    <a:pt x="161" y="160"/>
                  </a:lnTo>
                  <a:lnTo>
                    <a:pt x="122" y="169"/>
                  </a:lnTo>
                  <a:lnTo>
                    <a:pt x="81" y="176"/>
                  </a:lnTo>
                  <a:lnTo>
                    <a:pt x="41" y="183"/>
                  </a:lnTo>
                  <a:lnTo>
                    <a:pt x="0" y="190"/>
                  </a:lnTo>
                  <a:lnTo>
                    <a:pt x="0" y="153"/>
                  </a:lnTo>
                  <a:lnTo>
                    <a:pt x="21" y="131"/>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7" name="Freeform 122">
              <a:extLst>
                <a:ext uri="{FF2B5EF4-FFF2-40B4-BE49-F238E27FC236}">
                  <a16:creationId xmlns:a16="http://schemas.microsoft.com/office/drawing/2014/main" id="{ECFB3D67-E112-4BA4-933D-3D77672F66B7}"/>
                </a:ext>
              </a:extLst>
            </p:cNvPr>
            <p:cNvSpPr>
              <a:spLocks/>
            </p:cNvSpPr>
            <p:nvPr/>
          </p:nvSpPr>
          <p:spPr bwMode="auto">
            <a:xfrm>
              <a:off x="3558" y="1375"/>
              <a:ext cx="201" cy="113"/>
            </a:xfrm>
            <a:custGeom>
              <a:avLst/>
              <a:gdLst>
                <a:gd name="T0" fmla="*/ 186 w 201"/>
                <a:gd name="T1" fmla="*/ 0 h 113"/>
                <a:gd name="T2" fmla="*/ 186 w 201"/>
                <a:gd name="T3" fmla="*/ 50 h 113"/>
                <a:gd name="T4" fmla="*/ 201 w 201"/>
                <a:gd name="T5" fmla="*/ 88 h 113"/>
                <a:gd name="T6" fmla="*/ 28 w 201"/>
                <a:gd name="T7" fmla="*/ 84 h 113"/>
                <a:gd name="T8" fmla="*/ 28 w 201"/>
                <a:gd name="T9" fmla="*/ 113 h 113"/>
                <a:gd name="T10" fmla="*/ 0 w 201"/>
                <a:gd name="T11" fmla="*/ 113 h 113"/>
                <a:gd name="T12" fmla="*/ 0 w 201"/>
                <a:gd name="T13" fmla="*/ 66 h 113"/>
                <a:gd name="T14" fmla="*/ 21 w 201"/>
                <a:gd name="T15" fmla="*/ 50 h 113"/>
                <a:gd name="T16" fmla="*/ 186 w 201"/>
                <a:gd name="T17" fmla="*/ 0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1"/>
                <a:gd name="T28" fmla="*/ 0 h 113"/>
                <a:gd name="T29" fmla="*/ 201 w 201"/>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1" h="113">
                  <a:moveTo>
                    <a:pt x="186" y="0"/>
                  </a:moveTo>
                  <a:lnTo>
                    <a:pt x="186" y="50"/>
                  </a:lnTo>
                  <a:lnTo>
                    <a:pt x="201" y="88"/>
                  </a:lnTo>
                  <a:lnTo>
                    <a:pt x="28" y="84"/>
                  </a:lnTo>
                  <a:lnTo>
                    <a:pt x="28" y="113"/>
                  </a:lnTo>
                  <a:lnTo>
                    <a:pt x="0" y="113"/>
                  </a:lnTo>
                  <a:lnTo>
                    <a:pt x="0" y="66"/>
                  </a:lnTo>
                  <a:lnTo>
                    <a:pt x="21" y="50"/>
                  </a:lnTo>
                  <a:lnTo>
                    <a:pt x="186"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8" name="Freeform 123">
              <a:extLst>
                <a:ext uri="{FF2B5EF4-FFF2-40B4-BE49-F238E27FC236}">
                  <a16:creationId xmlns:a16="http://schemas.microsoft.com/office/drawing/2014/main" id="{32377BC2-5E37-4896-8346-22E0BC75DEFC}"/>
                </a:ext>
              </a:extLst>
            </p:cNvPr>
            <p:cNvSpPr>
              <a:spLocks/>
            </p:cNvSpPr>
            <p:nvPr/>
          </p:nvSpPr>
          <p:spPr bwMode="auto">
            <a:xfrm>
              <a:off x="3590" y="1441"/>
              <a:ext cx="682" cy="97"/>
            </a:xfrm>
            <a:custGeom>
              <a:avLst/>
              <a:gdLst>
                <a:gd name="T0" fmla="*/ 0 w 682"/>
                <a:gd name="T1" fmla="*/ 0 h 97"/>
                <a:gd name="T2" fmla="*/ 0 w 682"/>
                <a:gd name="T3" fmla="*/ 29 h 97"/>
                <a:gd name="T4" fmla="*/ 682 w 682"/>
                <a:gd name="T5" fmla="*/ 97 h 97"/>
                <a:gd name="T6" fmla="*/ 682 w 682"/>
                <a:gd name="T7" fmla="*/ 68 h 97"/>
                <a:gd name="T8" fmla="*/ 0 w 682"/>
                <a:gd name="T9" fmla="*/ 0 h 97"/>
                <a:gd name="T10" fmla="*/ 0 60000 65536"/>
                <a:gd name="T11" fmla="*/ 0 60000 65536"/>
                <a:gd name="T12" fmla="*/ 0 60000 65536"/>
                <a:gd name="T13" fmla="*/ 0 60000 65536"/>
                <a:gd name="T14" fmla="*/ 0 60000 65536"/>
                <a:gd name="T15" fmla="*/ 0 w 682"/>
                <a:gd name="T16" fmla="*/ 0 h 97"/>
                <a:gd name="T17" fmla="*/ 682 w 682"/>
                <a:gd name="T18" fmla="*/ 97 h 97"/>
              </a:gdLst>
              <a:ahLst/>
              <a:cxnLst>
                <a:cxn ang="T10">
                  <a:pos x="T0" y="T1"/>
                </a:cxn>
                <a:cxn ang="T11">
                  <a:pos x="T2" y="T3"/>
                </a:cxn>
                <a:cxn ang="T12">
                  <a:pos x="T4" y="T5"/>
                </a:cxn>
                <a:cxn ang="T13">
                  <a:pos x="T6" y="T7"/>
                </a:cxn>
                <a:cxn ang="T14">
                  <a:pos x="T8" y="T9"/>
                </a:cxn>
              </a:cxnLst>
              <a:rect l="T15" t="T16" r="T17" b="T18"/>
              <a:pathLst>
                <a:path w="682" h="97">
                  <a:moveTo>
                    <a:pt x="0" y="0"/>
                  </a:moveTo>
                  <a:lnTo>
                    <a:pt x="0" y="29"/>
                  </a:lnTo>
                  <a:lnTo>
                    <a:pt x="682" y="97"/>
                  </a:lnTo>
                  <a:lnTo>
                    <a:pt x="682" y="68"/>
                  </a:lnTo>
                  <a:lnTo>
                    <a:pt x="0"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9" name="Freeform 124">
              <a:extLst>
                <a:ext uri="{FF2B5EF4-FFF2-40B4-BE49-F238E27FC236}">
                  <a16:creationId xmlns:a16="http://schemas.microsoft.com/office/drawing/2014/main" id="{51BB5F39-73E5-4A86-9493-FE312A0468CD}"/>
                </a:ext>
              </a:extLst>
            </p:cNvPr>
            <p:cNvSpPr>
              <a:spLocks/>
            </p:cNvSpPr>
            <p:nvPr/>
          </p:nvSpPr>
          <p:spPr bwMode="auto">
            <a:xfrm>
              <a:off x="3735" y="1347"/>
              <a:ext cx="903" cy="162"/>
            </a:xfrm>
            <a:custGeom>
              <a:avLst/>
              <a:gdLst>
                <a:gd name="T0" fmla="*/ 86 w 903"/>
                <a:gd name="T1" fmla="*/ 0 h 162"/>
                <a:gd name="T2" fmla="*/ 4 w 903"/>
                <a:gd name="T3" fmla="*/ 28 h 162"/>
                <a:gd name="T4" fmla="*/ 0 w 903"/>
                <a:gd name="T5" fmla="*/ 71 h 162"/>
                <a:gd name="T6" fmla="*/ 8 w 903"/>
                <a:gd name="T7" fmla="*/ 96 h 162"/>
                <a:gd name="T8" fmla="*/ 16 w 903"/>
                <a:gd name="T9" fmla="*/ 112 h 162"/>
                <a:gd name="T10" fmla="*/ 533 w 903"/>
                <a:gd name="T11" fmla="*/ 162 h 162"/>
                <a:gd name="T12" fmla="*/ 557 w 903"/>
                <a:gd name="T13" fmla="*/ 141 h 162"/>
                <a:gd name="T14" fmla="*/ 603 w 903"/>
                <a:gd name="T15" fmla="*/ 132 h 162"/>
                <a:gd name="T16" fmla="*/ 683 w 903"/>
                <a:gd name="T17" fmla="*/ 130 h 162"/>
                <a:gd name="T18" fmla="*/ 741 w 903"/>
                <a:gd name="T19" fmla="*/ 126 h 162"/>
                <a:gd name="T20" fmla="*/ 903 w 903"/>
                <a:gd name="T21" fmla="*/ 73 h 162"/>
                <a:gd name="T22" fmla="*/ 86 w 903"/>
                <a:gd name="T23" fmla="*/ 0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3"/>
                <a:gd name="T37" fmla="*/ 0 h 162"/>
                <a:gd name="T38" fmla="*/ 903 w 903"/>
                <a:gd name="T39" fmla="*/ 162 h 1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3" h="162">
                  <a:moveTo>
                    <a:pt x="86" y="0"/>
                  </a:moveTo>
                  <a:lnTo>
                    <a:pt x="4" y="28"/>
                  </a:lnTo>
                  <a:lnTo>
                    <a:pt x="0" y="71"/>
                  </a:lnTo>
                  <a:lnTo>
                    <a:pt x="8" y="96"/>
                  </a:lnTo>
                  <a:lnTo>
                    <a:pt x="16" y="112"/>
                  </a:lnTo>
                  <a:lnTo>
                    <a:pt x="533" y="162"/>
                  </a:lnTo>
                  <a:lnTo>
                    <a:pt x="557" y="141"/>
                  </a:lnTo>
                  <a:lnTo>
                    <a:pt x="603" y="132"/>
                  </a:lnTo>
                  <a:lnTo>
                    <a:pt x="683" y="130"/>
                  </a:lnTo>
                  <a:lnTo>
                    <a:pt x="741" y="126"/>
                  </a:lnTo>
                  <a:lnTo>
                    <a:pt x="903" y="73"/>
                  </a:lnTo>
                  <a:lnTo>
                    <a:pt x="86"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0" name="Freeform 125">
              <a:extLst>
                <a:ext uri="{FF2B5EF4-FFF2-40B4-BE49-F238E27FC236}">
                  <a16:creationId xmlns:a16="http://schemas.microsoft.com/office/drawing/2014/main" id="{57C22DAF-600A-43D3-91AC-1C33922E70BD}"/>
                </a:ext>
              </a:extLst>
            </p:cNvPr>
            <p:cNvSpPr>
              <a:spLocks/>
            </p:cNvSpPr>
            <p:nvPr/>
          </p:nvSpPr>
          <p:spPr bwMode="auto">
            <a:xfrm>
              <a:off x="4272" y="1420"/>
              <a:ext cx="382" cy="265"/>
            </a:xfrm>
            <a:custGeom>
              <a:avLst/>
              <a:gdLst>
                <a:gd name="T0" fmla="*/ 0 w 382"/>
                <a:gd name="T1" fmla="*/ 85 h 265"/>
                <a:gd name="T2" fmla="*/ 0 w 382"/>
                <a:gd name="T3" fmla="*/ 114 h 265"/>
                <a:gd name="T4" fmla="*/ 2 w 382"/>
                <a:gd name="T5" fmla="*/ 157 h 265"/>
                <a:gd name="T6" fmla="*/ 11 w 382"/>
                <a:gd name="T7" fmla="*/ 191 h 265"/>
                <a:gd name="T8" fmla="*/ 23 w 382"/>
                <a:gd name="T9" fmla="*/ 215 h 265"/>
                <a:gd name="T10" fmla="*/ 41 w 382"/>
                <a:gd name="T11" fmla="*/ 235 h 265"/>
                <a:gd name="T12" fmla="*/ 64 w 382"/>
                <a:gd name="T13" fmla="*/ 248 h 265"/>
                <a:gd name="T14" fmla="*/ 92 w 382"/>
                <a:gd name="T15" fmla="*/ 255 h 265"/>
                <a:gd name="T16" fmla="*/ 126 w 382"/>
                <a:gd name="T17" fmla="*/ 262 h 265"/>
                <a:gd name="T18" fmla="*/ 167 w 382"/>
                <a:gd name="T19" fmla="*/ 265 h 265"/>
                <a:gd name="T20" fmla="*/ 300 w 382"/>
                <a:gd name="T21" fmla="*/ 178 h 265"/>
                <a:gd name="T22" fmla="*/ 382 w 382"/>
                <a:gd name="T23" fmla="*/ 78 h 265"/>
                <a:gd name="T24" fmla="*/ 355 w 382"/>
                <a:gd name="T25" fmla="*/ 0 h 265"/>
                <a:gd name="T26" fmla="*/ 176 w 382"/>
                <a:gd name="T27" fmla="*/ 50 h 265"/>
                <a:gd name="T28" fmla="*/ 73 w 382"/>
                <a:gd name="T29" fmla="*/ 59 h 265"/>
                <a:gd name="T30" fmla="*/ 0 w 382"/>
                <a:gd name="T31" fmla="*/ 85 h 2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2"/>
                <a:gd name="T49" fmla="*/ 0 h 265"/>
                <a:gd name="T50" fmla="*/ 382 w 382"/>
                <a:gd name="T51" fmla="*/ 265 h 2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2" h="265">
                  <a:moveTo>
                    <a:pt x="0" y="85"/>
                  </a:moveTo>
                  <a:lnTo>
                    <a:pt x="0" y="114"/>
                  </a:lnTo>
                  <a:lnTo>
                    <a:pt x="2" y="157"/>
                  </a:lnTo>
                  <a:lnTo>
                    <a:pt x="11" y="191"/>
                  </a:lnTo>
                  <a:lnTo>
                    <a:pt x="23" y="215"/>
                  </a:lnTo>
                  <a:lnTo>
                    <a:pt x="41" y="235"/>
                  </a:lnTo>
                  <a:lnTo>
                    <a:pt x="64" y="248"/>
                  </a:lnTo>
                  <a:lnTo>
                    <a:pt x="92" y="255"/>
                  </a:lnTo>
                  <a:lnTo>
                    <a:pt x="126" y="262"/>
                  </a:lnTo>
                  <a:lnTo>
                    <a:pt x="167" y="265"/>
                  </a:lnTo>
                  <a:lnTo>
                    <a:pt x="300" y="178"/>
                  </a:lnTo>
                  <a:lnTo>
                    <a:pt x="382" y="78"/>
                  </a:lnTo>
                  <a:lnTo>
                    <a:pt x="355" y="0"/>
                  </a:lnTo>
                  <a:lnTo>
                    <a:pt x="176" y="50"/>
                  </a:lnTo>
                  <a:lnTo>
                    <a:pt x="73" y="59"/>
                  </a:lnTo>
                  <a:lnTo>
                    <a:pt x="0" y="85"/>
                  </a:lnTo>
                  <a:close/>
                </a:path>
              </a:pathLst>
            </a:custGeom>
            <a:solidFill>
              <a:srgbClr val="7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1" name="Freeform 126">
              <a:extLst>
                <a:ext uri="{FF2B5EF4-FFF2-40B4-BE49-F238E27FC236}">
                  <a16:creationId xmlns:a16="http://schemas.microsoft.com/office/drawing/2014/main" id="{D497C997-8E91-4D43-970C-A6F03998F3C7}"/>
                </a:ext>
              </a:extLst>
            </p:cNvPr>
            <p:cNvSpPr>
              <a:spLocks/>
            </p:cNvSpPr>
            <p:nvPr/>
          </p:nvSpPr>
          <p:spPr bwMode="auto">
            <a:xfrm>
              <a:off x="4112" y="1459"/>
              <a:ext cx="387" cy="223"/>
            </a:xfrm>
            <a:custGeom>
              <a:avLst/>
              <a:gdLst>
                <a:gd name="T0" fmla="*/ 156 w 387"/>
                <a:gd name="T1" fmla="*/ 46 h 223"/>
                <a:gd name="T2" fmla="*/ 149 w 387"/>
                <a:gd name="T3" fmla="*/ 87 h 223"/>
                <a:gd name="T4" fmla="*/ 156 w 387"/>
                <a:gd name="T5" fmla="*/ 114 h 223"/>
                <a:gd name="T6" fmla="*/ 164 w 387"/>
                <a:gd name="T7" fmla="*/ 137 h 223"/>
                <a:gd name="T8" fmla="*/ 172 w 387"/>
                <a:gd name="T9" fmla="*/ 159 h 223"/>
                <a:gd name="T10" fmla="*/ 185 w 387"/>
                <a:gd name="T11" fmla="*/ 178 h 223"/>
                <a:gd name="T12" fmla="*/ 201 w 387"/>
                <a:gd name="T13" fmla="*/ 194 h 223"/>
                <a:gd name="T14" fmla="*/ 222 w 387"/>
                <a:gd name="T15" fmla="*/ 207 h 223"/>
                <a:gd name="T16" fmla="*/ 247 w 387"/>
                <a:gd name="T17" fmla="*/ 217 h 223"/>
                <a:gd name="T18" fmla="*/ 279 w 387"/>
                <a:gd name="T19" fmla="*/ 223 h 223"/>
                <a:gd name="T20" fmla="*/ 254 w 387"/>
                <a:gd name="T21" fmla="*/ 205 h 223"/>
                <a:gd name="T22" fmla="*/ 235 w 387"/>
                <a:gd name="T23" fmla="*/ 189 h 223"/>
                <a:gd name="T24" fmla="*/ 217 w 387"/>
                <a:gd name="T25" fmla="*/ 176 h 223"/>
                <a:gd name="T26" fmla="*/ 203 w 387"/>
                <a:gd name="T27" fmla="*/ 162 h 223"/>
                <a:gd name="T28" fmla="*/ 192 w 387"/>
                <a:gd name="T29" fmla="*/ 148 h 223"/>
                <a:gd name="T30" fmla="*/ 185 w 387"/>
                <a:gd name="T31" fmla="*/ 130 h 223"/>
                <a:gd name="T32" fmla="*/ 181 w 387"/>
                <a:gd name="T33" fmla="*/ 109 h 223"/>
                <a:gd name="T34" fmla="*/ 180 w 387"/>
                <a:gd name="T35" fmla="*/ 82 h 223"/>
                <a:gd name="T36" fmla="*/ 187 w 387"/>
                <a:gd name="T37" fmla="*/ 46 h 223"/>
                <a:gd name="T38" fmla="*/ 247 w 387"/>
                <a:gd name="T39" fmla="*/ 32 h 223"/>
                <a:gd name="T40" fmla="*/ 387 w 387"/>
                <a:gd name="T41" fmla="*/ 0 h 223"/>
                <a:gd name="T42" fmla="*/ 149 w 387"/>
                <a:gd name="T43" fmla="*/ 18 h 223"/>
                <a:gd name="T44" fmla="*/ 0 w 387"/>
                <a:gd name="T45" fmla="*/ 32 h 223"/>
                <a:gd name="T46" fmla="*/ 156 w 387"/>
                <a:gd name="T47" fmla="*/ 46 h 2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7"/>
                <a:gd name="T73" fmla="*/ 0 h 223"/>
                <a:gd name="T74" fmla="*/ 387 w 387"/>
                <a:gd name="T75" fmla="*/ 223 h 2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7" h="223">
                  <a:moveTo>
                    <a:pt x="156" y="46"/>
                  </a:moveTo>
                  <a:lnTo>
                    <a:pt x="149" y="87"/>
                  </a:lnTo>
                  <a:lnTo>
                    <a:pt x="156" y="114"/>
                  </a:lnTo>
                  <a:lnTo>
                    <a:pt x="164" y="137"/>
                  </a:lnTo>
                  <a:lnTo>
                    <a:pt x="172" y="159"/>
                  </a:lnTo>
                  <a:lnTo>
                    <a:pt x="185" y="178"/>
                  </a:lnTo>
                  <a:lnTo>
                    <a:pt x="201" y="194"/>
                  </a:lnTo>
                  <a:lnTo>
                    <a:pt x="222" y="207"/>
                  </a:lnTo>
                  <a:lnTo>
                    <a:pt x="247" y="217"/>
                  </a:lnTo>
                  <a:lnTo>
                    <a:pt x="279" y="223"/>
                  </a:lnTo>
                  <a:lnTo>
                    <a:pt x="254" y="205"/>
                  </a:lnTo>
                  <a:lnTo>
                    <a:pt x="235" y="189"/>
                  </a:lnTo>
                  <a:lnTo>
                    <a:pt x="217" y="176"/>
                  </a:lnTo>
                  <a:lnTo>
                    <a:pt x="203" y="162"/>
                  </a:lnTo>
                  <a:lnTo>
                    <a:pt x="192" y="148"/>
                  </a:lnTo>
                  <a:lnTo>
                    <a:pt x="185" y="130"/>
                  </a:lnTo>
                  <a:lnTo>
                    <a:pt x="181" y="109"/>
                  </a:lnTo>
                  <a:lnTo>
                    <a:pt x="180" y="82"/>
                  </a:lnTo>
                  <a:lnTo>
                    <a:pt x="187" y="46"/>
                  </a:lnTo>
                  <a:lnTo>
                    <a:pt x="247" y="32"/>
                  </a:lnTo>
                  <a:lnTo>
                    <a:pt x="387" y="0"/>
                  </a:lnTo>
                  <a:lnTo>
                    <a:pt x="149" y="18"/>
                  </a:lnTo>
                  <a:lnTo>
                    <a:pt x="0" y="32"/>
                  </a:lnTo>
                  <a:lnTo>
                    <a:pt x="156" y="46"/>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2" name="Freeform 127">
              <a:extLst>
                <a:ext uri="{FF2B5EF4-FFF2-40B4-BE49-F238E27FC236}">
                  <a16:creationId xmlns:a16="http://schemas.microsoft.com/office/drawing/2014/main" id="{39DDAFDE-48EF-4175-8094-146DFA519F36}"/>
                </a:ext>
              </a:extLst>
            </p:cNvPr>
            <p:cNvSpPr>
              <a:spLocks/>
            </p:cNvSpPr>
            <p:nvPr/>
          </p:nvSpPr>
          <p:spPr bwMode="auto">
            <a:xfrm>
              <a:off x="4306" y="1840"/>
              <a:ext cx="268" cy="404"/>
            </a:xfrm>
            <a:custGeom>
              <a:avLst/>
              <a:gdLst>
                <a:gd name="T0" fmla="*/ 137 w 268"/>
                <a:gd name="T1" fmla="*/ 0 h 404"/>
                <a:gd name="T2" fmla="*/ 163 w 268"/>
                <a:gd name="T3" fmla="*/ 4 h 404"/>
                <a:gd name="T4" fmla="*/ 188 w 268"/>
                <a:gd name="T5" fmla="*/ 16 h 404"/>
                <a:gd name="T6" fmla="*/ 211 w 268"/>
                <a:gd name="T7" fmla="*/ 36 h 404"/>
                <a:gd name="T8" fmla="*/ 231 w 268"/>
                <a:gd name="T9" fmla="*/ 61 h 404"/>
                <a:gd name="T10" fmla="*/ 247 w 268"/>
                <a:gd name="T11" fmla="*/ 91 h 404"/>
                <a:gd name="T12" fmla="*/ 259 w 268"/>
                <a:gd name="T13" fmla="*/ 125 h 404"/>
                <a:gd name="T14" fmla="*/ 266 w 268"/>
                <a:gd name="T15" fmla="*/ 162 h 404"/>
                <a:gd name="T16" fmla="*/ 268 w 268"/>
                <a:gd name="T17" fmla="*/ 203 h 404"/>
                <a:gd name="T18" fmla="*/ 264 w 268"/>
                <a:gd name="T19" fmla="*/ 244 h 404"/>
                <a:gd name="T20" fmla="*/ 256 w 268"/>
                <a:gd name="T21" fmla="*/ 282 h 404"/>
                <a:gd name="T22" fmla="*/ 243 w 268"/>
                <a:gd name="T23" fmla="*/ 315 h 404"/>
                <a:gd name="T24" fmla="*/ 227 w 268"/>
                <a:gd name="T25" fmla="*/ 346 h 404"/>
                <a:gd name="T26" fmla="*/ 206 w 268"/>
                <a:gd name="T27" fmla="*/ 371 h 404"/>
                <a:gd name="T28" fmla="*/ 183 w 268"/>
                <a:gd name="T29" fmla="*/ 388 h 404"/>
                <a:gd name="T30" fmla="*/ 158 w 268"/>
                <a:gd name="T31" fmla="*/ 401 h 404"/>
                <a:gd name="T32" fmla="*/ 131 w 268"/>
                <a:gd name="T33" fmla="*/ 404 h 404"/>
                <a:gd name="T34" fmla="*/ 105 w 268"/>
                <a:gd name="T35" fmla="*/ 399 h 404"/>
                <a:gd name="T36" fmla="*/ 80 w 268"/>
                <a:gd name="T37" fmla="*/ 387 h 404"/>
                <a:gd name="T38" fmla="*/ 57 w 268"/>
                <a:gd name="T39" fmla="*/ 369 h 404"/>
                <a:gd name="T40" fmla="*/ 37 w 268"/>
                <a:gd name="T41" fmla="*/ 342 h 404"/>
                <a:gd name="T42" fmla="*/ 21 w 268"/>
                <a:gd name="T43" fmla="*/ 312 h 404"/>
                <a:gd name="T44" fmla="*/ 9 w 268"/>
                <a:gd name="T45" fmla="*/ 278 h 404"/>
                <a:gd name="T46" fmla="*/ 2 w 268"/>
                <a:gd name="T47" fmla="*/ 241 h 404"/>
                <a:gd name="T48" fmla="*/ 0 w 268"/>
                <a:gd name="T49" fmla="*/ 200 h 404"/>
                <a:gd name="T50" fmla="*/ 3 w 268"/>
                <a:gd name="T51" fmla="*/ 159 h 404"/>
                <a:gd name="T52" fmla="*/ 10 w 268"/>
                <a:gd name="T53" fmla="*/ 121 h 404"/>
                <a:gd name="T54" fmla="*/ 25 w 268"/>
                <a:gd name="T55" fmla="*/ 88 h 404"/>
                <a:gd name="T56" fmla="*/ 41 w 268"/>
                <a:gd name="T57" fmla="*/ 57 h 404"/>
                <a:gd name="T58" fmla="*/ 62 w 268"/>
                <a:gd name="T59" fmla="*/ 32 h 404"/>
                <a:gd name="T60" fmla="*/ 85 w 268"/>
                <a:gd name="T61" fmla="*/ 15 h 404"/>
                <a:gd name="T62" fmla="*/ 110 w 268"/>
                <a:gd name="T63" fmla="*/ 4 h 404"/>
                <a:gd name="T64" fmla="*/ 137 w 268"/>
                <a:gd name="T65" fmla="*/ 0 h 4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8"/>
                <a:gd name="T100" fmla="*/ 0 h 404"/>
                <a:gd name="T101" fmla="*/ 268 w 268"/>
                <a:gd name="T102" fmla="*/ 404 h 4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8" h="404">
                  <a:moveTo>
                    <a:pt x="137" y="0"/>
                  </a:moveTo>
                  <a:lnTo>
                    <a:pt x="163" y="4"/>
                  </a:lnTo>
                  <a:lnTo>
                    <a:pt x="188" y="16"/>
                  </a:lnTo>
                  <a:lnTo>
                    <a:pt x="211" y="36"/>
                  </a:lnTo>
                  <a:lnTo>
                    <a:pt x="231" y="61"/>
                  </a:lnTo>
                  <a:lnTo>
                    <a:pt x="247" y="91"/>
                  </a:lnTo>
                  <a:lnTo>
                    <a:pt x="259" y="125"/>
                  </a:lnTo>
                  <a:lnTo>
                    <a:pt x="266" y="162"/>
                  </a:lnTo>
                  <a:lnTo>
                    <a:pt x="268" y="203"/>
                  </a:lnTo>
                  <a:lnTo>
                    <a:pt x="264" y="244"/>
                  </a:lnTo>
                  <a:lnTo>
                    <a:pt x="256" y="282"/>
                  </a:lnTo>
                  <a:lnTo>
                    <a:pt x="243" y="315"/>
                  </a:lnTo>
                  <a:lnTo>
                    <a:pt x="227" y="346"/>
                  </a:lnTo>
                  <a:lnTo>
                    <a:pt x="206" y="371"/>
                  </a:lnTo>
                  <a:lnTo>
                    <a:pt x="183" y="388"/>
                  </a:lnTo>
                  <a:lnTo>
                    <a:pt x="158" y="401"/>
                  </a:lnTo>
                  <a:lnTo>
                    <a:pt x="131" y="404"/>
                  </a:lnTo>
                  <a:lnTo>
                    <a:pt x="105" y="399"/>
                  </a:lnTo>
                  <a:lnTo>
                    <a:pt x="80" y="387"/>
                  </a:lnTo>
                  <a:lnTo>
                    <a:pt x="57" y="369"/>
                  </a:lnTo>
                  <a:lnTo>
                    <a:pt x="37" y="342"/>
                  </a:lnTo>
                  <a:lnTo>
                    <a:pt x="21" y="312"/>
                  </a:lnTo>
                  <a:lnTo>
                    <a:pt x="9" y="278"/>
                  </a:lnTo>
                  <a:lnTo>
                    <a:pt x="2" y="241"/>
                  </a:lnTo>
                  <a:lnTo>
                    <a:pt x="0" y="200"/>
                  </a:lnTo>
                  <a:lnTo>
                    <a:pt x="3" y="159"/>
                  </a:lnTo>
                  <a:lnTo>
                    <a:pt x="10" y="121"/>
                  </a:lnTo>
                  <a:lnTo>
                    <a:pt x="25" y="88"/>
                  </a:lnTo>
                  <a:lnTo>
                    <a:pt x="41" y="57"/>
                  </a:lnTo>
                  <a:lnTo>
                    <a:pt x="62" y="32"/>
                  </a:lnTo>
                  <a:lnTo>
                    <a:pt x="85" y="15"/>
                  </a:lnTo>
                  <a:lnTo>
                    <a:pt x="110" y="4"/>
                  </a:lnTo>
                  <a:lnTo>
                    <a:pt x="137"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3" name="Freeform 128">
              <a:extLst>
                <a:ext uri="{FF2B5EF4-FFF2-40B4-BE49-F238E27FC236}">
                  <a16:creationId xmlns:a16="http://schemas.microsoft.com/office/drawing/2014/main" id="{8896CE79-2548-4F59-A1BC-130D3B06644B}"/>
                </a:ext>
              </a:extLst>
            </p:cNvPr>
            <p:cNvSpPr>
              <a:spLocks/>
            </p:cNvSpPr>
            <p:nvPr/>
          </p:nvSpPr>
          <p:spPr bwMode="auto">
            <a:xfrm>
              <a:off x="4045" y="1698"/>
              <a:ext cx="581" cy="630"/>
            </a:xfrm>
            <a:custGeom>
              <a:avLst/>
              <a:gdLst>
                <a:gd name="T0" fmla="*/ 200 w 581"/>
                <a:gd name="T1" fmla="*/ 0 h 630"/>
                <a:gd name="T2" fmla="*/ 428 w 581"/>
                <a:gd name="T3" fmla="*/ 21 h 630"/>
                <a:gd name="T4" fmla="*/ 460 w 581"/>
                <a:gd name="T5" fmla="*/ 39 h 630"/>
                <a:gd name="T6" fmla="*/ 486 w 581"/>
                <a:gd name="T7" fmla="*/ 59 h 630"/>
                <a:gd name="T8" fmla="*/ 511 w 581"/>
                <a:gd name="T9" fmla="*/ 83 h 630"/>
                <a:gd name="T10" fmla="*/ 531 w 581"/>
                <a:gd name="T11" fmla="*/ 108 h 630"/>
                <a:gd name="T12" fmla="*/ 549 w 581"/>
                <a:gd name="T13" fmla="*/ 139 h 630"/>
                <a:gd name="T14" fmla="*/ 561 w 581"/>
                <a:gd name="T15" fmla="*/ 169 h 630"/>
                <a:gd name="T16" fmla="*/ 572 w 581"/>
                <a:gd name="T17" fmla="*/ 203 h 630"/>
                <a:gd name="T18" fmla="*/ 579 w 581"/>
                <a:gd name="T19" fmla="*/ 238 h 630"/>
                <a:gd name="T20" fmla="*/ 581 w 581"/>
                <a:gd name="T21" fmla="*/ 281 h 630"/>
                <a:gd name="T22" fmla="*/ 581 w 581"/>
                <a:gd name="T23" fmla="*/ 320 h 630"/>
                <a:gd name="T24" fmla="*/ 579 w 581"/>
                <a:gd name="T25" fmla="*/ 360 h 630"/>
                <a:gd name="T26" fmla="*/ 573 w 581"/>
                <a:gd name="T27" fmla="*/ 395 h 630"/>
                <a:gd name="T28" fmla="*/ 566 w 581"/>
                <a:gd name="T29" fmla="*/ 429 h 630"/>
                <a:gd name="T30" fmla="*/ 557 w 581"/>
                <a:gd name="T31" fmla="*/ 461 h 630"/>
                <a:gd name="T32" fmla="*/ 545 w 581"/>
                <a:gd name="T33" fmla="*/ 491 h 630"/>
                <a:gd name="T34" fmla="*/ 529 w 581"/>
                <a:gd name="T35" fmla="*/ 518 h 630"/>
                <a:gd name="T36" fmla="*/ 511 w 581"/>
                <a:gd name="T37" fmla="*/ 543 h 630"/>
                <a:gd name="T38" fmla="*/ 490 w 581"/>
                <a:gd name="T39" fmla="*/ 564 h 630"/>
                <a:gd name="T40" fmla="*/ 467 w 581"/>
                <a:gd name="T41" fmla="*/ 584 h 630"/>
                <a:gd name="T42" fmla="*/ 442 w 581"/>
                <a:gd name="T43" fmla="*/ 600 h 630"/>
                <a:gd name="T44" fmla="*/ 412 w 581"/>
                <a:gd name="T45" fmla="*/ 612 h 630"/>
                <a:gd name="T46" fmla="*/ 382 w 581"/>
                <a:gd name="T47" fmla="*/ 621 h 630"/>
                <a:gd name="T48" fmla="*/ 346 w 581"/>
                <a:gd name="T49" fmla="*/ 628 h 630"/>
                <a:gd name="T50" fmla="*/ 309 w 581"/>
                <a:gd name="T51" fmla="*/ 630 h 630"/>
                <a:gd name="T52" fmla="*/ 69 w 581"/>
                <a:gd name="T53" fmla="*/ 582 h 630"/>
                <a:gd name="T54" fmla="*/ 46 w 581"/>
                <a:gd name="T55" fmla="*/ 548 h 630"/>
                <a:gd name="T56" fmla="*/ 26 w 581"/>
                <a:gd name="T57" fmla="*/ 514 h 630"/>
                <a:gd name="T58" fmla="*/ 14 w 581"/>
                <a:gd name="T59" fmla="*/ 481 h 630"/>
                <a:gd name="T60" fmla="*/ 7 w 581"/>
                <a:gd name="T61" fmla="*/ 447 h 630"/>
                <a:gd name="T62" fmla="*/ 1 w 581"/>
                <a:gd name="T63" fmla="*/ 411 h 630"/>
                <a:gd name="T64" fmla="*/ 0 w 581"/>
                <a:gd name="T65" fmla="*/ 374 h 630"/>
                <a:gd name="T66" fmla="*/ 0 w 581"/>
                <a:gd name="T67" fmla="*/ 335 h 630"/>
                <a:gd name="T68" fmla="*/ 0 w 581"/>
                <a:gd name="T69" fmla="*/ 294 h 630"/>
                <a:gd name="T70" fmla="*/ 14 w 581"/>
                <a:gd name="T71" fmla="*/ 246 h 630"/>
                <a:gd name="T72" fmla="*/ 28 w 581"/>
                <a:gd name="T73" fmla="*/ 199 h 630"/>
                <a:gd name="T74" fmla="*/ 44 w 581"/>
                <a:gd name="T75" fmla="*/ 158 h 630"/>
                <a:gd name="T76" fmla="*/ 64 w 581"/>
                <a:gd name="T77" fmla="*/ 119 h 630"/>
                <a:gd name="T78" fmla="*/ 88 w 581"/>
                <a:gd name="T79" fmla="*/ 85 h 630"/>
                <a:gd name="T80" fmla="*/ 119 w 581"/>
                <a:gd name="T81" fmla="*/ 53 h 630"/>
                <a:gd name="T82" fmla="*/ 156 w 581"/>
                <a:gd name="T83" fmla="*/ 25 h 630"/>
                <a:gd name="T84" fmla="*/ 200 w 581"/>
                <a:gd name="T85" fmla="*/ 0 h 6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1"/>
                <a:gd name="T130" fmla="*/ 0 h 630"/>
                <a:gd name="T131" fmla="*/ 581 w 581"/>
                <a:gd name="T132" fmla="*/ 630 h 6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1" h="630">
                  <a:moveTo>
                    <a:pt x="200" y="0"/>
                  </a:moveTo>
                  <a:lnTo>
                    <a:pt x="428" y="21"/>
                  </a:lnTo>
                  <a:lnTo>
                    <a:pt x="460" y="39"/>
                  </a:lnTo>
                  <a:lnTo>
                    <a:pt x="486" y="59"/>
                  </a:lnTo>
                  <a:lnTo>
                    <a:pt x="511" y="83"/>
                  </a:lnTo>
                  <a:lnTo>
                    <a:pt x="531" y="108"/>
                  </a:lnTo>
                  <a:lnTo>
                    <a:pt x="549" y="139"/>
                  </a:lnTo>
                  <a:lnTo>
                    <a:pt x="561" y="169"/>
                  </a:lnTo>
                  <a:lnTo>
                    <a:pt x="572" y="203"/>
                  </a:lnTo>
                  <a:lnTo>
                    <a:pt x="579" y="238"/>
                  </a:lnTo>
                  <a:lnTo>
                    <a:pt x="581" y="281"/>
                  </a:lnTo>
                  <a:lnTo>
                    <a:pt x="581" y="320"/>
                  </a:lnTo>
                  <a:lnTo>
                    <a:pt x="579" y="360"/>
                  </a:lnTo>
                  <a:lnTo>
                    <a:pt x="573" y="395"/>
                  </a:lnTo>
                  <a:lnTo>
                    <a:pt x="566" y="429"/>
                  </a:lnTo>
                  <a:lnTo>
                    <a:pt x="557" y="461"/>
                  </a:lnTo>
                  <a:lnTo>
                    <a:pt x="545" y="491"/>
                  </a:lnTo>
                  <a:lnTo>
                    <a:pt x="529" y="518"/>
                  </a:lnTo>
                  <a:lnTo>
                    <a:pt x="511" y="543"/>
                  </a:lnTo>
                  <a:lnTo>
                    <a:pt x="490" y="564"/>
                  </a:lnTo>
                  <a:lnTo>
                    <a:pt x="467" y="584"/>
                  </a:lnTo>
                  <a:lnTo>
                    <a:pt x="442" y="600"/>
                  </a:lnTo>
                  <a:lnTo>
                    <a:pt x="412" y="612"/>
                  </a:lnTo>
                  <a:lnTo>
                    <a:pt x="382" y="621"/>
                  </a:lnTo>
                  <a:lnTo>
                    <a:pt x="346" y="628"/>
                  </a:lnTo>
                  <a:lnTo>
                    <a:pt x="309" y="630"/>
                  </a:lnTo>
                  <a:lnTo>
                    <a:pt x="69" y="582"/>
                  </a:lnTo>
                  <a:lnTo>
                    <a:pt x="46" y="548"/>
                  </a:lnTo>
                  <a:lnTo>
                    <a:pt x="26" y="514"/>
                  </a:lnTo>
                  <a:lnTo>
                    <a:pt x="14" y="481"/>
                  </a:lnTo>
                  <a:lnTo>
                    <a:pt x="7" y="447"/>
                  </a:lnTo>
                  <a:lnTo>
                    <a:pt x="1" y="411"/>
                  </a:lnTo>
                  <a:lnTo>
                    <a:pt x="0" y="374"/>
                  </a:lnTo>
                  <a:lnTo>
                    <a:pt x="0" y="335"/>
                  </a:lnTo>
                  <a:lnTo>
                    <a:pt x="0" y="294"/>
                  </a:lnTo>
                  <a:lnTo>
                    <a:pt x="14" y="246"/>
                  </a:lnTo>
                  <a:lnTo>
                    <a:pt x="28" y="199"/>
                  </a:lnTo>
                  <a:lnTo>
                    <a:pt x="44" y="158"/>
                  </a:lnTo>
                  <a:lnTo>
                    <a:pt x="64" y="119"/>
                  </a:lnTo>
                  <a:lnTo>
                    <a:pt x="88" y="85"/>
                  </a:lnTo>
                  <a:lnTo>
                    <a:pt x="119" y="53"/>
                  </a:lnTo>
                  <a:lnTo>
                    <a:pt x="156" y="25"/>
                  </a:lnTo>
                  <a:lnTo>
                    <a:pt x="200"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4" name="Freeform 129">
              <a:extLst>
                <a:ext uri="{FF2B5EF4-FFF2-40B4-BE49-F238E27FC236}">
                  <a16:creationId xmlns:a16="http://schemas.microsoft.com/office/drawing/2014/main" id="{DEB02243-89D8-4AB5-815F-2ED7811E6394}"/>
                </a:ext>
              </a:extLst>
            </p:cNvPr>
            <p:cNvSpPr>
              <a:spLocks/>
            </p:cNvSpPr>
            <p:nvPr/>
          </p:nvSpPr>
          <p:spPr bwMode="auto">
            <a:xfrm>
              <a:off x="4354" y="1869"/>
              <a:ext cx="209" cy="374"/>
            </a:xfrm>
            <a:custGeom>
              <a:avLst/>
              <a:gdLst>
                <a:gd name="T0" fmla="*/ 90 w 209"/>
                <a:gd name="T1" fmla="*/ 48 h 374"/>
                <a:gd name="T2" fmla="*/ 110 w 209"/>
                <a:gd name="T3" fmla="*/ 59 h 374"/>
                <a:gd name="T4" fmla="*/ 126 w 209"/>
                <a:gd name="T5" fmla="*/ 71 h 374"/>
                <a:gd name="T6" fmla="*/ 135 w 209"/>
                <a:gd name="T7" fmla="*/ 83 h 374"/>
                <a:gd name="T8" fmla="*/ 142 w 209"/>
                <a:gd name="T9" fmla="*/ 99 h 374"/>
                <a:gd name="T10" fmla="*/ 147 w 209"/>
                <a:gd name="T11" fmla="*/ 117 h 374"/>
                <a:gd name="T12" fmla="*/ 149 w 209"/>
                <a:gd name="T13" fmla="*/ 137 h 374"/>
                <a:gd name="T14" fmla="*/ 149 w 209"/>
                <a:gd name="T15" fmla="*/ 156 h 374"/>
                <a:gd name="T16" fmla="*/ 149 w 209"/>
                <a:gd name="T17" fmla="*/ 180 h 374"/>
                <a:gd name="T18" fmla="*/ 138 w 209"/>
                <a:gd name="T19" fmla="*/ 210 h 374"/>
                <a:gd name="T20" fmla="*/ 129 w 209"/>
                <a:gd name="T21" fmla="*/ 237 h 374"/>
                <a:gd name="T22" fmla="*/ 121 w 209"/>
                <a:gd name="T23" fmla="*/ 258 h 374"/>
                <a:gd name="T24" fmla="*/ 112 w 209"/>
                <a:gd name="T25" fmla="*/ 276 h 374"/>
                <a:gd name="T26" fmla="*/ 99 w 209"/>
                <a:gd name="T27" fmla="*/ 290 h 374"/>
                <a:gd name="T28" fmla="*/ 81 w 209"/>
                <a:gd name="T29" fmla="*/ 299 h 374"/>
                <a:gd name="T30" fmla="*/ 57 w 209"/>
                <a:gd name="T31" fmla="*/ 302 h 374"/>
                <a:gd name="T32" fmla="*/ 25 w 209"/>
                <a:gd name="T33" fmla="*/ 301 h 374"/>
                <a:gd name="T34" fmla="*/ 3 w 209"/>
                <a:gd name="T35" fmla="*/ 278 h 374"/>
                <a:gd name="T36" fmla="*/ 0 w 209"/>
                <a:gd name="T37" fmla="*/ 315 h 374"/>
                <a:gd name="T38" fmla="*/ 17 w 209"/>
                <a:gd name="T39" fmla="*/ 342 h 374"/>
                <a:gd name="T40" fmla="*/ 55 w 209"/>
                <a:gd name="T41" fmla="*/ 374 h 374"/>
                <a:gd name="T42" fmla="*/ 85 w 209"/>
                <a:gd name="T43" fmla="*/ 367 h 374"/>
                <a:gd name="T44" fmla="*/ 110 w 209"/>
                <a:gd name="T45" fmla="*/ 358 h 374"/>
                <a:gd name="T46" fmla="*/ 129 w 209"/>
                <a:gd name="T47" fmla="*/ 347 h 374"/>
                <a:gd name="T48" fmla="*/ 147 w 209"/>
                <a:gd name="T49" fmla="*/ 331 h 374"/>
                <a:gd name="T50" fmla="*/ 160 w 209"/>
                <a:gd name="T51" fmla="*/ 313 h 374"/>
                <a:gd name="T52" fmla="*/ 172 w 209"/>
                <a:gd name="T53" fmla="*/ 290 h 374"/>
                <a:gd name="T54" fmla="*/ 185 w 209"/>
                <a:gd name="T55" fmla="*/ 263 h 374"/>
                <a:gd name="T56" fmla="*/ 197 w 209"/>
                <a:gd name="T57" fmla="*/ 233 h 374"/>
                <a:gd name="T58" fmla="*/ 209 w 209"/>
                <a:gd name="T59" fmla="*/ 153 h 374"/>
                <a:gd name="T60" fmla="*/ 209 w 209"/>
                <a:gd name="T61" fmla="*/ 110 h 374"/>
                <a:gd name="T62" fmla="*/ 201 w 209"/>
                <a:gd name="T63" fmla="*/ 73 h 374"/>
                <a:gd name="T64" fmla="*/ 188 w 209"/>
                <a:gd name="T65" fmla="*/ 41 h 374"/>
                <a:gd name="T66" fmla="*/ 170 w 209"/>
                <a:gd name="T67" fmla="*/ 18 h 374"/>
                <a:gd name="T68" fmla="*/ 147 w 209"/>
                <a:gd name="T69" fmla="*/ 3 h 374"/>
                <a:gd name="T70" fmla="*/ 121 w 209"/>
                <a:gd name="T71" fmla="*/ 0 h 374"/>
                <a:gd name="T72" fmla="*/ 92 w 209"/>
                <a:gd name="T73" fmla="*/ 10 h 374"/>
                <a:gd name="T74" fmla="*/ 60 w 209"/>
                <a:gd name="T75" fmla="*/ 35 h 374"/>
                <a:gd name="T76" fmla="*/ 44 w 209"/>
                <a:gd name="T77" fmla="*/ 55 h 374"/>
                <a:gd name="T78" fmla="*/ 90 w 209"/>
                <a:gd name="T79" fmla="*/ 48 h 3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9"/>
                <a:gd name="T121" fmla="*/ 0 h 374"/>
                <a:gd name="T122" fmla="*/ 209 w 209"/>
                <a:gd name="T123" fmla="*/ 374 h 3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9" h="374">
                  <a:moveTo>
                    <a:pt x="90" y="48"/>
                  </a:moveTo>
                  <a:lnTo>
                    <a:pt x="110" y="59"/>
                  </a:lnTo>
                  <a:lnTo>
                    <a:pt x="126" y="71"/>
                  </a:lnTo>
                  <a:lnTo>
                    <a:pt x="135" y="83"/>
                  </a:lnTo>
                  <a:lnTo>
                    <a:pt x="142" y="99"/>
                  </a:lnTo>
                  <a:lnTo>
                    <a:pt x="147" y="117"/>
                  </a:lnTo>
                  <a:lnTo>
                    <a:pt x="149" y="137"/>
                  </a:lnTo>
                  <a:lnTo>
                    <a:pt x="149" y="156"/>
                  </a:lnTo>
                  <a:lnTo>
                    <a:pt x="149" y="180"/>
                  </a:lnTo>
                  <a:lnTo>
                    <a:pt x="138" y="210"/>
                  </a:lnTo>
                  <a:lnTo>
                    <a:pt x="129" y="237"/>
                  </a:lnTo>
                  <a:lnTo>
                    <a:pt x="121" y="258"/>
                  </a:lnTo>
                  <a:lnTo>
                    <a:pt x="112" y="276"/>
                  </a:lnTo>
                  <a:lnTo>
                    <a:pt x="99" y="290"/>
                  </a:lnTo>
                  <a:lnTo>
                    <a:pt x="81" y="299"/>
                  </a:lnTo>
                  <a:lnTo>
                    <a:pt x="57" y="302"/>
                  </a:lnTo>
                  <a:lnTo>
                    <a:pt x="25" y="301"/>
                  </a:lnTo>
                  <a:lnTo>
                    <a:pt x="3" y="278"/>
                  </a:lnTo>
                  <a:lnTo>
                    <a:pt x="0" y="315"/>
                  </a:lnTo>
                  <a:lnTo>
                    <a:pt x="17" y="342"/>
                  </a:lnTo>
                  <a:lnTo>
                    <a:pt x="55" y="374"/>
                  </a:lnTo>
                  <a:lnTo>
                    <a:pt x="85" y="367"/>
                  </a:lnTo>
                  <a:lnTo>
                    <a:pt x="110" y="358"/>
                  </a:lnTo>
                  <a:lnTo>
                    <a:pt x="129" y="347"/>
                  </a:lnTo>
                  <a:lnTo>
                    <a:pt x="147" y="331"/>
                  </a:lnTo>
                  <a:lnTo>
                    <a:pt x="160" y="313"/>
                  </a:lnTo>
                  <a:lnTo>
                    <a:pt x="172" y="290"/>
                  </a:lnTo>
                  <a:lnTo>
                    <a:pt x="185" y="263"/>
                  </a:lnTo>
                  <a:lnTo>
                    <a:pt x="197" y="233"/>
                  </a:lnTo>
                  <a:lnTo>
                    <a:pt x="209" y="153"/>
                  </a:lnTo>
                  <a:lnTo>
                    <a:pt x="209" y="110"/>
                  </a:lnTo>
                  <a:lnTo>
                    <a:pt x="201" y="73"/>
                  </a:lnTo>
                  <a:lnTo>
                    <a:pt x="188" y="41"/>
                  </a:lnTo>
                  <a:lnTo>
                    <a:pt x="170" y="18"/>
                  </a:lnTo>
                  <a:lnTo>
                    <a:pt x="147" y="3"/>
                  </a:lnTo>
                  <a:lnTo>
                    <a:pt x="121" y="0"/>
                  </a:lnTo>
                  <a:lnTo>
                    <a:pt x="92" y="10"/>
                  </a:lnTo>
                  <a:lnTo>
                    <a:pt x="60" y="35"/>
                  </a:lnTo>
                  <a:lnTo>
                    <a:pt x="44" y="55"/>
                  </a:lnTo>
                  <a:lnTo>
                    <a:pt x="90" y="48"/>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5" name="Freeform 130">
              <a:extLst>
                <a:ext uri="{FF2B5EF4-FFF2-40B4-BE49-F238E27FC236}">
                  <a16:creationId xmlns:a16="http://schemas.microsoft.com/office/drawing/2014/main" id="{D9C3111A-F511-4E95-92EC-36A7537D4DE8}"/>
                </a:ext>
              </a:extLst>
            </p:cNvPr>
            <p:cNvSpPr>
              <a:spLocks/>
            </p:cNvSpPr>
            <p:nvPr/>
          </p:nvSpPr>
          <p:spPr bwMode="auto">
            <a:xfrm>
              <a:off x="4494" y="2001"/>
              <a:ext cx="69" cy="197"/>
            </a:xfrm>
            <a:custGeom>
              <a:avLst/>
              <a:gdLst>
                <a:gd name="T0" fmla="*/ 20 w 69"/>
                <a:gd name="T1" fmla="*/ 108 h 197"/>
                <a:gd name="T2" fmla="*/ 0 w 69"/>
                <a:gd name="T3" fmla="*/ 149 h 197"/>
                <a:gd name="T4" fmla="*/ 4 w 69"/>
                <a:gd name="T5" fmla="*/ 170 h 197"/>
                <a:gd name="T6" fmla="*/ 2 w 69"/>
                <a:gd name="T7" fmla="*/ 197 h 197"/>
                <a:gd name="T8" fmla="*/ 37 w 69"/>
                <a:gd name="T9" fmla="*/ 163 h 197"/>
                <a:gd name="T10" fmla="*/ 64 w 69"/>
                <a:gd name="T11" fmla="*/ 113 h 197"/>
                <a:gd name="T12" fmla="*/ 69 w 69"/>
                <a:gd name="T13" fmla="*/ 64 h 197"/>
                <a:gd name="T14" fmla="*/ 69 w 69"/>
                <a:gd name="T15" fmla="*/ 0 h 197"/>
                <a:gd name="T16" fmla="*/ 50 w 69"/>
                <a:gd name="T17" fmla="*/ 14 h 197"/>
                <a:gd name="T18" fmla="*/ 53 w 69"/>
                <a:gd name="T19" fmla="*/ 55 h 197"/>
                <a:gd name="T20" fmla="*/ 53 w 69"/>
                <a:gd name="T21" fmla="*/ 94 h 197"/>
                <a:gd name="T22" fmla="*/ 25 w 69"/>
                <a:gd name="T23" fmla="*/ 149 h 197"/>
                <a:gd name="T24" fmla="*/ 20 w 69"/>
                <a:gd name="T25" fmla="*/ 108 h 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197"/>
                <a:gd name="T41" fmla="*/ 69 w 69"/>
                <a:gd name="T42" fmla="*/ 197 h 1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197">
                  <a:moveTo>
                    <a:pt x="20" y="108"/>
                  </a:moveTo>
                  <a:lnTo>
                    <a:pt x="0" y="149"/>
                  </a:lnTo>
                  <a:lnTo>
                    <a:pt x="4" y="170"/>
                  </a:lnTo>
                  <a:lnTo>
                    <a:pt x="2" y="197"/>
                  </a:lnTo>
                  <a:lnTo>
                    <a:pt x="37" y="163"/>
                  </a:lnTo>
                  <a:lnTo>
                    <a:pt x="64" y="113"/>
                  </a:lnTo>
                  <a:lnTo>
                    <a:pt x="69" y="64"/>
                  </a:lnTo>
                  <a:lnTo>
                    <a:pt x="69" y="0"/>
                  </a:lnTo>
                  <a:lnTo>
                    <a:pt x="50" y="14"/>
                  </a:lnTo>
                  <a:lnTo>
                    <a:pt x="53" y="55"/>
                  </a:lnTo>
                  <a:lnTo>
                    <a:pt x="53" y="94"/>
                  </a:lnTo>
                  <a:lnTo>
                    <a:pt x="25" y="149"/>
                  </a:lnTo>
                  <a:lnTo>
                    <a:pt x="20" y="108"/>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6" name="Freeform 131">
              <a:extLst>
                <a:ext uri="{FF2B5EF4-FFF2-40B4-BE49-F238E27FC236}">
                  <a16:creationId xmlns:a16="http://schemas.microsoft.com/office/drawing/2014/main" id="{DBB8877E-E923-4D14-A762-C1D7E0DF4F62}"/>
                </a:ext>
              </a:extLst>
            </p:cNvPr>
            <p:cNvSpPr>
              <a:spLocks/>
            </p:cNvSpPr>
            <p:nvPr/>
          </p:nvSpPr>
          <p:spPr bwMode="auto">
            <a:xfrm>
              <a:off x="4318" y="1851"/>
              <a:ext cx="132" cy="336"/>
            </a:xfrm>
            <a:custGeom>
              <a:avLst/>
              <a:gdLst>
                <a:gd name="T0" fmla="*/ 126 w 132"/>
                <a:gd name="T1" fmla="*/ 0 h 336"/>
                <a:gd name="T2" fmla="*/ 93 w 132"/>
                <a:gd name="T3" fmla="*/ 20 h 336"/>
                <a:gd name="T4" fmla="*/ 64 w 132"/>
                <a:gd name="T5" fmla="*/ 41 h 336"/>
                <a:gd name="T6" fmla="*/ 43 w 132"/>
                <a:gd name="T7" fmla="*/ 68 h 336"/>
                <a:gd name="T8" fmla="*/ 27 w 132"/>
                <a:gd name="T9" fmla="*/ 96 h 336"/>
                <a:gd name="T10" fmla="*/ 14 w 132"/>
                <a:gd name="T11" fmla="*/ 128 h 336"/>
                <a:gd name="T12" fmla="*/ 7 w 132"/>
                <a:gd name="T13" fmla="*/ 164 h 336"/>
                <a:gd name="T14" fmla="*/ 2 w 132"/>
                <a:gd name="T15" fmla="*/ 203 h 336"/>
                <a:gd name="T16" fmla="*/ 0 w 132"/>
                <a:gd name="T17" fmla="*/ 244 h 336"/>
                <a:gd name="T18" fmla="*/ 9 w 132"/>
                <a:gd name="T19" fmla="*/ 290 h 336"/>
                <a:gd name="T20" fmla="*/ 27 w 132"/>
                <a:gd name="T21" fmla="*/ 336 h 336"/>
                <a:gd name="T22" fmla="*/ 32 w 132"/>
                <a:gd name="T23" fmla="*/ 299 h 336"/>
                <a:gd name="T24" fmla="*/ 22 w 132"/>
                <a:gd name="T25" fmla="*/ 230 h 336"/>
                <a:gd name="T26" fmla="*/ 55 w 132"/>
                <a:gd name="T27" fmla="*/ 237 h 336"/>
                <a:gd name="T28" fmla="*/ 100 w 132"/>
                <a:gd name="T29" fmla="*/ 235 h 336"/>
                <a:gd name="T30" fmla="*/ 112 w 132"/>
                <a:gd name="T31" fmla="*/ 208 h 336"/>
                <a:gd name="T32" fmla="*/ 132 w 132"/>
                <a:gd name="T33" fmla="*/ 192 h 336"/>
                <a:gd name="T34" fmla="*/ 132 w 132"/>
                <a:gd name="T35" fmla="*/ 158 h 336"/>
                <a:gd name="T36" fmla="*/ 109 w 132"/>
                <a:gd name="T37" fmla="*/ 146 h 336"/>
                <a:gd name="T38" fmla="*/ 110 w 132"/>
                <a:gd name="T39" fmla="*/ 109 h 336"/>
                <a:gd name="T40" fmla="*/ 89 w 132"/>
                <a:gd name="T41" fmla="*/ 84 h 336"/>
                <a:gd name="T42" fmla="*/ 69 w 132"/>
                <a:gd name="T43" fmla="*/ 77 h 336"/>
                <a:gd name="T44" fmla="*/ 77 w 132"/>
                <a:gd name="T45" fmla="*/ 66 h 336"/>
                <a:gd name="T46" fmla="*/ 84 w 132"/>
                <a:gd name="T47" fmla="*/ 55 h 336"/>
                <a:gd name="T48" fmla="*/ 91 w 132"/>
                <a:gd name="T49" fmla="*/ 46 h 336"/>
                <a:gd name="T50" fmla="*/ 96 w 132"/>
                <a:gd name="T51" fmla="*/ 37 h 336"/>
                <a:gd name="T52" fmla="*/ 103 w 132"/>
                <a:gd name="T53" fmla="*/ 28 h 336"/>
                <a:gd name="T54" fmla="*/ 110 w 132"/>
                <a:gd name="T55" fmla="*/ 20 h 336"/>
                <a:gd name="T56" fmla="*/ 117 w 132"/>
                <a:gd name="T57" fmla="*/ 9 h 336"/>
                <a:gd name="T58" fmla="*/ 126 w 132"/>
                <a:gd name="T59" fmla="*/ 0 h 3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2"/>
                <a:gd name="T91" fmla="*/ 0 h 336"/>
                <a:gd name="T92" fmla="*/ 132 w 132"/>
                <a:gd name="T93" fmla="*/ 336 h 3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2" h="336">
                  <a:moveTo>
                    <a:pt x="126" y="0"/>
                  </a:moveTo>
                  <a:lnTo>
                    <a:pt x="93" y="20"/>
                  </a:lnTo>
                  <a:lnTo>
                    <a:pt x="64" y="41"/>
                  </a:lnTo>
                  <a:lnTo>
                    <a:pt x="43" y="68"/>
                  </a:lnTo>
                  <a:lnTo>
                    <a:pt x="27" y="96"/>
                  </a:lnTo>
                  <a:lnTo>
                    <a:pt x="14" y="128"/>
                  </a:lnTo>
                  <a:lnTo>
                    <a:pt x="7" y="164"/>
                  </a:lnTo>
                  <a:lnTo>
                    <a:pt x="2" y="203"/>
                  </a:lnTo>
                  <a:lnTo>
                    <a:pt x="0" y="244"/>
                  </a:lnTo>
                  <a:lnTo>
                    <a:pt x="9" y="290"/>
                  </a:lnTo>
                  <a:lnTo>
                    <a:pt x="27" y="336"/>
                  </a:lnTo>
                  <a:lnTo>
                    <a:pt x="32" y="299"/>
                  </a:lnTo>
                  <a:lnTo>
                    <a:pt x="22" y="230"/>
                  </a:lnTo>
                  <a:lnTo>
                    <a:pt x="55" y="237"/>
                  </a:lnTo>
                  <a:lnTo>
                    <a:pt x="100" y="235"/>
                  </a:lnTo>
                  <a:lnTo>
                    <a:pt x="112" y="208"/>
                  </a:lnTo>
                  <a:lnTo>
                    <a:pt x="132" y="192"/>
                  </a:lnTo>
                  <a:lnTo>
                    <a:pt x="132" y="158"/>
                  </a:lnTo>
                  <a:lnTo>
                    <a:pt x="109" y="146"/>
                  </a:lnTo>
                  <a:lnTo>
                    <a:pt x="110" y="109"/>
                  </a:lnTo>
                  <a:lnTo>
                    <a:pt x="89" y="84"/>
                  </a:lnTo>
                  <a:lnTo>
                    <a:pt x="69" y="77"/>
                  </a:lnTo>
                  <a:lnTo>
                    <a:pt x="77" y="66"/>
                  </a:lnTo>
                  <a:lnTo>
                    <a:pt x="84" y="55"/>
                  </a:lnTo>
                  <a:lnTo>
                    <a:pt x="91" y="46"/>
                  </a:lnTo>
                  <a:lnTo>
                    <a:pt x="96" y="37"/>
                  </a:lnTo>
                  <a:lnTo>
                    <a:pt x="103" y="28"/>
                  </a:lnTo>
                  <a:lnTo>
                    <a:pt x="110" y="20"/>
                  </a:lnTo>
                  <a:lnTo>
                    <a:pt x="117" y="9"/>
                  </a:lnTo>
                  <a:lnTo>
                    <a:pt x="126"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7" name="Freeform 132">
              <a:extLst>
                <a:ext uri="{FF2B5EF4-FFF2-40B4-BE49-F238E27FC236}">
                  <a16:creationId xmlns:a16="http://schemas.microsoft.com/office/drawing/2014/main" id="{AC8524B9-9799-4C6F-8E2F-DE4E5416CFCE}"/>
                </a:ext>
              </a:extLst>
            </p:cNvPr>
            <p:cNvSpPr>
              <a:spLocks/>
            </p:cNvSpPr>
            <p:nvPr/>
          </p:nvSpPr>
          <p:spPr bwMode="auto">
            <a:xfrm>
              <a:off x="4029" y="1700"/>
              <a:ext cx="437" cy="612"/>
            </a:xfrm>
            <a:custGeom>
              <a:avLst/>
              <a:gdLst>
                <a:gd name="T0" fmla="*/ 191 w 437"/>
                <a:gd name="T1" fmla="*/ 0 h 612"/>
                <a:gd name="T2" fmla="*/ 437 w 437"/>
                <a:gd name="T3" fmla="*/ 17 h 612"/>
                <a:gd name="T4" fmla="*/ 403 w 437"/>
                <a:gd name="T5" fmla="*/ 23 h 612"/>
                <a:gd name="T6" fmla="*/ 369 w 437"/>
                <a:gd name="T7" fmla="*/ 35 h 612"/>
                <a:gd name="T8" fmla="*/ 337 w 437"/>
                <a:gd name="T9" fmla="*/ 55 h 612"/>
                <a:gd name="T10" fmla="*/ 307 w 437"/>
                <a:gd name="T11" fmla="*/ 80 h 612"/>
                <a:gd name="T12" fmla="*/ 279 w 437"/>
                <a:gd name="T13" fmla="*/ 108 h 612"/>
                <a:gd name="T14" fmla="*/ 254 w 437"/>
                <a:gd name="T15" fmla="*/ 144 h 612"/>
                <a:gd name="T16" fmla="*/ 232 w 437"/>
                <a:gd name="T17" fmla="*/ 181 h 612"/>
                <a:gd name="T18" fmla="*/ 215 w 437"/>
                <a:gd name="T19" fmla="*/ 224 h 612"/>
                <a:gd name="T20" fmla="*/ 202 w 437"/>
                <a:gd name="T21" fmla="*/ 268 h 612"/>
                <a:gd name="T22" fmla="*/ 195 w 437"/>
                <a:gd name="T23" fmla="*/ 315 h 612"/>
                <a:gd name="T24" fmla="*/ 193 w 437"/>
                <a:gd name="T25" fmla="*/ 363 h 612"/>
                <a:gd name="T26" fmla="*/ 197 w 437"/>
                <a:gd name="T27" fmla="*/ 413 h 612"/>
                <a:gd name="T28" fmla="*/ 207 w 437"/>
                <a:gd name="T29" fmla="*/ 464 h 612"/>
                <a:gd name="T30" fmla="*/ 225 w 437"/>
                <a:gd name="T31" fmla="*/ 514 h 612"/>
                <a:gd name="T32" fmla="*/ 252 w 437"/>
                <a:gd name="T33" fmla="*/ 564 h 612"/>
                <a:gd name="T34" fmla="*/ 286 w 437"/>
                <a:gd name="T35" fmla="*/ 612 h 612"/>
                <a:gd name="T36" fmla="*/ 195 w 437"/>
                <a:gd name="T37" fmla="*/ 601 h 612"/>
                <a:gd name="T38" fmla="*/ 97 w 437"/>
                <a:gd name="T39" fmla="*/ 580 h 612"/>
                <a:gd name="T40" fmla="*/ 33 w 437"/>
                <a:gd name="T41" fmla="*/ 518 h 612"/>
                <a:gd name="T42" fmla="*/ 12 w 437"/>
                <a:gd name="T43" fmla="*/ 454 h 612"/>
                <a:gd name="T44" fmla="*/ 0 w 437"/>
                <a:gd name="T45" fmla="*/ 382 h 612"/>
                <a:gd name="T46" fmla="*/ 0 w 437"/>
                <a:gd name="T47" fmla="*/ 306 h 612"/>
                <a:gd name="T48" fmla="*/ 12 w 437"/>
                <a:gd name="T49" fmla="*/ 231 h 612"/>
                <a:gd name="T50" fmla="*/ 35 w 437"/>
                <a:gd name="T51" fmla="*/ 158 h 612"/>
                <a:gd name="T52" fmla="*/ 72 w 437"/>
                <a:gd name="T53" fmla="*/ 92 h 612"/>
                <a:gd name="T54" fmla="*/ 124 w 437"/>
                <a:gd name="T55" fmla="*/ 39 h 612"/>
                <a:gd name="T56" fmla="*/ 191 w 437"/>
                <a:gd name="T57" fmla="*/ 0 h 6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37"/>
                <a:gd name="T88" fmla="*/ 0 h 612"/>
                <a:gd name="T89" fmla="*/ 437 w 437"/>
                <a:gd name="T90" fmla="*/ 612 h 6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37" h="612">
                  <a:moveTo>
                    <a:pt x="191" y="0"/>
                  </a:moveTo>
                  <a:lnTo>
                    <a:pt x="437" y="17"/>
                  </a:lnTo>
                  <a:lnTo>
                    <a:pt x="403" y="23"/>
                  </a:lnTo>
                  <a:lnTo>
                    <a:pt x="369" y="35"/>
                  </a:lnTo>
                  <a:lnTo>
                    <a:pt x="337" y="55"/>
                  </a:lnTo>
                  <a:lnTo>
                    <a:pt x="307" y="80"/>
                  </a:lnTo>
                  <a:lnTo>
                    <a:pt x="279" y="108"/>
                  </a:lnTo>
                  <a:lnTo>
                    <a:pt x="254" y="144"/>
                  </a:lnTo>
                  <a:lnTo>
                    <a:pt x="232" y="181"/>
                  </a:lnTo>
                  <a:lnTo>
                    <a:pt x="215" y="224"/>
                  </a:lnTo>
                  <a:lnTo>
                    <a:pt x="202" y="268"/>
                  </a:lnTo>
                  <a:lnTo>
                    <a:pt x="195" y="315"/>
                  </a:lnTo>
                  <a:lnTo>
                    <a:pt x="193" y="363"/>
                  </a:lnTo>
                  <a:lnTo>
                    <a:pt x="197" y="413"/>
                  </a:lnTo>
                  <a:lnTo>
                    <a:pt x="207" y="464"/>
                  </a:lnTo>
                  <a:lnTo>
                    <a:pt x="225" y="514"/>
                  </a:lnTo>
                  <a:lnTo>
                    <a:pt x="252" y="564"/>
                  </a:lnTo>
                  <a:lnTo>
                    <a:pt x="286" y="612"/>
                  </a:lnTo>
                  <a:lnTo>
                    <a:pt x="195" y="601"/>
                  </a:lnTo>
                  <a:lnTo>
                    <a:pt x="97" y="580"/>
                  </a:lnTo>
                  <a:lnTo>
                    <a:pt x="33" y="518"/>
                  </a:lnTo>
                  <a:lnTo>
                    <a:pt x="12" y="454"/>
                  </a:lnTo>
                  <a:lnTo>
                    <a:pt x="0" y="382"/>
                  </a:lnTo>
                  <a:lnTo>
                    <a:pt x="0" y="306"/>
                  </a:lnTo>
                  <a:lnTo>
                    <a:pt x="12" y="231"/>
                  </a:lnTo>
                  <a:lnTo>
                    <a:pt x="35" y="158"/>
                  </a:lnTo>
                  <a:lnTo>
                    <a:pt x="72" y="92"/>
                  </a:lnTo>
                  <a:lnTo>
                    <a:pt x="124" y="39"/>
                  </a:lnTo>
                  <a:lnTo>
                    <a:pt x="191"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8" name="Freeform 133">
              <a:extLst>
                <a:ext uri="{FF2B5EF4-FFF2-40B4-BE49-F238E27FC236}">
                  <a16:creationId xmlns:a16="http://schemas.microsoft.com/office/drawing/2014/main" id="{A8A52AD3-1C38-4255-87D5-A05DD73AF1D9}"/>
                </a:ext>
              </a:extLst>
            </p:cNvPr>
            <p:cNvSpPr>
              <a:spLocks/>
            </p:cNvSpPr>
            <p:nvPr/>
          </p:nvSpPr>
          <p:spPr bwMode="auto">
            <a:xfrm>
              <a:off x="1493" y="1844"/>
              <a:ext cx="2639" cy="769"/>
            </a:xfrm>
            <a:custGeom>
              <a:avLst/>
              <a:gdLst>
                <a:gd name="T0" fmla="*/ 327 w 2639"/>
                <a:gd name="T1" fmla="*/ 308 h 769"/>
                <a:gd name="T2" fmla="*/ 279 w 2639"/>
                <a:gd name="T3" fmla="*/ 390 h 769"/>
                <a:gd name="T4" fmla="*/ 224 w 2639"/>
                <a:gd name="T5" fmla="*/ 420 h 769"/>
                <a:gd name="T6" fmla="*/ 176 w 2639"/>
                <a:gd name="T7" fmla="*/ 447 h 769"/>
                <a:gd name="T8" fmla="*/ 133 w 2639"/>
                <a:gd name="T9" fmla="*/ 477 h 769"/>
                <a:gd name="T10" fmla="*/ 98 w 2639"/>
                <a:gd name="T11" fmla="*/ 509 h 769"/>
                <a:gd name="T12" fmla="*/ 68 w 2639"/>
                <a:gd name="T13" fmla="*/ 548 h 769"/>
                <a:gd name="T14" fmla="*/ 39 w 2639"/>
                <a:gd name="T15" fmla="*/ 596 h 769"/>
                <a:gd name="T16" fmla="*/ 16 w 2639"/>
                <a:gd name="T17" fmla="*/ 655 h 769"/>
                <a:gd name="T18" fmla="*/ 0 w 2639"/>
                <a:gd name="T19" fmla="*/ 710 h 769"/>
                <a:gd name="T20" fmla="*/ 37 w 2639"/>
                <a:gd name="T21" fmla="*/ 660 h 769"/>
                <a:gd name="T22" fmla="*/ 201 w 2639"/>
                <a:gd name="T23" fmla="*/ 762 h 769"/>
                <a:gd name="T24" fmla="*/ 309 w 2639"/>
                <a:gd name="T25" fmla="*/ 769 h 769"/>
                <a:gd name="T26" fmla="*/ 297 w 2639"/>
                <a:gd name="T27" fmla="*/ 689 h 769"/>
                <a:gd name="T28" fmla="*/ 412 w 2639"/>
                <a:gd name="T29" fmla="*/ 605 h 769"/>
                <a:gd name="T30" fmla="*/ 469 w 2639"/>
                <a:gd name="T31" fmla="*/ 568 h 769"/>
                <a:gd name="T32" fmla="*/ 522 w 2639"/>
                <a:gd name="T33" fmla="*/ 539 h 769"/>
                <a:gd name="T34" fmla="*/ 574 w 2639"/>
                <a:gd name="T35" fmla="*/ 520 h 769"/>
                <a:gd name="T36" fmla="*/ 626 w 2639"/>
                <a:gd name="T37" fmla="*/ 504 h 769"/>
                <a:gd name="T38" fmla="*/ 677 w 2639"/>
                <a:gd name="T39" fmla="*/ 493 h 769"/>
                <a:gd name="T40" fmla="*/ 734 w 2639"/>
                <a:gd name="T41" fmla="*/ 486 h 769"/>
                <a:gd name="T42" fmla="*/ 794 w 2639"/>
                <a:gd name="T43" fmla="*/ 479 h 769"/>
                <a:gd name="T44" fmla="*/ 864 w 2639"/>
                <a:gd name="T45" fmla="*/ 472 h 769"/>
                <a:gd name="T46" fmla="*/ 1480 w 2639"/>
                <a:gd name="T47" fmla="*/ 352 h 769"/>
                <a:gd name="T48" fmla="*/ 1592 w 2639"/>
                <a:gd name="T49" fmla="*/ 338 h 769"/>
                <a:gd name="T50" fmla="*/ 1704 w 2639"/>
                <a:gd name="T51" fmla="*/ 322 h 769"/>
                <a:gd name="T52" fmla="*/ 1816 w 2639"/>
                <a:gd name="T53" fmla="*/ 306 h 769"/>
                <a:gd name="T54" fmla="*/ 1928 w 2639"/>
                <a:gd name="T55" fmla="*/ 287 h 769"/>
                <a:gd name="T56" fmla="*/ 2040 w 2639"/>
                <a:gd name="T57" fmla="*/ 267 h 769"/>
                <a:gd name="T58" fmla="*/ 2152 w 2639"/>
                <a:gd name="T59" fmla="*/ 246 h 769"/>
                <a:gd name="T60" fmla="*/ 2262 w 2639"/>
                <a:gd name="T61" fmla="*/ 221 h 769"/>
                <a:gd name="T62" fmla="*/ 2370 w 2639"/>
                <a:gd name="T63" fmla="*/ 194 h 769"/>
                <a:gd name="T64" fmla="*/ 2454 w 2639"/>
                <a:gd name="T65" fmla="*/ 160 h 769"/>
                <a:gd name="T66" fmla="*/ 2528 w 2639"/>
                <a:gd name="T67" fmla="*/ 123 h 769"/>
                <a:gd name="T68" fmla="*/ 2592 w 2639"/>
                <a:gd name="T69" fmla="*/ 73 h 769"/>
                <a:gd name="T70" fmla="*/ 2639 w 2639"/>
                <a:gd name="T71" fmla="*/ 0 h 769"/>
                <a:gd name="T72" fmla="*/ 2489 w 2639"/>
                <a:gd name="T73" fmla="*/ 25 h 769"/>
                <a:gd name="T74" fmla="*/ 2470 w 2639"/>
                <a:gd name="T75" fmla="*/ 59 h 769"/>
                <a:gd name="T76" fmla="*/ 2441 w 2639"/>
                <a:gd name="T77" fmla="*/ 84 h 769"/>
                <a:gd name="T78" fmla="*/ 2406 w 2639"/>
                <a:gd name="T79" fmla="*/ 105 h 769"/>
                <a:gd name="T80" fmla="*/ 2299 w 2639"/>
                <a:gd name="T81" fmla="*/ 92 h 769"/>
                <a:gd name="T82" fmla="*/ 775 w 2639"/>
                <a:gd name="T83" fmla="*/ 393 h 769"/>
                <a:gd name="T84" fmla="*/ 672 w 2639"/>
                <a:gd name="T85" fmla="*/ 374 h 769"/>
                <a:gd name="T86" fmla="*/ 606 w 2639"/>
                <a:gd name="T87" fmla="*/ 368 h 769"/>
                <a:gd name="T88" fmla="*/ 554 w 2639"/>
                <a:gd name="T89" fmla="*/ 352 h 769"/>
                <a:gd name="T90" fmla="*/ 542 w 2639"/>
                <a:gd name="T91" fmla="*/ 315 h 7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639"/>
                <a:gd name="T139" fmla="*/ 0 h 769"/>
                <a:gd name="T140" fmla="*/ 2639 w 2639"/>
                <a:gd name="T141" fmla="*/ 769 h 7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639" h="769">
                  <a:moveTo>
                    <a:pt x="560" y="287"/>
                  </a:moveTo>
                  <a:lnTo>
                    <a:pt x="327" y="308"/>
                  </a:lnTo>
                  <a:lnTo>
                    <a:pt x="311" y="374"/>
                  </a:lnTo>
                  <a:lnTo>
                    <a:pt x="279" y="390"/>
                  </a:lnTo>
                  <a:lnTo>
                    <a:pt x="251" y="406"/>
                  </a:lnTo>
                  <a:lnTo>
                    <a:pt x="224" y="420"/>
                  </a:lnTo>
                  <a:lnTo>
                    <a:pt x="199" y="434"/>
                  </a:lnTo>
                  <a:lnTo>
                    <a:pt x="176" y="447"/>
                  </a:lnTo>
                  <a:lnTo>
                    <a:pt x="153" y="461"/>
                  </a:lnTo>
                  <a:lnTo>
                    <a:pt x="133" y="477"/>
                  </a:lnTo>
                  <a:lnTo>
                    <a:pt x="116" y="493"/>
                  </a:lnTo>
                  <a:lnTo>
                    <a:pt x="98" y="509"/>
                  </a:lnTo>
                  <a:lnTo>
                    <a:pt x="82" y="529"/>
                  </a:lnTo>
                  <a:lnTo>
                    <a:pt x="68" y="548"/>
                  </a:lnTo>
                  <a:lnTo>
                    <a:pt x="53" y="571"/>
                  </a:lnTo>
                  <a:lnTo>
                    <a:pt x="39" y="596"/>
                  </a:lnTo>
                  <a:lnTo>
                    <a:pt x="29" y="623"/>
                  </a:lnTo>
                  <a:lnTo>
                    <a:pt x="16" y="655"/>
                  </a:lnTo>
                  <a:lnTo>
                    <a:pt x="5" y="689"/>
                  </a:lnTo>
                  <a:lnTo>
                    <a:pt x="0" y="710"/>
                  </a:lnTo>
                  <a:lnTo>
                    <a:pt x="25" y="716"/>
                  </a:lnTo>
                  <a:lnTo>
                    <a:pt x="37" y="660"/>
                  </a:lnTo>
                  <a:lnTo>
                    <a:pt x="219" y="698"/>
                  </a:lnTo>
                  <a:lnTo>
                    <a:pt x="201" y="762"/>
                  </a:lnTo>
                  <a:lnTo>
                    <a:pt x="226" y="769"/>
                  </a:lnTo>
                  <a:lnTo>
                    <a:pt x="309" y="769"/>
                  </a:lnTo>
                  <a:lnTo>
                    <a:pt x="364" y="757"/>
                  </a:lnTo>
                  <a:lnTo>
                    <a:pt x="297" y="689"/>
                  </a:lnTo>
                  <a:lnTo>
                    <a:pt x="302" y="664"/>
                  </a:lnTo>
                  <a:lnTo>
                    <a:pt x="412" y="605"/>
                  </a:lnTo>
                  <a:lnTo>
                    <a:pt x="441" y="586"/>
                  </a:lnTo>
                  <a:lnTo>
                    <a:pt x="469" y="568"/>
                  </a:lnTo>
                  <a:lnTo>
                    <a:pt x="496" y="554"/>
                  </a:lnTo>
                  <a:lnTo>
                    <a:pt x="522" y="539"/>
                  </a:lnTo>
                  <a:lnTo>
                    <a:pt x="547" y="529"/>
                  </a:lnTo>
                  <a:lnTo>
                    <a:pt x="574" y="520"/>
                  </a:lnTo>
                  <a:lnTo>
                    <a:pt x="599" y="511"/>
                  </a:lnTo>
                  <a:lnTo>
                    <a:pt x="626" y="504"/>
                  </a:lnTo>
                  <a:lnTo>
                    <a:pt x="650" y="498"/>
                  </a:lnTo>
                  <a:lnTo>
                    <a:pt x="677" y="493"/>
                  </a:lnTo>
                  <a:lnTo>
                    <a:pt x="705" y="490"/>
                  </a:lnTo>
                  <a:lnTo>
                    <a:pt x="734" y="486"/>
                  </a:lnTo>
                  <a:lnTo>
                    <a:pt x="764" y="482"/>
                  </a:lnTo>
                  <a:lnTo>
                    <a:pt x="794" y="479"/>
                  </a:lnTo>
                  <a:lnTo>
                    <a:pt x="828" y="475"/>
                  </a:lnTo>
                  <a:lnTo>
                    <a:pt x="864" y="472"/>
                  </a:lnTo>
                  <a:lnTo>
                    <a:pt x="967" y="452"/>
                  </a:lnTo>
                  <a:lnTo>
                    <a:pt x="1480" y="352"/>
                  </a:lnTo>
                  <a:lnTo>
                    <a:pt x="1535" y="345"/>
                  </a:lnTo>
                  <a:lnTo>
                    <a:pt x="1592" y="338"/>
                  </a:lnTo>
                  <a:lnTo>
                    <a:pt x="1647" y="329"/>
                  </a:lnTo>
                  <a:lnTo>
                    <a:pt x="1704" y="322"/>
                  </a:lnTo>
                  <a:lnTo>
                    <a:pt x="1761" y="313"/>
                  </a:lnTo>
                  <a:lnTo>
                    <a:pt x="1816" y="306"/>
                  </a:lnTo>
                  <a:lnTo>
                    <a:pt x="1873" y="297"/>
                  </a:lnTo>
                  <a:lnTo>
                    <a:pt x="1928" y="287"/>
                  </a:lnTo>
                  <a:lnTo>
                    <a:pt x="1985" y="278"/>
                  </a:lnTo>
                  <a:lnTo>
                    <a:pt x="2040" y="267"/>
                  </a:lnTo>
                  <a:lnTo>
                    <a:pt x="2097" y="256"/>
                  </a:lnTo>
                  <a:lnTo>
                    <a:pt x="2152" y="246"/>
                  </a:lnTo>
                  <a:lnTo>
                    <a:pt x="2207" y="233"/>
                  </a:lnTo>
                  <a:lnTo>
                    <a:pt x="2262" y="221"/>
                  </a:lnTo>
                  <a:lnTo>
                    <a:pt x="2317" y="208"/>
                  </a:lnTo>
                  <a:lnTo>
                    <a:pt x="2370" y="194"/>
                  </a:lnTo>
                  <a:lnTo>
                    <a:pt x="2413" y="176"/>
                  </a:lnTo>
                  <a:lnTo>
                    <a:pt x="2454" y="160"/>
                  </a:lnTo>
                  <a:lnTo>
                    <a:pt x="2493" y="142"/>
                  </a:lnTo>
                  <a:lnTo>
                    <a:pt x="2528" y="123"/>
                  </a:lnTo>
                  <a:lnTo>
                    <a:pt x="2562" y="101"/>
                  </a:lnTo>
                  <a:lnTo>
                    <a:pt x="2592" y="73"/>
                  </a:lnTo>
                  <a:lnTo>
                    <a:pt x="2617" y="41"/>
                  </a:lnTo>
                  <a:lnTo>
                    <a:pt x="2639" y="0"/>
                  </a:lnTo>
                  <a:lnTo>
                    <a:pt x="2498" y="2"/>
                  </a:lnTo>
                  <a:lnTo>
                    <a:pt x="2489" y="25"/>
                  </a:lnTo>
                  <a:lnTo>
                    <a:pt x="2480" y="44"/>
                  </a:lnTo>
                  <a:lnTo>
                    <a:pt x="2470" y="59"/>
                  </a:lnTo>
                  <a:lnTo>
                    <a:pt x="2457" y="73"/>
                  </a:lnTo>
                  <a:lnTo>
                    <a:pt x="2441" y="84"/>
                  </a:lnTo>
                  <a:lnTo>
                    <a:pt x="2425" y="94"/>
                  </a:lnTo>
                  <a:lnTo>
                    <a:pt x="2406" y="105"/>
                  </a:lnTo>
                  <a:lnTo>
                    <a:pt x="2385" y="117"/>
                  </a:lnTo>
                  <a:lnTo>
                    <a:pt x="2299" y="92"/>
                  </a:lnTo>
                  <a:lnTo>
                    <a:pt x="825" y="379"/>
                  </a:lnTo>
                  <a:lnTo>
                    <a:pt x="775" y="393"/>
                  </a:lnTo>
                  <a:lnTo>
                    <a:pt x="700" y="374"/>
                  </a:lnTo>
                  <a:lnTo>
                    <a:pt x="672" y="374"/>
                  </a:lnTo>
                  <a:lnTo>
                    <a:pt x="638" y="372"/>
                  </a:lnTo>
                  <a:lnTo>
                    <a:pt x="606" y="368"/>
                  </a:lnTo>
                  <a:lnTo>
                    <a:pt x="578" y="363"/>
                  </a:lnTo>
                  <a:lnTo>
                    <a:pt x="554" y="352"/>
                  </a:lnTo>
                  <a:lnTo>
                    <a:pt x="542" y="336"/>
                  </a:lnTo>
                  <a:lnTo>
                    <a:pt x="542" y="315"/>
                  </a:lnTo>
                  <a:lnTo>
                    <a:pt x="560" y="287"/>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9" name="Freeform 134">
              <a:extLst>
                <a:ext uri="{FF2B5EF4-FFF2-40B4-BE49-F238E27FC236}">
                  <a16:creationId xmlns:a16="http://schemas.microsoft.com/office/drawing/2014/main" id="{A1D26565-416C-44A5-B48A-0262D8274A19}"/>
                </a:ext>
              </a:extLst>
            </p:cNvPr>
            <p:cNvSpPr>
              <a:spLocks/>
            </p:cNvSpPr>
            <p:nvPr/>
          </p:nvSpPr>
          <p:spPr bwMode="auto">
            <a:xfrm>
              <a:off x="3090" y="1844"/>
              <a:ext cx="1043" cy="630"/>
            </a:xfrm>
            <a:custGeom>
              <a:avLst/>
              <a:gdLst>
                <a:gd name="T0" fmla="*/ 118 w 1043"/>
                <a:gd name="T1" fmla="*/ 303 h 630"/>
                <a:gd name="T2" fmla="*/ 656 w 1043"/>
                <a:gd name="T3" fmla="*/ 219 h 630"/>
                <a:gd name="T4" fmla="*/ 679 w 1043"/>
                <a:gd name="T5" fmla="*/ 214 h 630"/>
                <a:gd name="T6" fmla="*/ 702 w 1043"/>
                <a:gd name="T7" fmla="*/ 206 h 630"/>
                <a:gd name="T8" fmla="*/ 725 w 1043"/>
                <a:gd name="T9" fmla="*/ 201 h 630"/>
                <a:gd name="T10" fmla="*/ 747 w 1043"/>
                <a:gd name="T11" fmla="*/ 194 h 630"/>
                <a:gd name="T12" fmla="*/ 768 w 1043"/>
                <a:gd name="T13" fmla="*/ 187 h 630"/>
                <a:gd name="T14" fmla="*/ 789 w 1043"/>
                <a:gd name="T15" fmla="*/ 180 h 630"/>
                <a:gd name="T16" fmla="*/ 811 w 1043"/>
                <a:gd name="T17" fmla="*/ 173 h 630"/>
                <a:gd name="T18" fmla="*/ 830 w 1043"/>
                <a:gd name="T19" fmla="*/ 164 h 630"/>
                <a:gd name="T20" fmla="*/ 850 w 1043"/>
                <a:gd name="T21" fmla="*/ 155 h 630"/>
                <a:gd name="T22" fmla="*/ 869 w 1043"/>
                <a:gd name="T23" fmla="*/ 146 h 630"/>
                <a:gd name="T24" fmla="*/ 889 w 1043"/>
                <a:gd name="T25" fmla="*/ 135 h 630"/>
                <a:gd name="T26" fmla="*/ 908 w 1043"/>
                <a:gd name="T27" fmla="*/ 124 h 630"/>
                <a:gd name="T28" fmla="*/ 928 w 1043"/>
                <a:gd name="T29" fmla="*/ 112 h 630"/>
                <a:gd name="T30" fmla="*/ 947 w 1043"/>
                <a:gd name="T31" fmla="*/ 100 h 630"/>
                <a:gd name="T32" fmla="*/ 967 w 1043"/>
                <a:gd name="T33" fmla="*/ 85 h 630"/>
                <a:gd name="T34" fmla="*/ 987 w 1043"/>
                <a:gd name="T35" fmla="*/ 71 h 630"/>
                <a:gd name="T36" fmla="*/ 1043 w 1043"/>
                <a:gd name="T37" fmla="*/ 0 h 630"/>
                <a:gd name="T38" fmla="*/ 1019 w 1043"/>
                <a:gd name="T39" fmla="*/ 75 h 630"/>
                <a:gd name="T40" fmla="*/ 1019 w 1043"/>
                <a:gd name="T41" fmla="*/ 123 h 630"/>
                <a:gd name="T42" fmla="*/ 1019 w 1043"/>
                <a:gd name="T43" fmla="*/ 411 h 630"/>
                <a:gd name="T44" fmla="*/ 940 w 1043"/>
                <a:gd name="T45" fmla="*/ 434 h 630"/>
                <a:gd name="T46" fmla="*/ 866 w 1043"/>
                <a:gd name="T47" fmla="*/ 456 h 630"/>
                <a:gd name="T48" fmla="*/ 793 w 1043"/>
                <a:gd name="T49" fmla="*/ 475 h 630"/>
                <a:gd name="T50" fmla="*/ 722 w 1043"/>
                <a:gd name="T51" fmla="*/ 493 h 630"/>
                <a:gd name="T52" fmla="*/ 654 w 1043"/>
                <a:gd name="T53" fmla="*/ 507 h 630"/>
                <a:gd name="T54" fmla="*/ 589 w 1043"/>
                <a:gd name="T55" fmla="*/ 522 h 630"/>
                <a:gd name="T56" fmla="*/ 525 w 1043"/>
                <a:gd name="T57" fmla="*/ 534 h 630"/>
                <a:gd name="T58" fmla="*/ 462 w 1043"/>
                <a:gd name="T59" fmla="*/ 545 h 630"/>
                <a:gd name="T60" fmla="*/ 402 w 1043"/>
                <a:gd name="T61" fmla="*/ 555 h 630"/>
                <a:gd name="T62" fmla="*/ 342 w 1043"/>
                <a:gd name="T63" fmla="*/ 566 h 630"/>
                <a:gd name="T64" fmla="*/ 283 w 1043"/>
                <a:gd name="T65" fmla="*/ 575 h 630"/>
                <a:gd name="T66" fmla="*/ 226 w 1043"/>
                <a:gd name="T67" fmla="*/ 586 h 630"/>
                <a:gd name="T68" fmla="*/ 169 w 1043"/>
                <a:gd name="T69" fmla="*/ 595 h 630"/>
                <a:gd name="T70" fmla="*/ 112 w 1043"/>
                <a:gd name="T71" fmla="*/ 605 h 630"/>
                <a:gd name="T72" fmla="*/ 56 w 1043"/>
                <a:gd name="T73" fmla="*/ 618 h 630"/>
                <a:gd name="T74" fmla="*/ 0 w 1043"/>
                <a:gd name="T75" fmla="*/ 630 h 630"/>
                <a:gd name="T76" fmla="*/ 16 w 1043"/>
                <a:gd name="T77" fmla="*/ 586 h 630"/>
                <a:gd name="T78" fmla="*/ 139 w 1043"/>
                <a:gd name="T79" fmla="*/ 570 h 630"/>
                <a:gd name="T80" fmla="*/ 178 w 1043"/>
                <a:gd name="T81" fmla="*/ 563 h 630"/>
                <a:gd name="T82" fmla="*/ 217 w 1043"/>
                <a:gd name="T83" fmla="*/ 554 h 630"/>
                <a:gd name="T84" fmla="*/ 255 w 1043"/>
                <a:gd name="T85" fmla="*/ 546 h 630"/>
                <a:gd name="T86" fmla="*/ 294 w 1043"/>
                <a:gd name="T87" fmla="*/ 538 h 630"/>
                <a:gd name="T88" fmla="*/ 333 w 1043"/>
                <a:gd name="T89" fmla="*/ 530 h 630"/>
                <a:gd name="T90" fmla="*/ 372 w 1043"/>
                <a:gd name="T91" fmla="*/ 522 h 630"/>
                <a:gd name="T92" fmla="*/ 409 w 1043"/>
                <a:gd name="T93" fmla="*/ 514 h 630"/>
                <a:gd name="T94" fmla="*/ 448 w 1043"/>
                <a:gd name="T95" fmla="*/ 506 h 630"/>
                <a:gd name="T96" fmla="*/ 487 w 1043"/>
                <a:gd name="T97" fmla="*/ 498 h 630"/>
                <a:gd name="T98" fmla="*/ 526 w 1043"/>
                <a:gd name="T99" fmla="*/ 490 h 630"/>
                <a:gd name="T100" fmla="*/ 564 w 1043"/>
                <a:gd name="T101" fmla="*/ 482 h 630"/>
                <a:gd name="T102" fmla="*/ 603 w 1043"/>
                <a:gd name="T103" fmla="*/ 473 h 630"/>
                <a:gd name="T104" fmla="*/ 642 w 1043"/>
                <a:gd name="T105" fmla="*/ 466 h 630"/>
                <a:gd name="T106" fmla="*/ 681 w 1043"/>
                <a:gd name="T107" fmla="*/ 457 h 630"/>
                <a:gd name="T108" fmla="*/ 718 w 1043"/>
                <a:gd name="T109" fmla="*/ 450 h 630"/>
                <a:gd name="T110" fmla="*/ 757 w 1043"/>
                <a:gd name="T111" fmla="*/ 443 h 630"/>
                <a:gd name="T112" fmla="*/ 933 w 1043"/>
                <a:gd name="T113" fmla="*/ 397 h 630"/>
                <a:gd name="T114" fmla="*/ 965 w 1043"/>
                <a:gd name="T115" fmla="*/ 367 h 630"/>
                <a:gd name="T116" fmla="*/ 965 w 1043"/>
                <a:gd name="T117" fmla="*/ 201 h 630"/>
                <a:gd name="T118" fmla="*/ 4 w 1043"/>
                <a:gd name="T119" fmla="*/ 365 h 630"/>
                <a:gd name="T120" fmla="*/ 4 w 1043"/>
                <a:gd name="T121" fmla="*/ 322 h 630"/>
                <a:gd name="T122" fmla="*/ 118 w 1043"/>
                <a:gd name="T123" fmla="*/ 303 h 6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43"/>
                <a:gd name="T187" fmla="*/ 0 h 630"/>
                <a:gd name="T188" fmla="*/ 1043 w 1043"/>
                <a:gd name="T189" fmla="*/ 630 h 6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43" h="630">
                  <a:moveTo>
                    <a:pt x="118" y="303"/>
                  </a:moveTo>
                  <a:lnTo>
                    <a:pt x="656" y="219"/>
                  </a:lnTo>
                  <a:lnTo>
                    <a:pt x="679" y="214"/>
                  </a:lnTo>
                  <a:lnTo>
                    <a:pt x="702" y="206"/>
                  </a:lnTo>
                  <a:lnTo>
                    <a:pt x="725" y="201"/>
                  </a:lnTo>
                  <a:lnTo>
                    <a:pt x="747" y="194"/>
                  </a:lnTo>
                  <a:lnTo>
                    <a:pt x="768" y="187"/>
                  </a:lnTo>
                  <a:lnTo>
                    <a:pt x="789" y="180"/>
                  </a:lnTo>
                  <a:lnTo>
                    <a:pt x="811" y="173"/>
                  </a:lnTo>
                  <a:lnTo>
                    <a:pt x="830" y="164"/>
                  </a:lnTo>
                  <a:lnTo>
                    <a:pt x="850" y="155"/>
                  </a:lnTo>
                  <a:lnTo>
                    <a:pt x="869" y="146"/>
                  </a:lnTo>
                  <a:lnTo>
                    <a:pt x="889" y="135"/>
                  </a:lnTo>
                  <a:lnTo>
                    <a:pt x="908" y="124"/>
                  </a:lnTo>
                  <a:lnTo>
                    <a:pt x="928" y="112"/>
                  </a:lnTo>
                  <a:lnTo>
                    <a:pt x="947" y="100"/>
                  </a:lnTo>
                  <a:lnTo>
                    <a:pt x="967" y="85"/>
                  </a:lnTo>
                  <a:lnTo>
                    <a:pt x="987" y="71"/>
                  </a:lnTo>
                  <a:lnTo>
                    <a:pt x="1043" y="0"/>
                  </a:lnTo>
                  <a:lnTo>
                    <a:pt x="1019" y="75"/>
                  </a:lnTo>
                  <a:lnTo>
                    <a:pt x="1019" y="123"/>
                  </a:lnTo>
                  <a:lnTo>
                    <a:pt x="1019" y="411"/>
                  </a:lnTo>
                  <a:lnTo>
                    <a:pt x="940" y="434"/>
                  </a:lnTo>
                  <a:lnTo>
                    <a:pt x="866" y="456"/>
                  </a:lnTo>
                  <a:lnTo>
                    <a:pt x="793" y="475"/>
                  </a:lnTo>
                  <a:lnTo>
                    <a:pt x="722" y="493"/>
                  </a:lnTo>
                  <a:lnTo>
                    <a:pt x="654" y="507"/>
                  </a:lnTo>
                  <a:lnTo>
                    <a:pt x="589" y="522"/>
                  </a:lnTo>
                  <a:lnTo>
                    <a:pt x="525" y="534"/>
                  </a:lnTo>
                  <a:lnTo>
                    <a:pt x="462" y="545"/>
                  </a:lnTo>
                  <a:lnTo>
                    <a:pt x="402" y="555"/>
                  </a:lnTo>
                  <a:lnTo>
                    <a:pt x="342" y="566"/>
                  </a:lnTo>
                  <a:lnTo>
                    <a:pt x="283" y="575"/>
                  </a:lnTo>
                  <a:lnTo>
                    <a:pt x="226" y="586"/>
                  </a:lnTo>
                  <a:lnTo>
                    <a:pt x="169" y="595"/>
                  </a:lnTo>
                  <a:lnTo>
                    <a:pt x="112" y="605"/>
                  </a:lnTo>
                  <a:lnTo>
                    <a:pt x="56" y="618"/>
                  </a:lnTo>
                  <a:lnTo>
                    <a:pt x="0" y="630"/>
                  </a:lnTo>
                  <a:lnTo>
                    <a:pt x="16" y="586"/>
                  </a:lnTo>
                  <a:lnTo>
                    <a:pt x="139" y="570"/>
                  </a:lnTo>
                  <a:lnTo>
                    <a:pt x="178" y="563"/>
                  </a:lnTo>
                  <a:lnTo>
                    <a:pt x="217" y="554"/>
                  </a:lnTo>
                  <a:lnTo>
                    <a:pt x="255" y="546"/>
                  </a:lnTo>
                  <a:lnTo>
                    <a:pt x="294" y="538"/>
                  </a:lnTo>
                  <a:lnTo>
                    <a:pt x="333" y="530"/>
                  </a:lnTo>
                  <a:lnTo>
                    <a:pt x="372" y="522"/>
                  </a:lnTo>
                  <a:lnTo>
                    <a:pt x="409" y="514"/>
                  </a:lnTo>
                  <a:lnTo>
                    <a:pt x="448" y="506"/>
                  </a:lnTo>
                  <a:lnTo>
                    <a:pt x="487" y="498"/>
                  </a:lnTo>
                  <a:lnTo>
                    <a:pt x="526" y="490"/>
                  </a:lnTo>
                  <a:lnTo>
                    <a:pt x="564" y="482"/>
                  </a:lnTo>
                  <a:lnTo>
                    <a:pt x="603" y="473"/>
                  </a:lnTo>
                  <a:lnTo>
                    <a:pt x="642" y="466"/>
                  </a:lnTo>
                  <a:lnTo>
                    <a:pt x="681" y="457"/>
                  </a:lnTo>
                  <a:lnTo>
                    <a:pt x="718" y="450"/>
                  </a:lnTo>
                  <a:lnTo>
                    <a:pt x="757" y="443"/>
                  </a:lnTo>
                  <a:lnTo>
                    <a:pt x="933" y="397"/>
                  </a:lnTo>
                  <a:lnTo>
                    <a:pt x="965" y="367"/>
                  </a:lnTo>
                  <a:lnTo>
                    <a:pt x="965" y="201"/>
                  </a:lnTo>
                  <a:lnTo>
                    <a:pt x="4" y="365"/>
                  </a:lnTo>
                  <a:lnTo>
                    <a:pt x="4" y="322"/>
                  </a:lnTo>
                  <a:lnTo>
                    <a:pt x="118" y="303"/>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0" name="Freeform 135">
              <a:extLst>
                <a:ext uri="{FF2B5EF4-FFF2-40B4-BE49-F238E27FC236}">
                  <a16:creationId xmlns:a16="http://schemas.microsoft.com/office/drawing/2014/main" id="{BB59AAC9-8683-45D3-B48B-0668D21C59F1}"/>
                </a:ext>
              </a:extLst>
            </p:cNvPr>
            <p:cNvSpPr>
              <a:spLocks/>
            </p:cNvSpPr>
            <p:nvPr/>
          </p:nvSpPr>
          <p:spPr bwMode="auto">
            <a:xfrm>
              <a:off x="2883" y="2134"/>
              <a:ext cx="294" cy="443"/>
            </a:xfrm>
            <a:custGeom>
              <a:avLst/>
              <a:gdLst>
                <a:gd name="T0" fmla="*/ 149 w 294"/>
                <a:gd name="T1" fmla="*/ 0 h 443"/>
                <a:gd name="T2" fmla="*/ 177 w 294"/>
                <a:gd name="T3" fmla="*/ 5 h 443"/>
                <a:gd name="T4" fmla="*/ 206 w 294"/>
                <a:gd name="T5" fmla="*/ 18 h 443"/>
                <a:gd name="T6" fmla="*/ 231 w 294"/>
                <a:gd name="T7" fmla="*/ 37 h 443"/>
                <a:gd name="T8" fmla="*/ 252 w 294"/>
                <a:gd name="T9" fmla="*/ 66 h 443"/>
                <a:gd name="T10" fmla="*/ 270 w 294"/>
                <a:gd name="T11" fmla="*/ 98 h 443"/>
                <a:gd name="T12" fmla="*/ 284 w 294"/>
                <a:gd name="T13" fmla="*/ 135 h 443"/>
                <a:gd name="T14" fmla="*/ 291 w 294"/>
                <a:gd name="T15" fmla="*/ 178 h 443"/>
                <a:gd name="T16" fmla="*/ 294 w 294"/>
                <a:gd name="T17" fmla="*/ 223 h 443"/>
                <a:gd name="T18" fmla="*/ 291 w 294"/>
                <a:gd name="T19" fmla="*/ 267 h 443"/>
                <a:gd name="T20" fmla="*/ 282 w 294"/>
                <a:gd name="T21" fmla="*/ 308 h 443"/>
                <a:gd name="T22" fmla="*/ 268 w 294"/>
                <a:gd name="T23" fmla="*/ 346 h 443"/>
                <a:gd name="T24" fmla="*/ 248 w 294"/>
                <a:gd name="T25" fmla="*/ 378 h 443"/>
                <a:gd name="T26" fmla="*/ 227 w 294"/>
                <a:gd name="T27" fmla="*/ 406 h 443"/>
                <a:gd name="T28" fmla="*/ 202 w 294"/>
                <a:gd name="T29" fmla="*/ 426 h 443"/>
                <a:gd name="T30" fmla="*/ 174 w 294"/>
                <a:gd name="T31" fmla="*/ 438 h 443"/>
                <a:gd name="T32" fmla="*/ 143 w 294"/>
                <a:gd name="T33" fmla="*/ 443 h 443"/>
                <a:gd name="T34" fmla="*/ 115 w 294"/>
                <a:gd name="T35" fmla="*/ 438 h 443"/>
                <a:gd name="T36" fmla="*/ 87 w 294"/>
                <a:gd name="T37" fmla="*/ 426 h 443"/>
                <a:gd name="T38" fmla="*/ 62 w 294"/>
                <a:gd name="T39" fmla="*/ 404 h 443"/>
                <a:gd name="T40" fmla="*/ 40 w 294"/>
                <a:gd name="T41" fmla="*/ 376 h 443"/>
                <a:gd name="T42" fmla="*/ 23 w 294"/>
                <a:gd name="T43" fmla="*/ 344 h 443"/>
                <a:gd name="T44" fmla="*/ 10 w 294"/>
                <a:gd name="T45" fmla="*/ 306 h 443"/>
                <a:gd name="T46" fmla="*/ 1 w 294"/>
                <a:gd name="T47" fmla="*/ 264 h 443"/>
                <a:gd name="T48" fmla="*/ 0 w 294"/>
                <a:gd name="T49" fmla="*/ 219 h 443"/>
                <a:gd name="T50" fmla="*/ 3 w 294"/>
                <a:gd name="T51" fmla="*/ 175 h 443"/>
                <a:gd name="T52" fmla="*/ 12 w 294"/>
                <a:gd name="T53" fmla="*/ 134 h 443"/>
                <a:gd name="T54" fmla="*/ 24 w 294"/>
                <a:gd name="T55" fmla="*/ 96 h 443"/>
                <a:gd name="T56" fmla="*/ 44 w 294"/>
                <a:gd name="T57" fmla="*/ 64 h 443"/>
                <a:gd name="T58" fmla="*/ 65 w 294"/>
                <a:gd name="T59" fmla="*/ 37 h 443"/>
                <a:gd name="T60" fmla="*/ 90 w 294"/>
                <a:gd name="T61" fmla="*/ 16 h 443"/>
                <a:gd name="T62" fmla="*/ 119 w 294"/>
                <a:gd name="T63" fmla="*/ 4 h 443"/>
                <a:gd name="T64" fmla="*/ 149 w 294"/>
                <a:gd name="T65" fmla="*/ 0 h 4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4"/>
                <a:gd name="T100" fmla="*/ 0 h 443"/>
                <a:gd name="T101" fmla="*/ 294 w 294"/>
                <a:gd name="T102" fmla="*/ 443 h 4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4" h="443">
                  <a:moveTo>
                    <a:pt x="149" y="0"/>
                  </a:moveTo>
                  <a:lnTo>
                    <a:pt x="177" y="5"/>
                  </a:lnTo>
                  <a:lnTo>
                    <a:pt x="206" y="18"/>
                  </a:lnTo>
                  <a:lnTo>
                    <a:pt x="231" y="37"/>
                  </a:lnTo>
                  <a:lnTo>
                    <a:pt x="252" y="66"/>
                  </a:lnTo>
                  <a:lnTo>
                    <a:pt x="270" y="98"/>
                  </a:lnTo>
                  <a:lnTo>
                    <a:pt x="284" y="135"/>
                  </a:lnTo>
                  <a:lnTo>
                    <a:pt x="291" y="178"/>
                  </a:lnTo>
                  <a:lnTo>
                    <a:pt x="294" y="223"/>
                  </a:lnTo>
                  <a:lnTo>
                    <a:pt x="291" y="267"/>
                  </a:lnTo>
                  <a:lnTo>
                    <a:pt x="282" y="308"/>
                  </a:lnTo>
                  <a:lnTo>
                    <a:pt x="268" y="346"/>
                  </a:lnTo>
                  <a:lnTo>
                    <a:pt x="248" y="378"/>
                  </a:lnTo>
                  <a:lnTo>
                    <a:pt x="227" y="406"/>
                  </a:lnTo>
                  <a:lnTo>
                    <a:pt x="202" y="426"/>
                  </a:lnTo>
                  <a:lnTo>
                    <a:pt x="174" y="438"/>
                  </a:lnTo>
                  <a:lnTo>
                    <a:pt x="143" y="443"/>
                  </a:lnTo>
                  <a:lnTo>
                    <a:pt x="115" y="438"/>
                  </a:lnTo>
                  <a:lnTo>
                    <a:pt x="87" y="426"/>
                  </a:lnTo>
                  <a:lnTo>
                    <a:pt x="62" y="404"/>
                  </a:lnTo>
                  <a:lnTo>
                    <a:pt x="40" y="376"/>
                  </a:lnTo>
                  <a:lnTo>
                    <a:pt x="23" y="344"/>
                  </a:lnTo>
                  <a:lnTo>
                    <a:pt x="10" y="306"/>
                  </a:lnTo>
                  <a:lnTo>
                    <a:pt x="1" y="264"/>
                  </a:lnTo>
                  <a:lnTo>
                    <a:pt x="0" y="219"/>
                  </a:lnTo>
                  <a:lnTo>
                    <a:pt x="3" y="175"/>
                  </a:lnTo>
                  <a:lnTo>
                    <a:pt x="12" y="134"/>
                  </a:lnTo>
                  <a:lnTo>
                    <a:pt x="24" y="96"/>
                  </a:lnTo>
                  <a:lnTo>
                    <a:pt x="44" y="64"/>
                  </a:lnTo>
                  <a:lnTo>
                    <a:pt x="65" y="37"/>
                  </a:lnTo>
                  <a:lnTo>
                    <a:pt x="90" y="16"/>
                  </a:lnTo>
                  <a:lnTo>
                    <a:pt x="119" y="4"/>
                  </a:lnTo>
                  <a:lnTo>
                    <a:pt x="149"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1" name="Freeform 136">
              <a:extLst>
                <a:ext uri="{FF2B5EF4-FFF2-40B4-BE49-F238E27FC236}">
                  <a16:creationId xmlns:a16="http://schemas.microsoft.com/office/drawing/2014/main" id="{5FB6621F-C0D2-4597-B557-FFC447990ED9}"/>
                </a:ext>
              </a:extLst>
            </p:cNvPr>
            <p:cNvSpPr>
              <a:spLocks/>
            </p:cNvSpPr>
            <p:nvPr/>
          </p:nvSpPr>
          <p:spPr bwMode="auto">
            <a:xfrm>
              <a:off x="2596" y="1977"/>
              <a:ext cx="638" cy="690"/>
            </a:xfrm>
            <a:custGeom>
              <a:avLst/>
              <a:gdLst>
                <a:gd name="T0" fmla="*/ 219 w 638"/>
                <a:gd name="T1" fmla="*/ 0 h 690"/>
                <a:gd name="T2" fmla="*/ 468 w 638"/>
                <a:gd name="T3" fmla="*/ 22 h 690"/>
                <a:gd name="T4" fmla="*/ 503 w 638"/>
                <a:gd name="T5" fmla="*/ 41 h 690"/>
                <a:gd name="T6" fmla="*/ 534 w 638"/>
                <a:gd name="T7" fmla="*/ 64 h 690"/>
                <a:gd name="T8" fmla="*/ 560 w 638"/>
                <a:gd name="T9" fmla="*/ 91 h 690"/>
                <a:gd name="T10" fmla="*/ 583 w 638"/>
                <a:gd name="T11" fmla="*/ 120 h 690"/>
                <a:gd name="T12" fmla="*/ 601 w 638"/>
                <a:gd name="T13" fmla="*/ 152 h 690"/>
                <a:gd name="T14" fmla="*/ 615 w 638"/>
                <a:gd name="T15" fmla="*/ 186 h 690"/>
                <a:gd name="T16" fmla="*/ 628 w 638"/>
                <a:gd name="T17" fmla="*/ 223 h 690"/>
                <a:gd name="T18" fmla="*/ 635 w 638"/>
                <a:gd name="T19" fmla="*/ 262 h 690"/>
                <a:gd name="T20" fmla="*/ 638 w 638"/>
                <a:gd name="T21" fmla="*/ 308 h 690"/>
                <a:gd name="T22" fmla="*/ 638 w 638"/>
                <a:gd name="T23" fmla="*/ 351 h 690"/>
                <a:gd name="T24" fmla="*/ 637 w 638"/>
                <a:gd name="T25" fmla="*/ 394 h 690"/>
                <a:gd name="T26" fmla="*/ 631 w 638"/>
                <a:gd name="T27" fmla="*/ 433 h 690"/>
                <a:gd name="T28" fmla="*/ 622 w 638"/>
                <a:gd name="T29" fmla="*/ 470 h 690"/>
                <a:gd name="T30" fmla="*/ 612 w 638"/>
                <a:gd name="T31" fmla="*/ 506 h 690"/>
                <a:gd name="T32" fmla="*/ 599 w 638"/>
                <a:gd name="T33" fmla="*/ 538 h 690"/>
                <a:gd name="T34" fmla="*/ 581 w 638"/>
                <a:gd name="T35" fmla="*/ 568 h 690"/>
                <a:gd name="T36" fmla="*/ 562 w 638"/>
                <a:gd name="T37" fmla="*/ 595 h 690"/>
                <a:gd name="T38" fmla="*/ 541 w 638"/>
                <a:gd name="T39" fmla="*/ 618 h 690"/>
                <a:gd name="T40" fmla="*/ 514 w 638"/>
                <a:gd name="T41" fmla="*/ 640 h 690"/>
                <a:gd name="T42" fmla="*/ 486 w 638"/>
                <a:gd name="T43" fmla="*/ 656 h 690"/>
                <a:gd name="T44" fmla="*/ 454 w 638"/>
                <a:gd name="T45" fmla="*/ 670 h 690"/>
                <a:gd name="T46" fmla="*/ 420 w 638"/>
                <a:gd name="T47" fmla="*/ 681 h 690"/>
                <a:gd name="T48" fmla="*/ 381 w 638"/>
                <a:gd name="T49" fmla="*/ 688 h 690"/>
                <a:gd name="T50" fmla="*/ 340 w 638"/>
                <a:gd name="T51" fmla="*/ 690 h 690"/>
                <a:gd name="T52" fmla="*/ 79 w 638"/>
                <a:gd name="T53" fmla="*/ 641 h 690"/>
                <a:gd name="T54" fmla="*/ 52 w 638"/>
                <a:gd name="T55" fmla="*/ 604 h 690"/>
                <a:gd name="T56" fmla="*/ 32 w 638"/>
                <a:gd name="T57" fmla="*/ 568 h 690"/>
                <a:gd name="T58" fmla="*/ 18 w 638"/>
                <a:gd name="T59" fmla="*/ 531 h 690"/>
                <a:gd name="T60" fmla="*/ 9 w 638"/>
                <a:gd name="T61" fmla="*/ 492 h 690"/>
                <a:gd name="T62" fmla="*/ 4 w 638"/>
                <a:gd name="T63" fmla="*/ 453 h 690"/>
                <a:gd name="T64" fmla="*/ 0 w 638"/>
                <a:gd name="T65" fmla="*/ 412 h 690"/>
                <a:gd name="T66" fmla="*/ 0 w 638"/>
                <a:gd name="T67" fmla="*/ 369 h 690"/>
                <a:gd name="T68" fmla="*/ 0 w 638"/>
                <a:gd name="T69" fmla="*/ 324 h 690"/>
                <a:gd name="T70" fmla="*/ 15 w 638"/>
                <a:gd name="T71" fmla="*/ 271 h 690"/>
                <a:gd name="T72" fmla="*/ 31 w 638"/>
                <a:gd name="T73" fmla="*/ 223 h 690"/>
                <a:gd name="T74" fmla="*/ 48 w 638"/>
                <a:gd name="T75" fmla="*/ 177 h 690"/>
                <a:gd name="T76" fmla="*/ 70 w 638"/>
                <a:gd name="T77" fmla="*/ 134 h 690"/>
                <a:gd name="T78" fmla="*/ 96 w 638"/>
                <a:gd name="T79" fmla="*/ 97 h 690"/>
                <a:gd name="T80" fmla="*/ 130 w 638"/>
                <a:gd name="T81" fmla="*/ 61 h 690"/>
                <a:gd name="T82" fmla="*/ 169 w 638"/>
                <a:gd name="T83" fmla="*/ 29 h 690"/>
                <a:gd name="T84" fmla="*/ 219 w 638"/>
                <a:gd name="T85" fmla="*/ 0 h 6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38"/>
                <a:gd name="T130" fmla="*/ 0 h 690"/>
                <a:gd name="T131" fmla="*/ 638 w 638"/>
                <a:gd name="T132" fmla="*/ 690 h 6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38" h="690">
                  <a:moveTo>
                    <a:pt x="219" y="0"/>
                  </a:moveTo>
                  <a:lnTo>
                    <a:pt x="468" y="22"/>
                  </a:lnTo>
                  <a:lnTo>
                    <a:pt x="503" y="41"/>
                  </a:lnTo>
                  <a:lnTo>
                    <a:pt x="534" y="64"/>
                  </a:lnTo>
                  <a:lnTo>
                    <a:pt x="560" y="91"/>
                  </a:lnTo>
                  <a:lnTo>
                    <a:pt x="583" y="120"/>
                  </a:lnTo>
                  <a:lnTo>
                    <a:pt x="601" y="152"/>
                  </a:lnTo>
                  <a:lnTo>
                    <a:pt x="615" y="186"/>
                  </a:lnTo>
                  <a:lnTo>
                    <a:pt x="628" y="223"/>
                  </a:lnTo>
                  <a:lnTo>
                    <a:pt x="635" y="262"/>
                  </a:lnTo>
                  <a:lnTo>
                    <a:pt x="638" y="308"/>
                  </a:lnTo>
                  <a:lnTo>
                    <a:pt x="638" y="351"/>
                  </a:lnTo>
                  <a:lnTo>
                    <a:pt x="637" y="394"/>
                  </a:lnTo>
                  <a:lnTo>
                    <a:pt x="631" y="433"/>
                  </a:lnTo>
                  <a:lnTo>
                    <a:pt x="622" y="470"/>
                  </a:lnTo>
                  <a:lnTo>
                    <a:pt x="612" y="506"/>
                  </a:lnTo>
                  <a:lnTo>
                    <a:pt x="599" y="538"/>
                  </a:lnTo>
                  <a:lnTo>
                    <a:pt x="581" y="568"/>
                  </a:lnTo>
                  <a:lnTo>
                    <a:pt x="562" y="595"/>
                  </a:lnTo>
                  <a:lnTo>
                    <a:pt x="541" y="618"/>
                  </a:lnTo>
                  <a:lnTo>
                    <a:pt x="514" y="640"/>
                  </a:lnTo>
                  <a:lnTo>
                    <a:pt x="486" y="656"/>
                  </a:lnTo>
                  <a:lnTo>
                    <a:pt x="454" y="670"/>
                  </a:lnTo>
                  <a:lnTo>
                    <a:pt x="420" y="681"/>
                  </a:lnTo>
                  <a:lnTo>
                    <a:pt x="381" y="688"/>
                  </a:lnTo>
                  <a:lnTo>
                    <a:pt x="340" y="690"/>
                  </a:lnTo>
                  <a:lnTo>
                    <a:pt x="79" y="641"/>
                  </a:lnTo>
                  <a:lnTo>
                    <a:pt x="52" y="604"/>
                  </a:lnTo>
                  <a:lnTo>
                    <a:pt x="32" y="568"/>
                  </a:lnTo>
                  <a:lnTo>
                    <a:pt x="18" y="531"/>
                  </a:lnTo>
                  <a:lnTo>
                    <a:pt x="9" y="492"/>
                  </a:lnTo>
                  <a:lnTo>
                    <a:pt x="4" y="453"/>
                  </a:lnTo>
                  <a:lnTo>
                    <a:pt x="0" y="412"/>
                  </a:lnTo>
                  <a:lnTo>
                    <a:pt x="0" y="369"/>
                  </a:lnTo>
                  <a:lnTo>
                    <a:pt x="0" y="324"/>
                  </a:lnTo>
                  <a:lnTo>
                    <a:pt x="15" y="271"/>
                  </a:lnTo>
                  <a:lnTo>
                    <a:pt x="31" y="223"/>
                  </a:lnTo>
                  <a:lnTo>
                    <a:pt x="48" y="177"/>
                  </a:lnTo>
                  <a:lnTo>
                    <a:pt x="70" y="134"/>
                  </a:lnTo>
                  <a:lnTo>
                    <a:pt x="96" y="97"/>
                  </a:lnTo>
                  <a:lnTo>
                    <a:pt x="130" y="61"/>
                  </a:lnTo>
                  <a:lnTo>
                    <a:pt x="169" y="29"/>
                  </a:lnTo>
                  <a:lnTo>
                    <a:pt x="219"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2" name="Freeform 137">
              <a:extLst>
                <a:ext uri="{FF2B5EF4-FFF2-40B4-BE49-F238E27FC236}">
                  <a16:creationId xmlns:a16="http://schemas.microsoft.com/office/drawing/2014/main" id="{0420CFB6-93C6-40BB-BCCA-E52DBB245799}"/>
                </a:ext>
              </a:extLst>
            </p:cNvPr>
            <p:cNvSpPr>
              <a:spLocks/>
            </p:cNvSpPr>
            <p:nvPr/>
          </p:nvSpPr>
          <p:spPr bwMode="auto">
            <a:xfrm>
              <a:off x="2936" y="2166"/>
              <a:ext cx="229" cy="410"/>
            </a:xfrm>
            <a:custGeom>
              <a:avLst/>
              <a:gdLst>
                <a:gd name="T0" fmla="*/ 98 w 229"/>
                <a:gd name="T1" fmla="*/ 52 h 410"/>
                <a:gd name="T2" fmla="*/ 119 w 229"/>
                <a:gd name="T3" fmla="*/ 62 h 410"/>
                <a:gd name="T4" fmla="*/ 135 w 229"/>
                <a:gd name="T5" fmla="*/ 77 h 410"/>
                <a:gd name="T6" fmla="*/ 147 w 229"/>
                <a:gd name="T7" fmla="*/ 91 h 410"/>
                <a:gd name="T8" fmla="*/ 154 w 229"/>
                <a:gd name="T9" fmla="*/ 109 h 410"/>
                <a:gd name="T10" fmla="*/ 160 w 229"/>
                <a:gd name="T11" fmla="*/ 127 h 410"/>
                <a:gd name="T12" fmla="*/ 162 w 229"/>
                <a:gd name="T13" fmla="*/ 148 h 410"/>
                <a:gd name="T14" fmla="*/ 163 w 229"/>
                <a:gd name="T15" fmla="*/ 171 h 410"/>
                <a:gd name="T16" fmla="*/ 163 w 229"/>
                <a:gd name="T17" fmla="*/ 196 h 410"/>
                <a:gd name="T18" fmla="*/ 151 w 229"/>
                <a:gd name="T19" fmla="*/ 230 h 410"/>
                <a:gd name="T20" fmla="*/ 142 w 229"/>
                <a:gd name="T21" fmla="*/ 258 h 410"/>
                <a:gd name="T22" fmla="*/ 133 w 229"/>
                <a:gd name="T23" fmla="*/ 283 h 410"/>
                <a:gd name="T24" fmla="*/ 122 w 229"/>
                <a:gd name="T25" fmla="*/ 303 h 410"/>
                <a:gd name="T26" fmla="*/ 110 w 229"/>
                <a:gd name="T27" fmla="*/ 317 h 410"/>
                <a:gd name="T28" fmla="*/ 90 w 229"/>
                <a:gd name="T29" fmla="*/ 326 h 410"/>
                <a:gd name="T30" fmla="*/ 64 w 229"/>
                <a:gd name="T31" fmla="*/ 331 h 410"/>
                <a:gd name="T32" fmla="*/ 28 w 229"/>
                <a:gd name="T33" fmla="*/ 330 h 410"/>
                <a:gd name="T34" fmla="*/ 3 w 229"/>
                <a:gd name="T35" fmla="*/ 303 h 410"/>
                <a:gd name="T36" fmla="*/ 0 w 229"/>
                <a:gd name="T37" fmla="*/ 346 h 410"/>
                <a:gd name="T38" fmla="*/ 19 w 229"/>
                <a:gd name="T39" fmla="*/ 376 h 410"/>
                <a:gd name="T40" fmla="*/ 60 w 229"/>
                <a:gd name="T41" fmla="*/ 410 h 410"/>
                <a:gd name="T42" fmla="*/ 94 w 229"/>
                <a:gd name="T43" fmla="*/ 403 h 410"/>
                <a:gd name="T44" fmla="*/ 121 w 229"/>
                <a:gd name="T45" fmla="*/ 394 h 410"/>
                <a:gd name="T46" fmla="*/ 144 w 229"/>
                <a:gd name="T47" fmla="*/ 379 h 410"/>
                <a:gd name="T48" fmla="*/ 162 w 229"/>
                <a:gd name="T49" fmla="*/ 363 h 410"/>
                <a:gd name="T50" fmla="*/ 176 w 229"/>
                <a:gd name="T51" fmla="*/ 344 h 410"/>
                <a:gd name="T52" fmla="*/ 190 w 229"/>
                <a:gd name="T53" fmla="*/ 319 h 410"/>
                <a:gd name="T54" fmla="*/ 202 w 229"/>
                <a:gd name="T55" fmla="*/ 289 h 410"/>
                <a:gd name="T56" fmla="*/ 217 w 229"/>
                <a:gd name="T57" fmla="*/ 255 h 410"/>
                <a:gd name="T58" fmla="*/ 229 w 229"/>
                <a:gd name="T59" fmla="*/ 168 h 410"/>
                <a:gd name="T60" fmla="*/ 227 w 229"/>
                <a:gd name="T61" fmla="*/ 121 h 410"/>
                <a:gd name="T62" fmla="*/ 220 w 229"/>
                <a:gd name="T63" fmla="*/ 80 h 410"/>
                <a:gd name="T64" fmla="*/ 204 w 229"/>
                <a:gd name="T65" fmla="*/ 45 h 410"/>
                <a:gd name="T66" fmla="*/ 185 w 229"/>
                <a:gd name="T67" fmla="*/ 18 h 410"/>
                <a:gd name="T68" fmla="*/ 160 w 229"/>
                <a:gd name="T69" fmla="*/ 4 h 410"/>
                <a:gd name="T70" fmla="*/ 130 w 229"/>
                <a:gd name="T71" fmla="*/ 0 h 410"/>
                <a:gd name="T72" fmla="*/ 98 w 229"/>
                <a:gd name="T73" fmla="*/ 11 h 410"/>
                <a:gd name="T74" fmla="*/ 64 w 229"/>
                <a:gd name="T75" fmla="*/ 39 h 410"/>
                <a:gd name="T76" fmla="*/ 48 w 229"/>
                <a:gd name="T77" fmla="*/ 61 h 410"/>
                <a:gd name="T78" fmla="*/ 98 w 229"/>
                <a:gd name="T79" fmla="*/ 52 h 4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9"/>
                <a:gd name="T121" fmla="*/ 0 h 410"/>
                <a:gd name="T122" fmla="*/ 229 w 229"/>
                <a:gd name="T123" fmla="*/ 410 h 41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9" h="410">
                  <a:moveTo>
                    <a:pt x="98" y="52"/>
                  </a:moveTo>
                  <a:lnTo>
                    <a:pt x="119" y="62"/>
                  </a:lnTo>
                  <a:lnTo>
                    <a:pt x="135" y="77"/>
                  </a:lnTo>
                  <a:lnTo>
                    <a:pt x="147" y="91"/>
                  </a:lnTo>
                  <a:lnTo>
                    <a:pt x="154" y="109"/>
                  </a:lnTo>
                  <a:lnTo>
                    <a:pt x="160" y="127"/>
                  </a:lnTo>
                  <a:lnTo>
                    <a:pt x="162" y="148"/>
                  </a:lnTo>
                  <a:lnTo>
                    <a:pt x="163" y="171"/>
                  </a:lnTo>
                  <a:lnTo>
                    <a:pt x="163" y="196"/>
                  </a:lnTo>
                  <a:lnTo>
                    <a:pt x="151" y="230"/>
                  </a:lnTo>
                  <a:lnTo>
                    <a:pt x="142" y="258"/>
                  </a:lnTo>
                  <a:lnTo>
                    <a:pt x="133" y="283"/>
                  </a:lnTo>
                  <a:lnTo>
                    <a:pt x="122" y="303"/>
                  </a:lnTo>
                  <a:lnTo>
                    <a:pt x="110" y="317"/>
                  </a:lnTo>
                  <a:lnTo>
                    <a:pt x="90" y="326"/>
                  </a:lnTo>
                  <a:lnTo>
                    <a:pt x="64" y="331"/>
                  </a:lnTo>
                  <a:lnTo>
                    <a:pt x="28" y="330"/>
                  </a:lnTo>
                  <a:lnTo>
                    <a:pt x="3" y="303"/>
                  </a:lnTo>
                  <a:lnTo>
                    <a:pt x="0" y="346"/>
                  </a:lnTo>
                  <a:lnTo>
                    <a:pt x="19" y="376"/>
                  </a:lnTo>
                  <a:lnTo>
                    <a:pt x="60" y="410"/>
                  </a:lnTo>
                  <a:lnTo>
                    <a:pt x="94" y="403"/>
                  </a:lnTo>
                  <a:lnTo>
                    <a:pt x="121" y="394"/>
                  </a:lnTo>
                  <a:lnTo>
                    <a:pt x="144" y="379"/>
                  </a:lnTo>
                  <a:lnTo>
                    <a:pt x="162" y="363"/>
                  </a:lnTo>
                  <a:lnTo>
                    <a:pt x="176" y="344"/>
                  </a:lnTo>
                  <a:lnTo>
                    <a:pt x="190" y="319"/>
                  </a:lnTo>
                  <a:lnTo>
                    <a:pt x="202" y="289"/>
                  </a:lnTo>
                  <a:lnTo>
                    <a:pt x="217" y="255"/>
                  </a:lnTo>
                  <a:lnTo>
                    <a:pt x="229" y="168"/>
                  </a:lnTo>
                  <a:lnTo>
                    <a:pt x="227" y="121"/>
                  </a:lnTo>
                  <a:lnTo>
                    <a:pt x="220" y="80"/>
                  </a:lnTo>
                  <a:lnTo>
                    <a:pt x="204" y="45"/>
                  </a:lnTo>
                  <a:lnTo>
                    <a:pt x="185" y="18"/>
                  </a:lnTo>
                  <a:lnTo>
                    <a:pt x="160" y="4"/>
                  </a:lnTo>
                  <a:lnTo>
                    <a:pt x="130" y="0"/>
                  </a:lnTo>
                  <a:lnTo>
                    <a:pt x="98" y="11"/>
                  </a:lnTo>
                  <a:lnTo>
                    <a:pt x="64" y="39"/>
                  </a:lnTo>
                  <a:lnTo>
                    <a:pt x="48" y="61"/>
                  </a:lnTo>
                  <a:lnTo>
                    <a:pt x="98" y="52"/>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3" name="Freeform 138">
              <a:extLst>
                <a:ext uri="{FF2B5EF4-FFF2-40B4-BE49-F238E27FC236}">
                  <a16:creationId xmlns:a16="http://schemas.microsoft.com/office/drawing/2014/main" id="{171EEA1D-290B-4AD4-895F-79EA22E7A302}"/>
                </a:ext>
              </a:extLst>
            </p:cNvPr>
            <p:cNvSpPr>
              <a:spLocks/>
            </p:cNvSpPr>
            <p:nvPr/>
          </p:nvSpPr>
          <p:spPr bwMode="auto">
            <a:xfrm>
              <a:off x="3089" y="2312"/>
              <a:ext cx="76" cy="214"/>
            </a:xfrm>
            <a:custGeom>
              <a:avLst/>
              <a:gdLst>
                <a:gd name="T0" fmla="*/ 21 w 76"/>
                <a:gd name="T1" fmla="*/ 118 h 214"/>
                <a:gd name="T2" fmla="*/ 0 w 76"/>
                <a:gd name="T3" fmla="*/ 164 h 214"/>
                <a:gd name="T4" fmla="*/ 3 w 76"/>
                <a:gd name="T5" fmla="*/ 184 h 214"/>
                <a:gd name="T6" fmla="*/ 3 w 76"/>
                <a:gd name="T7" fmla="*/ 214 h 214"/>
                <a:gd name="T8" fmla="*/ 42 w 76"/>
                <a:gd name="T9" fmla="*/ 176 h 214"/>
                <a:gd name="T10" fmla="*/ 71 w 76"/>
                <a:gd name="T11" fmla="*/ 121 h 214"/>
                <a:gd name="T12" fmla="*/ 76 w 76"/>
                <a:gd name="T13" fmla="*/ 68 h 214"/>
                <a:gd name="T14" fmla="*/ 76 w 76"/>
                <a:gd name="T15" fmla="*/ 0 h 214"/>
                <a:gd name="T16" fmla="*/ 55 w 76"/>
                <a:gd name="T17" fmla="*/ 13 h 214"/>
                <a:gd name="T18" fmla="*/ 60 w 76"/>
                <a:gd name="T19" fmla="*/ 57 h 214"/>
                <a:gd name="T20" fmla="*/ 58 w 76"/>
                <a:gd name="T21" fmla="*/ 100 h 214"/>
                <a:gd name="T22" fmla="*/ 30 w 76"/>
                <a:gd name="T23" fmla="*/ 164 h 214"/>
                <a:gd name="T24" fmla="*/ 21 w 76"/>
                <a:gd name="T25" fmla="*/ 118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214"/>
                <a:gd name="T41" fmla="*/ 76 w 76"/>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214">
                  <a:moveTo>
                    <a:pt x="21" y="118"/>
                  </a:moveTo>
                  <a:lnTo>
                    <a:pt x="0" y="164"/>
                  </a:lnTo>
                  <a:lnTo>
                    <a:pt x="3" y="184"/>
                  </a:lnTo>
                  <a:lnTo>
                    <a:pt x="3" y="214"/>
                  </a:lnTo>
                  <a:lnTo>
                    <a:pt x="42" y="176"/>
                  </a:lnTo>
                  <a:lnTo>
                    <a:pt x="71" y="121"/>
                  </a:lnTo>
                  <a:lnTo>
                    <a:pt x="76" y="68"/>
                  </a:lnTo>
                  <a:lnTo>
                    <a:pt x="76" y="0"/>
                  </a:lnTo>
                  <a:lnTo>
                    <a:pt x="55" y="13"/>
                  </a:lnTo>
                  <a:lnTo>
                    <a:pt x="60" y="57"/>
                  </a:lnTo>
                  <a:lnTo>
                    <a:pt x="58" y="100"/>
                  </a:lnTo>
                  <a:lnTo>
                    <a:pt x="30" y="164"/>
                  </a:lnTo>
                  <a:lnTo>
                    <a:pt x="21" y="118"/>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4" name="Freeform 139">
              <a:extLst>
                <a:ext uri="{FF2B5EF4-FFF2-40B4-BE49-F238E27FC236}">
                  <a16:creationId xmlns:a16="http://schemas.microsoft.com/office/drawing/2014/main" id="{F78D979A-E268-476F-922C-CB6E381491C5}"/>
                </a:ext>
              </a:extLst>
            </p:cNvPr>
            <p:cNvSpPr>
              <a:spLocks/>
            </p:cNvSpPr>
            <p:nvPr/>
          </p:nvSpPr>
          <p:spPr bwMode="auto">
            <a:xfrm>
              <a:off x="2897" y="2147"/>
              <a:ext cx="144" cy="368"/>
            </a:xfrm>
            <a:custGeom>
              <a:avLst/>
              <a:gdLst>
                <a:gd name="T0" fmla="*/ 137 w 144"/>
                <a:gd name="T1" fmla="*/ 0 h 368"/>
                <a:gd name="T2" fmla="*/ 99 w 144"/>
                <a:gd name="T3" fmla="*/ 21 h 368"/>
                <a:gd name="T4" fmla="*/ 69 w 144"/>
                <a:gd name="T5" fmla="*/ 46 h 368"/>
                <a:gd name="T6" fmla="*/ 44 w 144"/>
                <a:gd name="T7" fmla="*/ 73 h 368"/>
                <a:gd name="T8" fmla="*/ 26 w 144"/>
                <a:gd name="T9" fmla="*/ 105 h 368"/>
                <a:gd name="T10" fmla="*/ 14 w 144"/>
                <a:gd name="T11" fmla="*/ 140 h 368"/>
                <a:gd name="T12" fmla="*/ 7 w 144"/>
                <a:gd name="T13" fmla="*/ 179 h 368"/>
                <a:gd name="T14" fmla="*/ 2 w 144"/>
                <a:gd name="T15" fmla="*/ 220 h 368"/>
                <a:gd name="T16" fmla="*/ 0 w 144"/>
                <a:gd name="T17" fmla="*/ 267 h 368"/>
                <a:gd name="T18" fmla="*/ 9 w 144"/>
                <a:gd name="T19" fmla="*/ 318 h 368"/>
                <a:gd name="T20" fmla="*/ 30 w 144"/>
                <a:gd name="T21" fmla="*/ 368 h 368"/>
                <a:gd name="T22" fmla="*/ 34 w 144"/>
                <a:gd name="T23" fmla="*/ 327 h 368"/>
                <a:gd name="T24" fmla="*/ 23 w 144"/>
                <a:gd name="T25" fmla="*/ 251 h 368"/>
                <a:gd name="T26" fmla="*/ 60 w 144"/>
                <a:gd name="T27" fmla="*/ 260 h 368"/>
                <a:gd name="T28" fmla="*/ 110 w 144"/>
                <a:gd name="T29" fmla="*/ 256 h 368"/>
                <a:gd name="T30" fmla="*/ 122 w 144"/>
                <a:gd name="T31" fmla="*/ 226 h 368"/>
                <a:gd name="T32" fmla="*/ 144 w 144"/>
                <a:gd name="T33" fmla="*/ 210 h 368"/>
                <a:gd name="T34" fmla="*/ 144 w 144"/>
                <a:gd name="T35" fmla="*/ 172 h 368"/>
                <a:gd name="T36" fmla="*/ 119 w 144"/>
                <a:gd name="T37" fmla="*/ 160 h 368"/>
                <a:gd name="T38" fmla="*/ 119 w 144"/>
                <a:gd name="T39" fmla="*/ 117 h 368"/>
                <a:gd name="T40" fmla="*/ 94 w 144"/>
                <a:gd name="T41" fmla="*/ 92 h 368"/>
                <a:gd name="T42" fmla="*/ 74 w 144"/>
                <a:gd name="T43" fmla="*/ 81 h 368"/>
                <a:gd name="T44" fmla="*/ 81 w 144"/>
                <a:gd name="T45" fmla="*/ 71 h 368"/>
                <a:gd name="T46" fmla="*/ 89 w 144"/>
                <a:gd name="T47" fmla="*/ 60 h 368"/>
                <a:gd name="T48" fmla="*/ 96 w 144"/>
                <a:gd name="T49" fmla="*/ 49 h 368"/>
                <a:gd name="T50" fmla="*/ 103 w 144"/>
                <a:gd name="T51" fmla="*/ 40 h 368"/>
                <a:gd name="T52" fmla="*/ 112 w 144"/>
                <a:gd name="T53" fmla="*/ 30 h 368"/>
                <a:gd name="T54" fmla="*/ 119 w 144"/>
                <a:gd name="T55" fmla="*/ 21 h 368"/>
                <a:gd name="T56" fmla="*/ 128 w 144"/>
                <a:gd name="T57" fmla="*/ 10 h 368"/>
                <a:gd name="T58" fmla="*/ 137 w 144"/>
                <a:gd name="T59" fmla="*/ 0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4"/>
                <a:gd name="T91" fmla="*/ 0 h 368"/>
                <a:gd name="T92" fmla="*/ 144 w 144"/>
                <a:gd name="T93" fmla="*/ 368 h 3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4" h="368">
                  <a:moveTo>
                    <a:pt x="137" y="0"/>
                  </a:moveTo>
                  <a:lnTo>
                    <a:pt x="99" y="21"/>
                  </a:lnTo>
                  <a:lnTo>
                    <a:pt x="69" y="46"/>
                  </a:lnTo>
                  <a:lnTo>
                    <a:pt x="44" y="73"/>
                  </a:lnTo>
                  <a:lnTo>
                    <a:pt x="26" y="105"/>
                  </a:lnTo>
                  <a:lnTo>
                    <a:pt x="14" y="140"/>
                  </a:lnTo>
                  <a:lnTo>
                    <a:pt x="7" y="179"/>
                  </a:lnTo>
                  <a:lnTo>
                    <a:pt x="2" y="220"/>
                  </a:lnTo>
                  <a:lnTo>
                    <a:pt x="0" y="267"/>
                  </a:lnTo>
                  <a:lnTo>
                    <a:pt x="9" y="318"/>
                  </a:lnTo>
                  <a:lnTo>
                    <a:pt x="30" y="368"/>
                  </a:lnTo>
                  <a:lnTo>
                    <a:pt x="34" y="327"/>
                  </a:lnTo>
                  <a:lnTo>
                    <a:pt x="23" y="251"/>
                  </a:lnTo>
                  <a:lnTo>
                    <a:pt x="60" y="260"/>
                  </a:lnTo>
                  <a:lnTo>
                    <a:pt x="110" y="256"/>
                  </a:lnTo>
                  <a:lnTo>
                    <a:pt x="122" y="226"/>
                  </a:lnTo>
                  <a:lnTo>
                    <a:pt x="144" y="210"/>
                  </a:lnTo>
                  <a:lnTo>
                    <a:pt x="144" y="172"/>
                  </a:lnTo>
                  <a:lnTo>
                    <a:pt x="119" y="160"/>
                  </a:lnTo>
                  <a:lnTo>
                    <a:pt x="119" y="117"/>
                  </a:lnTo>
                  <a:lnTo>
                    <a:pt x="94" y="92"/>
                  </a:lnTo>
                  <a:lnTo>
                    <a:pt x="74" y="81"/>
                  </a:lnTo>
                  <a:lnTo>
                    <a:pt x="81" y="71"/>
                  </a:lnTo>
                  <a:lnTo>
                    <a:pt x="89" y="60"/>
                  </a:lnTo>
                  <a:lnTo>
                    <a:pt x="96" y="49"/>
                  </a:lnTo>
                  <a:lnTo>
                    <a:pt x="103" y="40"/>
                  </a:lnTo>
                  <a:lnTo>
                    <a:pt x="112" y="30"/>
                  </a:lnTo>
                  <a:lnTo>
                    <a:pt x="119" y="21"/>
                  </a:lnTo>
                  <a:lnTo>
                    <a:pt x="128" y="10"/>
                  </a:lnTo>
                  <a:lnTo>
                    <a:pt x="137"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5" name="Freeform 140">
              <a:extLst>
                <a:ext uri="{FF2B5EF4-FFF2-40B4-BE49-F238E27FC236}">
                  <a16:creationId xmlns:a16="http://schemas.microsoft.com/office/drawing/2014/main" id="{41A835A1-5C75-4E9F-B5FB-7E9D669FAF1C}"/>
                </a:ext>
              </a:extLst>
            </p:cNvPr>
            <p:cNvSpPr>
              <a:spLocks/>
            </p:cNvSpPr>
            <p:nvPr/>
          </p:nvSpPr>
          <p:spPr bwMode="auto">
            <a:xfrm>
              <a:off x="2579" y="1981"/>
              <a:ext cx="478" cy="671"/>
            </a:xfrm>
            <a:custGeom>
              <a:avLst/>
              <a:gdLst>
                <a:gd name="T0" fmla="*/ 206 w 478"/>
                <a:gd name="T1" fmla="*/ 0 h 671"/>
                <a:gd name="T2" fmla="*/ 478 w 478"/>
                <a:gd name="T3" fmla="*/ 18 h 671"/>
                <a:gd name="T4" fmla="*/ 440 w 478"/>
                <a:gd name="T5" fmla="*/ 25 h 671"/>
                <a:gd name="T6" fmla="*/ 403 w 478"/>
                <a:gd name="T7" fmla="*/ 37 h 671"/>
                <a:gd name="T8" fmla="*/ 369 w 478"/>
                <a:gd name="T9" fmla="*/ 59 h 671"/>
                <a:gd name="T10" fmla="*/ 336 w 478"/>
                <a:gd name="T11" fmla="*/ 85 h 671"/>
                <a:gd name="T12" fmla="*/ 305 w 478"/>
                <a:gd name="T13" fmla="*/ 119 h 671"/>
                <a:gd name="T14" fmla="*/ 279 w 478"/>
                <a:gd name="T15" fmla="*/ 157 h 671"/>
                <a:gd name="T16" fmla="*/ 256 w 478"/>
                <a:gd name="T17" fmla="*/ 198 h 671"/>
                <a:gd name="T18" fmla="*/ 236 w 478"/>
                <a:gd name="T19" fmla="*/ 244 h 671"/>
                <a:gd name="T20" fmla="*/ 224 w 478"/>
                <a:gd name="T21" fmla="*/ 294 h 671"/>
                <a:gd name="T22" fmla="*/ 215 w 478"/>
                <a:gd name="T23" fmla="*/ 345 h 671"/>
                <a:gd name="T24" fmla="*/ 213 w 478"/>
                <a:gd name="T25" fmla="*/ 399 h 671"/>
                <a:gd name="T26" fmla="*/ 216 w 478"/>
                <a:gd name="T27" fmla="*/ 452 h 671"/>
                <a:gd name="T28" fmla="*/ 229 w 478"/>
                <a:gd name="T29" fmla="*/ 507 h 671"/>
                <a:gd name="T30" fmla="*/ 248 w 478"/>
                <a:gd name="T31" fmla="*/ 563 h 671"/>
                <a:gd name="T32" fmla="*/ 277 w 478"/>
                <a:gd name="T33" fmla="*/ 618 h 671"/>
                <a:gd name="T34" fmla="*/ 314 w 478"/>
                <a:gd name="T35" fmla="*/ 671 h 671"/>
                <a:gd name="T36" fmla="*/ 216 w 478"/>
                <a:gd name="T37" fmla="*/ 659 h 671"/>
                <a:gd name="T38" fmla="*/ 108 w 478"/>
                <a:gd name="T39" fmla="*/ 636 h 671"/>
                <a:gd name="T40" fmla="*/ 39 w 478"/>
                <a:gd name="T41" fmla="*/ 570 h 671"/>
                <a:gd name="T42" fmla="*/ 14 w 478"/>
                <a:gd name="T43" fmla="*/ 499 h 671"/>
                <a:gd name="T44" fmla="*/ 2 w 478"/>
                <a:gd name="T45" fmla="*/ 420 h 671"/>
                <a:gd name="T46" fmla="*/ 0 w 478"/>
                <a:gd name="T47" fmla="*/ 336 h 671"/>
                <a:gd name="T48" fmla="*/ 12 w 478"/>
                <a:gd name="T49" fmla="*/ 253 h 671"/>
                <a:gd name="T50" fmla="*/ 37 w 478"/>
                <a:gd name="T51" fmla="*/ 174 h 671"/>
                <a:gd name="T52" fmla="*/ 78 w 478"/>
                <a:gd name="T53" fmla="*/ 101 h 671"/>
                <a:gd name="T54" fmla="*/ 133 w 478"/>
                <a:gd name="T55" fmla="*/ 43 h 671"/>
                <a:gd name="T56" fmla="*/ 206 w 478"/>
                <a:gd name="T57" fmla="*/ 0 h 6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8"/>
                <a:gd name="T88" fmla="*/ 0 h 671"/>
                <a:gd name="T89" fmla="*/ 478 w 478"/>
                <a:gd name="T90" fmla="*/ 671 h 6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8" h="671">
                  <a:moveTo>
                    <a:pt x="206" y="0"/>
                  </a:moveTo>
                  <a:lnTo>
                    <a:pt x="478" y="18"/>
                  </a:lnTo>
                  <a:lnTo>
                    <a:pt x="440" y="25"/>
                  </a:lnTo>
                  <a:lnTo>
                    <a:pt x="403" y="37"/>
                  </a:lnTo>
                  <a:lnTo>
                    <a:pt x="369" y="59"/>
                  </a:lnTo>
                  <a:lnTo>
                    <a:pt x="336" y="85"/>
                  </a:lnTo>
                  <a:lnTo>
                    <a:pt x="305" y="119"/>
                  </a:lnTo>
                  <a:lnTo>
                    <a:pt x="279" y="157"/>
                  </a:lnTo>
                  <a:lnTo>
                    <a:pt x="256" y="198"/>
                  </a:lnTo>
                  <a:lnTo>
                    <a:pt x="236" y="244"/>
                  </a:lnTo>
                  <a:lnTo>
                    <a:pt x="224" y="294"/>
                  </a:lnTo>
                  <a:lnTo>
                    <a:pt x="215" y="345"/>
                  </a:lnTo>
                  <a:lnTo>
                    <a:pt x="213" y="399"/>
                  </a:lnTo>
                  <a:lnTo>
                    <a:pt x="216" y="452"/>
                  </a:lnTo>
                  <a:lnTo>
                    <a:pt x="229" y="507"/>
                  </a:lnTo>
                  <a:lnTo>
                    <a:pt x="248" y="563"/>
                  </a:lnTo>
                  <a:lnTo>
                    <a:pt x="277" y="618"/>
                  </a:lnTo>
                  <a:lnTo>
                    <a:pt x="314" y="671"/>
                  </a:lnTo>
                  <a:lnTo>
                    <a:pt x="216" y="659"/>
                  </a:lnTo>
                  <a:lnTo>
                    <a:pt x="108" y="636"/>
                  </a:lnTo>
                  <a:lnTo>
                    <a:pt x="39" y="570"/>
                  </a:lnTo>
                  <a:lnTo>
                    <a:pt x="14" y="499"/>
                  </a:lnTo>
                  <a:lnTo>
                    <a:pt x="2" y="420"/>
                  </a:lnTo>
                  <a:lnTo>
                    <a:pt x="0" y="336"/>
                  </a:lnTo>
                  <a:lnTo>
                    <a:pt x="12" y="253"/>
                  </a:lnTo>
                  <a:lnTo>
                    <a:pt x="37" y="174"/>
                  </a:lnTo>
                  <a:lnTo>
                    <a:pt x="78" y="101"/>
                  </a:lnTo>
                  <a:lnTo>
                    <a:pt x="133" y="43"/>
                  </a:lnTo>
                  <a:lnTo>
                    <a:pt x="206"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6" name="Freeform 141">
              <a:extLst>
                <a:ext uri="{FF2B5EF4-FFF2-40B4-BE49-F238E27FC236}">
                  <a16:creationId xmlns:a16="http://schemas.microsoft.com/office/drawing/2014/main" id="{CE45303B-ECD1-4AD0-BE10-45C550B53124}"/>
                </a:ext>
              </a:extLst>
            </p:cNvPr>
            <p:cNvSpPr>
              <a:spLocks/>
            </p:cNvSpPr>
            <p:nvPr/>
          </p:nvSpPr>
          <p:spPr bwMode="auto">
            <a:xfrm>
              <a:off x="1818" y="2305"/>
              <a:ext cx="873" cy="399"/>
            </a:xfrm>
            <a:custGeom>
              <a:avLst/>
              <a:gdLst>
                <a:gd name="T0" fmla="*/ 6 w 873"/>
                <a:gd name="T1" fmla="*/ 194 h 399"/>
                <a:gd name="T2" fmla="*/ 146 w 873"/>
                <a:gd name="T3" fmla="*/ 146 h 399"/>
                <a:gd name="T4" fmla="*/ 349 w 873"/>
                <a:gd name="T5" fmla="*/ 91 h 399"/>
                <a:gd name="T6" fmla="*/ 562 w 873"/>
                <a:gd name="T7" fmla="*/ 132 h 399"/>
                <a:gd name="T8" fmla="*/ 684 w 873"/>
                <a:gd name="T9" fmla="*/ 0 h 399"/>
                <a:gd name="T10" fmla="*/ 780 w 873"/>
                <a:gd name="T11" fmla="*/ 18 h 399"/>
                <a:gd name="T12" fmla="*/ 809 w 873"/>
                <a:gd name="T13" fmla="*/ 173 h 399"/>
                <a:gd name="T14" fmla="*/ 825 w 873"/>
                <a:gd name="T15" fmla="*/ 256 h 399"/>
                <a:gd name="T16" fmla="*/ 873 w 873"/>
                <a:gd name="T17" fmla="*/ 303 h 399"/>
                <a:gd name="T18" fmla="*/ 443 w 873"/>
                <a:gd name="T19" fmla="*/ 386 h 399"/>
                <a:gd name="T20" fmla="*/ 393 w 873"/>
                <a:gd name="T21" fmla="*/ 399 h 399"/>
                <a:gd name="T22" fmla="*/ 404 w 873"/>
                <a:gd name="T23" fmla="*/ 331 h 399"/>
                <a:gd name="T24" fmla="*/ 336 w 873"/>
                <a:gd name="T25" fmla="*/ 319 h 399"/>
                <a:gd name="T26" fmla="*/ 0 w 873"/>
                <a:gd name="T27" fmla="*/ 228 h 399"/>
                <a:gd name="T28" fmla="*/ 6 w 873"/>
                <a:gd name="T29" fmla="*/ 194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3"/>
                <a:gd name="T46" fmla="*/ 0 h 399"/>
                <a:gd name="T47" fmla="*/ 873 w 873"/>
                <a:gd name="T48" fmla="*/ 399 h 3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3" h="399">
                  <a:moveTo>
                    <a:pt x="6" y="194"/>
                  </a:moveTo>
                  <a:lnTo>
                    <a:pt x="146" y="146"/>
                  </a:lnTo>
                  <a:lnTo>
                    <a:pt x="349" y="91"/>
                  </a:lnTo>
                  <a:lnTo>
                    <a:pt x="562" y="132"/>
                  </a:lnTo>
                  <a:lnTo>
                    <a:pt x="684" y="0"/>
                  </a:lnTo>
                  <a:lnTo>
                    <a:pt x="780" y="18"/>
                  </a:lnTo>
                  <a:lnTo>
                    <a:pt x="809" y="173"/>
                  </a:lnTo>
                  <a:lnTo>
                    <a:pt x="825" y="256"/>
                  </a:lnTo>
                  <a:lnTo>
                    <a:pt x="873" y="303"/>
                  </a:lnTo>
                  <a:lnTo>
                    <a:pt x="443" y="386"/>
                  </a:lnTo>
                  <a:lnTo>
                    <a:pt x="393" y="399"/>
                  </a:lnTo>
                  <a:lnTo>
                    <a:pt x="404" y="331"/>
                  </a:lnTo>
                  <a:lnTo>
                    <a:pt x="336" y="319"/>
                  </a:lnTo>
                  <a:lnTo>
                    <a:pt x="0" y="228"/>
                  </a:lnTo>
                  <a:lnTo>
                    <a:pt x="6" y="194"/>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7" name="Freeform 142">
              <a:extLst>
                <a:ext uri="{FF2B5EF4-FFF2-40B4-BE49-F238E27FC236}">
                  <a16:creationId xmlns:a16="http://schemas.microsoft.com/office/drawing/2014/main" id="{8B0EC795-51F0-4D8E-8F35-B1BC43F8E770}"/>
                </a:ext>
              </a:extLst>
            </p:cNvPr>
            <p:cNvSpPr>
              <a:spLocks/>
            </p:cNvSpPr>
            <p:nvPr/>
          </p:nvSpPr>
          <p:spPr bwMode="auto">
            <a:xfrm>
              <a:off x="1813" y="2480"/>
              <a:ext cx="437" cy="146"/>
            </a:xfrm>
            <a:custGeom>
              <a:avLst/>
              <a:gdLst>
                <a:gd name="T0" fmla="*/ 5 w 437"/>
                <a:gd name="T1" fmla="*/ 23 h 146"/>
                <a:gd name="T2" fmla="*/ 71 w 437"/>
                <a:gd name="T3" fmla="*/ 0 h 146"/>
                <a:gd name="T4" fmla="*/ 437 w 437"/>
                <a:gd name="T5" fmla="*/ 76 h 146"/>
                <a:gd name="T6" fmla="*/ 403 w 437"/>
                <a:gd name="T7" fmla="*/ 92 h 146"/>
                <a:gd name="T8" fmla="*/ 380 w 437"/>
                <a:gd name="T9" fmla="*/ 146 h 146"/>
                <a:gd name="T10" fmla="*/ 16 w 437"/>
                <a:gd name="T11" fmla="*/ 53 h 146"/>
                <a:gd name="T12" fmla="*/ 2 w 437"/>
                <a:gd name="T13" fmla="*/ 42 h 146"/>
                <a:gd name="T14" fmla="*/ 0 w 437"/>
                <a:gd name="T15" fmla="*/ 33 h 146"/>
                <a:gd name="T16" fmla="*/ 3 w 437"/>
                <a:gd name="T17" fmla="*/ 26 h 146"/>
                <a:gd name="T18" fmla="*/ 5 w 437"/>
                <a:gd name="T19" fmla="*/ 23 h 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146"/>
                <a:gd name="T32" fmla="*/ 437 w 437"/>
                <a:gd name="T33" fmla="*/ 146 h 1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146">
                  <a:moveTo>
                    <a:pt x="5" y="23"/>
                  </a:moveTo>
                  <a:lnTo>
                    <a:pt x="71" y="0"/>
                  </a:lnTo>
                  <a:lnTo>
                    <a:pt x="437" y="76"/>
                  </a:lnTo>
                  <a:lnTo>
                    <a:pt x="403" y="92"/>
                  </a:lnTo>
                  <a:lnTo>
                    <a:pt x="380" y="146"/>
                  </a:lnTo>
                  <a:lnTo>
                    <a:pt x="16" y="53"/>
                  </a:lnTo>
                  <a:lnTo>
                    <a:pt x="2" y="42"/>
                  </a:lnTo>
                  <a:lnTo>
                    <a:pt x="0" y="33"/>
                  </a:lnTo>
                  <a:lnTo>
                    <a:pt x="3" y="26"/>
                  </a:lnTo>
                  <a:lnTo>
                    <a:pt x="5" y="23"/>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8" name="Freeform 143">
              <a:extLst>
                <a:ext uri="{FF2B5EF4-FFF2-40B4-BE49-F238E27FC236}">
                  <a16:creationId xmlns:a16="http://schemas.microsoft.com/office/drawing/2014/main" id="{82D57BA1-4981-4998-A3AE-88A28FA84EA8}"/>
                </a:ext>
              </a:extLst>
            </p:cNvPr>
            <p:cNvSpPr>
              <a:spLocks/>
            </p:cNvSpPr>
            <p:nvPr/>
          </p:nvSpPr>
          <p:spPr bwMode="auto">
            <a:xfrm>
              <a:off x="2181" y="2305"/>
              <a:ext cx="412" cy="386"/>
            </a:xfrm>
            <a:custGeom>
              <a:avLst/>
              <a:gdLst>
                <a:gd name="T0" fmla="*/ 334 w 412"/>
                <a:gd name="T1" fmla="*/ 0 h 386"/>
                <a:gd name="T2" fmla="*/ 113 w 412"/>
                <a:gd name="T3" fmla="*/ 210 h 386"/>
                <a:gd name="T4" fmla="*/ 19 w 412"/>
                <a:gd name="T5" fmla="*/ 308 h 386"/>
                <a:gd name="T6" fmla="*/ 10 w 412"/>
                <a:gd name="T7" fmla="*/ 328 h 386"/>
                <a:gd name="T8" fmla="*/ 5 w 412"/>
                <a:gd name="T9" fmla="*/ 342 h 386"/>
                <a:gd name="T10" fmla="*/ 0 w 412"/>
                <a:gd name="T11" fmla="*/ 353 h 386"/>
                <a:gd name="T12" fmla="*/ 0 w 412"/>
                <a:gd name="T13" fmla="*/ 360 h 386"/>
                <a:gd name="T14" fmla="*/ 3 w 412"/>
                <a:gd name="T15" fmla="*/ 367 h 386"/>
                <a:gd name="T16" fmla="*/ 12 w 412"/>
                <a:gd name="T17" fmla="*/ 372 h 386"/>
                <a:gd name="T18" fmla="*/ 26 w 412"/>
                <a:gd name="T19" fmla="*/ 378 h 386"/>
                <a:gd name="T20" fmla="*/ 46 w 412"/>
                <a:gd name="T21" fmla="*/ 386 h 386"/>
                <a:gd name="T22" fmla="*/ 41 w 412"/>
                <a:gd name="T23" fmla="*/ 353 h 386"/>
                <a:gd name="T24" fmla="*/ 44 w 412"/>
                <a:gd name="T25" fmla="*/ 335 h 386"/>
                <a:gd name="T26" fmla="*/ 58 w 412"/>
                <a:gd name="T27" fmla="*/ 319 h 386"/>
                <a:gd name="T28" fmla="*/ 80 w 412"/>
                <a:gd name="T29" fmla="*/ 290 h 386"/>
                <a:gd name="T30" fmla="*/ 412 w 412"/>
                <a:gd name="T31" fmla="*/ 23 h 386"/>
                <a:gd name="T32" fmla="*/ 334 w 412"/>
                <a:gd name="T33" fmla="*/ 0 h 3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2"/>
                <a:gd name="T52" fmla="*/ 0 h 386"/>
                <a:gd name="T53" fmla="*/ 412 w 412"/>
                <a:gd name="T54" fmla="*/ 386 h 3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2" h="386">
                  <a:moveTo>
                    <a:pt x="334" y="0"/>
                  </a:moveTo>
                  <a:lnTo>
                    <a:pt x="113" y="210"/>
                  </a:lnTo>
                  <a:lnTo>
                    <a:pt x="19" y="308"/>
                  </a:lnTo>
                  <a:lnTo>
                    <a:pt x="10" y="328"/>
                  </a:lnTo>
                  <a:lnTo>
                    <a:pt x="5" y="342"/>
                  </a:lnTo>
                  <a:lnTo>
                    <a:pt x="0" y="353"/>
                  </a:lnTo>
                  <a:lnTo>
                    <a:pt x="0" y="360"/>
                  </a:lnTo>
                  <a:lnTo>
                    <a:pt x="3" y="367"/>
                  </a:lnTo>
                  <a:lnTo>
                    <a:pt x="12" y="372"/>
                  </a:lnTo>
                  <a:lnTo>
                    <a:pt x="26" y="378"/>
                  </a:lnTo>
                  <a:lnTo>
                    <a:pt x="46" y="386"/>
                  </a:lnTo>
                  <a:lnTo>
                    <a:pt x="41" y="353"/>
                  </a:lnTo>
                  <a:lnTo>
                    <a:pt x="44" y="335"/>
                  </a:lnTo>
                  <a:lnTo>
                    <a:pt x="58" y="319"/>
                  </a:lnTo>
                  <a:lnTo>
                    <a:pt x="80" y="290"/>
                  </a:lnTo>
                  <a:lnTo>
                    <a:pt x="412" y="23"/>
                  </a:lnTo>
                  <a:lnTo>
                    <a:pt x="334"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9" name="Freeform 144">
              <a:extLst>
                <a:ext uri="{FF2B5EF4-FFF2-40B4-BE49-F238E27FC236}">
                  <a16:creationId xmlns:a16="http://schemas.microsoft.com/office/drawing/2014/main" id="{2E99CE87-CA88-4AD4-A5C4-3FF16046CA5A}"/>
                </a:ext>
              </a:extLst>
            </p:cNvPr>
            <p:cNvSpPr>
              <a:spLocks/>
            </p:cNvSpPr>
            <p:nvPr/>
          </p:nvSpPr>
          <p:spPr bwMode="auto">
            <a:xfrm>
              <a:off x="3286" y="1527"/>
              <a:ext cx="89" cy="75"/>
            </a:xfrm>
            <a:custGeom>
              <a:avLst/>
              <a:gdLst>
                <a:gd name="T0" fmla="*/ 44 w 89"/>
                <a:gd name="T1" fmla="*/ 0 h 75"/>
                <a:gd name="T2" fmla="*/ 11 w 89"/>
                <a:gd name="T3" fmla="*/ 16 h 75"/>
                <a:gd name="T4" fmla="*/ 5 w 89"/>
                <a:gd name="T5" fmla="*/ 34 h 75"/>
                <a:gd name="T6" fmla="*/ 2 w 89"/>
                <a:gd name="T7" fmla="*/ 50 h 75"/>
                <a:gd name="T8" fmla="*/ 0 w 89"/>
                <a:gd name="T9" fmla="*/ 62 h 75"/>
                <a:gd name="T10" fmla="*/ 0 w 89"/>
                <a:gd name="T11" fmla="*/ 66 h 75"/>
                <a:gd name="T12" fmla="*/ 89 w 89"/>
                <a:gd name="T13" fmla="*/ 75 h 75"/>
                <a:gd name="T14" fmla="*/ 83 w 89"/>
                <a:gd name="T15" fmla="*/ 34 h 75"/>
                <a:gd name="T16" fmla="*/ 44 w 89"/>
                <a:gd name="T17" fmla="*/ 0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75"/>
                <a:gd name="T29" fmla="*/ 89 w 89"/>
                <a:gd name="T30" fmla="*/ 75 h 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75">
                  <a:moveTo>
                    <a:pt x="44" y="0"/>
                  </a:moveTo>
                  <a:lnTo>
                    <a:pt x="11" y="16"/>
                  </a:lnTo>
                  <a:lnTo>
                    <a:pt x="5" y="34"/>
                  </a:lnTo>
                  <a:lnTo>
                    <a:pt x="2" y="50"/>
                  </a:lnTo>
                  <a:lnTo>
                    <a:pt x="0" y="62"/>
                  </a:lnTo>
                  <a:lnTo>
                    <a:pt x="0" y="66"/>
                  </a:lnTo>
                  <a:lnTo>
                    <a:pt x="89" y="75"/>
                  </a:lnTo>
                  <a:lnTo>
                    <a:pt x="83" y="34"/>
                  </a:lnTo>
                  <a:lnTo>
                    <a:pt x="44" y="0"/>
                  </a:lnTo>
                  <a:close/>
                </a:path>
              </a:pathLst>
            </a:custGeom>
            <a:solidFill>
              <a:srgbClr val="DDA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0" name="Freeform 145">
              <a:extLst>
                <a:ext uri="{FF2B5EF4-FFF2-40B4-BE49-F238E27FC236}">
                  <a16:creationId xmlns:a16="http://schemas.microsoft.com/office/drawing/2014/main" id="{30E57C6E-5AF5-421E-B30C-99952B903F42}"/>
                </a:ext>
              </a:extLst>
            </p:cNvPr>
            <p:cNvSpPr>
              <a:spLocks/>
            </p:cNvSpPr>
            <p:nvPr/>
          </p:nvSpPr>
          <p:spPr bwMode="auto">
            <a:xfrm>
              <a:off x="3316" y="1518"/>
              <a:ext cx="409" cy="134"/>
            </a:xfrm>
            <a:custGeom>
              <a:avLst/>
              <a:gdLst>
                <a:gd name="T0" fmla="*/ 0 w 409"/>
                <a:gd name="T1" fmla="*/ 9 h 134"/>
                <a:gd name="T2" fmla="*/ 231 w 409"/>
                <a:gd name="T3" fmla="*/ 0 h 134"/>
                <a:gd name="T4" fmla="*/ 295 w 409"/>
                <a:gd name="T5" fmla="*/ 43 h 134"/>
                <a:gd name="T6" fmla="*/ 393 w 409"/>
                <a:gd name="T7" fmla="*/ 103 h 134"/>
                <a:gd name="T8" fmla="*/ 409 w 409"/>
                <a:gd name="T9" fmla="*/ 134 h 134"/>
                <a:gd name="T10" fmla="*/ 300 w 409"/>
                <a:gd name="T11" fmla="*/ 84 h 134"/>
                <a:gd name="T12" fmla="*/ 231 w 409"/>
                <a:gd name="T13" fmla="*/ 43 h 134"/>
                <a:gd name="T14" fmla="*/ 153 w 409"/>
                <a:gd name="T15" fmla="*/ 43 h 134"/>
                <a:gd name="T16" fmla="*/ 50 w 409"/>
                <a:gd name="T17" fmla="*/ 53 h 134"/>
                <a:gd name="T18" fmla="*/ 34 w 409"/>
                <a:gd name="T19" fmla="*/ 25 h 134"/>
                <a:gd name="T20" fmla="*/ 0 w 409"/>
                <a:gd name="T21" fmla="*/ 9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9"/>
                <a:gd name="T34" fmla="*/ 0 h 134"/>
                <a:gd name="T35" fmla="*/ 409 w 409"/>
                <a:gd name="T36" fmla="*/ 134 h 1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9" h="134">
                  <a:moveTo>
                    <a:pt x="0" y="9"/>
                  </a:moveTo>
                  <a:lnTo>
                    <a:pt x="231" y="0"/>
                  </a:lnTo>
                  <a:lnTo>
                    <a:pt x="295" y="43"/>
                  </a:lnTo>
                  <a:lnTo>
                    <a:pt x="393" y="103"/>
                  </a:lnTo>
                  <a:lnTo>
                    <a:pt x="409" y="134"/>
                  </a:lnTo>
                  <a:lnTo>
                    <a:pt x="300" y="84"/>
                  </a:lnTo>
                  <a:lnTo>
                    <a:pt x="231" y="43"/>
                  </a:lnTo>
                  <a:lnTo>
                    <a:pt x="153" y="43"/>
                  </a:lnTo>
                  <a:lnTo>
                    <a:pt x="50" y="53"/>
                  </a:lnTo>
                  <a:lnTo>
                    <a:pt x="34" y="25"/>
                  </a:lnTo>
                  <a:lnTo>
                    <a:pt x="0" y="9"/>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1" name="Freeform 146">
              <a:extLst>
                <a:ext uri="{FF2B5EF4-FFF2-40B4-BE49-F238E27FC236}">
                  <a16:creationId xmlns:a16="http://schemas.microsoft.com/office/drawing/2014/main" id="{1CAF94F1-BC8A-42E7-BF76-1E8309AF2732}"/>
                </a:ext>
              </a:extLst>
            </p:cNvPr>
            <p:cNvSpPr>
              <a:spLocks/>
            </p:cNvSpPr>
            <p:nvPr/>
          </p:nvSpPr>
          <p:spPr bwMode="auto">
            <a:xfrm>
              <a:off x="3503" y="1796"/>
              <a:ext cx="483" cy="60"/>
            </a:xfrm>
            <a:custGeom>
              <a:avLst/>
              <a:gdLst>
                <a:gd name="T0" fmla="*/ 0 w 483"/>
                <a:gd name="T1" fmla="*/ 0 h 60"/>
                <a:gd name="T2" fmla="*/ 483 w 483"/>
                <a:gd name="T3" fmla="*/ 50 h 60"/>
                <a:gd name="T4" fmla="*/ 467 w 483"/>
                <a:gd name="T5" fmla="*/ 60 h 60"/>
                <a:gd name="T6" fmla="*/ 0 w 483"/>
                <a:gd name="T7" fmla="*/ 10 h 60"/>
                <a:gd name="T8" fmla="*/ 0 w 483"/>
                <a:gd name="T9" fmla="*/ 0 h 60"/>
                <a:gd name="T10" fmla="*/ 0 60000 65536"/>
                <a:gd name="T11" fmla="*/ 0 60000 65536"/>
                <a:gd name="T12" fmla="*/ 0 60000 65536"/>
                <a:gd name="T13" fmla="*/ 0 60000 65536"/>
                <a:gd name="T14" fmla="*/ 0 60000 65536"/>
                <a:gd name="T15" fmla="*/ 0 w 483"/>
                <a:gd name="T16" fmla="*/ 0 h 60"/>
                <a:gd name="T17" fmla="*/ 483 w 483"/>
                <a:gd name="T18" fmla="*/ 60 h 60"/>
              </a:gdLst>
              <a:ahLst/>
              <a:cxnLst>
                <a:cxn ang="T10">
                  <a:pos x="T0" y="T1"/>
                </a:cxn>
                <a:cxn ang="T11">
                  <a:pos x="T2" y="T3"/>
                </a:cxn>
                <a:cxn ang="T12">
                  <a:pos x="T4" y="T5"/>
                </a:cxn>
                <a:cxn ang="T13">
                  <a:pos x="T6" y="T7"/>
                </a:cxn>
                <a:cxn ang="T14">
                  <a:pos x="T8" y="T9"/>
                </a:cxn>
              </a:cxnLst>
              <a:rect l="T15" t="T16" r="T17" b="T18"/>
              <a:pathLst>
                <a:path w="483" h="60">
                  <a:moveTo>
                    <a:pt x="0" y="0"/>
                  </a:moveTo>
                  <a:lnTo>
                    <a:pt x="483" y="50"/>
                  </a:lnTo>
                  <a:lnTo>
                    <a:pt x="467" y="60"/>
                  </a:lnTo>
                  <a:lnTo>
                    <a:pt x="0" y="10"/>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2" name="Freeform 147">
              <a:extLst>
                <a:ext uri="{FF2B5EF4-FFF2-40B4-BE49-F238E27FC236}">
                  <a16:creationId xmlns:a16="http://schemas.microsoft.com/office/drawing/2014/main" id="{8D950ACB-C815-48B4-A169-0AD618EB20EB}"/>
                </a:ext>
              </a:extLst>
            </p:cNvPr>
            <p:cNvSpPr>
              <a:spLocks/>
            </p:cNvSpPr>
            <p:nvPr/>
          </p:nvSpPr>
          <p:spPr bwMode="auto">
            <a:xfrm>
              <a:off x="3513" y="1837"/>
              <a:ext cx="452" cy="58"/>
            </a:xfrm>
            <a:custGeom>
              <a:avLst/>
              <a:gdLst>
                <a:gd name="T0" fmla="*/ 0 w 452"/>
                <a:gd name="T1" fmla="*/ 0 h 58"/>
                <a:gd name="T2" fmla="*/ 452 w 452"/>
                <a:gd name="T3" fmla="*/ 50 h 58"/>
                <a:gd name="T4" fmla="*/ 437 w 452"/>
                <a:gd name="T5" fmla="*/ 58 h 58"/>
                <a:gd name="T6" fmla="*/ 0 w 452"/>
                <a:gd name="T7" fmla="*/ 9 h 58"/>
                <a:gd name="T8" fmla="*/ 0 w 452"/>
                <a:gd name="T9" fmla="*/ 0 h 58"/>
                <a:gd name="T10" fmla="*/ 0 60000 65536"/>
                <a:gd name="T11" fmla="*/ 0 60000 65536"/>
                <a:gd name="T12" fmla="*/ 0 60000 65536"/>
                <a:gd name="T13" fmla="*/ 0 60000 65536"/>
                <a:gd name="T14" fmla="*/ 0 60000 65536"/>
                <a:gd name="T15" fmla="*/ 0 w 452"/>
                <a:gd name="T16" fmla="*/ 0 h 58"/>
                <a:gd name="T17" fmla="*/ 452 w 452"/>
                <a:gd name="T18" fmla="*/ 58 h 58"/>
              </a:gdLst>
              <a:ahLst/>
              <a:cxnLst>
                <a:cxn ang="T10">
                  <a:pos x="T0" y="T1"/>
                </a:cxn>
                <a:cxn ang="T11">
                  <a:pos x="T2" y="T3"/>
                </a:cxn>
                <a:cxn ang="T12">
                  <a:pos x="T4" y="T5"/>
                </a:cxn>
                <a:cxn ang="T13">
                  <a:pos x="T6" y="T7"/>
                </a:cxn>
                <a:cxn ang="T14">
                  <a:pos x="T8" y="T9"/>
                </a:cxn>
              </a:cxnLst>
              <a:rect l="T15" t="T16" r="T17" b="T18"/>
              <a:pathLst>
                <a:path w="452" h="58">
                  <a:moveTo>
                    <a:pt x="0" y="0"/>
                  </a:moveTo>
                  <a:lnTo>
                    <a:pt x="452" y="50"/>
                  </a:lnTo>
                  <a:lnTo>
                    <a:pt x="437" y="58"/>
                  </a:lnTo>
                  <a:lnTo>
                    <a:pt x="0" y="9"/>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3" name="Freeform 148">
              <a:extLst>
                <a:ext uri="{FF2B5EF4-FFF2-40B4-BE49-F238E27FC236}">
                  <a16:creationId xmlns:a16="http://schemas.microsoft.com/office/drawing/2014/main" id="{A444F5D3-190F-43B5-808D-235C981F6C03}"/>
                </a:ext>
              </a:extLst>
            </p:cNvPr>
            <p:cNvSpPr>
              <a:spLocks/>
            </p:cNvSpPr>
            <p:nvPr/>
          </p:nvSpPr>
          <p:spPr bwMode="auto">
            <a:xfrm>
              <a:off x="3494" y="1696"/>
              <a:ext cx="259" cy="80"/>
            </a:xfrm>
            <a:custGeom>
              <a:avLst/>
              <a:gdLst>
                <a:gd name="T0" fmla="*/ 39 w 259"/>
                <a:gd name="T1" fmla="*/ 25 h 80"/>
                <a:gd name="T2" fmla="*/ 234 w 259"/>
                <a:gd name="T3" fmla="*/ 0 h 80"/>
                <a:gd name="T4" fmla="*/ 259 w 259"/>
                <a:gd name="T5" fmla="*/ 9 h 80"/>
                <a:gd name="T6" fmla="*/ 259 w 259"/>
                <a:gd name="T7" fmla="*/ 46 h 80"/>
                <a:gd name="T8" fmla="*/ 64 w 259"/>
                <a:gd name="T9" fmla="*/ 75 h 80"/>
                <a:gd name="T10" fmla="*/ 9 w 259"/>
                <a:gd name="T11" fmla="*/ 80 h 80"/>
                <a:gd name="T12" fmla="*/ 0 w 259"/>
                <a:gd name="T13" fmla="*/ 30 h 80"/>
                <a:gd name="T14" fmla="*/ 39 w 259"/>
                <a:gd name="T15" fmla="*/ 25 h 80"/>
                <a:gd name="T16" fmla="*/ 0 60000 65536"/>
                <a:gd name="T17" fmla="*/ 0 60000 65536"/>
                <a:gd name="T18" fmla="*/ 0 60000 65536"/>
                <a:gd name="T19" fmla="*/ 0 60000 65536"/>
                <a:gd name="T20" fmla="*/ 0 60000 65536"/>
                <a:gd name="T21" fmla="*/ 0 60000 65536"/>
                <a:gd name="T22" fmla="*/ 0 60000 65536"/>
                <a:gd name="T23" fmla="*/ 0 60000 65536"/>
                <a:gd name="T24" fmla="*/ 0 w 259"/>
                <a:gd name="T25" fmla="*/ 0 h 80"/>
                <a:gd name="T26" fmla="*/ 259 w 259"/>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9" h="80">
                  <a:moveTo>
                    <a:pt x="39" y="25"/>
                  </a:moveTo>
                  <a:lnTo>
                    <a:pt x="234" y="0"/>
                  </a:lnTo>
                  <a:lnTo>
                    <a:pt x="259" y="9"/>
                  </a:lnTo>
                  <a:lnTo>
                    <a:pt x="259" y="46"/>
                  </a:lnTo>
                  <a:lnTo>
                    <a:pt x="64" y="75"/>
                  </a:lnTo>
                  <a:lnTo>
                    <a:pt x="9" y="80"/>
                  </a:lnTo>
                  <a:lnTo>
                    <a:pt x="0" y="30"/>
                  </a:lnTo>
                  <a:lnTo>
                    <a:pt x="39" y="25"/>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4" name="Freeform 149">
              <a:extLst>
                <a:ext uri="{FF2B5EF4-FFF2-40B4-BE49-F238E27FC236}">
                  <a16:creationId xmlns:a16="http://schemas.microsoft.com/office/drawing/2014/main" id="{A37E481A-1F21-4396-92C1-D792531B1EA7}"/>
                </a:ext>
              </a:extLst>
            </p:cNvPr>
            <p:cNvSpPr>
              <a:spLocks/>
            </p:cNvSpPr>
            <p:nvPr/>
          </p:nvSpPr>
          <p:spPr bwMode="auto">
            <a:xfrm>
              <a:off x="3664" y="1712"/>
              <a:ext cx="311" cy="94"/>
            </a:xfrm>
            <a:custGeom>
              <a:avLst/>
              <a:gdLst>
                <a:gd name="T0" fmla="*/ 0 w 311"/>
                <a:gd name="T1" fmla="*/ 84 h 94"/>
                <a:gd name="T2" fmla="*/ 64 w 311"/>
                <a:gd name="T3" fmla="*/ 59 h 94"/>
                <a:gd name="T4" fmla="*/ 267 w 311"/>
                <a:gd name="T5" fmla="*/ 0 h 94"/>
                <a:gd name="T6" fmla="*/ 311 w 311"/>
                <a:gd name="T7" fmla="*/ 9 h 94"/>
                <a:gd name="T8" fmla="*/ 61 w 311"/>
                <a:gd name="T9" fmla="*/ 94 h 94"/>
                <a:gd name="T10" fmla="*/ 0 w 311"/>
                <a:gd name="T11" fmla="*/ 84 h 94"/>
                <a:gd name="T12" fmla="*/ 0 60000 65536"/>
                <a:gd name="T13" fmla="*/ 0 60000 65536"/>
                <a:gd name="T14" fmla="*/ 0 60000 65536"/>
                <a:gd name="T15" fmla="*/ 0 60000 65536"/>
                <a:gd name="T16" fmla="*/ 0 60000 65536"/>
                <a:gd name="T17" fmla="*/ 0 60000 65536"/>
                <a:gd name="T18" fmla="*/ 0 w 311"/>
                <a:gd name="T19" fmla="*/ 0 h 94"/>
                <a:gd name="T20" fmla="*/ 311 w 311"/>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311" h="94">
                  <a:moveTo>
                    <a:pt x="0" y="84"/>
                  </a:moveTo>
                  <a:lnTo>
                    <a:pt x="64" y="59"/>
                  </a:lnTo>
                  <a:lnTo>
                    <a:pt x="267" y="0"/>
                  </a:lnTo>
                  <a:lnTo>
                    <a:pt x="311" y="9"/>
                  </a:lnTo>
                  <a:lnTo>
                    <a:pt x="61" y="94"/>
                  </a:lnTo>
                  <a:lnTo>
                    <a:pt x="0" y="84"/>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5" name="Freeform 150">
              <a:extLst>
                <a:ext uri="{FF2B5EF4-FFF2-40B4-BE49-F238E27FC236}">
                  <a16:creationId xmlns:a16="http://schemas.microsoft.com/office/drawing/2014/main" id="{017AC3F6-CA4A-473E-97CB-77DAD22075E3}"/>
                </a:ext>
              </a:extLst>
            </p:cNvPr>
            <p:cNvSpPr>
              <a:spLocks/>
            </p:cNvSpPr>
            <p:nvPr/>
          </p:nvSpPr>
          <p:spPr bwMode="auto">
            <a:xfrm>
              <a:off x="3817" y="1701"/>
              <a:ext cx="297" cy="111"/>
            </a:xfrm>
            <a:custGeom>
              <a:avLst/>
              <a:gdLst>
                <a:gd name="T0" fmla="*/ 0 w 297"/>
                <a:gd name="T1" fmla="*/ 100 h 111"/>
                <a:gd name="T2" fmla="*/ 212 w 297"/>
                <a:gd name="T3" fmla="*/ 0 h 111"/>
                <a:gd name="T4" fmla="*/ 267 w 297"/>
                <a:gd name="T5" fmla="*/ 4 h 111"/>
                <a:gd name="T6" fmla="*/ 297 w 297"/>
                <a:gd name="T7" fmla="*/ 31 h 111"/>
                <a:gd name="T8" fmla="*/ 100 w 297"/>
                <a:gd name="T9" fmla="*/ 111 h 111"/>
                <a:gd name="T10" fmla="*/ 0 w 297"/>
                <a:gd name="T11" fmla="*/ 100 h 111"/>
                <a:gd name="T12" fmla="*/ 0 60000 65536"/>
                <a:gd name="T13" fmla="*/ 0 60000 65536"/>
                <a:gd name="T14" fmla="*/ 0 60000 65536"/>
                <a:gd name="T15" fmla="*/ 0 60000 65536"/>
                <a:gd name="T16" fmla="*/ 0 60000 65536"/>
                <a:gd name="T17" fmla="*/ 0 60000 65536"/>
                <a:gd name="T18" fmla="*/ 0 w 297"/>
                <a:gd name="T19" fmla="*/ 0 h 111"/>
                <a:gd name="T20" fmla="*/ 297 w 297"/>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297" h="111">
                  <a:moveTo>
                    <a:pt x="0" y="100"/>
                  </a:moveTo>
                  <a:lnTo>
                    <a:pt x="212" y="0"/>
                  </a:lnTo>
                  <a:lnTo>
                    <a:pt x="267" y="4"/>
                  </a:lnTo>
                  <a:lnTo>
                    <a:pt x="297" y="31"/>
                  </a:lnTo>
                  <a:lnTo>
                    <a:pt x="100" y="111"/>
                  </a:lnTo>
                  <a:lnTo>
                    <a:pt x="0" y="100"/>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6" name="Freeform 151">
              <a:extLst>
                <a:ext uri="{FF2B5EF4-FFF2-40B4-BE49-F238E27FC236}">
                  <a16:creationId xmlns:a16="http://schemas.microsoft.com/office/drawing/2014/main" id="{9048138F-C393-4F82-ABBB-754A1853BF5E}"/>
                </a:ext>
              </a:extLst>
            </p:cNvPr>
            <p:cNvSpPr>
              <a:spLocks/>
            </p:cNvSpPr>
            <p:nvPr/>
          </p:nvSpPr>
          <p:spPr bwMode="auto">
            <a:xfrm>
              <a:off x="2588" y="1655"/>
              <a:ext cx="398" cy="118"/>
            </a:xfrm>
            <a:custGeom>
              <a:avLst/>
              <a:gdLst>
                <a:gd name="T0" fmla="*/ 32 w 398"/>
                <a:gd name="T1" fmla="*/ 78 h 118"/>
                <a:gd name="T2" fmla="*/ 353 w 398"/>
                <a:gd name="T3" fmla="*/ 7 h 118"/>
                <a:gd name="T4" fmla="*/ 398 w 398"/>
                <a:gd name="T5" fmla="*/ 0 h 118"/>
                <a:gd name="T6" fmla="*/ 346 w 398"/>
                <a:gd name="T7" fmla="*/ 50 h 118"/>
                <a:gd name="T8" fmla="*/ 321 w 398"/>
                <a:gd name="T9" fmla="*/ 86 h 118"/>
                <a:gd name="T10" fmla="*/ 245 w 398"/>
                <a:gd name="T11" fmla="*/ 118 h 118"/>
                <a:gd name="T12" fmla="*/ 142 w 398"/>
                <a:gd name="T13" fmla="*/ 118 h 118"/>
                <a:gd name="T14" fmla="*/ 32 w 398"/>
                <a:gd name="T15" fmla="*/ 118 h 118"/>
                <a:gd name="T16" fmla="*/ 0 w 398"/>
                <a:gd name="T17" fmla="*/ 98 h 118"/>
                <a:gd name="T18" fmla="*/ 32 w 398"/>
                <a:gd name="T19" fmla="*/ 78 h 1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8"/>
                <a:gd name="T31" fmla="*/ 0 h 118"/>
                <a:gd name="T32" fmla="*/ 398 w 398"/>
                <a:gd name="T33" fmla="*/ 118 h 1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8" h="118">
                  <a:moveTo>
                    <a:pt x="32" y="78"/>
                  </a:moveTo>
                  <a:lnTo>
                    <a:pt x="353" y="7"/>
                  </a:lnTo>
                  <a:lnTo>
                    <a:pt x="398" y="0"/>
                  </a:lnTo>
                  <a:lnTo>
                    <a:pt x="346" y="50"/>
                  </a:lnTo>
                  <a:lnTo>
                    <a:pt x="321" y="86"/>
                  </a:lnTo>
                  <a:lnTo>
                    <a:pt x="245" y="118"/>
                  </a:lnTo>
                  <a:lnTo>
                    <a:pt x="142" y="118"/>
                  </a:lnTo>
                  <a:lnTo>
                    <a:pt x="32" y="118"/>
                  </a:lnTo>
                  <a:lnTo>
                    <a:pt x="0" y="98"/>
                  </a:lnTo>
                  <a:lnTo>
                    <a:pt x="32" y="78"/>
                  </a:lnTo>
                  <a:close/>
                </a:path>
              </a:pathLst>
            </a:custGeom>
            <a:solidFill>
              <a:srgbClr val="6633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7" name="Freeform 152">
              <a:extLst>
                <a:ext uri="{FF2B5EF4-FFF2-40B4-BE49-F238E27FC236}">
                  <a16:creationId xmlns:a16="http://schemas.microsoft.com/office/drawing/2014/main" id="{F01B8888-686C-47B6-8756-6DE2B8784EA9}"/>
                </a:ext>
              </a:extLst>
            </p:cNvPr>
            <p:cNvSpPr>
              <a:spLocks/>
            </p:cNvSpPr>
            <p:nvPr/>
          </p:nvSpPr>
          <p:spPr bwMode="auto">
            <a:xfrm>
              <a:off x="2460" y="1655"/>
              <a:ext cx="142" cy="105"/>
            </a:xfrm>
            <a:custGeom>
              <a:avLst/>
              <a:gdLst>
                <a:gd name="T0" fmla="*/ 51 w 142"/>
                <a:gd name="T1" fmla="*/ 98 h 105"/>
                <a:gd name="T2" fmla="*/ 0 w 142"/>
                <a:gd name="T3" fmla="*/ 86 h 105"/>
                <a:gd name="T4" fmla="*/ 0 w 142"/>
                <a:gd name="T5" fmla="*/ 34 h 105"/>
                <a:gd name="T6" fmla="*/ 76 w 142"/>
                <a:gd name="T7" fmla="*/ 0 h 105"/>
                <a:gd name="T8" fmla="*/ 142 w 142"/>
                <a:gd name="T9" fmla="*/ 0 h 105"/>
                <a:gd name="T10" fmla="*/ 135 w 142"/>
                <a:gd name="T11" fmla="*/ 98 h 105"/>
                <a:gd name="T12" fmla="*/ 96 w 142"/>
                <a:gd name="T13" fmla="*/ 105 h 105"/>
                <a:gd name="T14" fmla="*/ 51 w 142"/>
                <a:gd name="T15" fmla="*/ 98 h 105"/>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105"/>
                <a:gd name="T26" fmla="*/ 142 w 142"/>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105">
                  <a:moveTo>
                    <a:pt x="51" y="98"/>
                  </a:moveTo>
                  <a:lnTo>
                    <a:pt x="0" y="86"/>
                  </a:lnTo>
                  <a:lnTo>
                    <a:pt x="0" y="34"/>
                  </a:lnTo>
                  <a:lnTo>
                    <a:pt x="76" y="0"/>
                  </a:lnTo>
                  <a:lnTo>
                    <a:pt x="142" y="0"/>
                  </a:lnTo>
                  <a:lnTo>
                    <a:pt x="135" y="98"/>
                  </a:lnTo>
                  <a:lnTo>
                    <a:pt x="96" y="105"/>
                  </a:lnTo>
                  <a:lnTo>
                    <a:pt x="51" y="98"/>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8" name="Freeform 153">
              <a:extLst>
                <a:ext uri="{FF2B5EF4-FFF2-40B4-BE49-F238E27FC236}">
                  <a16:creationId xmlns:a16="http://schemas.microsoft.com/office/drawing/2014/main" id="{BBB60A92-D3A8-4CC2-B33B-E4AFF3F200ED}"/>
                </a:ext>
              </a:extLst>
            </p:cNvPr>
            <p:cNvSpPr>
              <a:spLocks/>
            </p:cNvSpPr>
            <p:nvPr/>
          </p:nvSpPr>
          <p:spPr bwMode="auto">
            <a:xfrm>
              <a:off x="2870" y="1812"/>
              <a:ext cx="130" cy="91"/>
            </a:xfrm>
            <a:custGeom>
              <a:avLst/>
              <a:gdLst>
                <a:gd name="T0" fmla="*/ 0 w 130"/>
                <a:gd name="T1" fmla="*/ 12 h 91"/>
                <a:gd name="T2" fmla="*/ 0 w 130"/>
                <a:gd name="T3" fmla="*/ 91 h 91"/>
                <a:gd name="T4" fmla="*/ 71 w 130"/>
                <a:gd name="T5" fmla="*/ 78 h 91"/>
                <a:gd name="T6" fmla="*/ 130 w 130"/>
                <a:gd name="T7" fmla="*/ 44 h 91"/>
                <a:gd name="T8" fmla="*/ 103 w 130"/>
                <a:gd name="T9" fmla="*/ 7 h 91"/>
                <a:gd name="T10" fmla="*/ 59 w 130"/>
                <a:gd name="T11" fmla="*/ 0 h 91"/>
                <a:gd name="T12" fmla="*/ 0 w 130"/>
                <a:gd name="T13" fmla="*/ 12 h 91"/>
                <a:gd name="T14" fmla="*/ 0 60000 65536"/>
                <a:gd name="T15" fmla="*/ 0 60000 65536"/>
                <a:gd name="T16" fmla="*/ 0 60000 65536"/>
                <a:gd name="T17" fmla="*/ 0 60000 65536"/>
                <a:gd name="T18" fmla="*/ 0 60000 65536"/>
                <a:gd name="T19" fmla="*/ 0 60000 65536"/>
                <a:gd name="T20" fmla="*/ 0 60000 65536"/>
                <a:gd name="T21" fmla="*/ 0 w 130"/>
                <a:gd name="T22" fmla="*/ 0 h 91"/>
                <a:gd name="T23" fmla="*/ 130 w 130"/>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91">
                  <a:moveTo>
                    <a:pt x="0" y="12"/>
                  </a:moveTo>
                  <a:lnTo>
                    <a:pt x="0" y="91"/>
                  </a:lnTo>
                  <a:lnTo>
                    <a:pt x="71" y="78"/>
                  </a:lnTo>
                  <a:lnTo>
                    <a:pt x="130" y="44"/>
                  </a:lnTo>
                  <a:lnTo>
                    <a:pt x="103" y="7"/>
                  </a:lnTo>
                  <a:lnTo>
                    <a:pt x="59" y="0"/>
                  </a:lnTo>
                  <a:lnTo>
                    <a:pt x="0" y="12"/>
                  </a:lnTo>
                  <a:close/>
                </a:path>
              </a:pathLst>
            </a:custGeom>
            <a:solidFill>
              <a:srgbClr val="9363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9" name="Freeform 154">
              <a:extLst>
                <a:ext uri="{FF2B5EF4-FFF2-40B4-BE49-F238E27FC236}">
                  <a16:creationId xmlns:a16="http://schemas.microsoft.com/office/drawing/2014/main" id="{8ED5E73D-9202-475E-8E92-227441FBDDC5}"/>
                </a:ext>
              </a:extLst>
            </p:cNvPr>
            <p:cNvSpPr>
              <a:spLocks/>
            </p:cNvSpPr>
            <p:nvPr/>
          </p:nvSpPr>
          <p:spPr bwMode="auto">
            <a:xfrm>
              <a:off x="2897" y="1714"/>
              <a:ext cx="115" cy="130"/>
            </a:xfrm>
            <a:custGeom>
              <a:avLst/>
              <a:gdLst>
                <a:gd name="T0" fmla="*/ 0 w 115"/>
                <a:gd name="T1" fmla="*/ 91 h 130"/>
                <a:gd name="T2" fmla="*/ 19 w 115"/>
                <a:gd name="T3" fmla="*/ 39 h 130"/>
                <a:gd name="T4" fmla="*/ 89 w 115"/>
                <a:gd name="T5" fmla="*/ 0 h 130"/>
                <a:gd name="T6" fmla="*/ 115 w 115"/>
                <a:gd name="T7" fmla="*/ 46 h 130"/>
                <a:gd name="T8" fmla="*/ 115 w 115"/>
                <a:gd name="T9" fmla="*/ 98 h 130"/>
                <a:gd name="T10" fmla="*/ 37 w 115"/>
                <a:gd name="T11" fmla="*/ 130 h 130"/>
                <a:gd name="T12" fmla="*/ 0 w 115"/>
                <a:gd name="T13" fmla="*/ 91 h 130"/>
                <a:gd name="T14" fmla="*/ 0 60000 65536"/>
                <a:gd name="T15" fmla="*/ 0 60000 65536"/>
                <a:gd name="T16" fmla="*/ 0 60000 65536"/>
                <a:gd name="T17" fmla="*/ 0 60000 65536"/>
                <a:gd name="T18" fmla="*/ 0 60000 65536"/>
                <a:gd name="T19" fmla="*/ 0 60000 65536"/>
                <a:gd name="T20" fmla="*/ 0 60000 65536"/>
                <a:gd name="T21" fmla="*/ 0 w 115"/>
                <a:gd name="T22" fmla="*/ 0 h 130"/>
                <a:gd name="T23" fmla="*/ 115 w 115"/>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30">
                  <a:moveTo>
                    <a:pt x="0" y="91"/>
                  </a:moveTo>
                  <a:lnTo>
                    <a:pt x="19" y="39"/>
                  </a:lnTo>
                  <a:lnTo>
                    <a:pt x="89" y="0"/>
                  </a:lnTo>
                  <a:lnTo>
                    <a:pt x="115" y="46"/>
                  </a:lnTo>
                  <a:lnTo>
                    <a:pt x="115" y="98"/>
                  </a:lnTo>
                  <a:lnTo>
                    <a:pt x="37" y="130"/>
                  </a:lnTo>
                  <a:lnTo>
                    <a:pt x="0" y="91"/>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0" name="Freeform 155">
              <a:extLst>
                <a:ext uri="{FF2B5EF4-FFF2-40B4-BE49-F238E27FC236}">
                  <a16:creationId xmlns:a16="http://schemas.microsoft.com/office/drawing/2014/main" id="{AC99C6E5-A736-49DF-9871-76812E326055}"/>
                </a:ext>
              </a:extLst>
            </p:cNvPr>
            <p:cNvSpPr>
              <a:spLocks/>
            </p:cNvSpPr>
            <p:nvPr/>
          </p:nvSpPr>
          <p:spPr bwMode="auto">
            <a:xfrm>
              <a:off x="3503" y="2125"/>
              <a:ext cx="135" cy="178"/>
            </a:xfrm>
            <a:custGeom>
              <a:avLst/>
              <a:gdLst>
                <a:gd name="T0" fmla="*/ 0 w 135"/>
                <a:gd name="T1" fmla="*/ 22 h 178"/>
                <a:gd name="T2" fmla="*/ 135 w 135"/>
                <a:gd name="T3" fmla="*/ 0 h 178"/>
                <a:gd name="T4" fmla="*/ 135 w 135"/>
                <a:gd name="T5" fmla="*/ 148 h 178"/>
                <a:gd name="T6" fmla="*/ 32 w 135"/>
                <a:gd name="T7" fmla="*/ 173 h 178"/>
                <a:gd name="T8" fmla="*/ 0 w 135"/>
                <a:gd name="T9" fmla="*/ 178 h 178"/>
                <a:gd name="T10" fmla="*/ 0 w 135"/>
                <a:gd name="T11" fmla="*/ 22 h 178"/>
                <a:gd name="T12" fmla="*/ 0 60000 65536"/>
                <a:gd name="T13" fmla="*/ 0 60000 65536"/>
                <a:gd name="T14" fmla="*/ 0 60000 65536"/>
                <a:gd name="T15" fmla="*/ 0 60000 65536"/>
                <a:gd name="T16" fmla="*/ 0 60000 65536"/>
                <a:gd name="T17" fmla="*/ 0 60000 65536"/>
                <a:gd name="T18" fmla="*/ 0 w 135"/>
                <a:gd name="T19" fmla="*/ 0 h 178"/>
                <a:gd name="T20" fmla="*/ 135 w 135"/>
                <a:gd name="T21" fmla="*/ 178 h 178"/>
              </a:gdLst>
              <a:ahLst/>
              <a:cxnLst>
                <a:cxn ang="T12">
                  <a:pos x="T0" y="T1"/>
                </a:cxn>
                <a:cxn ang="T13">
                  <a:pos x="T2" y="T3"/>
                </a:cxn>
                <a:cxn ang="T14">
                  <a:pos x="T4" y="T5"/>
                </a:cxn>
                <a:cxn ang="T15">
                  <a:pos x="T6" y="T7"/>
                </a:cxn>
                <a:cxn ang="T16">
                  <a:pos x="T8" y="T9"/>
                </a:cxn>
                <a:cxn ang="T17">
                  <a:pos x="T10" y="T11"/>
                </a:cxn>
              </a:cxnLst>
              <a:rect l="T18" t="T19" r="T20" b="T21"/>
              <a:pathLst>
                <a:path w="135" h="178">
                  <a:moveTo>
                    <a:pt x="0" y="22"/>
                  </a:moveTo>
                  <a:lnTo>
                    <a:pt x="135" y="0"/>
                  </a:lnTo>
                  <a:lnTo>
                    <a:pt x="135" y="148"/>
                  </a:lnTo>
                  <a:lnTo>
                    <a:pt x="32" y="173"/>
                  </a:lnTo>
                  <a:lnTo>
                    <a:pt x="0" y="178"/>
                  </a:lnTo>
                  <a:lnTo>
                    <a:pt x="0" y="22"/>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1" name="Freeform 156">
              <a:extLst>
                <a:ext uri="{FF2B5EF4-FFF2-40B4-BE49-F238E27FC236}">
                  <a16:creationId xmlns:a16="http://schemas.microsoft.com/office/drawing/2014/main" id="{E966EB33-F737-47CB-AE43-12CA525FE126}"/>
                </a:ext>
              </a:extLst>
            </p:cNvPr>
            <p:cNvSpPr>
              <a:spLocks/>
            </p:cNvSpPr>
            <p:nvPr/>
          </p:nvSpPr>
          <p:spPr bwMode="auto">
            <a:xfrm>
              <a:off x="3579" y="2122"/>
              <a:ext cx="80" cy="165"/>
            </a:xfrm>
            <a:custGeom>
              <a:avLst/>
              <a:gdLst>
                <a:gd name="T0" fmla="*/ 0 w 80"/>
                <a:gd name="T1" fmla="*/ 16 h 165"/>
                <a:gd name="T2" fmla="*/ 0 w 80"/>
                <a:gd name="T3" fmla="*/ 165 h 165"/>
                <a:gd name="T4" fmla="*/ 80 w 80"/>
                <a:gd name="T5" fmla="*/ 151 h 165"/>
                <a:gd name="T6" fmla="*/ 80 w 80"/>
                <a:gd name="T7" fmla="*/ 0 h 165"/>
                <a:gd name="T8" fmla="*/ 0 w 80"/>
                <a:gd name="T9" fmla="*/ 16 h 165"/>
                <a:gd name="T10" fmla="*/ 0 60000 65536"/>
                <a:gd name="T11" fmla="*/ 0 60000 65536"/>
                <a:gd name="T12" fmla="*/ 0 60000 65536"/>
                <a:gd name="T13" fmla="*/ 0 60000 65536"/>
                <a:gd name="T14" fmla="*/ 0 60000 65536"/>
                <a:gd name="T15" fmla="*/ 0 w 80"/>
                <a:gd name="T16" fmla="*/ 0 h 165"/>
                <a:gd name="T17" fmla="*/ 80 w 80"/>
                <a:gd name="T18" fmla="*/ 165 h 165"/>
              </a:gdLst>
              <a:ahLst/>
              <a:cxnLst>
                <a:cxn ang="T10">
                  <a:pos x="T0" y="T1"/>
                </a:cxn>
                <a:cxn ang="T11">
                  <a:pos x="T2" y="T3"/>
                </a:cxn>
                <a:cxn ang="T12">
                  <a:pos x="T4" y="T5"/>
                </a:cxn>
                <a:cxn ang="T13">
                  <a:pos x="T6" y="T7"/>
                </a:cxn>
                <a:cxn ang="T14">
                  <a:pos x="T8" y="T9"/>
                </a:cxn>
              </a:cxnLst>
              <a:rect l="T15" t="T16" r="T17" b="T18"/>
              <a:pathLst>
                <a:path w="80" h="165">
                  <a:moveTo>
                    <a:pt x="0" y="16"/>
                  </a:moveTo>
                  <a:lnTo>
                    <a:pt x="0" y="165"/>
                  </a:lnTo>
                  <a:lnTo>
                    <a:pt x="80" y="151"/>
                  </a:lnTo>
                  <a:lnTo>
                    <a:pt x="80" y="0"/>
                  </a:lnTo>
                  <a:lnTo>
                    <a:pt x="0" y="16"/>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2" name="Freeform 157">
              <a:extLst>
                <a:ext uri="{FF2B5EF4-FFF2-40B4-BE49-F238E27FC236}">
                  <a16:creationId xmlns:a16="http://schemas.microsoft.com/office/drawing/2014/main" id="{0BC42810-46BD-4C4E-B200-E11E7B5ED00E}"/>
                </a:ext>
              </a:extLst>
            </p:cNvPr>
            <p:cNvSpPr>
              <a:spLocks/>
            </p:cNvSpPr>
            <p:nvPr/>
          </p:nvSpPr>
          <p:spPr bwMode="auto">
            <a:xfrm>
              <a:off x="3627" y="2116"/>
              <a:ext cx="71" cy="164"/>
            </a:xfrm>
            <a:custGeom>
              <a:avLst/>
              <a:gdLst>
                <a:gd name="T0" fmla="*/ 0 w 71"/>
                <a:gd name="T1" fmla="*/ 9 h 164"/>
                <a:gd name="T2" fmla="*/ 0 w 71"/>
                <a:gd name="T3" fmla="*/ 164 h 164"/>
                <a:gd name="T4" fmla="*/ 71 w 71"/>
                <a:gd name="T5" fmla="*/ 148 h 164"/>
                <a:gd name="T6" fmla="*/ 71 w 71"/>
                <a:gd name="T7" fmla="*/ 0 h 164"/>
                <a:gd name="T8" fmla="*/ 0 w 71"/>
                <a:gd name="T9" fmla="*/ 9 h 164"/>
                <a:gd name="T10" fmla="*/ 0 60000 65536"/>
                <a:gd name="T11" fmla="*/ 0 60000 65536"/>
                <a:gd name="T12" fmla="*/ 0 60000 65536"/>
                <a:gd name="T13" fmla="*/ 0 60000 65536"/>
                <a:gd name="T14" fmla="*/ 0 60000 65536"/>
                <a:gd name="T15" fmla="*/ 0 w 71"/>
                <a:gd name="T16" fmla="*/ 0 h 164"/>
                <a:gd name="T17" fmla="*/ 71 w 71"/>
                <a:gd name="T18" fmla="*/ 164 h 164"/>
              </a:gdLst>
              <a:ahLst/>
              <a:cxnLst>
                <a:cxn ang="T10">
                  <a:pos x="T0" y="T1"/>
                </a:cxn>
                <a:cxn ang="T11">
                  <a:pos x="T2" y="T3"/>
                </a:cxn>
                <a:cxn ang="T12">
                  <a:pos x="T4" y="T5"/>
                </a:cxn>
                <a:cxn ang="T13">
                  <a:pos x="T6" y="T7"/>
                </a:cxn>
                <a:cxn ang="T14">
                  <a:pos x="T8" y="T9"/>
                </a:cxn>
              </a:cxnLst>
              <a:rect l="T15" t="T16" r="T17" b="T18"/>
              <a:pathLst>
                <a:path w="71" h="164">
                  <a:moveTo>
                    <a:pt x="0" y="9"/>
                  </a:moveTo>
                  <a:lnTo>
                    <a:pt x="0" y="164"/>
                  </a:lnTo>
                  <a:lnTo>
                    <a:pt x="71" y="148"/>
                  </a:lnTo>
                  <a:lnTo>
                    <a:pt x="71" y="0"/>
                  </a:lnTo>
                  <a:lnTo>
                    <a:pt x="0" y="9"/>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3" name="Freeform 158">
              <a:extLst>
                <a:ext uri="{FF2B5EF4-FFF2-40B4-BE49-F238E27FC236}">
                  <a16:creationId xmlns:a16="http://schemas.microsoft.com/office/drawing/2014/main" id="{7B499D4A-6DA9-425C-BAFA-9B0CAF5D9380}"/>
                </a:ext>
              </a:extLst>
            </p:cNvPr>
            <p:cNvSpPr>
              <a:spLocks/>
            </p:cNvSpPr>
            <p:nvPr/>
          </p:nvSpPr>
          <p:spPr bwMode="auto">
            <a:xfrm>
              <a:off x="3714" y="2090"/>
              <a:ext cx="75" cy="197"/>
            </a:xfrm>
            <a:custGeom>
              <a:avLst/>
              <a:gdLst>
                <a:gd name="T0" fmla="*/ 0 w 75"/>
                <a:gd name="T1" fmla="*/ 5 h 197"/>
                <a:gd name="T2" fmla="*/ 59 w 75"/>
                <a:gd name="T3" fmla="*/ 197 h 197"/>
                <a:gd name="T4" fmla="*/ 75 w 75"/>
                <a:gd name="T5" fmla="*/ 190 h 197"/>
                <a:gd name="T6" fmla="*/ 16 w 75"/>
                <a:gd name="T7" fmla="*/ 0 h 197"/>
                <a:gd name="T8" fmla="*/ 0 w 75"/>
                <a:gd name="T9" fmla="*/ 5 h 197"/>
                <a:gd name="T10" fmla="*/ 0 60000 65536"/>
                <a:gd name="T11" fmla="*/ 0 60000 65536"/>
                <a:gd name="T12" fmla="*/ 0 60000 65536"/>
                <a:gd name="T13" fmla="*/ 0 60000 65536"/>
                <a:gd name="T14" fmla="*/ 0 60000 65536"/>
                <a:gd name="T15" fmla="*/ 0 w 75"/>
                <a:gd name="T16" fmla="*/ 0 h 197"/>
                <a:gd name="T17" fmla="*/ 75 w 75"/>
                <a:gd name="T18" fmla="*/ 197 h 197"/>
              </a:gdLst>
              <a:ahLst/>
              <a:cxnLst>
                <a:cxn ang="T10">
                  <a:pos x="T0" y="T1"/>
                </a:cxn>
                <a:cxn ang="T11">
                  <a:pos x="T2" y="T3"/>
                </a:cxn>
                <a:cxn ang="T12">
                  <a:pos x="T4" y="T5"/>
                </a:cxn>
                <a:cxn ang="T13">
                  <a:pos x="T6" y="T7"/>
                </a:cxn>
                <a:cxn ang="T14">
                  <a:pos x="T8" y="T9"/>
                </a:cxn>
              </a:cxnLst>
              <a:rect l="T15" t="T16" r="T17" b="T18"/>
              <a:pathLst>
                <a:path w="75" h="197">
                  <a:moveTo>
                    <a:pt x="0" y="5"/>
                  </a:moveTo>
                  <a:lnTo>
                    <a:pt x="59" y="197"/>
                  </a:lnTo>
                  <a:lnTo>
                    <a:pt x="75" y="190"/>
                  </a:lnTo>
                  <a:lnTo>
                    <a:pt x="16" y="0"/>
                  </a:lnTo>
                  <a:lnTo>
                    <a:pt x="0" y="5"/>
                  </a:lnTo>
                  <a:close/>
                </a:path>
              </a:pathLst>
            </a:custGeom>
            <a:solidFill>
              <a:srgbClr val="CC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4" name="Freeform 159">
              <a:extLst>
                <a:ext uri="{FF2B5EF4-FFF2-40B4-BE49-F238E27FC236}">
                  <a16:creationId xmlns:a16="http://schemas.microsoft.com/office/drawing/2014/main" id="{C28B792D-AA16-460E-9D5A-B7A5978718B1}"/>
                </a:ext>
              </a:extLst>
            </p:cNvPr>
            <p:cNvSpPr>
              <a:spLocks/>
            </p:cNvSpPr>
            <p:nvPr/>
          </p:nvSpPr>
          <p:spPr bwMode="auto">
            <a:xfrm>
              <a:off x="2486" y="1801"/>
              <a:ext cx="29" cy="41"/>
            </a:xfrm>
            <a:custGeom>
              <a:avLst/>
              <a:gdLst>
                <a:gd name="T0" fmla="*/ 29 w 29"/>
                <a:gd name="T1" fmla="*/ 0 h 41"/>
                <a:gd name="T2" fmla="*/ 0 w 29"/>
                <a:gd name="T3" fmla="*/ 41 h 41"/>
                <a:gd name="T4" fmla="*/ 29 w 29"/>
                <a:gd name="T5" fmla="*/ 41 h 41"/>
                <a:gd name="T6" fmla="*/ 29 w 29"/>
                <a:gd name="T7" fmla="*/ 0 h 41"/>
                <a:gd name="T8" fmla="*/ 0 60000 65536"/>
                <a:gd name="T9" fmla="*/ 0 60000 65536"/>
                <a:gd name="T10" fmla="*/ 0 60000 65536"/>
                <a:gd name="T11" fmla="*/ 0 60000 65536"/>
                <a:gd name="T12" fmla="*/ 0 w 29"/>
                <a:gd name="T13" fmla="*/ 0 h 41"/>
                <a:gd name="T14" fmla="*/ 29 w 29"/>
                <a:gd name="T15" fmla="*/ 41 h 41"/>
              </a:gdLst>
              <a:ahLst/>
              <a:cxnLst>
                <a:cxn ang="T8">
                  <a:pos x="T0" y="T1"/>
                </a:cxn>
                <a:cxn ang="T9">
                  <a:pos x="T2" y="T3"/>
                </a:cxn>
                <a:cxn ang="T10">
                  <a:pos x="T4" y="T5"/>
                </a:cxn>
                <a:cxn ang="T11">
                  <a:pos x="T6" y="T7"/>
                </a:cxn>
              </a:cxnLst>
              <a:rect l="T12" t="T13" r="T14" b="T15"/>
              <a:pathLst>
                <a:path w="29" h="41">
                  <a:moveTo>
                    <a:pt x="29" y="0"/>
                  </a:moveTo>
                  <a:lnTo>
                    <a:pt x="0" y="41"/>
                  </a:lnTo>
                  <a:lnTo>
                    <a:pt x="29" y="41"/>
                  </a:lnTo>
                  <a:lnTo>
                    <a:pt x="29"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5" name="Freeform 160">
              <a:extLst>
                <a:ext uri="{FF2B5EF4-FFF2-40B4-BE49-F238E27FC236}">
                  <a16:creationId xmlns:a16="http://schemas.microsoft.com/office/drawing/2014/main" id="{C34D5837-9F0C-4DCE-A5B1-BF1C9833D563}"/>
                </a:ext>
              </a:extLst>
            </p:cNvPr>
            <p:cNvSpPr>
              <a:spLocks/>
            </p:cNvSpPr>
            <p:nvPr/>
          </p:nvSpPr>
          <p:spPr bwMode="auto">
            <a:xfrm>
              <a:off x="2545" y="1812"/>
              <a:ext cx="28" cy="41"/>
            </a:xfrm>
            <a:custGeom>
              <a:avLst/>
              <a:gdLst>
                <a:gd name="T0" fmla="*/ 28 w 28"/>
                <a:gd name="T1" fmla="*/ 0 h 41"/>
                <a:gd name="T2" fmla="*/ 0 w 28"/>
                <a:gd name="T3" fmla="*/ 41 h 41"/>
                <a:gd name="T4" fmla="*/ 28 w 28"/>
                <a:gd name="T5" fmla="*/ 41 h 41"/>
                <a:gd name="T6" fmla="*/ 28 w 28"/>
                <a:gd name="T7" fmla="*/ 0 h 41"/>
                <a:gd name="T8" fmla="*/ 0 60000 65536"/>
                <a:gd name="T9" fmla="*/ 0 60000 65536"/>
                <a:gd name="T10" fmla="*/ 0 60000 65536"/>
                <a:gd name="T11" fmla="*/ 0 60000 65536"/>
                <a:gd name="T12" fmla="*/ 0 w 28"/>
                <a:gd name="T13" fmla="*/ 0 h 41"/>
                <a:gd name="T14" fmla="*/ 28 w 28"/>
                <a:gd name="T15" fmla="*/ 41 h 41"/>
              </a:gdLst>
              <a:ahLst/>
              <a:cxnLst>
                <a:cxn ang="T8">
                  <a:pos x="T0" y="T1"/>
                </a:cxn>
                <a:cxn ang="T9">
                  <a:pos x="T2" y="T3"/>
                </a:cxn>
                <a:cxn ang="T10">
                  <a:pos x="T4" y="T5"/>
                </a:cxn>
                <a:cxn ang="T11">
                  <a:pos x="T6" y="T7"/>
                </a:cxn>
              </a:cxnLst>
              <a:rect l="T12" t="T13" r="T14" b="T15"/>
              <a:pathLst>
                <a:path w="28" h="41">
                  <a:moveTo>
                    <a:pt x="28" y="0"/>
                  </a:moveTo>
                  <a:lnTo>
                    <a:pt x="0" y="41"/>
                  </a:lnTo>
                  <a:lnTo>
                    <a:pt x="28" y="41"/>
                  </a:lnTo>
                  <a:lnTo>
                    <a:pt x="28"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6" name="Freeform 161">
              <a:extLst>
                <a:ext uri="{FF2B5EF4-FFF2-40B4-BE49-F238E27FC236}">
                  <a16:creationId xmlns:a16="http://schemas.microsoft.com/office/drawing/2014/main" id="{110B0F44-D4B4-46A7-93B4-FD3222D07BC7}"/>
                </a:ext>
              </a:extLst>
            </p:cNvPr>
            <p:cNvSpPr>
              <a:spLocks/>
            </p:cNvSpPr>
            <p:nvPr/>
          </p:nvSpPr>
          <p:spPr bwMode="auto">
            <a:xfrm>
              <a:off x="2620" y="1835"/>
              <a:ext cx="28" cy="41"/>
            </a:xfrm>
            <a:custGeom>
              <a:avLst/>
              <a:gdLst>
                <a:gd name="T0" fmla="*/ 28 w 28"/>
                <a:gd name="T1" fmla="*/ 0 h 41"/>
                <a:gd name="T2" fmla="*/ 0 w 28"/>
                <a:gd name="T3" fmla="*/ 41 h 41"/>
                <a:gd name="T4" fmla="*/ 28 w 28"/>
                <a:gd name="T5" fmla="*/ 41 h 41"/>
                <a:gd name="T6" fmla="*/ 28 w 28"/>
                <a:gd name="T7" fmla="*/ 0 h 41"/>
                <a:gd name="T8" fmla="*/ 0 60000 65536"/>
                <a:gd name="T9" fmla="*/ 0 60000 65536"/>
                <a:gd name="T10" fmla="*/ 0 60000 65536"/>
                <a:gd name="T11" fmla="*/ 0 60000 65536"/>
                <a:gd name="T12" fmla="*/ 0 w 28"/>
                <a:gd name="T13" fmla="*/ 0 h 41"/>
                <a:gd name="T14" fmla="*/ 28 w 28"/>
                <a:gd name="T15" fmla="*/ 41 h 41"/>
              </a:gdLst>
              <a:ahLst/>
              <a:cxnLst>
                <a:cxn ang="T8">
                  <a:pos x="T0" y="T1"/>
                </a:cxn>
                <a:cxn ang="T9">
                  <a:pos x="T2" y="T3"/>
                </a:cxn>
                <a:cxn ang="T10">
                  <a:pos x="T4" y="T5"/>
                </a:cxn>
                <a:cxn ang="T11">
                  <a:pos x="T6" y="T7"/>
                </a:cxn>
              </a:cxnLst>
              <a:rect l="T12" t="T13" r="T14" b="T15"/>
              <a:pathLst>
                <a:path w="28" h="41">
                  <a:moveTo>
                    <a:pt x="28" y="0"/>
                  </a:moveTo>
                  <a:lnTo>
                    <a:pt x="0" y="41"/>
                  </a:lnTo>
                  <a:lnTo>
                    <a:pt x="28" y="41"/>
                  </a:lnTo>
                  <a:lnTo>
                    <a:pt x="28"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7" name="Freeform 162">
              <a:extLst>
                <a:ext uri="{FF2B5EF4-FFF2-40B4-BE49-F238E27FC236}">
                  <a16:creationId xmlns:a16="http://schemas.microsoft.com/office/drawing/2014/main" id="{CE1EE42B-B4C0-46AA-83AF-928288721835}"/>
                </a:ext>
              </a:extLst>
            </p:cNvPr>
            <p:cNvSpPr>
              <a:spLocks/>
            </p:cNvSpPr>
            <p:nvPr/>
          </p:nvSpPr>
          <p:spPr bwMode="auto">
            <a:xfrm>
              <a:off x="3376" y="2173"/>
              <a:ext cx="57" cy="144"/>
            </a:xfrm>
            <a:custGeom>
              <a:avLst/>
              <a:gdLst>
                <a:gd name="T0" fmla="*/ 18 w 57"/>
                <a:gd name="T1" fmla="*/ 6 h 144"/>
                <a:gd name="T2" fmla="*/ 0 w 57"/>
                <a:gd name="T3" fmla="*/ 31 h 144"/>
                <a:gd name="T4" fmla="*/ 0 w 57"/>
                <a:gd name="T5" fmla="*/ 61 h 144"/>
                <a:gd name="T6" fmla="*/ 16 w 57"/>
                <a:gd name="T7" fmla="*/ 54 h 144"/>
                <a:gd name="T8" fmla="*/ 16 w 57"/>
                <a:gd name="T9" fmla="*/ 144 h 144"/>
                <a:gd name="T10" fmla="*/ 57 w 57"/>
                <a:gd name="T11" fmla="*/ 137 h 144"/>
                <a:gd name="T12" fmla="*/ 57 w 57"/>
                <a:gd name="T13" fmla="*/ 0 h 144"/>
                <a:gd name="T14" fmla="*/ 18 w 57"/>
                <a:gd name="T15" fmla="*/ 6 h 14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144"/>
                <a:gd name="T26" fmla="*/ 57 w 57"/>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144">
                  <a:moveTo>
                    <a:pt x="18" y="6"/>
                  </a:moveTo>
                  <a:lnTo>
                    <a:pt x="0" y="31"/>
                  </a:lnTo>
                  <a:lnTo>
                    <a:pt x="0" y="61"/>
                  </a:lnTo>
                  <a:lnTo>
                    <a:pt x="16" y="54"/>
                  </a:lnTo>
                  <a:lnTo>
                    <a:pt x="16" y="144"/>
                  </a:lnTo>
                  <a:lnTo>
                    <a:pt x="57" y="137"/>
                  </a:lnTo>
                  <a:lnTo>
                    <a:pt x="57" y="0"/>
                  </a:lnTo>
                  <a:lnTo>
                    <a:pt x="18" y="6"/>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8" name="Freeform 163">
              <a:extLst>
                <a:ext uri="{FF2B5EF4-FFF2-40B4-BE49-F238E27FC236}">
                  <a16:creationId xmlns:a16="http://schemas.microsoft.com/office/drawing/2014/main" id="{64CCD9B4-2082-4F22-A1EF-2CC6251A2991}"/>
                </a:ext>
              </a:extLst>
            </p:cNvPr>
            <p:cNvSpPr>
              <a:spLocks/>
            </p:cNvSpPr>
            <p:nvPr/>
          </p:nvSpPr>
          <p:spPr bwMode="auto">
            <a:xfrm>
              <a:off x="1689" y="2277"/>
              <a:ext cx="191" cy="137"/>
            </a:xfrm>
            <a:custGeom>
              <a:avLst/>
              <a:gdLst>
                <a:gd name="T0" fmla="*/ 145 w 191"/>
                <a:gd name="T1" fmla="*/ 3 h 137"/>
                <a:gd name="T2" fmla="*/ 120 w 191"/>
                <a:gd name="T3" fmla="*/ 0 h 137"/>
                <a:gd name="T4" fmla="*/ 83 w 191"/>
                <a:gd name="T5" fmla="*/ 24 h 137"/>
                <a:gd name="T6" fmla="*/ 103 w 191"/>
                <a:gd name="T7" fmla="*/ 32 h 137"/>
                <a:gd name="T8" fmla="*/ 88 w 191"/>
                <a:gd name="T9" fmla="*/ 40 h 137"/>
                <a:gd name="T10" fmla="*/ 74 w 191"/>
                <a:gd name="T11" fmla="*/ 48 h 137"/>
                <a:gd name="T12" fmla="*/ 62 w 191"/>
                <a:gd name="T13" fmla="*/ 57 h 137"/>
                <a:gd name="T14" fmla="*/ 49 w 191"/>
                <a:gd name="T15" fmla="*/ 67 h 137"/>
                <a:gd name="T16" fmla="*/ 39 w 191"/>
                <a:gd name="T17" fmla="*/ 80 h 137"/>
                <a:gd name="T18" fmla="*/ 26 w 191"/>
                <a:gd name="T19" fmla="*/ 92 h 137"/>
                <a:gd name="T20" fmla="*/ 14 w 191"/>
                <a:gd name="T21" fmla="*/ 108 h 137"/>
                <a:gd name="T22" fmla="*/ 0 w 191"/>
                <a:gd name="T23" fmla="*/ 126 h 137"/>
                <a:gd name="T24" fmla="*/ 49 w 191"/>
                <a:gd name="T25" fmla="*/ 137 h 137"/>
                <a:gd name="T26" fmla="*/ 65 w 191"/>
                <a:gd name="T27" fmla="*/ 119 h 137"/>
                <a:gd name="T28" fmla="*/ 81 w 191"/>
                <a:gd name="T29" fmla="*/ 101 h 137"/>
                <a:gd name="T30" fmla="*/ 97 w 191"/>
                <a:gd name="T31" fmla="*/ 85 h 137"/>
                <a:gd name="T32" fmla="*/ 115 w 191"/>
                <a:gd name="T33" fmla="*/ 71 h 137"/>
                <a:gd name="T34" fmla="*/ 133 w 191"/>
                <a:gd name="T35" fmla="*/ 58 h 137"/>
                <a:gd name="T36" fmla="*/ 151 w 191"/>
                <a:gd name="T37" fmla="*/ 44 h 137"/>
                <a:gd name="T38" fmla="*/ 170 w 191"/>
                <a:gd name="T39" fmla="*/ 32 h 137"/>
                <a:gd name="T40" fmla="*/ 191 w 191"/>
                <a:gd name="T41" fmla="*/ 19 h 137"/>
                <a:gd name="T42" fmla="*/ 145 w 191"/>
                <a:gd name="T43" fmla="*/ 3 h 13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1"/>
                <a:gd name="T67" fmla="*/ 0 h 137"/>
                <a:gd name="T68" fmla="*/ 191 w 191"/>
                <a:gd name="T69" fmla="*/ 137 h 13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1" h="137">
                  <a:moveTo>
                    <a:pt x="145" y="3"/>
                  </a:moveTo>
                  <a:lnTo>
                    <a:pt x="120" y="0"/>
                  </a:lnTo>
                  <a:lnTo>
                    <a:pt x="83" y="24"/>
                  </a:lnTo>
                  <a:lnTo>
                    <a:pt x="103" y="32"/>
                  </a:lnTo>
                  <a:lnTo>
                    <a:pt x="88" y="40"/>
                  </a:lnTo>
                  <a:lnTo>
                    <a:pt x="74" y="48"/>
                  </a:lnTo>
                  <a:lnTo>
                    <a:pt x="62" y="57"/>
                  </a:lnTo>
                  <a:lnTo>
                    <a:pt x="49" y="67"/>
                  </a:lnTo>
                  <a:lnTo>
                    <a:pt x="39" y="80"/>
                  </a:lnTo>
                  <a:lnTo>
                    <a:pt x="26" y="92"/>
                  </a:lnTo>
                  <a:lnTo>
                    <a:pt x="14" y="108"/>
                  </a:lnTo>
                  <a:lnTo>
                    <a:pt x="0" y="126"/>
                  </a:lnTo>
                  <a:lnTo>
                    <a:pt x="49" y="137"/>
                  </a:lnTo>
                  <a:lnTo>
                    <a:pt x="65" y="119"/>
                  </a:lnTo>
                  <a:lnTo>
                    <a:pt x="81" y="101"/>
                  </a:lnTo>
                  <a:lnTo>
                    <a:pt x="97" y="85"/>
                  </a:lnTo>
                  <a:lnTo>
                    <a:pt x="115" y="71"/>
                  </a:lnTo>
                  <a:lnTo>
                    <a:pt x="133" y="58"/>
                  </a:lnTo>
                  <a:lnTo>
                    <a:pt x="151" y="44"/>
                  </a:lnTo>
                  <a:lnTo>
                    <a:pt x="170" y="32"/>
                  </a:lnTo>
                  <a:lnTo>
                    <a:pt x="191" y="19"/>
                  </a:lnTo>
                  <a:lnTo>
                    <a:pt x="145" y="3"/>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81C6E369-6A0B-4B22-BDB6-6A95B943459B}"/>
              </a:ext>
            </a:extLst>
          </p:cNvPr>
          <p:cNvSpPr>
            <a:spLocks noGrp="1" noChangeArrowheads="1"/>
          </p:cNvSpPr>
          <p:nvPr>
            <p:ph type="title"/>
          </p:nvPr>
        </p:nvSpPr>
        <p:spPr>
          <a:xfrm>
            <a:off x="381000" y="228600"/>
            <a:ext cx="8393113" cy="757238"/>
          </a:xfrm>
        </p:spPr>
        <p:txBody>
          <a:bodyPr/>
          <a:lstStyle/>
          <a:p>
            <a:pPr eaLnBrk="1" hangingPunct="1">
              <a:defRPr/>
            </a:pPr>
            <a:r>
              <a:rPr lang="es-CR" dirty="0"/>
              <a:t>¿Qué tienen en común?</a:t>
            </a:r>
            <a:endParaRPr lang="es-ES" dirty="0"/>
          </a:p>
        </p:txBody>
      </p:sp>
      <p:pic>
        <p:nvPicPr>
          <p:cNvPr id="31747" name="Picture 5" descr="j0237248">
            <a:extLst>
              <a:ext uri="{FF2B5EF4-FFF2-40B4-BE49-F238E27FC236}">
                <a16:creationId xmlns:a16="http://schemas.microsoft.com/office/drawing/2014/main" id="{7059195D-486C-482B-B27D-9543E129F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743200"/>
            <a:ext cx="212566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8" name="Group 6">
            <a:extLst>
              <a:ext uri="{FF2B5EF4-FFF2-40B4-BE49-F238E27FC236}">
                <a16:creationId xmlns:a16="http://schemas.microsoft.com/office/drawing/2014/main" id="{D92928BF-03CA-45FD-B916-CEADA60407E2}"/>
              </a:ext>
            </a:extLst>
          </p:cNvPr>
          <p:cNvGrpSpPr>
            <a:grpSpLocks/>
          </p:cNvGrpSpPr>
          <p:nvPr/>
        </p:nvGrpSpPr>
        <p:grpSpPr bwMode="auto">
          <a:xfrm>
            <a:off x="766763" y="2114550"/>
            <a:ext cx="4330700" cy="2908300"/>
            <a:chOff x="483" y="1332"/>
            <a:chExt cx="2728" cy="1832"/>
          </a:xfrm>
        </p:grpSpPr>
        <p:sp>
          <p:nvSpPr>
            <p:cNvPr id="31749" name="Freeform 7">
              <a:extLst>
                <a:ext uri="{FF2B5EF4-FFF2-40B4-BE49-F238E27FC236}">
                  <a16:creationId xmlns:a16="http://schemas.microsoft.com/office/drawing/2014/main" id="{0D091A6D-57FA-46F6-8F3F-4B31681A9871}"/>
                </a:ext>
              </a:extLst>
            </p:cNvPr>
            <p:cNvSpPr>
              <a:spLocks/>
            </p:cNvSpPr>
            <p:nvPr/>
          </p:nvSpPr>
          <p:spPr bwMode="auto">
            <a:xfrm>
              <a:off x="531" y="2254"/>
              <a:ext cx="2662" cy="910"/>
            </a:xfrm>
            <a:custGeom>
              <a:avLst/>
              <a:gdLst>
                <a:gd name="T0" fmla="*/ 3979 w 2126"/>
                <a:gd name="T1" fmla="*/ 662 h 712"/>
                <a:gd name="T2" fmla="*/ 4367 w 2126"/>
                <a:gd name="T3" fmla="*/ 565 h 712"/>
                <a:gd name="T4" fmla="*/ 4906 w 2126"/>
                <a:gd name="T5" fmla="*/ 442 h 712"/>
                <a:gd name="T6" fmla="*/ 5567 w 2126"/>
                <a:gd name="T7" fmla="*/ 328 h 712"/>
                <a:gd name="T8" fmla="*/ 6299 w 2126"/>
                <a:gd name="T9" fmla="*/ 204 h 712"/>
                <a:gd name="T10" fmla="*/ 7077 w 2126"/>
                <a:gd name="T11" fmla="*/ 112 h 712"/>
                <a:gd name="T12" fmla="*/ 7827 w 2126"/>
                <a:gd name="T13" fmla="*/ 40 h 712"/>
                <a:gd name="T14" fmla="*/ 8532 w 2126"/>
                <a:gd name="T15" fmla="*/ 0 h 712"/>
                <a:gd name="T16" fmla="*/ 9143 w 2126"/>
                <a:gd name="T17" fmla="*/ 13 h 712"/>
                <a:gd name="T18" fmla="*/ 9609 w 2126"/>
                <a:gd name="T19" fmla="*/ 77 h 712"/>
                <a:gd name="T20" fmla="*/ 9888 w 2126"/>
                <a:gd name="T21" fmla="*/ 219 h 712"/>
                <a:gd name="T22" fmla="*/ 10246 w 2126"/>
                <a:gd name="T23" fmla="*/ 976 h 712"/>
                <a:gd name="T24" fmla="*/ 10206 w 2126"/>
                <a:gd name="T25" fmla="*/ 1582 h 712"/>
                <a:gd name="T26" fmla="*/ 10168 w 2126"/>
                <a:gd name="T27" fmla="*/ 1802 h 712"/>
                <a:gd name="T28" fmla="*/ 10147 w 2126"/>
                <a:gd name="T29" fmla="*/ 2543 h 712"/>
                <a:gd name="T30" fmla="*/ 9726 w 2126"/>
                <a:gd name="T31" fmla="*/ 3349 h 712"/>
                <a:gd name="T32" fmla="*/ 8978 w 2126"/>
                <a:gd name="T33" fmla="*/ 3370 h 712"/>
                <a:gd name="T34" fmla="*/ 8593 w 2126"/>
                <a:gd name="T35" fmla="*/ 2929 h 712"/>
                <a:gd name="T36" fmla="*/ 8482 w 2126"/>
                <a:gd name="T37" fmla="*/ 2644 h 712"/>
                <a:gd name="T38" fmla="*/ 8317 w 2126"/>
                <a:gd name="T39" fmla="*/ 2584 h 712"/>
                <a:gd name="T40" fmla="*/ 8076 w 2126"/>
                <a:gd name="T41" fmla="*/ 2563 h 712"/>
                <a:gd name="T42" fmla="*/ 7836 w 2126"/>
                <a:gd name="T43" fmla="*/ 2563 h 712"/>
                <a:gd name="T44" fmla="*/ 7562 w 2126"/>
                <a:gd name="T45" fmla="*/ 2602 h 712"/>
                <a:gd name="T46" fmla="*/ 7195 w 2126"/>
                <a:gd name="T47" fmla="*/ 2665 h 712"/>
                <a:gd name="T48" fmla="*/ 6822 w 2126"/>
                <a:gd name="T49" fmla="*/ 2726 h 712"/>
                <a:gd name="T50" fmla="*/ 6541 w 2126"/>
                <a:gd name="T51" fmla="*/ 2790 h 712"/>
                <a:gd name="T52" fmla="*/ 6431 w 2126"/>
                <a:gd name="T53" fmla="*/ 2809 h 712"/>
                <a:gd name="T54" fmla="*/ 6376 w 2126"/>
                <a:gd name="T55" fmla="*/ 2904 h 712"/>
                <a:gd name="T56" fmla="*/ 6169 w 2126"/>
                <a:gd name="T57" fmla="*/ 3058 h 712"/>
                <a:gd name="T58" fmla="*/ 5784 w 2126"/>
                <a:gd name="T59" fmla="*/ 3101 h 712"/>
                <a:gd name="T60" fmla="*/ 5567 w 2126"/>
                <a:gd name="T61" fmla="*/ 3004 h 712"/>
                <a:gd name="T62" fmla="*/ 5491 w 2126"/>
                <a:gd name="T63" fmla="*/ 2904 h 712"/>
                <a:gd name="T64" fmla="*/ 5039 w 2126"/>
                <a:gd name="T65" fmla="*/ 3058 h 712"/>
                <a:gd name="T66" fmla="*/ 4923 w 2126"/>
                <a:gd name="T67" fmla="*/ 3461 h 712"/>
                <a:gd name="T68" fmla="*/ 4573 w 2126"/>
                <a:gd name="T69" fmla="*/ 3905 h 712"/>
                <a:gd name="T70" fmla="*/ 3862 w 2126"/>
                <a:gd name="T71" fmla="*/ 3889 h 712"/>
                <a:gd name="T72" fmla="*/ 3496 w 2126"/>
                <a:gd name="T73" fmla="*/ 3447 h 712"/>
                <a:gd name="T74" fmla="*/ 3413 w 2126"/>
                <a:gd name="T75" fmla="*/ 3167 h 712"/>
                <a:gd name="T76" fmla="*/ 2966 w 2126"/>
                <a:gd name="T77" fmla="*/ 3191 h 712"/>
                <a:gd name="T78" fmla="*/ 2856 w 2126"/>
                <a:gd name="T79" fmla="*/ 3130 h 712"/>
                <a:gd name="T80" fmla="*/ 2780 w 2126"/>
                <a:gd name="T81" fmla="*/ 3070 h 712"/>
                <a:gd name="T82" fmla="*/ 2538 w 2126"/>
                <a:gd name="T83" fmla="*/ 3090 h 712"/>
                <a:gd name="T84" fmla="*/ 2182 w 2126"/>
                <a:gd name="T85" fmla="*/ 3130 h 712"/>
                <a:gd name="T86" fmla="*/ 1804 w 2126"/>
                <a:gd name="T87" fmla="*/ 3180 h 712"/>
                <a:gd name="T88" fmla="*/ 1493 w 2126"/>
                <a:gd name="T89" fmla="*/ 3228 h 712"/>
                <a:gd name="T90" fmla="*/ 1376 w 2126"/>
                <a:gd name="T91" fmla="*/ 3246 h 712"/>
                <a:gd name="T92" fmla="*/ 1316 w 2126"/>
                <a:gd name="T93" fmla="*/ 3338 h 712"/>
                <a:gd name="T94" fmla="*/ 1099 w 2126"/>
                <a:gd name="T95" fmla="*/ 3484 h 712"/>
                <a:gd name="T96" fmla="*/ 610 w 2126"/>
                <a:gd name="T97" fmla="*/ 3482 h 712"/>
                <a:gd name="T98" fmla="*/ 169 w 2126"/>
                <a:gd name="T99" fmla="*/ 2982 h 712"/>
                <a:gd name="T100" fmla="*/ 13 w 2126"/>
                <a:gd name="T101" fmla="*/ 2497 h 712"/>
                <a:gd name="T102" fmla="*/ 148 w 2126"/>
                <a:gd name="T103" fmla="*/ 2371 h 712"/>
                <a:gd name="T104" fmla="*/ 791 w 2126"/>
                <a:gd name="T105" fmla="*/ 2086 h 712"/>
                <a:gd name="T106" fmla="*/ 1734 w 2126"/>
                <a:gd name="T107" fmla="*/ 1660 h 712"/>
                <a:gd name="T108" fmla="*/ 2732 w 2126"/>
                <a:gd name="T109" fmla="*/ 1217 h 712"/>
                <a:gd name="T110" fmla="*/ 3537 w 2126"/>
                <a:gd name="T111" fmla="*/ 856 h 7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26"/>
                <a:gd name="T169" fmla="*/ 0 h 712"/>
                <a:gd name="T170" fmla="*/ 2126 w 2126"/>
                <a:gd name="T171" fmla="*/ 712 h 7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50" name="Freeform 8">
              <a:extLst>
                <a:ext uri="{FF2B5EF4-FFF2-40B4-BE49-F238E27FC236}">
                  <a16:creationId xmlns:a16="http://schemas.microsoft.com/office/drawing/2014/main" id="{5DD687A2-D541-4435-AF34-513D0E33969D}"/>
                </a:ext>
              </a:extLst>
            </p:cNvPr>
            <p:cNvSpPr>
              <a:spLocks/>
            </p:cNvSpPr>
            <p:nvPr/>
          </p:nvSpPr>
          <p:spPr bwMode="auto">
            <a:xfrm>
              <a:off x="498" y="1811"/>
              <a:ext cx="2713" cy="1101"/>
            </a:xfrm>
            <a:custGeom>
              <a:avLst/>
              <a:gdLst>
                <a:gd name="T0" fmla="*/ 1074 w 2167"/>
                <a:gd name="T1" fmla="*/ 1096 h 861"/>
                <a:gd name="T2" fmla="*/ 730 w 2167"/>
                <a:gd name="T3" fmla="*/ 1591 h 861"/>
                <a:gd name="T4" fmla="*/ 491 w 2167"/>
                <a:gd name="T5" fmla="*/ 2243 h 861"/>
                <a:gd name="T6" fmla="*/ 478 w 2167"/>
                <a:gd name="T7" fmla="*/ 2587 h 861"/>
                <a:gd name="T8" fmla="*/ 416 w 2167"/>
                <a:gd name="T9" fmla="*/ 2650 h 861"/>
                <a:gd name="T10" fmla="*/ 155 w 2167"/>
                <a:gd name="T11" fmla="*/ 3063 h 861"/>
                <a:gd name="T12" fmla="*/ 0 w 2167"/>
                <a:gd name="T13" fmla="*/ 3817 h 861"/>
                <a:gd name="T14" fmla="*/ 133 w 2167"/>
                <a:gd name="T15" fmla="*/ 4405 h 861"/>
                <a:gd name="T16" fmla="*/ 368 w 2167"/>
                <a:gd name="T17" fmla="*/ 4538 h 861"/>
                <a:gd name="T18" fmla="*/ 568 w 2167"/>
                <a:gd name="T19" fmla="*/ 4547 h 861"/>
                <a:gd name="T20" fmla="*/ 878 w 2167"/>
                <a:gd name="T21" fmla="*/ 4577 h 861"/>
                <a:gd name="T22" fmla="*/ 1356 w 2167"/>
                <a:gd name="T23" fmla="*/ 4615 h 861"/>
                <a:gd name="T24" fmla="*/ 1892 w 2167"/>
                <a:gd name="T25" fmla="*/ 4671 h 861"/>
                <a:gd name="T26" fmla="*/ 2341 w 2167"/>
                <a:gd name="T27" fmla="*/ 4726 h 861"/>
                <a:gd name="T28" fmla="*/ 2610 w 2167"/>
                <a:gd name="T29" fmla="*/ 4774 h 861"/>
                <a:gd name="T30" fmla="*/ 2873 w 2167"/>
                <a:gd name="T31" fmla="*/ 4814 h 861"/>
                <a:gd name="T32" fmla="*/ 3137 w 2167"/>
                <a:gd name="T33" fmla="*/ 4629 h 861"/>
                <a:gd name="T34" fmla="*/ 3410 w 2167"/>
                <a:gd name="T35" fmla="*/ 4031 h 861"/>
                <a:gd name="T36" fmla="*/ 3801 w 2167"/>
                <a:gd name="T37" fmla="*/ 3272 h 861"/>
                <a:gd name="T38" fmla="*/ 4403 w 2167"/>
                <a:gd name="T39" fmla="*/ 2790 h 861"/>
                <a:gd name="T40" fmla="*/ 5093 w 2167"/>
                <a:gd name="T41" fmla="*/ 3022 h 861"/>
                <a:gd name="T42" fmla="*/ 5361 w 2167"/>
                <a:gd name="T43" fmla="*/ 3872 h 861"/>
                <a:gd name="T44" fmla="*/ 5381 w 2167"/>
                <a:gd name="T45" fmla="*/ 4506 h 861"/>
                <a:gd name="T46" fmla="*/ 5361 w 2167"/>
                <a:gd name="T47" fmla="*/ 4748 h 861"/>
                <a:gd name="T48" fmla="*/ 5450 w 2167"/>
                <a:gd name="T49" fmla="*/ 4774 h 861"/>
                <a:gd name="T50" fmla="*/ 5696 w 2167"/>
                <a:gd name="T51" fmla="*/ 4488 h 861"/>
                <a:gd name="T52" fmla="*/ 6142 w 2167"/>
                <a:gd name="T53" fmla="*/ 4298 h 861"/>
                <a:gd name="T54" fmla="*/ 6776 w 2167"/>
                <a:gd name="T55" fmla="*/ 4150 h 861"/>
                <a:gd name="T56" fmla="*/ 7457 w 2167"/>
                <a:gd name="T57" fmla="*/ 4036 h 861"/>
                <a:gd name="T58" fmla="*/ 8029 w 2167"/>
                <a:gd name="T59" fmla="*/ 3932 h 861"/>
                <a:gd name="T60" fmla="*/ 8336 w 2167"/>
                <a:gd name="T61" fmla="*/ 3806 h 861"/>
                <a:gd name="T62" fmla="*/ 8518 w 2167"/>
                <a:gd name="T63" fmla="*/ 3690 h 861"/>
                <a:gd name="T64" fmla="*/ 8630 w 2167"/>
                <a:gd name="T65" fmla="*/ 3690 h 861"/>
                <a:gd name="T66" fmla="*/ 8740 w 2167"/>
                <a:gd name="T67" fmla="*/ 3486 h 861"/>
                <a:gd name="T68" fmla="*/ 9028 w 2167"/>
                <a:gd name="T69" fmla="*/ 2850 h 861"/>
                <a:gd name="T70" fmla="*/ 9470 w 2167"/>
                <a:gd name="T71" fmla="*/ 2304 h 861"/>
                <a:gd name="T72" fmla="*/ 9962 w 2167"/>
                <a:gd name="T73" fmla="*/ 2405 h 861"/>
                <a:gd name="T74" fmla="*/ 10257 w 2167"/>
                <a:gd name="T75" fmla="*/ 2850 h 861"/>
                <a:gd name="T76" fmla="*/ 10351 w 2167"/>
                <a:gd name="T77" fmla="*/ 3190 h 861"/>
                <a:gd name="T78" fmla="*/ 10426 w 2167"/>
                <a:gd name="T79" fmla="*/ 3130 h 861"/>
                <a:gd name="T80" fmla="*/ 10360 w 2167"/>
                <a:gd name="T81" fmla="*/ 2647 h 861"/>
                <a:gd name="T82" fmla="*/ 10007 w 2167"/>
                <a:gd name="T83" fmla="*/ 2034 h 861"/>
                <a:gd name="T84" fmla="*/ 9946 w 2167"/>
                <a:gd name="T85" fmla="*/ 1682 h 861"/>
                <a:gd name="T86" fmla="*/ 9624 w 2167"/>
                <a:gd name="T87" fmla="*/ 1666 h 861"/>
                <a:gd name="T88" fmla="*/ 9028 w 2167"/>
                <a:gd name="T89" fmla="*/ 2046 h 861"/>
                <a:gd name="T90" fmla="*/ 8608 w 2167"/>
                <a:gd name="T91" fmla="*/ 2685 h 861"/>
                <a:gd name="T92" fmla="*/ 8853 w 2167"/>
                <a:gd name="T93" fmla="*/ 1870 h 861"/>
                <a:gd name="T94" fmla="*/ 9114 w 2167"/>
                <a:gd name="T95" fmla="*/ 385 h 861"/>
                <a:gd name="T96" fmla="*/ 8928 w 2167"/>
                <a:gd name="T97" fmla="*/ 40 h 861"/>
                <a:gd name="T98" fmla="*/ 8299 w 2167"/>
                <a:gd name="T99" fmla="*/ 188 h 861"/>
                <a:gd name="T100" fmla="*/ 7334 w 2167"/>
                <a:gd name="T101" fmla="*/ 428 h 861"/>
                <a:gd name="T102" fmla="*/ 6240 w 2167"/>
                <a:gd name="T103" fmla="*/ 676 h 861"/>
                <a:gd name="T104" fmla="*/ 5217 w 2167"/>
                <a:gd name="T105" fmla="*/ 894 h 861"/>
                <a:gd name="T106" fmla="*/ 4434 w 2167"/>
                <a:gd name="T107" fmla="*/ 1028 h 861"/>
                <a:gd name="T108" fmla="*/ 3725 w 2167"/>
                <a:gd name="T109" fmla="*/ 1105 h 861"/>
                <a:gd name="T110" fmla="*/ 3021 w 2167"/>
                <a:gd name="T111" fmla="*/ 1143 h 861"/>
                <a:gd name="T112" fmla="*/ 2352 w 2167"/>
                <a:gd name="T113" fmla="*/ 1143 h 861"/>
                <a:gd name="T114" fmla="*/ 1736 w 2167"/>
                <a:gd name="T115" fmla="*/ 1096 h 861"/>
                <a:gd name="T116" fmla="*/ 1174 w 2167"/>
                <a:gd name="T117" fmla="*/ 978 h 8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67"/>
                <a:gd name="T178" fmla="*/ 0 h 861"/>
                <a:gd name="T179" fmla="*/ 2167 w 2167"/>
                <a:gd name="T180" fmla="*/ 861 h 86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w="9525">
              <a:round/>
              <a:headEnd/>
              <a:tailEnd/>
            </a:ln>
            <a:scene3d>
              <a:camera prst="legacyObliqueTopRight"/>
              <a:lightRig rig="legacyFlat4" dir="t"/>
            </a:scene3d>
            <a:sp3d extrusionH="163500" prstMaterial="legacyWireframe">
              <a:bevelT w="13500" h="13500" prst="angle"/>
              <a:bevelB w="13500" h="13500" prst="angle"/>
              <a:extrusionClr>
                <a:srgbClr val="007FFF"/>
              </a:extrusionClr>
              <a:contourClr>
                <a:srgbClr val="007FFF"/>
              </a:contourClr>
            </a:sp3d>
          </p:spPr>
          <p:txBody>
            <a:bodyPr>
              <a:flatTx/>
            </a:bodyPr>
            <a:lstStyle/>
            <a:p>
              <a:endParaRPr lang="en-US"/>
            </a:p>
          </p:txBody>
        </p:sp>
        <p:sp>
          <p:nvSpPr>
            <p:cNvPr id="31751" name="Freeform 9">
              <a:extLst>
                <a:ext uri="{FF2B5EF4-FFF2-40B4-BE49-F238E27FC236}">
                  <a16:creationId xmlns:a16="http://schemas.microsoft.com/office/drawing/2014/main" id="{0AD85396-587A-455C-A429-DF19139452B9}"/>
                </a:ext>
              </a:extLst>
            </p:cNvPr>
            <p:cNvSpPr>
              <a:spLocks/>
            </p:cNvSpPr>
            <p:nvPr/>
          </p:nvSpPr>
          <p:spPr bwMode="auto">
            <a:xfrm>
              <a:off x="785" y="1360"/>
              <a:ext cx="2319" cy="1496"/>
            </a:xfrm>
            <a:custGeom>
              <a:avLst/>
              <a:gdLst>
                <a:gd name="T0" fmla="*/ 49 w 1852"/>
                <a:gd name="T1" fmla="*/ 2965 h 1170"/>
                <a:gd name="T2" fmla="*/ 232 w 1852"/>
                <a:gd name="T3" fmla="*/ 2800 h 1170"/>
                <a:gd name="T4" fmla="*/ 418 w 1852"/>
                <a:gd name="T5" fmla="*/ 2571 h 1170"/>
                <a:gd name="T6" fmla="*/ 487 w 1852"/>
                <a:gd name="T7" fmla="*/ 2601 h 1170"/>
                <a:gd name="T8" fmla="*/ 731 w 1852"/>
                <a:gd name="T9" fmla="*/ 2670 h 1170"/>
                <a:gd name="T10" fmla="*/ 1192 w 1852"/>
                <a:gd name="T11" fmla="*/ 2723 h 1170"/>
                <a:gd name="T12" fmla="*/ 1940 w 1852"/>
                <a:gd name="T13" fmla="*/ 2699 h 1170"/>
                <a:gd name="T14" fmla="*/ 3011 w 1852"/>
                <a:gd name="T15" fmla="*/ 2548 h 1170"/>
                <a:gd name="T16" fmla="*/ 3519 w 1852"/>
                <a:gd name="T17" fmla="*/ 2358 h 1170"/>
                <a:gd name="T18" fmla="*/ 3903 w 1852"/>
                <a:gd name="T19" fmla="*/ 1743 h 1170"/>
                <a:gd name="T20" fmla="*/ 4663 w 1852"/>
                <a:gd name="T21" fmla="*/ 563 h 1170"/>
                <a:gd name="T22" fmla="*/ 4906 w 1852"/>
                <a:gd name="T23" fmla="*/ 284 h 1170"/>
                <a:gd name="T24" fmla="*/ 5211 w 1852"/>
                <a:gd name="T25" fmla="*/ 125 h 1170"/>
                <a:gd name="T26" fmla="*/ 5535 w 1852"/>
                <a:gd name="T27" fmla="*/ 40 h 1170"/>
                <a:gd name="T28" fmla="*/ 5843 w 1852"/>
                <a:gd name="T29" fmla="*/ 1 h 1170"/>
                <a:gd name="T30" fmla="*/ 6112 w 1852"/>
                <a:gd name="T31" fmla="*/ 0 h 1170"/>
                <a:gd name="T32" fmla="*/ 6316 w 1852"/>
                <a:gd name="T33" fmla="*/ 0 h 1170"/>
                <a:gd name="T34" fmla="*/ 6814 w 1852"/>
                <a:gd name="T35" fmla="*/ 40 h 1170"/>
                <a:gd name="T36" fmla="*/ 7364 w 1852"/>
                <a:gd name="T37" fmla="*/ 137 h 1170"/>
                <a:gd name="T38" fmla="*/ 7543 w 1852"/>
                <a:gd name="T39" fmla="*/ 425 h 1170"/>
                <a:gd name="T40" fmla="*/ 7929 w 1852"/>
                <a:gd name="T41" fmla="*/ 1082 h 1170"/>
                <a:gd name="T42" fmla="*/ 8199 w 1852"/>
                <a:gd name="T43" fmla="*/ 1619 h 1170"/>
                <a:gd name="T44" fmla="*/ 8346 w 1852"/>
                <a:gd name="T45" fmla="*/ 1791 h 1170"/>
                <a:gd name="T46" fmla="*/ 8589 w 1852"/>
                <a:gd name="T47" fmla="*/ 2002 h 1170"/>
                <a:gd name="T48" fmla="*/ 8824 w 1852"/>
                <a:gd name="T49" fmla="*/ 2229 h 1170"/>
                <a:gd name="T50" fmla="*/ 8928 w 1852"/>
                <a:gd name="T51" fmla="*/ 2928 h 1170"/>
                <a:gd name="T52" fmla="*/ 8884 w 1852"/>
                <a:gd name="T53" fmla="*/ 3626 h 1170"/>
                <a:gd name="T54" fmla="*/ 8635 w 1852"/>
                <a:gd name="T55" fmla="*/ 3855 h 1170"/>
                <a:gd name="T56" fmla="*/ 8170 w 1852"/>
                <a:gd name="T57" fmla="*/ 3997 h 1170"/>
                <a:gd name="T58" fmla="*/ 7622 w 1852"/>
                <a:gd name="T59" fmla="*/ 4710 h 1170"/>
                <a:gd name="T60" fmla="*/ 7430 w 1852"/>
                <a:gd name="T61" fmla="*/ 5333 h 1170"/>
                <a:gd name="T62" fmla="*/ 7505 w 1852"/>
                <a:gd name="T63" fmla="*/ 5613 h 1170"/>
                <a:gd name="T64" fmla="*/ 7554 w 1852"/>
                <a:gd name="T65" fmla="*/ 5675 h 1170"/>
                <a:gd name="T66" fmla="*/ 7465 w 1852"/>
                <a:gd name="T67" fmla="*/ 5814 h 1170"/>
                <a:gd name="T68" fmla="*/ 7177 w 1852"/>
                <a:gd name="T69" fmla="*/ 6008 h 1170"/>
                <a:gd name="T70" fmla="*/ 6548 w 1852"/>
                <a:gd name="T71" fmla="*/ 6237 h 1170"/>
                <a:gd name="T72" fmla="*/ 5502 w 1852"/>
                <a:gd name="T73" fmla="*/ 6437 h 1170"/>
                <a:gd name="T74" fmla="*/ 4508 w 1852"/>
                <a:gd name="T75" fmla="*/ 6525 h 1170"/>
                <a:gd name="T76" fmla="*/ 4435 w 1852"/>
                <a:gd name="T77" fmla="*/ 6370 h 1170"/>
                <a:gd name="T78" fmla="*/ 4476 w 1852"/>
                <a:gd name="T79" fmla="*/ 6159 h 1170"/>
                <a:gd name="T80" fmla="*/ 4709 w 1852"/>
                <a:gd name="T81" fmla="*/ 6044 h 1170"/>
                <a:gd name="T82" fmla="*/ 5149 w 1852"/>
                <a:gd name="T83" fmla="*/ 5939 h 1170"/>
                <a:gd name="T84" fmla="*/ 5722 w 1852"/>
                <a:gd name="T85" fmla="*/ 5776 h 1170"/>
                <a:gd name="T86" fmla="*/ 6316 w 1852"/>
                <a:gd name="T87" fmla="*/ 5535 h 1170"/>
                <a:gd name="T88" fmla="*/ 6827 w 1852"/>
                <a:gd name="T89" fmla="*/ 5191 h 1170"/>
                <a:gd name="T90" fmla="*/ 7098 w 1852"/>
                <a:gd name="T91" fmla="*/ 4811 h 1170"/>
                <a:gd name="T92" fmla="*/ 7507 w 1852"/>
                <a:gd name="T93" fmla="*/ 3915 h 1170"/>
                <a:gd name="T94" fmla="*/ 7811 w 1852"/>
                <a:gd name="T95" fmla="*/ 2583 h 1170"/>
                <a:gd name="T96" fmla="*/ 7674 w 1852"/>
                <a:gd name="T97" fmla="*/ 2199 h 1170"/>
                <a:gd name="T98" fmla="*/ 7201 w 1852"/>
                <a:gd name="T99" fmla="*/ 2319 h 1170"/>
                <a:gd name="T100" fmla="*/ 6386 w 1852"/>
                <a:gd name="T101" fmla="*/ 2500 h 1170"/>
                <a:gd name="T102" fmla="*/ 5287 w 1852"/>
                <a:gd name="T103" fmla="*/ 2711 h 1170"/>
                <a:gd name="T104" fmla="*/ 3966 w 1852"/>
                <a:gd name="T105" fmla="*/ 2917 h 1170"/>
                <a:gd name="T106" fmla="*/ 2524 w 1852"/>
                <a:gd name="T107" fmla="*/ 3069 h 1170"/>
                <a:gd name="T108" fmla="*/ 1455 w 1852"/>
                <a:gd name="T109" fmla="*/ 3149 h 1170"/>
                <a:gd name="T110" fmla="*/ 796 w 1852"/>
                <a:gd name="T111" fmla="*/ 3167 h 1170"/>
                <a:gd name="T112" fmla="*/ 399 w 1852"/>
                <a:gd name="T113" fmla="*/ 3129 h 1170"/>
                <a:gd name="T114" fmla="*/ 179 w 1852"/>
                <a:gd name="T115" fmla="*/ 3069 h 1170"/>
                <a:gd name="T116" fmla="*/ 0 w 1852"/>
                <a:gd name="T117" fmla="*/ 3006 h 117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52"/>
                <a:gd name="T178" fmla="*/ 0 h 1170"/>
                <a:gd name="T179" fmla="*/ 1852 w 1852"/>
                <a:gd name="T180" fmla="*/ 1170 h 117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w="9525">
              <a:round/>
              <a:headEnd/>
              <a:tailEnd/>
            </a:ln>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p:spPr>
          <p:txBody>
            <a:bodyPr>
              <a:flatTx/>
            </a:bodyPr>
            <a:lstStyle/>
            <a:p>
              <a:endParaRPr lang="en-US"/>
            </a:p>
          </p:txBody>
        </p:sp>
        <p:sp>
          <p:nvSpPr>
            <p:cNvPr id="31752" name="Freeform 10">
              <a:extLst>
                <a:ext uri="{FF2B5EF4-FFF2-40B4-BE49-F238E27FC236}">
                  <a16:creationId xmlns:a16="http://schemas.microsoft.com/office/drawing/2014/main" id="{75276690-1327-4E9E-965B-223EAB8E8DEC}"/>
                </a:ext>
              </a:extLst>
            </p:cNvPr>
            <p:cNvSpPr>
              <a:spLocks/>
            </p:cNvSpPr>
            <p:nvPr/>
          </p:nvSpPr>
          <p:spPr bwMode="auto">
            <a:xfrm>
              <a:off x="877" y="1351"/>
              <a:ext cx="1413" cy="635"/>
            </a:xfrm>
            <a:custGeom>
              <a:avLst/>
              <a:gdLst>
                <a:gd name="T0" fmla="*/ 0 w 1129"/>
                <a:gd name="T1" fmla="*/ 2683 h 497"/>
                <a:gd name="T2" fmla="*/ 45 w 1129"/>
                <a:gd name="T3" fmla="*/ 2614 h 497"/>
                <a:gd name="T4" fmla="*/ 125 w 1129"/>
                <a:gd name="T5" fmla="*/ 2465 h 497"/>
                <a:gd name="T6" fmla="*/ 273 w 1129"/>
                <a:gd name="T7" fmla="*/ 2245 h 497"/>
                <a:gd name="T8" fmla="*/ 486 w 1129"/>
                <a:gd name="T9" fmla="*/ 1975 h 497"/>
                <a:gd name="T10" fmla="*/ 782 w 1129"/>
                <a:gd name="T11" fmla="*/ 1633 h 497"/>
                <a:gd name="T12" fmla="*/ 1188 w 1129"/>
                <a:gd name="T13" fmla="*/ 1227 h 497"/>
                <a:gd name="T14" fmla="*/ 1700 w 1129"/>
                <a:gd name="T15" fmla="*/ 760 h 497"/>
                <a:gd name="T16" fmla="*/ 2011 w 1129"/>
                <a:gd name="T17" fmla="*/ 503 h 497"/>
                <a:gd name="T18" fmla="*/ 2098 w 1129"/>
                <a:gd name="T19" fmla="*/ 455 h 497"/>
                <a:gd name="T20" fmla="*/ 2262 w 1129"/>
                <a:gd name="T21" fmla="*/ 365 h 497"/>
                <a:gd name="T22" fmla="*/ 2548 w 1129"/>
                <a:gd name="T23" fmla="*/ 257 h 497"/>
                <a:gd name="T24" fmla="*/ 2946 w 1129"/>
                <a:gd name="T25" fmla="*/ 143 h 497"/>
                <a:gd name="T26" fmla="*/ 3474 w 1129"/>
                <a:gd name="T27" fmla="*/ 59 h 497"/>
                <a:gd name="T28" fmla="*/ 4143 w 1129"/>
                <a:gd name="T29" fmla="*/ 1 h 497"/>
                <a:gd name="T30" fmla="*/ 4956 w 1129"/>
                <a:gd name="T31" fmla="*/ 1 h 497"/>
                <a:gd name="T32" fmla="*/ 5394 w 1129"/>
                <a:gd name="T33" fmla="*/ 37 h 497"/>
                <a:gd name="T34" fmla="*/ 5199 w 1129"/>
                <a:gd name="T35" fmla="*/ 65 h 497"/>
                <a:gd name="T36" fmla="*/ 4894 w 1129"/>
                <a:gd name="T37" fmla="*/ 143 h 497"/>
                <a:gd name="T38" fmla="*/ 4568 w 1129"/>
                <a:gd name="T39" fmla="*/ 323 h 497"/>
                <a:gd name="T40" fmla="*/ 4277 w 1129"/>
                <a:gd name="T41" fmla="*/ 684 h 497"/>
                <a:gd name="T42" fmla="*/ 3881 w 1129"/>
                <a:gd name="T43" fmla="*/ 1256 h 497"/>
                <a:gd name="T44" fmla="*/ 3499 w 1129"/>
                <a:gd name="T45" fmla="*/ 1850 h 497"/>
                <a:gd name="T46" fmla="*/ 3225 w 1129"/>
                <a:gd name="T47" fmla="*/ 2268 h 497"/>
                <a:gd name="T48" fmla="*/ 3149 w 1129"/>
                <a:gd name="T49" fmla="*/ 2380 h 497"/>
                <a:gd name="T50" fmla="*/ 3101 w 1129"/>
                <a:gd name="T51" fmla="*/ 2465 h 497"/>
                <a:gd name="T52" fmla="*/ 2977 w 1129"/>
                <a:gd name="T53" fmla="*/ 2566 h 497"/>
                <a:gd name="T54" fmla="*/ 2673 w 1129"/>
                <a:gd name="T55" fmla="*/ 2659 h 497"/>
                <a:gd name="T56" fmla="*/ 2418 w 1129"/>
                <a:gd name="T57" fmla="*/ 2697 h 497"/>
                <a:gd name="T58" fmla="*/ 2320 w 1129"/>
                <a:gd name="T59" fmla="*/ 2706 h 497"/>
                <a:gd name="T60" fmla="*/ 2136 w 1129"/>
                <a:gd name="T61" fmla="*/ 2724 h 497"/>
                <a:gd name="T62" fmla="*/ 1872 w 1129"/>
                <a:gd name="T63" fmla="*/ 2744 h 497"/>
                <a:gd name="T64" fmla="*/ 1549 w 1129"/>
                <a:gd name="T65" fmla="*/ 2762 h 497"/>
                <a:gd name="T66" fmla="*/ 1151 w 1129"/>
                <a:gd name="T67" fmla="*/ 2762 h 497"/>
                <a:gd name="T68" fmla="*/ 730 w 1129"/>
                <a:gd name="T69" fmla="*/ 2747 h 497"/>
                <a:gd name="T70" fmla="*/ 244 w 1129"/>
                <a:gd name="T71" fmla="*/ 2724 h 4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9"/>
                <a:gd name="T109" fmla="*/ 0 h 497"/>
                <a:gd name="T110" fmla="*/ 1129 w 1129"/>
                <a:gd name="T111" fmla="*/ 497 h 4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w="9525">
              <a:round/>
              <a:headEnd/>
              <a:tailEnd/>
            </a:ln>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p:spPr>
          <p:txBody>
            <a:bodyPr>
              <a:flatTx/>
            </a:bodyPr>
            <a:lstStyle/>
            <a:p>
              <a:endParaRPr lang="en-US"/>
            </a:p>
          </p:txBody>
        </p:sp>
        <p:sp>
          <p:nvSpPr>
            <p:cNvPr id="31753" name="Freeform 11">
              <a:extLst>
                <a:ext uri="{FF2B5EF4-FFF2-40B4-BE49-F238E27FC236}">
                  <a16:creationId xmlns:a16="http://schemas.microsoft.com/office/drawing/2014/main" id="{7414F2D5-AF3B-4B8A-8E7D-536A836CA0F5}"/>
                </a:ext>
              </a:extLst>
            </p:cNvPr>
            <p:cNvSpPr>
              <a:spLocks/>
            </p:cNvSpPr>
            <p:nvPr/>
          </p:nvSpPr>
          <p:spPr bwMode="auto">
            <a:xfrm>
              <a:off x="1875" y="1462"/>
              <a:ext cx="850" cy="460"/>
            </a:xfrm>
            <a:custGeom>
              <a:avLst/>
              <a:gdLst>
                <a:gd name="T0" fmla="*/ 0 w 679"/>
                <a:gd name="T1" fmla="*/ 2004 h 360"/>
                <a:gd name="T2" fmla="*/ 3048 w 679"/>
                <a:gd name="T3" fmla="*/ 1440 h 360"/>
                <a:gd name="T4" fmla="*/ 3061 w 679"/>
                <a:gd name="T5" fmla="*/ 1407 h 360"/>
                <a:gd name="T6" fmla="*/ 3085 w 679"/>
                <a:gd name="T7" fmla="*/ 1316 h 360"/>
                <a:gd name="T8" fmla="*/ 3150 w 679"/>
                <a:gd name="T9" fmla="*/ 1227 h 360"/>
                <a:gd name="T10" fmla="*/ 3271 w 679"/>
                <a:gd name="T11" fmla="*/ 1150 h 360"/>
                <a:gd name="T12" fmla="*/ 3256 w 679"/>
                <a:gd name="T13" fmla="*/ 1113 h 360"/>
                <a:gd name="T14" fmla="*/ 3222 w 679"/>
                <a:gd name="T15" fmla="*/ 989 h 360"/>
                <a:gd name="T16" fmla="*/ 3150 w 679"/>
                <a:gd name="T17" fmla="*/ 822 h 360"/>
                <a:gd name="T18" fmla="*/ 3068 w 679"/>
                <a:gd name="T19" fmla="*/ 636 h 360"/>
                <a:gd name="T20" fmla="*/ 2952 w 679"/>
                <a:gd name="T21" fmla="*/ 437 h 360"/>
                <a:gd name="T22" fmla="*/ 2830 w 679"/>
                <a:gd name="T23" fmla="*/ 257 h 360"/>
                <a:gd name="T24" fmla="*/ 2689 w 679"/>
                <a:gd name="T25" fmla="*/ 114 h 360"/>
                <a:gd name="T26" fmla="*/ 2534 w 679"/>
                <a:gd name="T27" fmla="*/ 51 h 360"/>
                <a:gd name="T28" fmla="*/ 2446 w 679"/>
                <a:gd name="T29" fmla="*/ 28 h 360"/>
                <a:gd name="T30" fmla="*/ 2368 w 679"/>
                <a:gd name="T31" fmla="*/ 22 h 360"/>
                <a:gd name="T32" fmla="*/ 2272 w 679"/>
                <a:gd name="T33" fmla="*/ 13 h 360"/>
                <a:gd name="T34" fmla="*/ 2167 w 679"/>
                <a:gd name="T35" fmla="*/ 0 h 360"/>
                <a:gd name="T36" fmla="*/ 2064 w 679"/>
                <a:gd name="T37" fmla="*/ 0 h 360"/>
                <a:gd name="T38" fmla="*/ 1958 w 679"/>
                <a:gd name="T39" fmla="*/ 0 h 360"/>
                <a:gd name="T40" fmla="*/ 1860 w 679"/>
                <a:gd name="T41" fmla="*/ 0 h 360"/>
                <a:gd name="T42" fmla="*/ 1755 w 679"/>
                <a:gd name="T43" fmla="*/ 13 h 360"/>
                <a:gd name="T44" fmla="*/ 1650 w 679"/>
                <a:gd name="T45" fmla="*/ 28 h 360"/>
                <a:gd name="T46" fmla="*/ 1550 w 679"/>
                <a:gd name="T47" fmla="*/ 51 h 360"/>
                <a:gd name="T48" fmla="*/ 1455 w 679"/>
                <a:gd name="T49" fmla="*/ 77 h 360"/>
                <a:gd name="T50" fmla="*/ 1357 w 679"/>
                <a:gd name="T51" fmla="*/ 112 h 360"/>
                <a:gd name="T52" fmla="*/ 1279 w 679"/>
                <a:gd name="T53" fmla="*/ 160 h 360"/>
                <a:gd name="T54" fmla="*/ 1201 w 679"/>
                <a:gd name="T55" fmla="*/ 204 h 360"/>
                <a:gd name="T56" fmla="*/ 1128 w 679"/>
                <a:gd name="T57" fmla="*/ 257 h 360"/>
                <a:gd name="T58" fmla="*/ 1072 w 679"/>
                <a:gd name="T59" fmla="*/ 328 h 360"/>
                <a:gd name="T60" fmla="*/ 935 w 679"/>
                <a:gd name="T61" fmla="*/ 503 h 360"/>
                <a:gd name="T62" fmla="*/ 796 w 679"/>
                <a:gd name="T63" fmla="*/ 684 h 360"/>
                <a:gd name="T64" fmla="*/ 652 w 679"/>
                <a:gd name="T65" fmla="*/ 874 h 360"/>
                <a:gd name="T66" fmla="*/ 509 w 679"/>
                <a:gd name="T67" fmla="*/ 1076 h 360"/>
                <a:gd name="T68" fmla="*/ 379 w 679"/>
                <a:gd name="T69" fmla="*/ 1278 h 360"/>
                <a:gd name="T70" fmla="*/ 244 w 679"/>
                <a:gd name="T71" fmla="*/ 1498 h 360"/>
                <a:gd name="T72" fmla="*/ 119 w 679"/>
                <a:gd name="T73" fmla="*/ 1744 h 360"/>
                <a:gd name="T74" fmla="*/ 0 w 679"/>
                <a:gd name="T75" fmla="*/ 2004 h 3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9"/>
                <a:gd name="T115" fmla="*/ 0 h 360"/>
                <a:gd name="T116" fmla="*/ 679 w 679"/>
                <a:gd name="T117" fmla="*/ 360 h 3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w="9525">
              <a:round/>
              <a:headEnd/>
              <a:tailEnd/>
            </a:ln>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p:spPr>
          <p:txBody>
            <a:bodyPr>
              <a:flatTx/>
            </a:bodyPr>
            <a:lstStyle/>
            <a:p>
              <a:endParaRPr lang="en-US"/>
            </a:p>
          </p:txBody>
        </p:sp>
        <p:sp>
          <p:nvSpPr>
            <p:cNvPr id="31754" name="Freeform 12">
              <a:extLst>
                <a:ext uri="{FF2B5EF4-FFF2-40B4-BE49-F238E27FC236}">
                  <a16:creationId xmlns:a16="http://schemas.microsoft.com/office/drawing/2014/main" id="{D049E2AA-9AE8-4220-A245-90B760843B8B}"/>
                </a:ext>
              </a:extLst>
            </p:cNvPr>
            <p:cNvSpPr>
              <a:spLocks/>
            </p:cNvSpPr>
            <p:nvPr/>
          </p:nvSpPr>
          <p:spPr bwMode="auto">
            <a:xfrm>
              <a:off x="2696" y="1392"/>
              <a:ext cx="340" cy="445"/>
            </a:xfrm>
            <a:custGeom>
              <a:avLst/>
              <a:gdLst>
                <a:gd name="T0" fmla="*/ 0 w 272"/>
                <a:gd name="T1" fmla="*/ 0 h 348"/>
                <a:gd name="T2" fmla="*/ 18 w 272"/>
                <a:gd name="T3" fmla="*/ 0 h 348"/>
                <a:gd name="T4" fmla="*/ 63 w 272"/>
                <a:gd name="T5" fmla="*/ 1 h 348"/>
                <a:gd name="T6" fmla="*/ 138 w 272"/>
                <a:gd name="T7" fmla="*/ 17 h 348"/>
                <a:gd name="T8" fmla="*/ 235 w 272"/>
                <a:gd name="T9" fmla="*/ 40 h 348"/>
                <a:gd name="T10" fmla="*/ 345 w 272"/>
                <a:gd name="T11" fmla="*/ 65 h 348"/>
                <a:gd name="T12" fmla="*/ 463 w 272"/>
                <a:gd name="T13" fmla="*/ 98 h 348"/>
                <a:gd name="T14" fmla="*/ 595 w 272"/>
                <a:gd name="T15" fmla="*/ 125 h 348"/>
                <a:gd name="T16" fmla="*/ 720 w 272"/>
                <a:gd name="T17" fmla="*/ 175 h 348"/>
                <a:gd name="T18" fmla="*/ 713 w 272"/>
                <a:gd name="T19" fmla="*/ 198 h 348"/>
                <a:gd name="T20" fmla="*/ 713 w 272"/>
                <a:gd name="T21" fmla="*/ 247 h 348"/>
                <a:gd name="T22" fmla="*/ 720 w 272"/>
                <a:gd name="T23" fmla="*/ 335 h 348"/>
                <a:gd name="T24" fmla="*/ 770 w 272"/>
                <a:gd name="T25" fmla="*/ 444 h 348"/>
                <a:gd name="T26" fmla="*/ 814 w 272"/>
                <a:gd name="T27" fmla="*/ 538 h 348"/>
                <a:gd name="T28" fmla="*/ 881 w 272"/>
                <a:gd name="T29" fmla="*/ 659 h 348"/>
                <a:gd name="T30" fmla="*/ 958 w 272"/>
                <a:gd name="T31" fmla="*/ 817 h 348"/>
                <a:gd name="T32" fmla="*/ 1044 w 272"/>
                <a:gd name="T33" fmla="*/ 1005 h 348"/>
                <a:gd name="T34" fmla="*/ 1123 w 272"/>
                <a:gd name="T35" fmla="*/ 1210 h 348"/>
                <a:gd name="T36" fmla="*/ 1195 w 272"/>
                <a:gd name="T37" fmla="*/ 1445 h 348"/>
                <a:gd name="T38" fmla="*/ 1256 w 272"/>
                <a:gd name="T39" fmla="*/ 1682 h 348"/>
                <a:gd name="T40" fmla="*/ 1298 w 272"/>
                <a:gd name="T41" fmla="*/ 1926 h 348"/>
                <a:gd name="T42" fmla="*/ 1288 w 272"/>
                <a:gd name="T43" fmla="*/ 1930 h 348"/>
                <a:gd name="T44" fmla="*/ 1273 w 272"/>
                <a:gd name="T45" fmla="*/ 1948 h 348"/>
                <a:gd name="T46" fmla="*/ 1239 w 272"/>
                <a:gd name="T47" fmla="*/ 1948 h 348"/>
                <a:gd name="T48" fmla="*/ 1186 w 272"/>
                <a:gd name="T49" fmla="*/ 1930 h 348"/>
                <a:gd name="T50" fmla="*/ 1123 w 272"/>
                <a:gd name="T51" fmla="*/ 1891 h 348"/>
                <a:gd name="T52" fmla="*/ 1044 w 272"/>
                <a:gd name="T53" fmla="*/ 1807 h 348"/>
                <a:gd name="T54" fmla="*/ 950 w 272"/>
                <a:gd name="T55" fmla="*/ 1682 h 348"/>
                <a:gd name="T56" fmla="*/ 841 w 272"/>
                <a:gd name="T57" fmla="*/ 1492 h 348"/>
                <a:gd name="T58" fmla="*/ 720 w 272"/>
                <a:gd name="T59" fmla="*/ 1275 h 348"/>
                <a:gd name="T60" fmla="*/ 610 w 272"/>
                <a:gd name="T61" fmla="*/ 1056 h 348"/>
                <a:gd name="T62" fmla="*/ 500 w 272"/>
                <a:gd name="T63" fmla="*/ 845 h 348"/>
                <a:gd name="T64" fmla="*/ 400 w 272"/>
                <a:gd name="T65" fmla="*/ 646 h 348"/>
                <a:gd name="T66" fmla="*/ 294 w 272"/>
                <a:gd name="T67" fmla="*/ 468 h 348"/>
                <a:gd name="T68" fmla="*/ 195 w 272"/>
                <a:gd name="T69" fmla="*/ 285 h 348"/>
                <a:gd name="T70" fmla="*/ 99 w 272"/>
                <a:gd name="T71" fmla="*/ 137 h 348"/>
                <a:gd name="T72" fmla="*/ 0 w 272"/>
                <a:gd name="T73" fmla="*/ 0 h 3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348"/>
                <a:gd name="T113" fmla="*/ 272 w 272"/>
                <a:gd name="T114" fmla="*/ 348 h 3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w="9525">
              <a:round/>
              <a:headEnd/>
              <a:tailEnd/>
            </a:ln>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p:spPr>
          <p:txBody>
            <a:bodyPr>
              <a:flatTx/>
            </a:bodyPr>
            <a:lstStyle/>
            <a:p>
              <a:endParaRPr lang="en-US"/>
            </a:p>
          </p:txBody>
        </p:sp>
        <p:sp>
          <p:nvSpPr>
            <p:cNvPr id="31755" name="Freeform 13">
              <a:extLst>
                <a:ext uri="{FF2B5EF4-FFF2-40B4-BE49-F238E27FC236}">
                  <a16:creationId xmlns:a16="http://schemas.microsoft.com/office/drawing/2014/main" id="{4252F6F2-E5E1-4890-AC1A-FA2BE3DEBAEF}"/>
                </a:ext>
              </a:extLst>
            </p:cNvPr>
            <p:cNvSpPr>
              <a:spLocks/>
            </p:cNvSpPr>
            <p:nvPr/>
          </p:nvSpPr>
          <p:spPr bwMode="auto">
            <a:xfrm>
              <a:off x="849" y="1392"/>
              <a:ext cx="755" cy="590"/>
            </a:xfrm>
            <a:custGeom>
              <a:avLst/>
              <a:gdLst>
                <a:gd name="T0" fmla="*/ 0 w 603"/>
                <a:gd name="T1" fmla="*/ 2536 h 462"/>
                <a:gd name="T2" fmla="*/ 13 w 603"/>
                <a:gd name="T3" fmla="*/ 2525 h 462"/>
                <a:gd name="T4" fmla="*/ 31 w 603"/>
                <a:gd name="T5" fmla="*/ 2488 h 462"/>
                <a:gd name="T6" fmla="*/ 61 w 603"/>
                <a:gd name="T7" fmla="*/ 2438 h 462"/>
                <a:gd name="T8" fmla="*/ 108 w 603"/>
                <a:gd name="T9" fmla="*/ 2382 h 462"/>
                <a:gd name="T10" fmla="*/ 155 w 603"/>
                <a:gd name="T11" fmla="*/ 2314 h 462"/>
                <a:gd name="T12" fmla="*/ 197 w 603"/>
                <a:gd name="T13" fmla="*/ 2235 h 462"/>
                <a:gd name="T14" fmla="*/ 248 w 603"/>
                <a:gd name="T15" fmla="*/ 2160 h 462"/>
                <a:gd name="T16" fmla="*/ 293 w 603"/>
                <a:gd name="T17" fmla="*/ 2096 h 462"/>
                <a:gd name="T18" fmla="*/ 342 w 603"/>
                <a:gd name="T19" fmla="*/ 2018 h 462"/>
                <a:gd name="T20" fmla="*/ 428 w 603"/>
                <a:gd name="T21" fmla="*/ 1896 h 462"/>
                <a:gd name="T22" fmla="*/ 536 w 603"/>
                <a:gd name="T23" fmla="*/ 1756 h 462"/>
                <a:gd name="T24" fmla="*/ 646 w 603"/>
                <a:gd name="T25" fmla="*/ 1607 h 462"/>
                <a:gd name="T26" fmla="*/ 769 w 603"/>
                <a:gd name="T27" fmla="*/ 1456 h 462"/>
                <a:gd name="T28" fmla="*/ 878 w 603"/>
                <a:gd name="T29" fmla="*/ 1295 h 462"/>
                <a:gd name="T30" fmla="*/ 990 w 603"/>
                <a:gd name="T31" fmla="*/ 1153 h 462"/>
                <a:gd name="T32" fmla="*/ 1081 w 603"/>
                <a:gd name="T33" fmla="*/ 1037 h 462"/>
                <a:gd name="T34" fmla="*/ 1179 w 603"/>
                <a:gd name="T35" fmla="*/ 923 h 462"/>
                <a:gd name="T36" fmla="*/ 1306 w 603"/>
                <a:gd name="T37" fmla="*/ 819 h 462"/>
                <a:gd name="T38" fmla="*/ 1432 w 603"/>
                <a:gd name="T39" fmla="*/ 720 h 462"/>
                <a:gd name="T40" fmla="*/ 1586 w 603"/>
                <a:gd name="T41" fmla="*/ 608 h 462"/>
                <a:gd name="T42" fmla="*/ 1718 w 603"/>
                <a:gd name="T43" fmla="*/ 506 h 462"/>
                <a:gd name="T44" fmla="*/ 1848 w 603"/>
                <a:gd name="T45" fmla="*/ 420 h 462"/>
                <a:gd name="T46" fmla="*/ 1957 w 603"/>
                <a:gd name="T47" fmla="*/ 344 h 462"/>
                <a:gd name="T48" fmla="*/ 2035 w 603"/>
                <a:gd name="T49" fmla="*/ 281 h 462"/>
                <a:gd name="T50" fmla="*/ 2112 w 603"/>
                <a:gd name="T51" fmla="*/ 223 h 462"/>
                <a:gd name="T52" fmla="*/ 2221 w 603"/>
                <a:gd name="T53" fmla="*/ 175 h 462"/>
                <a:gd name="T54" fmla="*/ 2346 w 603"/>
                <a:gd name="T55" fmla="*/ 125 h 462"/>
                <a:gd name="T56" fmla="*/ 2479 w 603"/>
                <a:gd name="T57" fmla="*/ 88 h 462"/>
                <a:gd name="T58" fmla="*/ 2611 w 603"/>
                <a:gd name="T59" fmla="*/ 59 h 462"/>
                <a:gd name="T60" fmla="*/ 2732 w 603"/>
                <a:gd name="T61" fmla="*/ 28 h 462"/>
                <a:gd name="T62" fmla="*/ 2828 w 603"/>
                <a:gd name="T63" fmla="*/ 1 h 462"/>
                <a:gd name="T64" fmla="*/ 2894 w 603"/>
                <a:gd name="T65" fmla="*/ 0 h 462"/>
                <a:gd name="T66" fmla="*/ 2906 w 603"/>
                <a:gd name="T67" fmla="*/ 0 h 462"/>
                <a:gd name="T68" fmla="*/ 2886 w 603"/>
                <a:gd name="T69" fmla="*/ 17 h 462"/>
                <a:gd name="T70" fmla="*/ 2828 w 603"/>
                <a:gd name="T71" fmla="*/ 47 h 462"/>
                <a:gd name="T72" fmla="*/ 2732 w 603"/>
                <a:gd name="T73" fmla="*/ 98 h 462"/>
                <a:gd name="T74" fmla="*/ 2626 w 603"/>
                <a:gd name="T75" fmla="*/ 143 h 462"/>
                <a:gd name="T76" fmla="*/ 2518 w 603"/>
                <a:gd name="T77" fmla="*/ 194 h 462"/>
                <a:gd name="T78" fmla="*/ 2405 w 603"/>
                <a:gd name="T79" fmla="*/ 243 h 462"/>
                <a:gd name="T80" fmla="*/ 2320 w 603"/>
                <a:gd name="T81" fmla="*/ 295 h 462"/>
                <a:gd name="T82" fmla="*/ 2214 w 603"/>
                <a:gd name="T83" fmla="*/ 355 h 462"/>
                <a:gd name="T84" fmla="*/ 2088 w 603"/>
                <a:gd name="T85" fmla="*/ 442 h 462"/>
                <a:gd name="T86" fmla="*/ 1928 w 603"/>
                <a:gd name="T87" fmla="*/ 561 h 462"/>
                <a:gd name="T88" fmla="*/ 1759 w 603"/>
                <a:gd name="T89" fmla="*/ 693 h 462"/>
                <a:gd name="T90" fmla="*/ 1588 w 603"/>
                <a:gd name="T91" fmla="*/ 819 h 462"/>
                <a:gd name="T92" fmla="*/ 1441 w 603"/>
                <a:gd name="T93" fmla="*/ 944 h 462"/>
                <a:gd name="T94" fmla="*/ 1318 w 603"/>
                <a:gd name="T95" fmla="*/ 1059 h 462"/>
                <a:gd name="T96" fmla="*/ 1245 w 603"/>
                <a:gd name="T97" fmla="*/ 1143 h 462"/>
                <a:gd name="T98" fmla="*/ 1168 w 603"/>
                <a:gd name="T99" fmla="*/ 1240 h 462"/>
                <a:gd name="T100" fmla="*/ 1040 w 603"/>
                <a:gd name="T101" fmla="*/ 1400 h 462"/>
                <a:gd name="T102" fmla="*/ 878 w 603"/>
                <a:gd name="T103" fmla="*/ 1580 h 462"/>
                <a:gd name="T104" fmla="*/ 714 w 603"/>
                <a:gd name="T105" fmla="*/ 1766 h 462"/>
                <a:gd name="T106" fmla="*/ 537 w 603"/>
                <a:gd name="T107" fmla="*/ 1956 h 462"/>
                <a:gd name="T108" fmla="*/ 398 w 603"/>
                <a:gd name="T109" fmla="*/ 2120 h 462"/>
                <a:gd name="T110" fmla="*/ 285 w 603"/>
                <a:gd name="T111" fmla="*/ 2243 h 462"/>
                <a:gd name="T112" fmla="*/ 228 w 603"/>
                <a:gd name="T113" fmla="*/ 2314 h 462"/>
                <a:gd name="T114" fmla="*/ 173 w 603"/>
                <a:gd name="T115" fmla="*/ 2400 h 462"/>
                <a:gd name="T116" fmla="*/ 119 w 603"/>
                <a:gd name="T117" fmla="*/ 2498 h 462"/>
                <a:gd name="T118" fmla="*/ 61 w 603"/>
                <a:gd name="T119" fmla="*/ 2560 h 462"/>
                <a:gd name="T120" fmla="*/ 0 w 603"/>
                <a:gd name="T121" fmla="*/ 2536 h 4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03"/>
                <a:gd name="T184" fmla="*/ 0 h 462"/>
                <a:gd name="T185" fmla="*/ 603 w 603"/>
                <a:gd name="T186" fmla="*/ 462 h 4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56" name="Freeform 14">
              <a:extLst>
                <a:ext uri="{FF2B5EF4-FFF2-40B4-BE49-F238E27FC236}">
                  <a16:creationId xmlns:a16="http://schemas.microsoft.com/office/drawing/2014/main" id="{A473CB7A-A91E-4C96-8D35-5A96C7177194}"/>
                </a:ext>
              </a:extLst>
            </p:cNvPr>
            <p:cNvSpPr>
              <a:spLocks/>
            </p:cNvSpPr>
            <p:nvPr/>
          </p:nvSpPr>
          <p:spPr bwMode="auto">
            <a:xfrm>
              <a:off x="1674" y="1332"/>
              <a:ext cx="799" cy="494"/>
            </a:xfrm>
            <a:custGeom>
              <a:avLst/>
              <a:gdLst>
                <a:gd name="T0" fmla="*/ 39 w 638"/>
                <a:gd name="T1" fmla="*/ 125 h 387"/>
                <a:gd name="T2" fmla="*/ 303 w 638"/>
                <a:gd name="T3" fmla="*/ 98 h 387"/>
                <a:gd name="T4" fmla="*/ 685 w 638"/>
                <a:gd name="T5" fmla="*/ 47 h 387"/>
                <a:gd name="T6" fmla="*/ 1064 w 638"/>
                <a:gd name="T7" fmla="*/ 22 h 387"/>
                <a:gd name="T8" fmla="*/ 1329 w 638"/>
                <a:gd name="T9" fmla="*/ 22 h 387"/>
                <a:gd name="T10" fmla="*/ 1667 w 638"/>
                <a:gd name="T11" fmla="*/ 13 h 387"/>
                <a:gd name="T12" fmla="*/ 2018 w 638"/>
                <a:gd name="T13" fmla="*/ 0 h 387"/>
                <a:gd name="T14" fmla="*/ 2282 w 638"/>
                <a:gd name="T15" fmla="*/ 0 h 387"/>
                <a:gd name="T16" fmla="*/ 2406 w 638"/>
                <a:gd name="T17" fmla="*/ 22 h 387"/>
                <a:gd name="T18" fmla="*/ 2531 w 638"/>
                <a:gd name="T19" fmla="*/ 36 h 387"/>
                <a:gd name="T20" fmla="*/ 2673 w 638"/>
                <a:gd name="T21" fmla="*/ 36 h 387"/>
                <a:gd name="T22" fmla="*/ 2780 w 638"/>
                <a:gd name="T23" fmla="*/ 36 h 387"/>
                <a:gd name="T24" fmla="*/ 2982 w 638"/>
                <a:gd name="T25" fmla="*/ 75 h 387"/>
                <a:gd name="T26" fmla="*/ 3083 w 638"/>
                <a:gd name="T27" fmla="*/ 123 h 387"/>
                <a:gd name="T28" fmla="*/ 2982 w 638"/>
                <a:gd name="T29" fmla="*/ 160 h 387"/>
                <a:gd name="T30" fmla="*/ 2817 w 638"/>
                <a:gd name="T31" fmla="*/ 175 h 387"/>
                <a:gd name="T32" fmla="*/ 2686 w 638"/>
                <a:gd name="T33" fmla="*/ 200 h 387"/>
                <a:gd name="T34" fmla="*/ 2418 w 638"/>
                <a:gd name="T35" fmla="*/ 223 h 387"/>
                <a:gd name="T36" fmla="*/ 2088 w 638"/>
                <a:gd name="T37" fmla="*/ 266 h 387"/>
                <a:gd name="T38" fmla="*/ 1815 w 638"/>
                <a:gd name="T39" fmla="*/ 340 h 387"/>
                <a:gd name="T40" fmla="*/ 1659 w 638"/>
                <a:gd name="T41" fmla="*/ 438 h 387"/>
                <a:gd name="T42" fmla="*/ 1440 w 638"/>
                <a:gd name="T43" fmla="*/ 661 h 387"/>
                <a:gd name="T44" fmla="*/ 1207 w 638"/>
                <a:gd name="T45" fmla="*/ 954 h 387"/>
                <a:gd name="T46" fmla="*/ 1012 w 638"/>
                <a:gd name="T47" fmla="*/ 1218 h 387"/>
                <a:gd name="T48" fmla="*/ 900 w 638"/>
                <a:gd name="T49" fmla="*/ 1402 h 387"/>
                <a:gd name="T50" fmla="*/ 764 w 638"/>
                <a:gd name="T51" fmla="*/ 1605 h 387"/>
                <a:gd name="T52" fmla="*/ 610 w 638"/>
                <a:gd name="T53" fmla="*/ 1819 h 387"/>
                <a:gd name="T54" fmla="*/ 467 w 638"/>
                <a:gd name="T55" fmla="*/ 1999 h 387"/>
                <a:gd name="T56" fmla="*/ 358 w 638"/>
                <a:gd name="T57" fmla="*/ 2138 h 387"/>
                <a:gd name="T58" fmla="*/ 303 w 638"/>
                <a:gd name="T59" fmla="*/ 2082 h 387"/>
                <a:gd name="T60" fmla="*/ 379 w 638"/>
                <a:gd name="T61" fmla="*/ 1911 h 387"/>
                <a:gd name="T62" fmla="*/ 547 w 638"/>
                <a:gd name="T63" fmla="*/ 1643 h 387"/>
                <a:gd name="T64" fmla="*/ 753 w 638"/>
                <a:gd name="T65" fmla="*/ 1333 h 387"/>
                <a:gd name="T66" fmla="*/ 943 w 638"/>
                <a:gd name="T67" fmla="*/ 1084 h 387"/>
                <a:gd name="T68" fmla="*/ 1037 w 638"/>
                <a:gd name="T69" fmla="*/ 968 h 387"/>
                <a:gd name="T70" fmla="*/ 1182 w 638"/>
                <a:gd name="T71" fmla="*/ 780 h 387"/>
                <a:gd name="T72" fmla="*/ 1363 w 638"/>
                <a:gd name="T73" fmla="*/ 564 h 387"/>
                <a:gd name="T74" fmla="*/ 1534 w 638"/>
                <a:gd name="T75" fmla="*/ 377 h 387"/>
                <a:gd name="T76" fmla="*/ 1667 w 638"/>
                <a:gd name="T77" fmla="*/ 285 h 387"/>
                <a:gd name="T78" fmla="*/ 1785 w 638"/>
                <a:gd name="T79" fmla="*/ 223 h 387"/>
                <a:gd name="T80" fmla="*/ 1881 w 638"/>
                <a:gd name="T81" fmla="*/ 172 h 387"/>
                <a:gd name="T82" fmla="*/ 1931 w 638"/>
                <a:gd name="T83" fmla="*/ 137 h 387"/>
                <a:gd name="T84" fmla="*/ 1921 w 638"/>
                <a:gd name="T85" fmla="*/ 137 h 387"/>
                <a:gd name="T86" fmla="*/ 1821 w 638"/>
                <a:gd name="T87" fmla="*/ 146 h 387"/>
                <a:gd name="T88" fmla="*/ 1634 w 638"/>
                <a:gd name="T89" fmla="*/ 160 h 387"/>
                <a:gd name="T90" fmla="*/ 1403 w 638"/>
                <a:gd name="T91" fmla="*/ 175 h 387"/>
                <a:gd name="T92" fmla="*/ 1143 w 638"/>
                <a:gd name="T93" fmla="*/ 200 h 387"/>
                <a:gd name="T94" fmla="*/ 895 w 638"/>
                <a:gd name="T95" fmla="*/ 212 h 387"/>
                <a:gd name="T96" fmla="*/ 675 w 638"/>
                <a:gd name="T97" fmla="*/ 223 h 387"/>
                <a:gd name="T98" fmla="*/ 535 w 638"/>
                <a:gd name="T99" fmla="*/ 223 h 387"/>
                <a:gd name="T100" fmla="*/ 422 w 638"/>
                <a:gd name="T101" fmla="*/ 223 h 387"/>
                <a:gd name="T102" fmla="*/ 255 w 638"/>
                <a:gd name="T103" fmla="*/ 248 h 387"/>
                <a:gd name="T104" fmla="*/ 94 w 638"/>
                <a:gd name="T105" fmla="*/ 260 h 387"/>
                <a:gd name="T106" fmla="*/ 0 w 638"/>
                <a:gd name="T107" fmla="*/ 212 h 3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8"/>
                <a:gd name="T163" fmla="*/ 0 h 387"/>
                <a:gd name="T164" fmla="*/ 638 w 638"/>
                <a:gd name="T165" fmla="*/ 387 h 3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57" name="Freeform 15">
              <a:extLst>
                <a:ext uri="{FF2B5EF4-FFF2-40B4-BE49-F238E27FC236}">
                  <a16:creationId xmlns:a16="http://schemas.microsoft.com/office/drawing/2014/main" id="{1858393C-17B2-4453-9D4B-BE1DCCF74BB9}"/>
                </a:ext>
              </a:extLst>
            </p:cNvPr>
            <p:cNvSpPr>
              <a:spLocks/>
            </p:cNvSpPr>
            <p:nvPr/>
          </p:nvSpPr>
          <p:spPr bwMode="auto">
            <a:xfrm>
              <a:off x="929" y="1878"/>
              <a:ext cx="785" cy="122"/>
            </a:xfrm>
            <a:custGeom>
              <a:avLst/>
              <a:gdLst>
                <a:gd name="T0" fmla="*/ 2916 w 627"/>
                <a:gd name="T1" fmla="*/ 58 h 96"/>
                <a:gd name="T2" fmla="*/ 2857 w 627"/>
                <a:gd name="T3" fmla="*/ 113 h 96"/>
                <a:gd name="T4" fmla="*/ 2732 w 627"/>
                <a:gd name="T5" fmla="*/ 184 h 96"/>
                <a:gd name="T6" fmla="*/ 2532 w 627"/>
                <a:gd name="T7" fmla="*/ 268 h 96"/>
                <a:gd name="T8" fmla="*/ 2321 w 627"/>
                <a:gd name="T9" fmla="*/ 305 h 96"/>
                <a:gd name="T10" fmla="*/ 2136 w 627"/>
                <a:gd name="T11" fmla="*/ 320 h 96"/>
                <a:gd name="T12" fmla="*/ 1914 w 627"/>
                <a:gd name="T13" fmla="*/ 341 h 96"/>
                <a:gd name="T14" fmla="*/ 1669 w 627"/>
                <a:gd name="T15" fmla="*/ 357 h 96"/>
                <a:gd name="T16" fmla="*/ 1417 w 627"/>
                <a:gd name="T17" fmla="*/ 377 h 96"/>
                <a:gd name="T18" fmla="*/ 1174 w 627"/>
                <a:gd name="T19" fmla="*/ 377 h 96"/>
                <a:gd name="T20" fmla="*/ 964 w 627"/>
                <a:gd name="T21" fmla="*/ 377 h 96"/>
                <a:gd name="T22" fmla="*/ 791 w 627"/>
                <a:gd name="T23" fmla="*/ 370 h 96"/>
                <a:gd name="T24" fmla="*/ 613 w 627"/>
                <a:gd name="T25" fmla="*/ 341 h 96"/>
                <a:gd name="T26" fmla="*/ 368 w 627"/>
                <a:gd name="T27" fmla="*/ 332 h 96"/>
                <a:gd name="T28" fmla="*/ 155 w 627"/>
                <a:gd name="T29" fmla="*/ 341 h 96"/>
                <a:gd name="T30" fmla="*/ 20 w 627"/>
                <a:gd name="T31" fmla="*/ 357 h 96"/>
                <a:gd name="T32" fmla="*/ 0 w 627"/>
                <a:gd name="T33" fmla="*/ 357 h 96"/>
                <a:gd name="T34" fmla="*/ 20 w 627"/>
                <a:gd name="T35" fmla="*/ 402 h 96"/>
                <a:gd name="T36" fmla="*/ 95 w 627"/>
                <a:gd name="T37" fmla="*/ 440 h 96"/>
                <a:gd name="T38" fmla="*/ 272 w 627"/>
                <a:gd name="T39" fmla="*/ 488 h 96"/>
                <a:gd name="T40" fmla="*/ 537 w 627"/>
                <a:gd name="T41" fmla="*/ 513 h 96"/>
                <a:gd name="T42" fmla="*/ 801 w 627"/>
                <a:gd name="T43" fmla="*/ 513 h 96"/>
                <a:gd name="T44" fmla="*/ 1013 w 627"/>
                <a:gd name="T45" fmla="*/ 493 h 96"/>
                <a:gd name="T46" fmla="*/ 1174 w 627"/>
                <a:gd name="T47" fmla="*/ 493 h 96"/>
                <a:gd name="T48" fmla="*/ 1317 w 627"/>
                <a:gd name="T49" fmla="*/ 493 h 96"/>
                <a:gd name="T50" fmla="*/ 1549 w 627"/>
                <a:gd name="T51" fmla="*/ 501 h 96"/>
                <a:gd name="T52" fmla="*/ 1854 w 627"/>
                <a:gd name="T53" fmla="*/ 493 h 96"/>
                <a:gd name="T54" fmla="*/ 2157 w 627"/>
                <a:gd name="T55" fmla="*/ 478 h 96"/>
                <a:gd name="T56" fmla="*/ 2400 w 627"/>
                <a:gd name="T57" fmla="*/ 441 h 96"/>
                <a:gd name="T58" fmla="*/ 2639 w 627"/>
                <a:gd name="T59" fmla="*/ 402 h 96"/>
                <a:gd name="T60" fmla="*/ 2828 w 627"/>
                <a:gd name="T61" fmla="*/ 320 h 96"/>
                <a:gd name="T62" fmla="*/ 2965 w 627"/>
                <a:gd name="T63" fmla="*/ 220 h 96"/>
                <a:gd name="T64" fmla="*/ 3024 w 627"/>
                <a:gd name="T65" fmla="*/ 47 h 96"/>
                <a:gd name="T66" fmla="*/ 2981 w 627"/>
                <a:gd name="T67" fmla="*/ 1 h 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7"/>
                <a:gd name="T103" fmla="*/ 0 h 96"/>
                <a:gd name="T104" fmla="*/ 627 w 627"/>
                <a:gd name="T105" fmla="*/ 96 h 9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58" name="Freeform 16">
              <a:extLst>
                <a:ext uri="{FF2B5EF4-FFF2-40B4-BE49-F238E27FC236}">
                  <a16:creationId xmlns:a16="http://schemas.microsoft.com/office/drawing/2014/main" id="{B1701DC4-A844-4CD7-9DBA-E3C8E402BCA0}"/>
                </a:ext>
              </a:extLst>
            </p:cNvPr>
            <p:cNvSpPr>
              <a:spLocks/>
            </p:cNvSpPr>
            <p:nvPr/>
          </p:nvSpPr>
          <p:spPr bwMode="auto">
            <a:xfrm>
              <a:off x="625" y="2395"/>
              <a:ext cx="641" cy="187"/>
            </a:xfrm>
            <a:custGeom>
              <a:avLst/>
              <a:gdLst>
                <a:gd name="T0" fmla="*/ 60 w 512"/>
                <a:gd name="T1" fmla="*/ 0 h 146"/>
                <a:gd name="T2" fmla="*/ 70 w 512"/>
                <a:gd name="T3" fmla="*/ 0 h 146"/>
                <a:gd name="T4" fmla="*/ 110 w 512"/>
                <a:gd name="T5" fmla="*/ 0 h 146"/>
                <a:gd name="T6" fmla="*/ 156 w 512"/>
                <a:gd name="T7" fmla="*/ 1 h 146"/>
                <a:gd name="T8" fmla="*/ 234 w 512"/>
                <a:gd name="T9" fmla="*/ 1 h 146"/>
                <a:gd name="T10" fmla="*/ 322 w 512"/>
                <a:gd name="T11" fmla="*/ 17 h 146"/>
                <a:gd name="T12" fmla="*/ 428 w 512"/>
                <a:gd name="T13" fmla="*/ 28 h 146"/>
                <a:gd name="T14" fmla="*/ 546 w 512"/>
                <a:gd name="T15" fmla="*/ 28 h 146"/>
                <a:gd name="T16" fmla="*/ 670 w 512"/>
                <a:gd name="T17" fmla="*/ 40 h 146"/>
                <a:gd name="T18" fmla="*/ 796 w 512"/>
                <a:gd name="T19" fmla="*/ 46 h 146"/>
                <a:gd name="T20" fmla="*/ 925 w 512"/>
                <a:gd name="T21" fmla="*/ 46 h 146"/>
                <a:gd name="T22" fmla="*/ 1052 w 512"/>
                <a:gd name="T23" fmla="*/ 59 h 146"/>
                <a:gd name="T24" fmla="*/ 1182 w 512"/>
                <a:gd name="T25" fmla="*/ 65 h 146"/>
                <a:gd name="T26" fmla="*/ 1302 w 512"/>
                <a:gd name="T27" fmla="*/ 65 h 146"/>
                <a:gd name="T28" fmla="*/ 1420 w 512"/>
                <a:gd name="T29" fmla="*/ 77 h 146"/>
                <a:gd name="T30" fmla="*/ 1525 w 512"/>
                <a:gd name="T31" fmla="*/ 77 h 146"/>
                <a:gd name="T32" fmla="*/ 1621 w 512"/>
                <a:gd name="T33" fmla="*/ 77 h 146"/>
                <a:gd name="T34" fmla="*/ 1785 w 512"/>
                <a:gd name="T35" fmla="*/ 77 h 146"/>
                <a:gd name="T36" fmla="*/ 1953 w 512"/>
                <a:gd name="T37" fmla="*/ 77 h 146"/>
                <a:gd name="T38" fmla="*/ 2097 w 512"/>
                <a:gd name="T39" fmla="*/ 77 h 146"/>
                <a:gd name="T40" fmla="*/ 2226 w 512"/>
                <a:gd name="T41" fmla="*/ 77 h 146"/>
                <a:gd name="T42" fmla="*/ 2334 w 512"/>
                <a:gd name="T43" fmla="*/ 88 h 146"/>
                <a:gd name="T44" fmla="*/ 2413 w 512"/>
                <a:gd name="T45" fmla="*/ 122 h 146"/>
                <a:gd name="T46" fmla="*/ 2456 w 512"/>
                <a:gd name="T47" fmla="*/ 159 h 146"/>
                <a:gd name="T48" fmla="*/ 2469 w 512"/>
                <a:gd name="T49" fmla="*/ 209 h 146"/>
                <a:gd name="T50" fmla="*/ 2456 w 512"/>
                <a:gd name="T51" fmla="*/ 279 h 146"/>
                <a:gd name="T52" fmla="*/ 2445 w 512"/>
                <a:gd name="T53" fmla="*/ 361 h 146"/>
                <a:gd name="T54" fmla="*/ 2413 w 512"/>
                <a:gd name="T55" fmla="*/ 442 h 146"/>
                <a:gd name="T56" fmla="*/ 2369 w 512"/>
                <a:gd name="T57" fmla="*/ 530 h 146"/>
                <a:gd name="T58" fmla="*/ 2295 w 512"/>
                <a:gd name="T59" fmla="*/ 612 h 146"/>
                <a:gd name="T60" fmla="*/ 2213 w 512"/>
                <a:gd name="T61" fmla="*/ 697 h 146"/>
                <a:gd name="T62" fmla="*/ 2097 w 512"/>
                <a:gd name="T63" fmla="*/ 749 h 146"/>
                <a:gd name="T64" fmla="*/ 1972 w 512"/>
                <a:gd name="T65" fmla="*/ 788 h 146"/>
                <a:gd name="T66" fmla="*/ 1884 w 512"/>
                <a:gd name="T67" fmla="*/ 802 h 146"/>
                <a:gd name="T68" fmla="*/ 1784 w 512"/>
                <a:gd name="T69" fmla="*/ 813 h 146"/>
                <a:gd name="T70" fmla="*/ 1669 w 512"/>
                <a:gd name="T71" fmla="*/ 825 h 146"/>
                <a:gd name="T72" fmla="*/ 1531 w 512"/>
                <a:gd name="T73" fmla="*/ 825 h 146"/>
                <a:gd name="T74" fmla="*/ 1395 w 512"/>
                <a:gd name="T75" fmla="*/ 825 h 146"/>
                <a:gd name="T76" fmla="*/ 1242 w 512"/>
                <a:gd name="T77" fmla="*/ 825 h 146"/>
                <a:gd name="T78" fmla="*/ 1095 w 512"/>
                <a:gd name="T79" fmla="*/ 813 h 146"/>
                <a:gd name="T80" fmla="*/ 938 w 512"/>
                <a:gd name="T81" fmla="*/ 802 h 146"/>
                <a:gd name="T82" fmla="*/ 796 w 512"/>
                <a:gd name="T83" fmla="*/ 788 h 146"/>
                <a:gd name="T84" fmla="*/ 652 w 512"/>
                <a:gd name="T85" fmla="*/ 772 h 146"/>
                <a:gd name="T86" fmla="*/ 515 w 512"/>
                <a:gd name="T87" fmla="*/ 749 h 146"/>
                <a:gd name="T88" fmla="*/ 388 w 512"/>
                <a:gd name="T89" fmla="*/ 725 h 146"/>
                <a:gd name="T90" fmla="*/ 290 w 512"/>
                <a:gd name="T91" fmla="*/ 697 h 146"/>
                <a:gd name="T92" fmla="*/ 195 w 512"/>
                <a:gd name="T93" fmla="*/ 661 h 146"/>
                <a:gd name="T94" fmla="*/ 135 w 512"/>
                <a:gd name="T95" fmla="*/ 624 h 146"/>
                <a:gd name="T96" fmla="*/ 94 w 512"/>
                <a:gd name="T97" fmla="*/ 583 h 146"/>
                <a:gd name="T98" fmla="*/ 16 w 512"/>
                <a:gd name="T99" fmla="*/ 414 h 146"/>
                <a:gd name="T100" fmla="*/ 0 w 512"/>
                <a:gd name="T101" fmla="*/ 247 h 146"/>
                <a:gd name="T102" fmla="*/ 16 w 512"/>
                <a:gd name="T103" fmla="*/ 106 h 146"/>
                <a:gd name="T104" fmla="*/ 60 w 512"/>
                <a:gd name="T105" fmla="*/ 0 h 1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12"/>
                <a:gd name="T160" fmla="*/ 0 h 146"/>
                <a:gd name="T161" fmla="*/ 512 w 512"/>
                <a:gd name="T162" fmla="*/ 146 h 1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w="9525">
              <a:round/>
              <a:headEnd/>
              <a:tailEnd/>
            </a:ln>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p:spPr>
          <p:txBody>
            <a:bodyPr>
              <a:flatTx/>
            </a:bodyPr>
            <a:lstStyle/>
            <a:p>
              <a:endParaRPr lang="en-US"/>
            </a:p>
          </p:txBody>
        </p:sp>
        <p:sp>
          <p:nvSpPr>
            <p:cNvPr id="31759" name="Freeform 17">
              <a:extLst>
                <a:ext uri="{FF2B5EF4-FFF2-40B4-BE49-F238E27FC236}">
                  <a16:creationId xmlns:a16="http://schemas.microsoft.com/office/drawing/2014/main" id="{B3B014D4-FCCB-4704-A059-E077B1C78A2E}"/>
                </a:ext>
              </a:extLst>
            </p:cNvPr>
            <p:cNvSpPr>
              <a:spLocks/>
            </p:cNvSpPr>
            <p:nvPr/>
          </p:nvSpPr>
          <p:spPr bwMode="auto">
            <a:xfrm>
              <a:off x="649" y="2090"/>
              <a:ext cx="114" cy="207"/>
            </a:xfrm>
            <a:custGeom>
              <a:avLst/>
              <a:gdLst>
                <a:gd name="T0" fmla="*/ 187 w 91"/>
                <a:gd name="T1" fmla="*/ 892 h 162"/>
                <a:gd name="T2" fmla="*/ 232 w 91"/>
                <a:gd name="T3" fmla="*/ 827 h 162"/>
                <a:gd name="T4" fmla="*/ 321 w 91"/>
                <a:gd name="T5" fmla="*/ 684 h 162"/>
                <a:gd name="T6" fmla="*/ 398 w 91"/>
                <a:gd name="T7" fmla="*/ 456 h 162"/>
                <a:gd name="T8" fmla="*/ 441 w 91"/>
                <a:gd name="T9" fmla="*/ 183 h 162"/>
                <a:gd name="T10" fmla="*/ 428 w 91"/>
                <a:gd name="T11" fmla="*/ 77 h 162"/>
                <a:gd name="T12" fmla="*/ 417 w 91"/>
                <a:gd name="T13" fmla="*/ 17 h 162"/>
                <a:gd name="T14" fmla="*/ 380 w 91"/>
                <a:gd name="T15" fmla="*/ 0 h 162"/>
                <a:gd name="T16" fmla="*/ 341 w 91"/>
                <a:gd name="T17" fmla="*/ 1 h 162"/>
                <a:gd name="T18" fmla="*/ 293 w 91"/>
                <a:gd name="T19" fmla="*/ 40 h 162"/>
                <a:gd name="T20" fmla="*/ 249 w 91"/>
                <a:gd name="T21" fmla="*/ 88 h 162"/>
                <a:gd name="T22" fmla="*/ 217 w 91"/>
                <a:gd name="T23" fmla="*/ 135 h 162"/>
                <a:gd name="T24" fmla="*/ 185 w 91"/>
                <a:gd name="T25" fmla="*/ 183 h 162"/>
                <a:gd name="T26" fmla="*/ 138 w 91"/>
                <a:gd name="T27" fmla="*/ 257 h 162"/>
                <a:gd name="T28" fmla="*/ 95 w 91"/>
                <a:gd name="T29" fmla="*/ 365 h 162"/>
                <a:gd name="T30" fmla="*/ 56 w 91"/>
                <a:gd name="T31" fmla="*/ 498 h 162"/>
                <a:gd name="T32" fmla="*/ 20 w 91"/>
                <a:gd name="T33" fmla="*/ 624 h 162"/>
                <a:gd name="T34" fmla="*/ 0 w 91"/>
                <a:gd name="T35" fmla="*/ 751 h 162"/>
                <a:gd name="T36" fmla="*/ 20 w 91"/>
                <a:gd name="T37" fmla="*/ 842 h 162"/>
                <a:gd name="T38" fmla="*/ 76 w 91"/>
                <a:gd name="T39" fmla="*/ 900 h 162"/>
                <a:gd name="T40" fmla="*/ 187 w 91"/>
                <a:gd name="T41" fmla="*/ 892 h 1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62"/>
                <a:gd name="T65" fmla="*/ 91 w 91"/>
                <a:gd name="T66" fmla="*/ 162 h 1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w="9525">
              <a:round/>
              <a:headEnd/>
              <a:tailEnd/>
            </a:ln>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p:spPr>
          <p:txBody>
            <a:bodyPr>
              <a:flatTx/>
            </a:bodyPr>
            <a:lstStyle/>
            <a:p>
              <a:endParaRPr lang="en-US"/>
            </a:p>
          </p:txBody>
        </p:sp>
        <p:sp>
          <p:nvSpPr>
            <p:cNvPr id="31760" name="Freeform 18">
              <a:extLst>
                <a:ext uri="{FF2B5EF4-FFF2-40B4-BE49-F238E27FC236}">
                  <a16:creationId xmlns:a16="http://schemas.microsoft.com/office/drawing/2014/main" id="{0EB7BF08-5C68-47AF-BC6A-1BA9722236ED}"/>
                </a:ext>
              </a:extLst>
            </p:cNvPr>
            <p:cNvSpPr>
              <a:spLocks/>
            </p:cNvSpPr>
            <p:nvPr/>
          </p:nvSpPr>
          <p:spPr bwMode="auto">
            <a:xfrm>
              <a:off x="1180" y="2096"/>
              <a:ext cx="424" cy="219"/>
            </a:xfrm>
            <a:custGeom>
              <a:avLst/>
              <a:gdLst>
                <a:gd name="T0" fmla="*/ 0 w 339"/>
                <a:gd name="T1" fmla="*/ 957 h 171"/>
                <a:gd name="T2" fmla="*/ 16 w 339"/>
                <a:gd name="T3" fmla="*/ 912 h 171"/>
                <a:gd name="T4" fmla="*/ 60 w 339"/>
                <a:gd name="T5" fmla="*/ 813 h 171"/>
                <a:gd name="T6" fmla="*/ 148 w 339"/>
                <a:gd name="T7" fmla="*/ 672 h 171"/>
                <a:gd name="T8" fmla="*/ 273 w 339"/>
                <a:gd name="T9" fmla="*/ 516 h 171"/>
                <a:gd name="T10" fmla="*/ 430 w 339"/>
                <a:gd name="T11" fmla="*/ 345 h 171"/>
                <a:gd name="T12" fmla="*/ 647 w 339"/>
                <a:gd name="T13" fmla="*/ 193 h 171"/>
                <a:gd name="T14" fmla="*/ 913 w 339"/>
                <a:gd name="T15" fmla="*/ 65 h 171"/>
                <a:gd name="T16" fmla="*/ 1223 w 339"/>
                <a:gd name="T17" fmla="*/ 0 h 171"/>
                <a:gd name="T18" fmla="*/ 1466 w 339"/>
                <a:gd name="T19" fmla="*/ 13 h 171"/>
                <a:gd name="T20" fmla="*/ 1590 w 339"/>
                <a:gd name="T21" fmla="*/ 88 h 171"/>
                <a:gd name="T22" fmla="*/ 1622 w 339"/>
                <a:gd name="T23" fmla="*/ 209 h 171"/>
                <a:gd name="T24" fmla="*/ 1583 w 339"/>
                <a:gd name="T25" fmla="*/ 375 h 171"/>
                <a:gd name="T26" fmla="*/ 1466 w 339"/>
                <a:gd name="T27" fmla="*/ 530 h 171"/>
                <a:gd name="T28" fmla="*/ 1296 w 339"/>
                <a:gd name="T29" fmla="*/ 688 h 171"/>
                <a:gd name="T30" fmla="*/ 1084 w 339"/>
                <a:gd name="T31" fmla="*/ 799 h 171"/>
                <a:gd name="T32" fmla="*/ 842 w 339"/>
                <a:gd name="T33" fmla="*/ 852 h 171"/>
                <a:gd name="T34" fmla="*/ 672 w 339"/>
                <a:gd name="T35" fmla="*/ 881 h 171"/>
                <a:gd name="T36" fmla="*/ 529 w 339"/>
                <a:gd name="T37" fmla="*/ 899 h 171"/>
                <a:gd name="T38" fmla="*/ 406 w 339"/>
                <a:gd name="T39" fmla="*/ 912 h 171"/>
                <a:gd name="T40" fmla="*/ 305 w 339"/>
                <a:gd name="T41" fmla="*/ 941 h 171"/>
                <a:gd name="T42" fmla="*/ 211 w 339"/>
                <a:gd name="T43" fmla="*/ 948 h 171"/>
                <a:gd name="T44" fmla="*/ 135 w 339"/>
                <a:gd name="T45" fmla="*/ 957 h 171"/>
                <a:gd name="T46" fmla="*/ 70 w 339"/>
                <a:gd name="T47" fmla="*/ 966 h 171"/>
                <a:gd name="T48" fmla="*/ 0 w 339"/>
                <a:gd name="T49" fmla="*/ 957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171"/>
                <a:gd name="T77" fmla="*/ 339 w 339"/>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w="9525">
              <a:round/>
              <a:headEnd/>
              <a:tailEnd/>
            </a:ln>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p:spPr>
          <p:txBody>
            <a:bodyPr>
              <a:flatTx/>
            </a:bodyPr>
            <a:lstStyle/>
            <a:p>
              <a:endParaRPr lang="en-US"/>
            </a:p>
          </p:txBody>
        </p:sp>
        <p:sp>
          <p:nvSpPr>
            <p:cNvPr id="31761" name="Freeform 19">
              <a:extLst>
                <a:ext uri="{FF2B5EF4-FFF2-40B4-BE49-F238E27FC236}">
                  <a16:creationId xmlns:a16="http://schemas.microsoft.com/office/drawing/2014/main" id="{66EA8392-5558-47A1-83AF-7E148353CA53}"/>
                </a:ext>
              </a:extLst>
            </p:cNvPr>
            <p:cNvSpPr>
              <a:spLocks/>
            </p:cNvSpPr>
            <p:nvPr/>
          </p:nvSpPr>
          <p:spPr bwMode="auto">
            <a:xfrm>
              <a:off x="709" y="2594"/>
              <a:ext cx="346" cy="145"/>
            </a:xfrm>
            <a:custGeom>
              <a:avLst/>
              <a:gdLst>
                <a:gd name="T0" fmla="*/ 0 w 276"/>
                <a:gd name="T1" fmla="*/ 0 h 114"/>
                <a:gd name="T2" fmla="*/ 0 w 276"/>
                <a:gd name="T3" fmla="*/ 510 h 114"/>
                <a:gd name="T4" fmla="*/ 1344 w 276"/>
                <a:gd name="T5" fmla="*/ 613 h 114"/>
                <a:gd name="T6" fmla="*/ 1321 w 276"/>
                <a:gd name="T7" fmla="*/ 59 h 114"/>
                <a:gd name="T8" fmla="*/ 0 w 276"/>
                <a:gd name="T9" fmla="*/ 0 h 114"/>
                <a:gd name="T10" fmla="*/ 0 60000 65536"/>
                <a:gd name="T11" fmla="*/ 0 60000 65536"/>
                <a:gd name="T12" fmla="*/ 0 60000 65536"/>
                <a:gd name="T13" fmla="*/ 0 60000 65536"/>
                <a:gd name="T14" fmla="*/ 0 60000 65536"/>
                <a:gd name="T15" fmla="*/ 0 w 276"/>
                <a:gd name="T16" fmla="*/ 0 h 114"/>
                <a:gd name="T17" fmla="*/ 276 w 276"/>
                <a:gd name="T18" fmla="*/ 114 h 114"/>
              </a:gdLst>
              <a:ahLst/>
              <a:cxnLst>
                <a:cxn ang="T10">
                  <a:pos x="T0" y="T1"/>
                </a:cxn>
                <a:cxn ang="T11">
                  <a:pos x="T2" y="T3"/>
                </a:cxn>
                <a:cxn ang="T12">
                  <a:pos x="T4" y="T5"/>
                </a:cxn>
                <a:cxn ang="T13">
                  <a:pos x="T6" y="T7"/>
                </a:cxn>
                <a:cxn ang="T14">
                  <a:pos x="T8" y="T9"/>
                </a:cxn>
              </a:cxnLst>
              <a:rect l="T15" t="T16" r="T17" b="T18"/>
              <a:pathLst>
                <a:path w="276" h="114">
                  <a:moveTo>
                    <a:pt x="0" y="0"/>
                  </a:moveTo>
                  <a:lnTo>
                    <a:pt x="0" y="94"/>
                  </a:lnTo>
                  <a:lnTo>
                    <a:pt x="276" y="114"/>
                  </a:lnTo>
                  <a:lnTo>
                    <a:pt x="272" y="10"/>
                  </a:lnTo>
                  <a:lnTo>
                    <a:pt x="0" y="0"/>
                  </a:lnTo>
                  <a:close/>
                </a:path>
              </a:pathLst>
            </a:custGeom>
            <a:solidFill>
              <a:srgbClr val="FFFFFF"/>
            </a:solidFill>
            <a:ln w="9525">
              <a:round/>
              <a:headEnd/>
              <a:tailEnd/>
            </a:ln>
            <a:scene3d>
              <a:camera prst="legacyObliqueTopRight"/>
              <a:lightRig rig="legacyFlat4" dir="t"/>
            </a:scene3d>
            <a:sp3d extrusionH="163500" prstMaterial="legacyWireframe">
              <a:bevelT w="13500" h="13500" prst="angle"/>
              <a:bevelB w="13500" h="13500" prst="angle"/>
              <a:extrusionClr>
                <a:srgbClr val="FFFFFF"/>
              </a:extrusionClr>
              <a:contourClr>
                <a:srgbClr val="FFFFFF"/>
              </a:contourClr>
            </a:sp3d>
          </p:spPr>
          <p:txBody>
            <a:bodyPr>
              <a:flatTx/>
            </a:bodyPr>
            <a:lstStyle/>
            <a:p>
              <a:endParaRPr lang="en-US"/>
            </a:p>
          </p:txBody>
        </p:sp>
        <p:sp>
          <p:nvSpPr>
            <p:cNvPr id="31762" name="Freeform 20">
              <a:extLst>
                <a:ext uri="{FF2B5EF4-FFF2-40B4-BE49-F238E27FC236}">
                  <a16:creationId xmlns:a16="http://schemas.microsoft.com/office/drawing/2014/main" id="{9877231F-EA54-4E00-ABB9-F43CAA7B1863}"/>
                </a:ext>
              </a:extLst>
            </p:cNvPr>
            <p:cNvSpPr>
              <a:spLocks/>
            </p:cNvSpPr>
            <p:nvPr/>
          </p:nvSpPr>
          <p:spPr bwMode="auto">
            <a:xfrm>
              <a:off x="640" y="2174"/>
              <a:ext cx="123" cy="137"/>
            </a:xfrm>
            <a:custGeom>
              <a:avLst/>
              <a:gdLst>
                <a:gd name="T0" fmla="*/ 56 w 98"/>
                <a:gd name="T1" fmla="*/ 232 h 107"/>
                <a:gd name="T2" fmla="*/ 56 w 98"/>
                <a:gd name="T3" fmla="*/ 247 h 107"/>
                <a:gd name="T4" fmla="*/ 56 w 98"/>
                <a:gd name="T5" fmla="*/ 309 h 107"/>
                <a:gd name="T6" fmla="*/ 70 w 98"/>
                <a:gd name="T7" fmla="*/ 380 h 107"/>
                <a:gd name="T8" fmla="*/ 110 w 98"/>
                <a:gd name="T9" fmla="*/ 440 h 107"/>
                <a:gd name="T10" fmla="*/ 168 w 98"/>
                <a:gd name="T11" fmla="*/ 462 h 107"/>
                <a:gd name="T12" fmla="*/ 211 w 98"/>
                <a:gd name="T13" fmla="*/ 451 h 107"/>
                <a:gd name="T14" fmla="*/ 255 w 98"/>
                <a:gd name="T15" fmla="*/ 403 h 107"/>
                <a:gd name="T16" fmla="*/ 302 w 98"/>
                <a:gd name="T17" fmla="*/ 343 h 107"/>
                <a:gd name="T18" fmla="*/ 333 w 98"/>
                <a:gd name="T19" fmla="*/ 269 h 107"/>
                <a:gd name="T20" fmla="*/ 379 w 98"/>
                <a:gd name="T21" fmla="*/ 200 h 107"/>
                <a:gd name="T22" fmla="*/ 402 w 98"/>
                <a:gd name="T23" fmla="*/ 122 h 107"/>
                <a:gd name="T24" fmla="*/ 427 w 98"/>
                <a:gd name="T25" fmla="*/ 46 h 107"/>
                <a:gd name="T26" fmla="*/ 444 w 98"/>
                <a:gd name="T27" fmla="*/ 0 h 107"/>
                <a:gd name="T28" fmla="*/ 471 w 98"/>
                <a:gd name="T29" fmla="*/ 0 h 107"/>
                <a:gd name="T30" fmla="*/ 479 w 98"/>
                <a:gd name="T31" fmla="*/ 46 h 107"/>
                <a:gd name="T32" fmla="*/ 459 w 98"/>
                <a:gd name="T33" fmla="*/ 127 h 107"/>
                <a:gd name="T34" fmla="*/ 427 w 98"/>
                <a:gd name="T35" fmla="*/ 247 h 107"/>
                <a:gd name="T36" fmla="*/ 382 w 98"/>
                <a:gd name="T37" fmla="*/ 380 h 107"/>
                <a:gd name="T38" fmla="*/ 313 w 98"/>
                <a:gd name="T39" fmla="*/ 507 h 107"/>
                <a:gd name="T40" fmla="*/ 233 w 98"/>
                <a:gd name="T41" fmla="*/ 583 h 107"/>
                <a:gd name="T42" fmla="*/ 148 w 98"/>
                <a:gd name="T43" fmla="*/ 602 h 107"/>
                <a:gd name="T44" fmla="*/ 78 w 98"/>
                <a:gd name="T45" fmla="*/ 583 h 107"/>
                <a:gd name="T46" fmla="*/ 25 w 98"/>
                <a:gd name="T47" fmla="*/ 519 h 107"/>
                <a:gd name="T48" fmla="*/ 0 w 98"/>
                <a:gd name="T49" fmla="*/ 410 h 107"/>
                <a:gd name="T50" fmla="*/ 13 w 98"/>
                <a:gd name="T51" fmla="*/ 309 h 107"/>
                <a:gd name="T52" fmla="*/ 25 w 98"/>
                <a:gd name="T53" fmla="*/ 247 h 107"/>
                <a:gd name="T54" fmla="*/ 45 w 98"/>
                <a:gd name="T55" fmla="*/ 232 h 107"/>
                <a:gd name="T56" fmla="*/ 56 w 98"/>
                <a:gd name="T57" fmla="*/ 232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107"/>
                <a:gd name="T89" fmla="*/ 98 w 98"/>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63" name="Freeform 21">
              <a:extLst>
                <a:ext uri="{FF2B5EF4-FFF2-40B4-BE49-F238E27FC236}">
                  <a16:creationId xmlns:a16="http://schemas.microsoft.com/office/drawing/2014/main" id="{AE2A6026-DCFD-499A-9F49-94608DEEBD02}"/>
                </a:ext>
              </a:extLst>
            </p:cNvPr>
            <p:cNvSpPr>
              <a:spLocks/>
            </p:cNvSpPr>
            <p:nvPr/>
          </p:nvSpPr>
          <p:spPr bwMode="auto">
            <a:xfrm>
              <a:off x="483" y="2003"/>
              <a:ext cx="686" cy="793"/>
            </a:xfrm>
            <a:custGeom>
              <a:avLst/>
              <a:gdLst>
                <a:gd name="T0" fmla="*/ 782 w 548"/>
                <a:gd name="T1" fmla="*/ 1775 h 620"/>
                <a:gd name="T2" fmla="*/ 998 w 548"/>
                <a:gd name="T3" fmla="*/ 1801 h 620"/>
                <a:gd name="T4" fmla="*/ 1288 w 548"/>
                <a:gd name="T5" fmla="*/ 1806 h 620"/>
                <a:gd name="T6" fmla="*/ 1723 w 548"/>
                <a:gd name="T7" fmla="*/ 1814 h 620"/>
                <a:gd name="T8" fmla="*/ 1953 w 548"/>
                <a:gd name="T9" fmla="*/ 1824 h 620"/>
                <a:gd name="T10" fmla="*/ 2335 w 548"/>
                <a:gd name="T11" fmla="*/ 1824 h 620"/>
                <a:gd name="T12" fmla="*/ 2640 w 548"/>
                <a:gd name="T13" fmla="*/ 1757 h 620"/>
                <a:gd name="T14" fmla="*/ 2456 w 548"/>
                <a:gd name="T15" fmla="*/ 1725 h 620"/>
                <a:gd name="T16" fmla="*/ 2124 w 548"/>
                <a:gd name="T17" fmla="*/ 1725 h 620"/>
                <a:gd name="T18" fmla="*/ 1831 w 548"/>
                <a:gd name="T19" fmla="*/ 1725 h 620"/>
                <a:gd name="T20" fmla="*/ 1465 w 548"/>
                <a:gd name="T21" fmla="*/ 1708 h 620"/>
                <a:gd name="T22" fmla="*/ 1208 w 548"/>
                <a:gd name="T23" fmla="*/ 1684 h 620"/>
                <a:gd name="T24" fmla="*/ 938 w 548"/>
                <a:gd name="T25" fmla="*/ 1659 h 620"/>
                <a:gd name="T26" fmla="*/ 796 w 548"/>
                <a:gd name="T27" fmla="*/ 1647 h 620"/>
                <a:gd name="T28" fmla="*/ 631 w 548"/>
                <a:gd name="T29" fmla="*/ 1647 h 620"/>
                <a:gd name="T30" fmla="*/ 593 w 548"/>
                <a:gd name="T31" fmla="*/ 1326 h 620"/>
                <a:gd name="T32" fmla="*/ 704 w 548"/>
                <a:gd name="T33" fmla="*/ 867 h 620"/>
                <a:gd name="T34" fmla="*/ 827 w 548"/>
                <a:gd name="T35" fmla="*/ 586 h 620"/>
                <a:gd name="T36" fmla="*/ 979 w 548"/>
                <a:gd name="T37" fmla="*/ 426 h 620"/>
                <a:gd name="T38" fmla="*/ 1132 w 548"/>
                <a:gd name="T39" fmla="*/ 257 h 620"/>
                <a:gd name="T40" fmla="*/ 1432 w 548"/>
                <a:gd name="T41" fmla="*/ 358 h 620"/>
                <a:gd name="T42" fmla="*/ 1840 w 548"/>
                <a:gd name="T43" fmla="*/ 458 h 620"/>
                <a:gd name="T44" fmla="*/ 2235 w 548"/>
                <a:gd name="T45" fmla="*/ 458 h 620"/>
                <a:gd name="T46" fmla="*/ 2541 w 548"/>
                <a:gd name="T47" fmla="*/ 421 h 620"/>
                <a:gd name="T48" fmla="*/ 2519 w 548"/>
                <a:gd name="T49" fmla="*/ 381 h 620"/>
                <a:gd name="T50" fmla="*/ 2158 w 548"/>
                <a:gd name="T51" fmla="*/ 329 h 620"/>
                <a:gd name="T52" fmla="*/ 1805 w 548"/>
                <a:gd name="T53" fmla="*/ 317 h 620"/>
                <a:gd name="T54" fmla="*/ 1513 w 548"/>
                <a:gd name="T55" fmla="*/ 247 h 620"/>
                <a:gd name="T56" fmla="*/ 1356 w 548"/>
                <a:gd name="T57" fmla="*/ 59 h 620"/>
                <a:gd name="T58" fmla="*/ 1158 w 548"/>
                <a:gd name="T59" fmla="*/ 145 h 620"/>
                <a:gd name="T60" fmla="*/ 1045 w 548"/>
                <a:gd name="T61" fmla="*/ 230 h 620"/>
                <a:gd name="T62" fmla="*/ 890 w 548"/>
                <a:gd name="T63" fmla="*/ 358 h 620"/>
                <a:gd name="T64" fmla="*/ 608 w 548"/>
                <a:gd name="T65" fmla="*/ 921 h 620"/>
                <a:gd name="T66" fmla="*/ 516 w 548"/>
                <a:gd name="T67" fmla="*/ 1218 h 620"/>
                <a:gd name="T68" fmla="*/ 428 w 548"/>
                <a:gd name="T69" fmla="*/ 1757 h 620"/>
                <a:gd name="T70" fmla="*/ 204 w 548"/>
                <a:gd name="T71" fmla="*/ 2053 h 620"/>
                <a:gd name="T72" fmla="*/ 16 w 548"/>
                <a:gd name="T73" fmla="*/ 2603 h 620"/>
                <a:gd name="T74" fmla="*/ 45 w 548"/>
                <a:gd name="T75" fmla="*/ 3395 h 620"/>
                <a:gd name="T76" fmla="*/ 125 w 548"/>
                <a:gd name="T77" fmla="*/ 3354 h 620"/>
                <a:gd name="T78" fmla="*/ 166 w 548"/>
                <a:gd name="T79" fmla="*/ 2567 h 620"/>
                <a:gd name="T80" fmla="*/ 244 w 548"/>
                <a:gd name="T81" fmla="*/ 2270 h 620"/>
                <a:gd name="T82" fmla="*/ 407 w 548"/>
                <a:gd name="T83" fmla="*/ 1975 h 620"/>
                <a:gd name="T84" fmla="*/ 497 w 548"/>
                <a:gd name="T85" fmla="*/ 1888 h 620"/>
                <a:gd name="T86" fmla="*/ 537 w 548"/>
                <a:gd name="T87" fmla="*/ 2168 h 620"/>
                <a:gd name="T88" fmla="*/ 704 w 548"/>
                <a:gd name="T89" fmla="*/ 2428 h 620"/>
                <a:gd name="T90" fmla="*/ 991 w 548"/>
                <a:gd name="T91" fmla="*/ 2513 h 620"/>
                <a:gd name="T92" fmla="*/ 1288 w 548"/>
                <a:gd name="T93" fmla="*/ 2538 h 620"/>
                <a:gd name="T94" fmla="*/ 1831 w 548"/>
                <a:gd name="T95" fmla="*/ 2567 h 620"/>
                <a:gd name="T96" fmla="*/ 2235 w 548"/>
                <a:gd name="T97" fmla="*/ 2567 h 620"/>
                <a:gd name="T98" fmla="*/ 2445 w 548"/>
                <a:gd name="T99" fmla="*/ 2549 h 620"/>
                <a:gd name="T100" fmla="*/ 2260 w 548"/>
                <a:gd name="T101" fmla="*/ 2504 h 620"/>
                <a:gd name="T102" fmla="*/ 2012 w 548"/>
                <a:gd name="T103" fmla="*/ 2495 h 620"/>
                <a:gd name="T104" fmla="*/ 1761 w 548"/>
                <a:gd name="T105" fmla="*/ 2485 h 620"/>
                <a:gd name="T106" fmla="*/ 1432 w 548"/>
                <a:gd name="T107" fmla="*/ 2466 h 620"/>
                <a:gd name="T108" fmla="*/ 1208 w 548"/>
                <a:gd name="T109" fmla="*/ 2447 h 620"/>
                <a:gd name="T110" fmla="*/ 890 w 548"/>
                <a:gd name="T111" fmla="*/ 2385 h 620"/>
                <a:gd name="T112" fmla="*/ 583 w 548"/>
                <a:gd name="T113" fmla="*/ 2025 h 620"/>
                <a:gd name="T114" fmla="*/ 615 w 548"/>
                <a:gd name="T115" fmla="*/ 1787 h 62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48"/>
                <a:gd name="T175" fmla="*/ 0 h 620"/>
                <a:gd name="T176" fmla="*/ 548 w 548"/>
                <a:gd name="T177" fmla="*/ 620 h 62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64" name="Freeform 22">
              <a:extLst>
                <a:ext uri="{FF2B5EF4-FFF2-40B4-BE49-F238E27FC236}">
                  <a16:creationId xmlns:a16="http://schemas.microsoft.com/office/drawing/2014/main" id="{FA427C84-7216-4EC1-8DB1-ACBAF0DE9D95}"/>
                </a:ext>
              </a:extLst>
            </p:cNvPr>
            <p:cNvSpPr>
              <a:spLocks/>
            </p:cNvSpPr>
            <p:nvPr/>
          </p:nvSpPr>
          <p:spPr bwMode="auto">
            <a:xfrm>
              <a:off x="672" y="2454"/>
              <a:ext cx="520" cy="48"/>
            </a:xfrm>
            <a:custGeom>
              <a:avLst/>
              <a:gdLst>
                <a:gd name="T0" fmla="*/ 13 w 416"/>
                <a:gd name="T1" fmla="*/ 0 h 37"/>
                <a:gd name="T2" fmla="*/ 25 w 416"/>
                <a:gd name="T3" fmla="*/ 0 h 37"/>
                <a:gd name="T4" fmla="*/ 88 w 416"/>
                <a:gd name="T5" fmla="*/ 13 h 37"/>
                <a:gd name="T6" fmla="*/ 173 w 416"/>
                <a:gd name="T7" fmla="*/ 17 h 37"/>
                <a:gd name="T8" fmla="*/ 273 w 416"/>
                <a:gd name="T9" fmla="*/ 45 h 37"/>
                <a:gd name="T10" fmla="*/ 400 w 416"/>
                <a:gd name="T11" fmla="*/ 58 h 37"/>
                <a:gd name="T12" fmla="*/ 523 w 416"/>
                <a:gd name="T13" fmla="*/ 75 h 37"/>
                <a:gd name="T14" fmla="*/ 664 w 416"/>
                <a:gd name="T15" fmla="*/ 86 h 37"/>
                <a:gd name="T16" fmla="*/ 798 w 416"/>
                <a:gd name="T17" fmla="*/ 97 h 37"/>
                <a:gd name="T18" fmla="*/ 936 w 416"/>
                <a:gd name="T19" fmla="*/ 112 h 37"/>
                <a:gd name="T20" fmla="*/ 1069 w 416"/>
                <a:gd name="T21" fmla="*/ 112 h 37"/>
                <a:gd name="T22" fmla="*/ 1205 w 416"/>
                <a:gd name="T23" fmla="*/ 112 h 37"/>
                <a:gd name="T24" fmla="*/ 1330 w 416"/>
                <a:gd name="T25" fmla="*/ 112 h 37"/>
                <a:gd name="T26" fmla="*/ 1451 w 416"/>
                <a:gd name="T27" fmla="*/ 97 h 37"/>
                <a:gd name="T28" fmla="*/ 1555 w 416"/>
                <a:gd name="T29" fmla="*/ 97 h 37"/>
                <a:gd name="T30" fmla="*/ 1648 w 416"/>
                <a:gd name="T31" fmla="*/ 86 h 37"/>
                <a:gd name="T32" fmla="*/ 1711 w 416"/>
                <a:gd name="T33" fmla="*/ 86 h 37"/>
                <a:gd name="T34" fmla="*/ 1774 w 416"/>
                <a:gd name="T35" fmla="*/ 86 h 37"/>
                <a:gd name="T36" fmla="*/ 1823 w 416"/>
                <a:gd name="T37" fmla="*/ 86 h 37"/>
                <a:gd name="T38" fmla="*/ 1866 w 416"/>
                <a:gd name="T39" fmla="*/ 86 h 37"/>
                <a:gd name="T40" fmla="*/ 1906 w 416"/>
                <a:gd name="T41" fmla="*/ 86 h 37"/>
                <a:gd name="T42" fmla="*/ 1943 w 416"/>
                <a:gd name="T43" fmla="*/ 86 h 37"/>
                <a:gd name="T44" fmla="*/ 1969 w 416"/>
                <a:gd name="T45" fmla="*/ 86 h 37"/>
                <a:gd name="T46" fmla="*/ 1979 w 416"/>
                <a:gd name="T47" fmla="*/ 86 h 37"/>
                <a:gd name="T48" fmla="*/ 1985 w 416"/>
                <a:gd name="T49" fmla="*/ 86 h 37"/>
                <a:gd name="T50" fmla="*/ 1963 w 416"/>
                <a:gd name="T51" fmla="*/ 97 h 37"/>
                <a:gd name="T52" fmla="*/ 1900 w 416"/>
                <a:gd name="T53" fmla="*/ 112 h 37"/>
                <a:gd name="T54" fmla="*/ 1798 w 416"/>
                <a:gd name="T55" fmla="*/ 145 h 37"/>
                <a:gd name="T56" fmla="*/ 1670 w 416"/>
                <a:gd name="T57" fmla="*/ 163 h 37"/>
                <a:gd name="T58" fmla="*/ 1525 w 416"/>
                <a:gd name="T59" fmla="*/ 198 h 37"/>
                <a:gd name="T60" fmla="*/ 1358 w 416"/>
                <a:gd name="T61" fmla="*/ 222 h 37"/>
                <a:gd name="T62" fmla="*/ 1186 w 416"/>
                <a:gd name="T63" fmla="*/ 227 h 37"/>
                <a:gd name="T64" fmla="*/ 1013 w 416"/>
                <a:gd name="T65" fmla="*/ 222 h 37"/>
                <a:gd name="T66" fmla="*/ 830 w 416"/>
                <a:gd name="T67" fmla="*/ 210 h 37"/>
                <a:gd name="T68" fmla="*/ 645 w 416"/>
                <a:gd name="T69" fmla="*/ 198 h 37"/>
                <a:gd name="T70" fmla="*/ 460 w 416"/>
                <a:gd name="T71" fmla="*/ 188 h 37"/>
                <a:gd name="T72" fmla="*/ 294 w 416"/>
                <a:gd name="T73" fmla="*/ 171 h 37"/>
                <a:gd name="T74" fmla="*/ 155 w 416"/>
                <a:gd name="T75" fmla="*/ 145 h 37"/>
                <a:gd name="T76" fmla="*/ 51 w 416"/>
                <a:gd name="T77" fmla="*/ 112 h 37"/>
                <a:gd name="T78" fmla="*/ 0 w 416"/>
                <a:gd name="T79" fmla="*/ 66 h 37"/>
                <a:gd name="T80" fmla="*/ 13 w 416"/>
                <a:gd name="T81" fmla="*/ 0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6"/>
                <a:gd name="T124" fmla="*/ 0 h 37"/>
                <a:gd name="T125" fmla="*/ 416 w 416"/>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65" name="Freeform 23">
              <a:extLst>
                <a:ext uri="{FF2B5EF4-FFF2-40B4-BE49-F238E27FC236}">
                  <a16:creationId xmlns:a16="http://schemas.microsoft.com/office/drawing/2014/main" id="{CE8F0DDB-E3CB-4863-84EE-10EA0AB6722A}"/>
                </a:ext>
              </a:extLst>
            </p:cNvPr>
            <p:cNvSpPr>
              <a:spLocks/>
            </p:cNvSpPr>
            <p:nvPr/>
          </p:nvSpPr>
          <p:spPr bwMode="auto">
            <a:xfrm>
              <a:off x="1150" y="2402"/>
              <a:ext cx="127" cy="175"/>
            </a:xfrm>
            <a:custGeom>
              <a:avLst/>
              <a:gdLst>
                <a:gd name="T0" fmla="*/ 259 w 102"/>
                <a:gd name="T1" fmla="*/ 0 h 137"/>
                <a:gd name="T2" fmla="*/ 291 w 102"/>
                <a:gd name="T3" fmla="*/ 0 h 137"/>
                <a:gd name="T4" fmla="*/ 377 w 102"/>
                <a:gd name="T5" fmla="*/ 17 h 137"/>
                <a:gd name="T6" fmla="*/ 451 w 102"/>
                <a:gd name="T7" fmla="*/ 77 h 137"/>
                <a:gd name="T8" fmla="*/ 473 w 102"/>
                <a:gd name="T9" fmla="*/ 175 h 137"/>
                <a:gd name="T10" fmla="*/ 451 w 102"/>
                <a:gd name="T11" fmla="*/ 317 h 137"/>
                <a:gd name="T12" fmla="*/ 400 w 102"/>
                <a:gd name="T13" fmla="*/ 442 h 137"/>
                <a:gd name="T14" fmla="*/ 340 w 102"/>
                <a:gd name="T15" fmla="*/ 557 h 137"/>
                <a:gd name="T16" fmla="*/ 284 w 102"/>
                <a:gd name="T17" fmla="*/ 623 h 137"/>
                <a:gd name="T18" fmla="*/ 259 w 102"/>
                <a:gd name="T19" fmla="*/ 641 h 137"/>
                <a:gd name="T20" fmla="*/ 228 w 102"/>
                <a:gd name="T21" fmla="*/ 660 h 137"/>
                <a:gd name="T22" fmla="*/ 194 w 102"/>
                <a:gd name="T23" fmla="*/ 683 h 137"/>
                <a:gd name="T24" fmla="*/ 157 w 102"/>
                <a:gd name="T25" fmla="*/ 701 h 137"/>
                <a:gd name="T26" fmla="*/ 126 w 102"/>
                <a:gd name="T27" fmla="*/ 722 h 137"/>
                <a:gd name="T28" fmla="*/ 95 w 102"/>
                <a:gd name="T29" fmla="*/ 740 h 137"/>
                <a:gd name="T30" fmla="*/ 61 w 102"/>
                <a:gd name="T31" fmla="*/ 749 h 137"/>
                <a:gd name="T32" fmla="*/ 37 w 102"/>
                <a:gd name="T33" fmla="*/ 760 h 137"/>
                <a:gd name="T34" fmla="*/ 0 w 102"/>
                <a:gd name="T35" fmla="*/ 749 h 137"/>
                <a:gd name="T36" fmla="*/ 2 w 102"/>
                <a:gd name="T37" fmla="*/ 722 h 137"/>
                <a:gd name="T38" fmla="*/ 37 w 102"/>
                <a:gd name="T39" fmla="*/ 683 h 137"/>
                <a:gd name="T40" fmla="*/ 101 w 102"/>
                <a:gd name="T41" fmla="*/ 634 h 137"/>
                <a:gd name="T42" fmla="*/ 147 w 102"/>
                <a:gd name="T43" fmla="*/ 613 h 137"/>
                <a:gd name="T44" fmla="*/ 186 w 102"/>
                <a:gd name="T45" fmla="*/ 579 h 137"/>
                <a:gd name="T46" fmla="*/ 232 w 102"/>
                <a:gd name="T47" fmla="*/ 543 h 137"/>
                <a:gd name="T48" fmla="*/ 273 w 102"/>
                <a:gd name="T49" fmla="*/ 502 h 137"/>
                <a:gd name="T50" fmla="*/ 316 w 102"/>
                <a:gd name="T51" fmla="*/ 453 h 137"/>
                <a:gd name="T52" fmla="*/ 346 w 102"/>
                <a:gd name="T53" fmla="*/ 405 h 137"/>
                <a:gd name="T54" fmla="*/ 377 w 102"/>
                <a:gd name="T55" fmla="*/ 345 h 137"/>
                <a:gd name="T56" fmla="*/ 392 w 102"/>
                <a:gd name="T57" fmla="*/ 278 h 137"/>
                <a:gd name="T58" fmla="*/ 392 w 102"/>
                <a:gd name="T59" fmla="*/ 166 h 137"/>
                <a:gd name="T60" fmla="*/ 365 w 102"/>
                <a:gd name="T61" fmla="*/ 112 h 137"/>
                <a:gd name="T62" fmla="*/ 316 w 102"/>
                <a:gd name="T63" fmla="*/ 88 h 137"/>
                <a:gd name="T64" fmla="*/ 247 w 102"/>
                <a:gd name="T65" fmla="*/ 77 h 137"/>
                <a:gd name="T66" fmla="*/ 208 w 102"/>
                <a:gd name="T67" fmla="*/ 60 h 137"/>
                <a:gd name="T68" fmla="*/ 219 w 102"/>
                <a:gd name="T69" fmla="*/ 37 h 137"/>
                <a:gd name="T70" fmla="*/ 243 w 102"/>
                <a:gd name="T71" fmla="*/ 13 h 137"/>
                <a:gd name="T72" fmla="*/ 259 w 102"/>
                <a:gd name="T73" fmla="*/ 0 h 1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2"/>
                <a:gd name="T112" fmla="*/ 0 h 137"/>
                <a:gd name="T113" fmla="*/ 102 w 102"/>
                <a:gd name="T114" fmla="*/ 137 h 1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66" name="Freeform 24">
              <a:extLst>
                <a:ext uri="{FF2B5EF4-FFF2-40B4-BE49-F238E27FC236}">
                  <a16:creationId xmlns:a16="http://schemas.microsoft.com/office/drawing/2014/main" id="{33AFFD79-2A2D-45A2-B1D8-80757931D4DE}"/>
                </a:ext>
              </a:extLst>
            </p:cNvPr>
            <p:cNvSpPr>
              <a:spLocks/>
            </p:cNvSpPr>
            <p:nvPr/>
          </p:nvSpPr>
          <p:spPr bwMode="auto">
            <a:xfrm>
              <a:off x="1164" y="2007"/>
              <a:ext cx="708" cy="331"/>
            </a:xfrm>
            <a:custGeom>
              <a:avLst/>
              <a:gdLst>
                <a:gd name="T0" fmla="*/ 319 w 566"/>
                <a:gd name="T1" fmla="*/ 261 h 259"/>
                <a:gd name="T2" fmla="*/ 700 w 566"/>
                <a:gd name="T3" fmla="*/ 221 h 259"/>
                <a:gd name="T4" fmla="*/ 1071 w 566"/>
                <a:gd name="T5" fmla="*/ 201 h 259"/>
                <a:gd name="T6" fmla="*/ 1367 w 566"/>
                <a:gd name="T7" fmla="*/ 175 h 259"/>
                <a:gd name="T8" fmla="*/ 1685 w 566"/>
                <a:gd name="T9" fmla="*/ 155 h 259"/>
                <a:gd name="T10" fmla="*/ 1944 w 566"/>
                <a:gd name="T11" fmla="*/ 98 h 259"/>
                <a:gd name="T12" fmla="*/ 2300 w 566"/>
                <a:gd name="T13" fmla="*/ 40 h 259"/>
                <a:gd name="T14" fmla="*/ 2624 w 566"/>
                <a:gd name="T15" fmla="*/ 0 h 259"/>
                <a:gd name="T16" fmla="*/ 2713 w 566"/>
                <a:gd name="T17" fmla="*/ 13 h 259"/>
                <a:gd name="T18" fmla="*/ 2658 w 566"/>
                <a:gd name="T19" fmla="*/ 75 h 259"/>
                <a:gd name="T20" fmla="*/ 2499 w 566"/>
                <a:gd name="T21" fmla="*/ 137 h 259"/>
                <a:gd name="T22" fmla="*/ 2262 w 566"/>
                <a:gd name="T23" fmla="*/ 175 h 259"/>
                <a:gd name="T24" fmla="*/ 2038 w 566"/>
                <a:gd name="T25" fmla="*/ 221 h 259"/>
                <a:gd name="T26" fmla="*/ 1866 w 566"/>
                <a:gd name="T27" fmla="*/ 253 h 259"/>
                <a:gd name="T28" fmla="*/ 1724 w 566"/>
                <a:gd name="T29" fmla="*/ 268 h 259"/>
                <a:gd name="T30" fmla="*/ 1621 w 566"/>
                <a:gd name="T31" fmla="*/ 299 h 259"/>
                <a:gd name="T32" fmla="*/ 1661 w 566"/>
                <a:gd name="T33" fmla="*/ 360 h 259"/>
                <a:gd name="T34" fmla="*/ 1754 w 566"/>
                <a:gd name="T35" fmla="*/ 616 h 259"/>
                <a:gd name="T36" fmla="*/ 1685 w 566"/>
                <a:gd name="T37" fmla="*/ 818 h 259"/>
                <a:gd name="T38" fmla="*/ 1552 w 566"/>
                <a:gd name="T39" fmla="*/ 1016 h 259"/>
                <a:gd name="T40" fmla="*/ 1345 w 566"/>
                <a:gd name="T41" fmla="*/ 1187 h 259"/>
                <a:gd name="T42" fmla="*/ 1115 w 566"/>
                <a:gd name="T43" fmla="*/ 1284 h 259"/>
                <a:gd name="T44" fmla="*/ 719 w 566"/>
                <a:gd name="T45" fmla="*/ 1364 h 259"/>
                <a:gd name="T46" fmla="*/ 377 w 566"/>
                <a:gd name="T47" fmla="*/ 1390 h 259"/>
                <a:gd name="T48" fmla="*/ 301 w 566"/>
                <a:gd name="T49" fmla="*/ 1390 h 259"/>
                <a:gd name="T50" fmla="*/ 264 w 566"/>
                <a:gd name="T51" fmla="*/ 1382 h 259"/>
                <a:gd name="T52" fmla="*/ 138 w 566"/>
                <a:gd name="T53" fmla="*/ 1412 h 259"/>
                <a:gd name="T54" fmla="*/ 20 w 566"/>
                <a:gd name="T55" fmla="*/ 1442 h 259"/>
                <a:gd name="T56" fmla="*/ 0 w 566"/>
                <a:gd name="T57" fmla="*/ 1365 h 259"/>
                <a:gd name="T58" fmla="*/ 88 w 566"/>
                <a:gd name="T59" fmla="*/ 1114 h 259"/>
                <a:gd name="T60" fmla="*/ 305 w 566"/>
                <a:gd name="T61" fmla="*/ 805 h 259"/>
                <a:gd name="T62" fmla="*/ 492 w 566"/>
                <a:gd name="T63" fmla="*/ 677 h 259"/>
                <a:gd name="T64" fmla="*/ 548 w 566"/>
                <a:gd name="T65" fmla="*/ 677 h 259"/>
                <a:gd name="T66" fmla="*/ 453 w 566"/>
                <a:gd name="T67" fmla="*/ 797 h 259"/>
                <a:gd name="T68" fmla="*/ 341 w 566"/>
                <a:gd name="T69" fmla="*/ 915 h 259"/>
                <a:gd name="T70" fmla="*/ 148 w 566"/>
                <a:gd name="T71" fmla="*/ 1189 h 259"/>
                <a:gd name="T72" fmla="*/ 224 w 566"/>
                <a:gd name="T73" fmla="*/ 1264 h 259"/>
                <a:gd name="T74" fmla="*/ 569 w 566"/>
                <a:gd name="T75" fmla="*/ 1227 h 259"/>
                <a:gd name="T76" fmla="*/ 842 w 566"/>
                <a:gd name="T77" fmla="*/ 1203 h 259"/>
                <a:gd name="T78" fmla="*/ 1110 w 566"/>
                <a:gd name="T79" fmla="*/ 1126 h 259"/>
                <a:gd name="T80" fmla="*/ 1485 w 566"/>
                <a:gd name="T81" fmla="*/ 909 h 259"/>
                <a:gd name="T82" fmla="*/ 1639 w 566"/>
                <a:gd name="T83" fmla="*/ 606 h 259"/>
                <a:gd name="T84" fmla="*/ 1586 w 566"/>
                <a:gd name="T85" fmla="*/ 419 h 259"/>
                <a:gd name="T86" fmla="*/ 1445 w 566"/>
                <a:gd name="T87" fmla="*/ 360 h 259"/>
                <a:gd name="T88" fmla="*/ 1237 w 566"/>
                <a:gd name="T89" fmla="*/ 354 h 259"/>
                <a:gd name="T90" fmla="*/ 904 w 566"/>
                <a:gd name="T91" fmla="*/ 328 h 259"/>
                <a:gd name="T92" fmla="*/ 644 w 566"/>
                <a:gd name="T93" fmla="*/ 328 h 259"/>
                <a:gd name="T94" fmla="*/ 382 w 566"/>
                <a:gd name="T95" fmla="*/ 377 h 259"/>
                <a:gd name="T96" fmla="*/ 173 w 566"/>
                <a:gd name="T97" fmla="*/ 377 h 2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6"/>
                <a:gd name="T148" fmla="*/ 0 h 259"/>
                <a:gd name="T149" fmla="*/ 566 w 566"/>
                <a:gd name="T150" fmla="*/ 259 h 2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67" name="Freeform 25">
              <a:extLst>
                <a:ext uri="{FF2B5EF4-FFF2-40B4-BE49-F238E27FC236}">
                  <a16:creationId xmlns:a16="http://schemas.microsoft.com/office/drawing/2014/main" id="{C8B58F45-A4EB-4DD7-A90B-375E61AFCFE8}"/>
                </a:ext>
              </a:extLst>
            </p:cNvPr>
            <p:cNvSpPr>
              <a:spLocks/>
            </p:cNvSpPr>
            <p:nvPr/>
          </p:nvSpPr>
          <p:spPr bwMode="auto">
            <a:xfrm>
              <a:off x="692" y="2564"/>
              <a:ext cx="280" cy="182"/>
            </a:xfrm>
            <a:custGeom>
              <a:avLst/>
              <a:gdLst>
                <a:gd name="T0" fmla="*/ 60 w 224"/>
                <a:gd name="T1" fmla="*/ 0 h 142"/>
                <a:gd name="T2" fmla="*/ 56 w 224"/>
                <a:gd name="T3" fmla="*/ 1 h 142"/>
                <a:gd name="T4" fmla="*/ 36 w 224"/>
                <a:gd name="T5" fmla="*/ 28 h 142"/>
                <a:gd name="T6" fmla="*/ 13 w 224"/>
                <a:gd name="T7" fmla="*/ 77 h 142"/>
                <a:gd name="T8" fmla="*/ 0 w 224"/>
                <a:gd name="T9" fmla="*/ 170 h 142"/>
                <a:gd name="T10" fmla="*/ 0 w 224"/>
                <a:gd name="T11" fmla="*/ 286 h 142"/>
                <a:gd name="T12" fmla="*/ 0 w 224"/>
                <a:gd name="T13" fmla="*/ 429 h 142"/>
                <a:gd name="T14" fmla="*/ 0 w 224"/>
                <a:gd name="T15" fmla="*/ 568 h 142"/>
                <a:gd name="T16" fmla="*/ 20 w 224"/>
                <a:gd name="T17" fmla="*/ 678 h 142"/>
                <a:gd name="T18" fmla="*/ 45 w 224"/>
                <a:gd name="T19" fmla="*/ 705 h 142"/>
                <a:gd name="T20" fmla="*/ 88 w 224"/>
                <a:gd name="T21" fmla="*/ 727 h 142"/>
                <a:gd name="T22" fmla="*/ 135 w 224"/>
                <a:gd name="T23" fmla="*/ 740 h 142"/>
                <a:gd name="T24" fmla="*/ 195 w 224"/>
                <a:gd name="T25" fmla="*/ 749 h 142"/>
                <a:gd name="T26" fmla="*/ 273 w 224"/>
                <a:gd name="T27" fmla="*/ 749 h 142"/>
                <a:gd name="T28" fmla="*/ 349 w 224"/>
                <a:gd name="T29" fmla="*/ 754 h 142"/>
                <a:gd name="T30" fmla="*/ 426 w 224"/>
                <a:gd name="T31" fmla="*/ 754 h 142"/>
                <a:gd name="T32" fmla="*/ 514 w 224"/>
                <a:gd name="T33" fmla="*/ 754 h 142"/>
                <a:gd name="T34" fmla="*/ 588 w 224"/>
                <a:gd name="T35" fmla="*/ 754 h 142"/>
                <a:gd name="T36" fmla="*/ 673 w 224"/>
                <a:gd name="T37" fmla="*/ 769 h 142"/>
                <a:gd name="T38" fmla="*/ 749 w 224"/>
                <a:gd name="T39" fmla="*/ 769 h 142"/>
                <a:gd name="T40" fmla="*/ 819 w 224"/>
                <a:gd name="T41" fmla="*/ 783 h 142"/>
                <a:gd name="T42" fmla="*/ 881 w 224"/>
                <a:gd name="T43" fmla="*/ 787 h 142"/>
                <a:gd name="T44" fmla="*/ 938 w 224"/>
                <a:gd name="T45" fmla="*/ 793 h 142"/>
                <a:gd name="T46" fmla="*/ 993 w 224"/>
                <a:gd name="T47" fmla="*/ 793 h 142"/>
                <a:gd name="T48" fmla="*/ 1036 w 224"/>
                <a:gd name="T49" fmla="*/ 806 h 142"/>
                <a:gd name="T50" fmla="*/ 1063 w 224"/>
                <a:gd name="T51" fmla="*/ 806 h 142"/>
                <a:gd name="T52" fmla="*/ 1070 w 224"/>
                <a:gd name="T53" fmla="*/ 793 h 142"/>
                <a:gd name="T54" fmla="*/ 1048 w 224"/>
                <a:gd name="T55" fmla="*/ 783 h 142"/>
                <a:gd name="T56" fmla="*/ 1005 w 224"/>
                <a:gd name="T57" fmla="*/ 754 h 142"/>
                <a:gd name="T58" fmla="*/ 938 w 224"/>
                <a:gd name="T59" fmla="*/ 740 h 142"/>
                <a:gd name="T60" fmla="*/ 851 w 224"/>
                <a:gd name="T61" fmla="*/ 711 h 142"/>
                <a:gd name="T62" fmla="*/ 743 w 224"/>
                <a:gd name="T63" fmla="*/ 701 h 142"/>
                <a:gd name="T64" fmla="*/ 599 w 224"/>
                <a:gd name="T65" fmla="*/ 688 h 142"/>
                <a:gd name="T66" fmla="*/ 470 w 224"/>
                <a:gd name="T67" fmla="*/ 688 h 142"/>
                <a:gd name="T68" fmla="*/ 360 w 224"/>
                <a:gd name="T69" fmla="*/ 678 h 142"/>
                <a:gd name="T70" fmla="*/ 264 w 224"/>
                <a:gd name="T71" fmla="*/ 678 h 142"/>
                <a:gd name="T72" fmla="*/ 186 w 224"/>
                <a:gd name="T73" fmla="*/ 664 h 142"/>
                <a:gd name="T74" fmla="*/ 135 w 224"/>
                <a:gd name="T75" fmla="*/ 651 h 142"/>
                <a:gd name="T76" fmla="*/ 100 w 224"/>
                <a:gd name="T77" fmla="*/ 641 h 142"/>
                <a:gd name="T78" fmla="*/ 76 w 224"/>
                <a:gd name="T79" fmla="*/ 613 h 142"/>
                <a:gd name="T80" fmla="*/ 76 w 224"/>
                <a:gd name="T81" fmla="*/ 584 h 142"/>
                <a:gd name="T82" fmla="*/ 76 w 224"/>
                <a:gd name="T83" fmla="*/ 483 h 142"/>
                <a:gd name="T84" fmla="*/ 88 w 224"/>
                <a:gd name="T85" fmla="*/ 343 h 142"/>
                <a:gd name="T86" fmla="*/ 88 w 224"/>
                <a:gd name="T87" fmla="*/ 209 h 142"/>
                <a:gd name="T88" fmla="*/ 88 w 224"/>
                <a:gd name="T89" fmla="*/ 145 h 142"/>
                <a:gd name="T90" fmla="*/ 100 w 224"/>
                <a:gd name="T91" fmla="*/ 122 h 142"/>
                <a:gd name="T92" fmla="*/ 135 w 224"/>
                <a:gd name="T93" fmla="*/ 77 h 142"/>
                <a:gd name="T94" fmla="*/ 173 w 224"/>
                <a:gd name="T95" fmla="*/ 28 h 142"/>
                <a:gd name="T96" fmla="*/ 186 w 224"/>
                <a:gd name="T97" fmla="*/ 1 h 142"/>
                <a:gd name="T98" fmla="*/ 60 w 224"/>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4"/>
                <a:gd name="T151" fmla="*/ 0 h 142"/>
                <a:gd name="T152" fmla="*/ 224 w 224"/>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68" name="Freeform 26">
              <a:extLst>
                <a:ext uri="{FF2B5EF4-FFF2-40B4-BE49-F238E27FC236}">
                  <a16:creationId xmlns:a16="http://schemas.microsoft.com/office/drawing/2014/main" id="{E5C1E21F-FE13-42D5-AC67-9834C32DB61D}"/>
                </a:ext>
              </a:extLst>
            </p:cNvPr>
            <p:cNvSpPr>
              <a:spLocks/>
            </p:cNvSpPr>
            <p:nvPr/>
          </p:nvSpPr>
          <p:spPr bwMode="auto">
            <a:xfrm>
              <a:off x="1017" y="2580"/>
              <a:ext cx="53" cy="168"/>
            </a:xfrm>
            <a:custGeom>
              <a:avLst/>
              <a:gdLst>
                <a:gd name="T0" fmla="*/ 187 w 42"/>
                <a:gd name="T1" fmla="*/ 0 h 132"/>
                <a:gd name="T2" fmla="*/ 197 w 42"/>
                <a:gd name="T3" fmla="*/ 75 h 132"/>
                <a:gd name="T4" fmla="*/ 212 w 42"/>
                <a:gd name="T5" fmla="*/ 213 h 132"/>
                <a:gd name="T6" fmla="*/ 215 w 42"/>
                <a:gd name="T7" fmla="*/ 369 h 132"/>
                <a:gd name="T8" fmla="*/ 215 w 42"/>
                <a:gd name="T9" fmla="*/ 470 h 132"/>
                <a:gd name="T10" fmla="*/ 215 w 42"/>
                <a:gd name="T11" fmla="*/ 529 h 132"/>
                <a:gd name="T12" fmla="*/ 215 w 42"/>
                <a:gd name="T13" fmla="*/ 598 h 132"/>
                <a:gd name="T14" fmla="*/ 197 w 42"/>
                <a:gd name="T15" fmla="*/ 671 h 132"/>
                <a:gd name="T16" fmla="*/ 159 w 42"/>
                <a:gd name="T17" fmla="*/ 701 h 132"/>
                <a:gd name="T18" fmla="*/ 97 w 42"/>
                <a:gd name="T19" fmla="*/ 713 h 132"/>
                <a:gd name="T20" fmla="*/ 50 w 42"/>
                <a:gd name="T21" fmla="*/ 701 h 132"/>
                <a:gd name="T22" fmla="*/ 16 w 42"/>
                <a:gd name="T23" fmla="*/ 690 h 132"/>
                <a:gd name="T24" fmla="*/ 0 w 42"/>
                <a:gd name="T25" fmla="*/ 687 h 132"/>
                <a:gd name="T26" fmla="*/ 13 w 42"/>
                <a:gd name="T27" fmla="*/ 687 h 132"/>
                <a:gd name="T28" fmla="*/ 37 w 42"/>
                <a:gd name="T29" fmla="*/ 687 h 132"/>
                <a:gd name="T30" fmla="*/ 74 w 42"/>
                <a:gd name="T31" fmla="*/ 653 h 132"/>
                <a:gd name="T32" fmla="*/ 109 w 42"/>
                <a:gd name="T33" fmla="*/ 577 h 132"/>
                <a:gd name="T34" fmla="*/ 127 w 42"/>
                <a:gd name="T35" fmla="*/ 431 h 132"/>
                <a:gd name="T36" fmla="*/ 117 w 42"/>
                <a:gd name="T37" fmla="*/ 233 h 132"/>
                <a:gd name="T38" fmla="*/ 93 w 42"/>
                <a:gd name="T39" fmla="*/ 76 h 132"/>
                <a:gd name="T40" fmla="*/ 80 w 42"/>
                <a:gd name="T41" fmla="*/ 13 h 132"/>
                <a:gd name="T42" fmla="*/ 187 w 42"/>
                <a:gd name="T43" fmla="*/ 0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
                <a:gd name="T67" fmla="*/ 0 h 132"/>
                <a:gd name="T68" fmla="*/ 42 w 42"/>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69" name="Freeform 27">
              <a:extLst>
                <a:ext uri="{FF2B5EF4-FFF2-40B4-BE49-F238E27FC236}">
                  <a16:creationId xmlns:a16="http://schemas.microsoft.com/office/drawing/2014/main" id="{9591479A-C00C-4FC3-A6DD-61861DB95D84}"/>
                </a:ext>
              </a:extLst>
            </p:cNvPr>
            <p:cNvSpPr>
              <a:spLocks/>
            </p:cNvSpPr>
            <p:nvPr/>
          </p:nvSpPr>
          <p:spPr bwMode="auto">
            <a:xfrm>
              <a:off x="1353" y="2332"/>
              <a:ext cx="586" cy="335"/>
            </a:xfrm>
            <a:custGeom>
              <a:avLst/>
              <a:gdLst>
                <a:gd name="T0" fmla="*/ 403 w 468"/>
                <a:gd name="T1" fmla="*/ 157 h 262"/>
                <a:gd name="T2" fmla="*/ 440 w 468"/>
                <a:gd name="T3" fmla="*/ 144 h 262"/>
                <a:gd name="T4" fmla="*/ 536 w 468"/>
                <a:gd name="T5" fmla="*/ 106 h 262"/>
                <a:gd name="T6" fmla="*/ 684 w 468"/>
                <a:gd name="T7" fmla="*/ 65 h 262"/>
                <a:gd name="T8" fmla="*/ 866 w 468"/>
                <a:gd name="T9" fmla="*/ 17 h 262"/>
                <a:gd name="T10" fmla="*/ 1074 w 468"/>
                <a:gd name="T11" fmla="*/ 0 h 262"/>
                <a:gd name="T12" fmla="*/ 1286 w 468"/>
                <a:gd name="T13" fmla="*/ 1 h 262"/>
                <a:gd name="T14" fmla="*/ 1510 w 468"/>
                <a:gd name="T15" fmla="*/ 59 h 262"/>
                <a:gd name="T16" fmla="*/ 1699 w 468"/>
                <a:gd name="T17" fmla="*/ 157 h 262"/>
                <a:gd name="T18" fmla="*/ 1863 w 468"/>
                <a:gd name="T19" fmla="*/ 307 h 262"/>
                <a:gd name="T20" fmla="*/ 1991 w 468"/>
                <a:gd name="T21" fmla="*/ 487 h 262"/>
                <a:gd name="T22" fmla="*/ 2089 w 468"/>
                <a:gd name="T23" fmla="*/ 675 h 262"/>
                <a:gd name="T24" fmla="*/ 2157 w 468"/>
                <a:gd name="T25" fmla="*/ 863 h 262"/>
                <a:gd name="T26" fmla="*/ 2201 w 468"/>
                <a:gd name="T27" fmla="*/ 1056 h 262"/>
                <a:gd name="T28" fmla="*/ 2234 w 468"/>
                <a:gd name="T29" fmla="*/ 1210 h 262"/>
                <a:gd name="T30" fmla="*/ 2245 w 468"/>
                <a:gd name="T31" fmla="*/ 1350 h 262"/>
                <a:gd name="T32" fmla="*/ 2259 w 468"/>
                <a:gd name="T33" fmla="*/ 1442 h 262"/>
                <a:gd name="T34" fmla="*/ 2259 w 468"/>
                <a:gd name="T35" fmla="*/ 1461 h 262"/>
                <a:gd name="T36" fmla="*/ 2234 w 468"/>
                <a:gd name="T37" fmla="*/ 1401 h 262"/>
                <a:gd name="T38" fmla="*/ 2201 w 468"/>
                <a:gd name="T39" fmla="*/ 1275 h 262"/>
                <a:gd name="T40" fmla="*/ 2146 w 468"/>
                <a:gd name="T41" fmla="*/ 1111 h 262"/>
                <a:gd name="T42" fmla="*/ 2089 w 468"/>
                <a:gd name="T43" fmla="*/ 944 h 262"/>
                <a:gd name="T44" fmla="*/ 2027 w 468"/>
                <a:gd name="T45" fmla="*/ 780 h 262"/>
                <a:gd name="T46" fmla="*/ 1977 w 468"/>
                <a:gd name="T47" fmla="*/ 646 h 262"/>
                <a:gd name="T48" fmla="*/ 1928 w 468"/>
                <a:gd name="T49" fmla="*/ 554 h 262"/>
                <a:gd name="T50" fmla="*/ 1882 w 468"/>
                <a:gd name="T51" fmla="*/ 505 h 262"/>
                <a:gd name="T52" fmla="*/ 1839 w 468"/>
                <a:gd name="T53" fmla="*/ 458 h 262"/>
                <a:gd name="T54" fmla="*/ 1784 w 468"/>
                <a:gd name="T55" fmla="*/ 405 h 262"/>
                <a:gd name="T56" fmla="*/ 1737 w 468"/>
                <a:gd name="T57" fmla="*/ 366 h 262"/>
                <a:gd name="T58" fmla="*/ 1665 w 468"/>
                <a:gd name="T59" fmla="*/ 323 h 262"/>
                <a:gd name="T60" fmla="*/ 1586 w 468"/>
                <a:gd name="T61" fmla="*/ 284 h 262"/>
                <a:gd name="T62" fmla="*/ 1479 w 468"/>
                <a:gd name="T63" fmla="*/ 257 h 262"/>
                <a:gd name="T64" fmla="*/ 1356 w 468"/>
                <a:gd name="T65" fmla="*/ 235 h 262"/>
                <a:gd name="T66" fmla="*/ 1221 w 468"/>
                <a:gd name="T67" fmla="*/ 224 h 262"/>
                <a:gd name="T68" fmla="*/ 1084 w 468"/>
                <a:gd name="T69" fmla="*/ 224 h 262"/>
                <a:gd name="T70" fmla="*/ 944 w 468"/>
                <a:gd name="T71" fmla="*/ 224 h 262"/>
                <a:gd name="T72" fmla="*/ 809 w 468"/>
                <a:gd name="T73" fmla="*/ 247 h 262"/>
                <a:gd name="T74" fmla="*/ 692 w 468"/>
                <a:gd name="T75" fmla="*/ 257 h 262"/>
                <a:gd name="T76" fmla="*/ 607 w 468"/>
                <a:gd name="T77" fmla="*/ 280 h 262"/>
                <a:gd name="T78" fmla="*/ 523 w 468"/>
                <a:gd name="T79" fmla="*/ 298 h 262"/>
                <a:gd name="T80" fmla="*/ 491 w 468"/>
                <a:gd name="T81" fmla="*/ 317 h 262"/>
                <a:gd name="T82" fmla="*/ 440 w 468"/>
                <a:gd name="T83" fmla="*/ 366 h 262"/>
                <a:gd name="T84" fmla="*/ 381 w 468"/>
                <a:gd name="T85" fmla="*/ 440 h 262"/>
                <a:gd name="T86" fmla="*/ 309 w 468"/>
                <a:gd name="T87" fmla="*/ 524 h 262"/>
                <a:gd name="T88" fmla="*/ 262 w 468"/>
                <a:gd name="T89" fmla="*/ 615 h 262"/>
                <a:gd name="T90" fmla="*/ 217 w 468"/>
                <a:gd name="T91" fmla="*/ 675 h 262"/>
                <a:gd name="T92" fmla="*/ 173 w 468"/>
                <a:gd name="T93" fmla="*/ 675 h 262"/>
                <a:gd name="T94" fmla="*/ 138 w 468"/>
                <a:gd name="T95" fmla="*/ 615 h 262"/>
                <a:gd name="T96" fmla="*/ 110 w 468"/>
                <a:gd name="T97" fmla="*/ 505 h 262"/>
                <a:gd name="T98" fmla="*/ 95 w 468"/>
                <a:gd name="T99" fmla="*/ 405 h 262"/>
                <a:gd name="T100" fmla="*/ 76 w 468"/>
                <a:gd name="T101" fmla="*/ 345 h 262"/>
                <a:gd name="T102" fmla="*/ 56 w 468"/>
                <a:gd name="T103" fmla="*/ 323 h 262"/>
                <a:gd name="T104" fmla="*/ 20 w 468"/>
                <a:gd name="T105" fmla="*/ 317 h 262"/>
                <a:gd name="T106" fmla="*/ 0 w 468"/>
                <a:gd name="T107" fmla="*/ 307 h 262"/>
                <a:gd name="T108" fmla="*/ 13 w 468"/>
                <a:gd name="T109" fmla="*/ 284 h 262"/>
                <a:gd name="T110" fmla="*/ 31 w 468"/>
                <a:gd name="T111" fmla="*/ 269 h 262"/>
                <a:gd name="T112" fmla="*/ 61 w 468"/>
                <a:gd name="T113" fmla="*/ 247 h 262"/>
                <a:gd name="T114" fmla="*/ 119 w 468"/>
                <a:gd name="T115" fmla="*/ 219 h 262"/>
                <a:gd name="T116" fmla="*/ 197 w 468"/>
                <a:gd name="T117" fmla="*/ 198 h 262"/>
                <a:gd name="T118" fmla="*/ 293 w 468"/>
                <a:gd name="T119" fmla="*/ 175 h 262"/>
                <a:gd name="T120" fmla="*/ 403 w 468"/>
                <a:gd name="T121" fmla="*/ 157 h 2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68"/>
                <a:gd name="T184" fmla="*/ 0 h 262"/>
                <a:gd name="T185" fmla="*/ 468 w 468"/>
                <a:gd name="T186" fmla="*/ 262 h 2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0" name="Freeform 28">
              <a:extLst>
                <a:ext uri="{FF2B5EF4-FFF2-40B4-BE49-F238E27FC236}">
                  <a16:creationId xmlns:a16="http://schemas.microsoft.com/office/drawing/2014/main" id="{A91769A7-8F7E-4592-B821-D7C1BB084C17}"/>
                </a:ext>
              </a:extLst>
            </p:cNvPr>
            <p:cNvSpPr>
              <a:spLocks/>
            </p:cNvSpPr>
            <p:nvPr/>
          </p:nvSpPr>
          <p:spPr bwMode="auto">
            <a:xfrm>
              <a:off x="2032" y="1442"/>
              <a:ext cx="690" cy="264"/>
            </a:xfrm>
            <a:custGeom>
              <a:avLst/>
              <a:gdLst>
                <a:gd name="T0" fmla="*/ 13 w 551"/>
                <a:gd name="T1" fmla="*/ 951 h 207"/>
                <a:gd name="T2" fmla="*/ 95 w 551"/>
                <a:gd name="T3" fmla="*/ 834 h 207"/>
                <a:gd name="T4" fmla="*/ 212 w 551"/>
                <a:gd name="T5" fmla="*/ 662 h 207"/>
                <a:gd name="T6" fmla="*/ 342 w 551"/>
                <a:gd name="T7" fmla="*/ 500 h 207"/>
                <a:gd name="T8" fmla="*/ 442 w 551"/>
                <a:gd name="T9" fmla="*/ 402 h 207"/>
                <a:gd name="T10" fmla="*/ 597 w 551"/>
                <a:gd name="T11" fmla="*/ 261 h 207"/>
                <a:gd name="T12" fmla="*/ 796 w 551"/>
                <a:gd name="T13" fmla="*/ 114 h 207"/>
                <a:gd name="T14" fmla="*/ 1037 w 551"/>
                <a:gd name="T15" fmla="*/ 17 h 207"/>
                <a:gd name="T16" fmla="*/ 1316 w 551"/>
                <a:gd name="T17" fmla="*/ 0 h 207"/>
                <a:gd name="T18" fmla="*/ 1534 w 551"/>
                <a:gd name="T19" fmla="*/ 0 h 207"/>
                <a:gd name="T20" fmla="*/ 1722 w 551"/>
                <a:gd name="T21" fmla="*/ 13 h 207"/>
                <a:gd name="T22" fmla="*/ 1882 w 551"/>
                <a:gd name="T23" fmla="*/ 60 h 207"/>
                <a:gd name="T24" fmla="*/ 2016 w 551"/>
                <a:gd name="T25" fmla="*/ 114 h 207"/>
                <a:gd name="T26" fmla="*/ 2139 w 551"/>
                <a:gd name="T27" fmla="*/ 173 h 207"/>
                <a:gd name="T28" fmla="*/ 2243 w 551"/>
                <a:gd name="T29" fmla="*/ 261 h 207"/>
                <a:gd name="T30" fmla="*/ 2358 w 551"/>
                <a:gd name="T31" fmla="*/ 421 h 207"/>
                <a:gd name="T32" fmla="*/ 2543 w 551"/>
                <a:gd name="T33" fmla="*/ 761 h 207"/>
                <a:gd name="T34" fmla="*/ 2646 w 551"/>
                <a:gd name="T35" fmla="*/ 1038 h 207"/>
                <a:gd name="T36" fmla="*/ 2661 w 551"/>
                <a:gd name="T37" fmla="*/ 1136 h 207"/>
                <a:gd name="T38" fmla="*/ 2624 w 551"/>
                <a:gd name="T39" fmla="*/ 1038 h 207"/>
                <a:gd name="T40" fmla="*/ 2449 w 551"/>
                <a:gd name="T41" fmla="*/ 775 h 207"/>
                <a:gd name="T42" fmla="*/ 2319 w 551"/>
                <a:gd name="T43" fmla="*/ 597 h 207"/>
                <a:gd name="T44" fmla="*/ 2200 w 551"/>
                <a:gd name="T45" fmla="*/ 473 h 207"/>
                <a:gd name="T46" fmla="*/ 2086 w 551"/>
                <a:gd name="T47" fmla="*/ 360 h 207"/>
                <a:gd name="T48" fmla="*/ 1976 w 551"/>
                <a:gd name="T49" fmla="*/ 261 h 207"/>
                <a:gd name="T50" fmla="*/ 1815 w 551"/>
                <a:gd name="T51" fmla="*/ 199 h 207"/>
                <a:gd name="T52" fmla="*/ 1634 w 551"/>
                <a:gd name="T53" fmla="*/ 145 h 207"/>
                <a:gd name="T54" fmla="*/ 1441 w 551"/>
                <a:gd name="T55" fmla="*/ 125 h 207"/>
                <a:gd name="T56" fmla="*/ 1269 w 551"/>
                <a:gd name="T57" fmla="*/ 136 h 207"/>
                <a:gd name="T58" fmla="*/ 1083 w 551"/>
                <a:gd name="T59" fmla="*/ 173 h 207"/>
                <a:gd name="T60" fmla="*/ 895 w 551"/>
                <a:gd name="T61" fmla="*/ 236 h 207"/>
                <a:gd name="T62" fmla="*/ 731 w 551"/>
                <a:gd name="T63" fmla="*/ 301 h 207"/>
                <a:gd name="T64" fmla="*/ 595 w 551"/>
                <a:gd name="T65" fmla="*/ 421 h 207"/>
                <a:gd name="T66" fmla="*/ 411 w 551"/>
                <a:gd name="T67" fmla="*/ 638 h 207"/>
                <a:gd name="T68" fmla="*/ 209 w 551"/>
                <a:gd name="T69" fmla="*/ 858 h 207"/>
                <a:gd name="T70" fmla="*/ 56 w 551"/>
                <a:gd name="T71" fmla="*/ 988 h 2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1"/>
                <a:gd name="T109" fmla="*/ 0 h 207"/>
                <a:gd name="T110" fmla="*/ 551 w 551"/>
                <a:gd name="T111" fmla="*/ 207 h 2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1" name="Freeform 29">
              <a:extLst>
                <a:ext uri="{FF2B5EF4-FFF2-40B4-BE49-F238E27FC236}">
                  <a16:creationId xmlns:a16="http://schemas.microsoft.com/office/drawing/2014/main" id="{EF05032A-9C18-4051-96DC-7127C61EB85C}"/>
                </a:ext>
              </a:extLst>
            </p:cNvPr>
            <p:cNvSpPr>
              <a:spLocks/>
            </p:cNvSpPr>
            <p:nvPr/>
          </p:nvSpPr>
          <p:spPr bwMode="auto">
            <a:xfrm>
              <a:off x="1858" y="1660"/>
              <a:ext cx="255" cy="270"/>
            </a:xfrm>
            <a:custGeom>
              <a:avLst/>
              <a:gdLst>
                <a:gd name="T0" fmla="*/ 710 w 203"/>
                <a:gd name="T1" fmla="*/ 0 h 211"/>
                <a:gd name="T2" fmla="*/ 737 w 203"/>
                <a:gd name="T3" fmla="*/ 36 h 211"/>
                <a:gd name="T4" fmla="*/ 720 w 203"/>
                <a:gd name="T5" fmla="*/ 99 h 211"/>
                <a:gd name="T6" fmla="*/ 659 w 203"/>
                <a:gd name="T7" fmla="*/ 218 h 211"/>
                <a:gd name="T8" fmla="*/ 585 w 203"/>
                <a:gd name="T9" fmla="*/ 344 h 211"/>
                <a:gd name="T10" fmla="*/ 494 w 203"/>
                <a:gd name="T11" fmla="*/ 470 h 211"/>
                <a:gd name="T12" fmla="*/ 393 w 203"/>
                <a:gd name="T13" fmla="*/ 613 h 211"/>
                <a:gd name="T14" fmla="*/ 308 w 203"/>
                <a:gd name="T15" fmla="*/ 722 h 211"/>
                <a:gd name="T16" fmla="*/ 230 w 203"/>
                <a:gd name="T17" fmla="*/ 818 h 211"/>
                <a:gd name="T18" fmla="*/ 195 w 203"/>
                <a:gd name="T19" fmla="*/ 869 h 211"/>
                <a:gd name="T20" fmla="*/ 195 w 203"/>
                <a:gd name="T21" fmla="*/ 921 h 211"/>
                <a:gd name="T22" fmla="*/ 246 w 203"/>
                <a:gd name="T23" fmla="*/ 960 h 211"/>
                <a:gd name="T24" fmla="*/ 313 w 203"/>
                <a:gd name="T25" fmla="*/ 984 h 211"/>
                <a:gd name="T26" fmla="*/ 402 w 203"/>
                <a:gd name="T27" fmla="*/ 990 h 211"/>
                <a:gd name="T28" fmla="*/ 504 w 203"/>
                <a:gd name="T29" fmla="*/ 990 h 211"/>
                <a:gd name="T30" fmla="*/ 597 w 203"/>
                <a:gd name="T31" fmla="*/ 984 h 211"/>
                <a:gd name="T32" fmla="*/ 688 w 203"/>
                <a:gd name="T33" fmla="*/ 960 h 211"/>
                <a:gd name="T34" fmla="*/ 756 w 203"/>
                <a:gd name="T35" fmla="*/ 943 h 211"/>
                <a:gd name="T36" fmla="*/ 827 w 203"/>
                <a:gd name="T37" fmla="*/ 943 h 211"/>
                <a:gd name="T38" fmla="*/ 888 w 203"/>
                <a:gd name="T39" fmla="*/ 943 h 211"/>
                <a:gd name="T40" fmla="*/ 942 w 203"/>
                <a:gd name="T41" fmla="*/ 958 h 211"/>
                <a:gd name="T42" fmla="*/ 980 w 203"/>
                <a:gd name="T43" fmla="*/ 970 h 211"/>
                <a:gd name="T44" fmla="*/ 1000 w 203"/>
                <a:gd name="T45" fmla="*/ 990 h 211"/>
                <a:gd name="T46" fmla="*/ 1000 w 203"/>
                <a:gd name="T47" fmla="*/ 1006 h 211"/>
                <a:gd name="T48" fmla="*/ 980 w 203"/>
                <a:gd name="T49" fmla="*/ 1007 h 211"/>
                <a:gd name="T50" fmla="*/ 931 w 203"/>
                <a:gd name="T51" fmla="*/ 1021 h 211"/>
                <a:gd name="T52" fmla="*/ 864 w 203"/>
                <a:gd name="T53" fmla="*/ 1033 h 211"/>
                <a:gd name="T54" fmla="*/ 784 w 203"/>
                <a:gd name="T55" fmla="*/ 1047 h 211"/>
                <a:gd name="T56" fmla="*/ 673 w 203"/>
                <a:gd name="T57" fmla="*/ 1065 h 211"/>
                <a:gd name="T58" fmla="*/ 563 w 203"/>
                <a:gd name="T59" fmla="*/ 1084 h 211"/>
                <a:gd name="T60" fmla="*/ 440 w 203"/>
                <a:gd name="T61" fmla="*/ 1112 h 211"/>
                <a:gd name="T62" fmla="*/ 308 w 203"/>
                <a:gd name="T63" fmla="*/ 1144 h 211"/>
                <a:gd name="T64" fmla="*/ 168 w 203"/>
                <a:gd name="T65" fmla="*/ 1173 h 211"/>
                <a:gd name="T66" fmla="*/ 62 w 203"/>
                <a:gd name="T67" fmla="*/ 1182 h 211"/>
                <a:gd name="T68" fmla="*/ 13 w 203"/>
                <a:gd name="T69" fmla="*/ 1152 h 211"/>
                <a:gd name="T70" fmla="*/ 0 w 203"/>
                <a:gd name="T71" fmla="*/ 1095 h 211"/>
                <a:gd name="T72" fmla="*/ 31 w 203"/>
                <a:gd name="T73" fmla="*/ 1006 h 211"/>
                <a:gd name="T74" fmla="*/ 72 w 203"/>
                <a:gd name="T75" fmla="*/ 909 h 211"/>
                <a:gd name="T76" fmla="*/ 123 w 203"/>
                <a:gd name="T77" fmla="*/ 822 h 211"/>
                <a:gd name="T78" fmla="*/ 178 w 203"/>
                <a:gd name="T79" fmla="*/ 727 h 211"/>
                <a:gd name="T80" fmla="*/ 224 w 203"/>
                <a:gd name="T81" fmla="*/ 662 h 211"/>
                <a:gd name="T82" fmla="*/ 255 w 203"/>
                <a:gd name="T83" fmla="*/ 586 h 211"/>
                <a:gd name="T84" fmla="*/ 308 w 203"/>
                <a:gd name="T85" fmla="*/ 508 h 211"/>
                <a:gd name="T86" fmla="*/ 369 w 203"/>
                <a:gd name="T87" fmla="*/ 438 h 211"/>
                <a:gd name="T88" fmla="*/ 427 w 203"/>
                <a:gd name="T89" fmla="*/ 357 h 211"/>
                <a:gd name="T90" fmla="*/ 494 w 203"/>
                <a:gd name="T91" fmla="*/ 280 h 211"/>
                <a:gd name="T92" fmla="*/ 541 w 203"/>
                <a:gd name="T93" fmla="*/ 219 h 211"/>
                <a:gd name="T94" fmla="*/ 583 w 203"/>
                <a:gd name="T95" fmla="*/ 170 h 211"/>
                <a:gd name="T96" fmla="*/ 585 w 203"/>
                <a:gd name="T97" fmla="*/ 163 h 211"/>
                <a:gd name="T98" fmla="*/ 710 w 203"/>
                <a:gd name="T99" fmla="*/ 0 h 2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3"/>
                <a:gd name="T151" fmla="*/ 0 h 211"/>
                <a:gd name="T152" fmla="*/ 203 w 203"/>
                <a:gd name="T153" fmla="*/ 211 h 2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2" name="Freeform 30">
              <a:extLst>
                <a:ext uri="{FF2B5EF4-FFF2-40B4-BE49-F238E27FC236}">
                  <a16:creationId xmlns:a16="http://schemas.microsoft.com/office/drawing/2014/main" id="{1C912294-456F-4F08-AB4D-9B1A5E1BDCB6}"/>
                </a:ext>
              </a:extLst>
            </p:cNvPr>
            <p:cNvSpPr>
              <a:spLocks/>
            </p:cNvSpPr>
            <p:nvPr/>
          </p:nvSpPr>
          <p:spPr bwMode="auto">
            <a:xfrm>
              <a:off x="2238" y="1729"/>
              <a:ext cx="475" cy="146"/>
            </a:xfrm>
            <a:custGeom>
              <a:avLst/>
              <a:gdLst>
                <a:gd name="T0" fmla="*/ 141 w 380"/>
                <a:gd name="T1" fmla="*/ 516 h 114"/>
                <a:gd name="T2" fmla="*/ 156 w 380"/>
                <a:gd name="T3" fmla="*/ 516 h 114"/>
                <a:gd name="T4" fmla="*/ 195 w 380"/>
                <a:gd name="T5" fmla="*/ 502 h 114"/>
                <a:gd name="T6" fmla="*/ 255 w 380"/>
                <a:gd name="T7" fmla="*/ 480 h 114"/>
                <a:gd name="T8" fmla="*/ 320 w 380"/>
                <a:gd name="T9" fmla="*/ 462 h 114"/>
                <a:gd name="T10" fmla="*/ 399 w 380"/>
                <a:gd name="T11" fmla="*/ 451 h 114"/>
                <a:gd name="T12" fmla="*/ 479 w 380"/>
                <a:gd name="T13" fmla="*/ 428 h 114"/>
                <a:gd name="T14" fmla="*/ 569 w 380"/>
                <a:gd name="T15" fmla="*/ 425 h 114"/>
                <a:gd name="T16" fmla="*/ 645 w 380"/>
                <a:gd name="T17" fmla="*/ 425 h 114"/>
                <a:gd name="T18" fmla="*/ 731 w 380"/>
                <a:gd name="T19" fmla="*/ 410 h 114"/>
                <a:gd name="T20" fmla="*/ 820 w 380"/>
                <a:gd name="T21" fmla="*/ 403 h 114"/>
                <a:gd name="T22" fmla="*/ 916 w 380"/>
                <a:gd name="T23" fmla="*/ 380 h 114"/>
                <a:gd name="T24" fmla="*/ 1016 w 380"/>
                <a:gd name="T25" fmla="*/ 346 h 114"/>
                <a:gd name="T26" fmla="*/ 1111 w 380"/>
                <a:gd name="T27" fmla="*/ 320 h 114"/>
                <a:gd name="T28" fmla="*/ 1189 w 380"/>
                <a:gd name="T29" fmla="*/ 298 h 114"/>
                <a:gd name="T30" fmla="*/ 1263 w 380"/>
                <a:gd name="T31" fmla="*/ 282 h 114"/>
                <a:gd name="T32" fmla="*/ 1311 w 380"/>
                <a:gd name="T33" fmla="*/ 269 h 114"/>
                <a:gd name="T34" fmla="*/ 1356 w 380"/>
                <a:gd name="T35" fmla="*/ 269 h 114"/>
                <a:gd name="T36" fmla="*/ 1398 w 380"/>
                <a:gd name="T37" fmla="*/ 261 h 114"/>
                <a:gd name="T38" fmla="*/ 1444 w 380"/>
                <a:gd name="T39" fmla="*/ 261 h 114"/>
                <a:gd name="T40" fmla="*/ 1483 w 380"/>
                <a:gd name="T41" fmla="*/ 247 h 114"/>
                <a:gd name="T42" fmla="*/ 1525 w 380"/>
                <a:gd name="T43" fmla="*/ 238 h 114"/>
                <a:gd name="T44" fmla="*/ 1561 w 380"/>
                <a:gd name="T45" fmla="*/ 220 h 114"/>
                <a:gd name="T46" fmla="*/ 1594 w 380"/>
                <a:gd name="T47" fmla="*/ 200 h 114"/>
                <a:gd name="T48" fmla="*/ 1619 w 380"/>
                <a:gd name="T49" fmla="*/ 170 h 114"/>
                <a:gd name="T50" fmla="*/ 1661 w 380"/>
                <a:gd name="T51" fmla="*/ 106 h 114"/>
                <a:gd name="T52" fmla="*/ 1700 w 380"/>
                <a:gd name="T53" fmla="*/ 51 h 114"/>
                <a:gd name="T54" fmla="*/ 1736 w 380"/>
                <a:gd name="T55" fmla="*/ 1 h 114"/>
                <a:gd name="T56" fmla="*/ 1779 w 380"/>
                <a:gd name="T57" fmla="*/ 0 h 114"/>
                <a:gd name="T58" fmla="*/ 1806 w 380"/>
                <a:gd name="T59" fmla="*/ 1 h 114"/>
                <a:gd name="T60" fmla="*/ 1814 w 380"/>
                <a:gd name="T61" fmla="*/ 28 h 114"/>
                <a:gd name="T62" fmla="*/ 1798 w 380"/>
                <a:gd name="T63" fmla="*/ 65 h 114"/>
                <a:gd name="T64" fmla="*/ 1768 w 380"/>
                <a:gd name="T65" fmla="*/ 127 h 114"/>
                <a:gd name="T66" fmla="*/ 1720 w 380"/>
                <a:gd name="T67" fmla="*/ 193 h 114"/>
                <a:gd name="T68" fmla="*/ 1695 w 380"/>
                <a:gd name="T69" fmla="*/ 238 h 114"/>
                <a:gd name="T70" fmla="*/ 1670 w 380"/>
                <a:gd name="T71" fmla="*/ 282 h 114"/>
                <a:gd name="T72" fmla="*/ 1656 w 380"/>
                <a:gd name="T73" fmla="*/ 334 h 114"/>
                <a:gd name="T74" fmla="*/ 1648 w 380"/>
                <a:gd name="T75" fmla="*/ 346 h 114"/>
                <a:gd name="T76" fmla="*/ 1614 w 380"/>
                <a:gd name="T77" fmla="*/ 361 h 114"/>
                <a:gd name="T78" fmla="*/ 1570 w 380"/>
                <a:gd name="T79" fmla="*/ 361 h 114"/>
                <a:gd name="T80" fmla="*/ 1506 w 380"/>
                <a:gd name="T81" fmla="*/ 375 h 114"/>
                <a:gd name="T82" fmla="*/ 1423 w 380"/>
                <a:gd name="T83" fmla="*/ 380 h 114"/>
                <a:gd name="T84" fmla="*/ 1311 w 380"/>
                <a:gd name="T85" fmla="*/ 391 h 114"/>
                <a:gd name="T86" fmla="*/ 1176 w 380"/>
                <a:gd name="T87" fmla="*/ 410 h 114"/>
                <a:gd name="T88" fmla="*/ 1016 w 380"/>
                <a:gd name="T89" fmla="*/ 442 h 114"/>
                <a:gd name="T90" fmla="*/ 851 w 380"/>
                <a:gd name="T91" fmla="*/ 478 h 114"/>
                <a:gd name="T92" fmla="*/ 689 w 380"/>
                <a:gd name="T93" fmla="*/ 502 h 114"/>
                <a:gd name="T94" fmla="*/ 560 w 380"/>
                <a:gd name="T95" fmla="*/ 530 h 114"/>
                <a:gd name="T96" fmla="*/ 439 w 380"/>
                <a:gd name="T97" fmla="*/ 555 h 114"/>
                <a:gd name="T98" fmla="*/ 341 w 380"/>
                <a:gd name="T99" fmla="*/ 567 h 114"/>
                <a:gd name="T100" fmla="*/ 264 w 380"/>
                <a:gd name="T101" fmla="*/ 583 h 114"/>
                <a:gd name="T102" fmla="*/ 204 w 380"/>
                <a:gd name="T103" fmla="*/ 603 h 114"/>
                <a:gd name="T104" fmla="*/ 156 w 380"/>
                <a:gd name="T105" fmla="*/ 612 h 114"/>
                <a:gd name="T106" fmla="*/ 123 w 380"/>
                <a:gd name="T107" fmla="*/ 624 h 114"/>
                <a:gd name="T108" fmla="*/ 79 w 380"/>
                <a:gd name="T109" fmla="*/ 630 h 114"/>
                <a:gd name="T110" fmla="*/ 41 w 380"/>
                <a:gd name="T111" fmla="*/ 643 h 114"/>
                <a:gd name="T112" fmla="*/ 14 w 380"/>
                <a:gd name="T113" fmla="*/ 630 h 114"/>
                <a:gd name="T114" fmla="*/ 0 w 380"/>
                <a:gd name="T115" fmla="*/ 624 h 114"/>
                <a:gd name="T116" fmla="*/ 14 w 380"/>
                <a:gd name="T117" fmla="*/ 603 h 114"/>
                <a:gd name="T118" fmla="*/ 60 w 380"/>
                <a:gd name="T119" fmla="*/ 566 h 114"/>
                <a:gd name="T120" fmla="*/ 141 w 380"/>
                <a:gd name="T121" fmla="*/ 516 h 1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
                <a:gd name="T184" fmla="*/ 0 h 114"/>
                <a:gd name="T185" fmla="*/ 380 w 380"/>
                <a:gd name="T186" fmla="*/ 114 h 1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3" name="Freeform 31">
              <a:extLst>
                <a:ext uri="{FF2B5EF4-FFF2-40B4-BE49-F238E27FC236}">
                  <a16:creationId xmlns:a16="http://schemas.microsoft.com/office/drawing/2014/main" id="{7CA07A26-658A-4BD0-8239-FE159FF8D1ED}"/>
                </a:ext>
              </a:extLst>
            </p:cNvPr>
            <p:cNvSpPr>
              <a:spLocks/>
            </p:cNvSpPr>
            <p:nvPr/>
          </p:nvSpPr>
          <p:spPr bwMode="auto">
            <a:xfrm>
              <a:off x="545" y="2815"/>
              <a:ext cx="432" cy="70"/>
            </a:xfrm>
            <a:custGeom>
              <a:avLst/>
              <a:gdLst>
                <a:gd name="T0" fmla="*/ 76 w 345"/>
                <a:gd name="T1" fmla="*/ 0 h 55"/>
                <a:gd name="T2" fmla="*/ 100 w 345"/>
                <a:gd name="T3" fmla="*/ 13 h 55"/>
                <a:gd name="T4" fmla="*/ 157 w 345"/>
                <a:gd name="T5" fmla="*/ 17 h 55"/>
                <a:gd name="T6" fmla="*/ 265 w 345"/>
                <a:gd name="T7" fmla="*/ 37 h 55"/>
                <a:gd name="T8" fmla="*/ 387 w 345"/>
                <a:gd name="T9" fmla="*/ 59 h 55"/>
                <a:gd name="T10" fmla="*/ 521 w 345"/>
                <a:gd name="T11" fmla="*/ 84 h 55"/>
                <a:gd name="T12" fmla="*/ 672 w 345"/>
                <a:gd name="T13" fmla="*/ 103 h 55"/>
                <a:gd name="T14" fmla="*/ 820 w 345"/>
                <a:gd name="T15" fmla="*/ 123 h 55"/>
                <a:gd name="T16" fmla="*/ 963 w 345"/>
                <a:gd name="T17" fmla="*/ 144 h 55"/>
                <a:gd name="T18" fmla="*/ 1082 w 345"/>
                <a:gd name="T19" fmla="*/ 154 h 55"/>
                <a:gd name="T20" fmla="*/ 1192 w 345"/>
                <a:gd name="T21" fmla="*/ 154 h 55"/>
                <a:gd name="T22" fmla="*/ 1285 w 345"/>
                <a:gd name="T23" fmla="*/ 160 h 55"/>
                <a:gd name="T24" fmla="*/ 1360 w 345"/>
                <a:gd name="T25" fmla="*/ 160 h 55"/>
                <a:gd name="T26" fmla="*/ 1435 w 345"/>
                <a:gd name="T27" fmla="*/ 160 h 55"/>
                <a:gd name="T28" fmla="*/ 1500 w 345"/>
                <a:gd name="T29" fmla="*/ 173 h 55"/>
                <a:gd name="T30" fmla="*/ 1553 w 345"/>
                <a:gd name="T31" fmla="*/ 191 h 55"/>
                <a:gd name="T32" fmla="*/ 1590 w 345"/>
                <a:gd name="T33" fmla="*/ 213 h 55"/>
                <a:gd name="T34" fmla="*/ 1652 w 345"/>
                <a:gd name="T35" fmla="*/ 260 h 55"/>
                <a:gd name="T36" fmla="*/ 1665 w 345"/>
                <a:gd name="T37" fmla="*/ 281 h 55"/>
                <a:gd name="T38" fmla="*/ 1603 w 345"/>
                <a:gd name="T39" fmla="*/ 297 h 55"/>
                <a:gd name="T40" fmla="*/ 1469 w 345"/>
                <a:gd name="T41" fmla="*/ 281 h 55"/>
                <a:gd name="T42" fmla="*/ 1345 w 345"/>
                <a:gd name="T43" fmla="*/ 279 h 55"/>
                <a:gd name="T44" fmla="*/ 1182 w 345"/>
                <a:gd name="T45" fmla="*/ 260 h 55"/>
                <a:gd name="T46" fmla="*/ 982 w 345"/>
                <a:gd name="T47" fmla="*/ 237 h 55"/>
                <a:gd name="T48" fmla="*/ 784 w 345"/>
                <a:gd name="T49" fmla="*/ 220 h 55"/>
                <a:gd name="T50" fmla="*/ 591 w 345"/>
                <a:gd name="T51" fmla="*/ 213 h 55"/>
                <a:gd name="T52" fmla="*/ 418 w 345"/>
                <a:gd name="T53" fmla="*/ 191 h 55"/>
                <a:gd name="T54" fmla="*/ 291 w 345"/>
                <a:gd name="T55" fmla="*/ 183 h 55"/>
                <a:gd name="T56" fmla="*/ 224 w 345"/>
                <a:gd name="T57" fmla="*/ 183 h 55"/>
                <a:gd name="T58" fmla="*/ 179 w 345"/>
                <a:gd name="T59" fmla="*/ 183 h 55"/>
                <a:gd name="T60" fmla="*/ 135 w 345"/>
                <a:gd name="T61" fmla="*/ 160 h 55"/>
                <a:gd name="T62" fmla="*/ 80 w 345"/>
                <a:gd name="T63" fmla="*/ 144 h 55"/>
                <a:gd name="T64" fmla="*/ 39 w 345"/>
                <a:gd name="T65" fmla="*/ 113 h 55"/>
                <a:gd name="T66" fmla="*/ 1 w 345"/>
                <a:gd name="T67" fmla="*/ 97 h 55"/>
                <a:gd name="T68" fmla="*/ 0 w 345"/>
                <a:gd name="T69" fmla="*/ 59 h 55"/>
                <a:gd name="T70" fmla="*/ 16 w 345"/>
                <a:gd name="T71" fmla="*/ 28 h 55"/>
                <a:gd name="T72" fmla="*/ 76 w 345"/>
                <a:gd name="T73" fmla="*/ 0 h 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5"/>
                <a:gd name="T112" fmla="*/ 0 h 55"/>
                <a:gd name="T113" fmla="*/ 345 w 345"/>
                <a:gd name="T114" fmla="*/ 55 h 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4" name="Freeform 32">
              <a:extLst>
                <a:ext uri="{FF2B5EF4-FFF2-40B4-BE49-F238E27FC236}">
                  <a16:creationId xmlns:a16="http://schemas.microsoft.com/office/drawing/2014/main" id="{01733115-732B-4600-9E11-6D2DFC2C43F3}"/>
                </a:ext>
              </a:extLst>
            </p:cNvPr>
            <p:cNvSpPr>
              <a:spLocks/>
            </p:cNvSpPr>
            <p:nvPr/>
          </p:nvSpPr>
          <p:spPr bwMode="auto">
            <a:xfrm>
              <a:off x="1015" y="2871"/>
              <a:ext cx="303" cy="55"/>
            </a:xfrm>
            <a:custGeom>
              <a:avLst/>
              <a:gdLst>
                <a:gd name="T0" fmla="*/ 25 w 242"/>
                <a:gd name="T1" fmla="*/ 13 h 43"/>
                <a:gd name="T2" fmla="*/ 36 w 242"/>
                <a:gd name="T3" fmla="*/ 13 h 43"/>
                <a:gd name="T4" fmla="*/ 76 w 242"/>
                <a:gd name="T5" fmla="*/ 13 h 43"/>
                <a:gd name="T6" fmla="*/ 133 w 242"/>
                <a:gd name="T7" fmla="*/ 13 h 43"/>
                <a:gd name="T8" fmla="*/ 187 w 242"/>
                <a:gd name="T9" fmla="*/ 13 h 43"/>
                <a:gd name="T10" fmla="*/ 255 w 242"/>
                <a:gd name="T11" fmla="*/ 13 h 43"/>
                <a:gd name="T12" fmla="*/ 328 w 242"/>
                <a:gd name="T13" fmla="*/ 22 h 43"/>
                <a:gd name="T14" fmla="*/ 398 w 242"/>
                <a:gd name="T15" fmla="*/ 22 h 43"/>
                <a:gd name="T16" fmla="*/ 442 w 242"/>
                <a:gd name="T17" fmla="*/ 36 h 43"/>
                <a:gd name="T18" fmla="*/ 498 w 242"/>
                <a:gd name="T19" fmla="*/ 40 h 43"/>
                <a:gd name="T20" fmla="*/ 550 w 242"/>
                <a:gd name="T21" fmla="*/ 60 h 43"/>
                <a:gd name="T22" fmla="*/ 610 w 242"/>
                <a:gd name="T23" fmla="*/ 83 h 43"/>
                <a:gd name="T24" fmla="*/ 671 w 242"/>
                <a:gd name="T25" fmla="*/ 98 h 43"/>
                <a:gd name="T26" fmla="*/ 730 w 242"/>
                <a:gd name="T27" fmla="*/ 123 h 43"/>
                <a:gd name="T28" fmla="*/ 791 w 242"/>
                <a:gd name="T29" fmla="*/ 141 h 43"/>
                <a:gd name="T30" fmla="*/ 840 w 242"/>
                <a:gd name="T31" fmla="*/ 141 h 43"/>
                <a:gd name="T32" fmla="*/ 881 w 242"/>
                <a:gd name="T33" fmla="*/ 141 h 43"/>
                <a:gd name="T34" fmla="*/ 925 w 242"/>
                <a:gd name="T35" fmla="*/ 123 h 43"/>
                <a:gd name="T36" fmla="*/ 963 w 242"/>
                <a:gd name="T37" fmla="*/ 98 h 43"/>
                <a:gd name="T38" fmla="*/ 1003 w 242"/>
                <a:gd name="T39" fmla="*/ 83 h 43"/>
                <a:gd name="T40" fmla="*/ 1037 w 242"/>
                <a:gd name="T41" fmla="*/ 51 h 43"/>
                <a:gd name="T42" fmla="*/ 1072 w 242"/>
                <a:gd name="T43" fmla="*/ 36 h 43"/>
                <a:gd name="T44" fmla="*/ 1099 w 242"/>
                <a:gd name="T45" fmla="*/ 13 h 43"/>
                <a:gd name="T46" fmla="*/ 1124 w 242"/>
                <a:gd name="T47" fmla="*/ 0 h 43"/>
                <a:gd name="T48" fmla="*/ 1148 w 242"/>
                <a:gd name="T49" fmla="*/ 0 h 43"/>
                <a:gd name="T50" fmla="*/ 1168 w 242"/>
                <a:gd name="T51" fmla="*/ 13 h 43"/>
                <a:gd name="T52" fmla="*/ 1158 w 242"/>
                <a:gd name="T53" fmla="*/ 40 h 43"/>
                <a:gd name="T54" fmla="*/ 1144 w 242"/>
                <a:gd name="T55" fmla="*/ 83 h 43"/>
                <a:gd name="T56" fmla="*/ 1113 w 242"/>
                <a:gd name="T57" fmla="*/ 123 h 43"/>
                <a:gd name="T58" fmla="*/ 1081 w 242"/>
                <a:gd name="T59" fmla="*/ 160 h 43"/>
                <a:gd name="T60" fmla="*/ 1037 w 242"/>
                <a:gd name="T61" fmla="*/ 201 h 43"/>
                <a:gd name="T62" fmla="*/ 994 w 242"/>
                <a:gd name="T63" fmla="*/ 223 h 43"/>
                <a:gd name="T64" fmla="*/ 944 w 242"/>
                <a:gd name="T65" fmla="*/ 240 h 43"/>
                <a:gd name="T66" fmla="*/ 894 w 242"/>
                <a:gd name="T67" fmla="*/ 240 h 43"/>
                <a:gd name="T68" fmla="*/ 840 w 242"/>
                <a:gd name="T69" fmla="*/ 240 h 43"/>
                <a:gd name="T70" fmla="*/ 791 w 242"/>
                <a:gd name="T71" fmla="*/ 230 h 43"/>
                <a:gd name="T72" fmla="*/ 739 w 242"/>
                <a:gd name="T73" fmla="*/ 223 h 43"/>
                <a:gd name="T74" fmla="*/ 672 w 242"/>
                <a:gd name="T75" fmla="*/ 217 h 43"/>
                <a:gd name="T76" fmla="*/ 610 w 242"/>
                <a:gd name="T77" fmla="*/ 201 h 43"/>
                <a:gd name="T78" fmla="*/ 537 w 242"/>
                <a:gd name="T79" fmla="*/ 180 h 43"/>
                <a:gd name="T80" fmla="*/ 461 w 242"/>
                <a:gd name="T81" fmla="*/ 174 h 43"/>
                <a:gd name="T82" fmla="*/ 379 w 242"/>
                <a:gd name="T83" fmla="*/ 160 h 43"/>
                <a:gd name="T84" fmla="*/ 290 w 242"/>
                <a:gd name="T85" fmla="*/ 160 h 43"/>
                <a:gd name="T86" fmla="*/ 209 w 242"/>
                <a:gd name="T87" fmla="*/ 156 h 43"/>
                <a:gd name="T88" fmla="*/ 133 w 242"/>
                <a:gd name="T89" fmla="*/ 156 h 43"/>
                <a:gd name="T90" fmla="*/ 60 w 242"/>
                <a:gd name="T91" fmla="*/ 136 h 43"/>
                <a:gd name="T92" fmla="*/ 20 w 242"/>
                <a:gd name="T93" fmla="*/ 113 h 43"/>
                <a:gd name="T94" fmla="*/ 0 w 242"/>
                <a:gd name="T95" fmla="*/ 75 h 43"/>
                <a:gd name="T96" fmla="*/ 25 w 242"/>
                <a:gd name="T97" fmla="*/ 13 h 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2"/>
                <a:gd name="T148" fmla="*/ 0 h 43"/>
                <a:gd name="T149" fmla="*/ 242 w 242"/>
                <a:gd name="T150" fmla="*/ 43 h 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5" name="Freeform 33">
              <a:extLst>
                <a:ext uri="{FF2B5EF4-FFF2-40B4-BE49-F238E27FC236}">
                  <a16:creationId xmlns:a16="http://schemas.microsoft.com/office/drawing/2014/main" id="{919733AE-84DC-4534-914D-07A8F649DE43}"/>
                </a:ext>
              </a:extLst>
            </p:cNvPr>
            <p:cNvSpPr>
              <a:spLocks/>
            </p:cNvSpPr>
            <p:nvPr/>
          </p:nvSpPr>
          <p:spPr bwMode="auto">
            <a:xfrm>
              <a:off x="1926" y="1872"/>
              <a:ext cx="770" cy="151"/>
            </a:xfrm>
            <a:custGeom>
              <a:avLst/>
              <a:gdLst>
                <a:gd name="T0" fmla="*/ 36 w 615"/>
                <a:gd name="T1" fmla="*/ 539 h 118"/>
                <a:gd name="T2" fmla="*/ 60 w 615"/>
                <a:gd name="T3" fmla="*/ 539 h 118"/>
                <a:gd name="T4" fmla="*/ 118 w 615"/>
                <a:gd name="T5" fmla="*/ 523 h 118"/>
                <a:gd name="T6" fmla="*/ 212 w 615"/>
                <a:gd name="T7" fmla="*/ 502 h 118"/>
                <a:gd name="T8" fmla="*/ 342 w 615"/>
                <a:gd name="T9" fmla="*/ 481 h 118"/>
                <a:gd name="T10" fmla="*/ 487 w 615"/>
                <a:gd name="T11" fmla="*/ 458 h 118"/>
                <a:gd name="T12" fmla="*/ 645 w 615"/>
                <a:gd name="T13" fmla="*/ 443 h 118"/>
                <a:gd name="T14" fmla="*/ 808 w 615"/>
                <a:gd name="T15" fmla="*/ 421 h 118"/>
                <a:gd name="T16" fmla="*/ 974 w 615"/>
                <a:gd name="T17" fmla="*/ 409 h 118"/>
                <a:gd name="T18" fmla="*/ 1124 w 615"/>
                <a:gd name="T19" fmla="*/ 397 h 118"/>
                <a:gd name="T20" fmla="*/ 1268 w 615"/>
                <a:gd name="T21" fmla="*/ 381 h 118"/>
                <a:gd name="T22" fmla="*/ 1395 w 615"/>
                <a:gd name="T23" fmla="*/ 346 h 118"/>
                <a:gd name="T24" fmla="*/ 1511 w 615"/>
                <a:gd name="T25" fmla="*/ 320 h 118"/>
                <a:gd name="T26" fmla="*/ 1621 w 615"/>
                <a:gd name="T27" fmla="*/ 294 h 118"/>
                <a:gd name="T28" fmla="*/ 1710 w 615"/>
                <a:gd name="T29" fmla="*/ 260 h 118"/>
                <a:gd name="T30" fmla="*/ 1808 w 615"/>
                <a:gd name="T31" fmla="*/ 230 h 118"/>
                <a:gd name="T32" fmla="*/ 1899 w 615"/>
                <a:gd name="T33" fmla="*/ 218 h 118"/>
                <a:gd name="T34" fmla="*/ 2007 w 615"/>
                <a:gd name="T35" fmla="*/ 193 h 118"/>
                <a:gd name="T36" fmla="*/ 2121 w 615"/>
                <a:gd name="T37" fmla="*/ 163 h 118"/>
                <a:gd name="T38" fmla="*/ 2235 w 615"/>
                <a:gd name="T39" fmla="*/ 127 h 118"/>
                <a:gd name="T40" fmla="*/ 2369 w 615"/>
                <a:gd name="T41" fmla="*/ 88 h 118"/>
                <a:gd name="T42" fmla="*/ 2493 w 615"/>
                <a:gd name="T43" fmla="*/ 60 h 118"/>
                <a:gd name="T44" fmla="*/ 2602 w 615"/>
                <a:gd name="T45" fmla="*/ 28 h 118"/>
                <a:gd name="T46" fmla="*/ 2711 w 615"/>
                <a:gd name="T47" fmla="*/ 13 h 118"/>
                <a:gd name="T48" fmla="*/ 2787 w 615"/>
                <a:gd name="T49" fmla="*/ 0 h 118"/>
                <a:gd name="T50" fmla="*/ 2845 w 615"/>
                <a:gd name="T51" fmla="*/ 0 h 118"/>
                <a:gd name="T52" fmla="*/ 2906 w 615"/>
                <a:gd name="T53" fmla="*/ 0 h 118"/>
                <a:gd name="T54" fmla="*/ 2944 w 615"/>
                <a:gd name="T55" fmla="*/ 0 h 118"/>
                <a:gd name="T56" fmla="*/ 2966 w 615"/>
                <a:gd name="T57" fmla="*/ 22 h 118"/>
                <a:gd name="T58" fmla="*/ 2966 w 615"/>
                <a:gd name="T59" fmla="*/ 40 h 118"/>
                <a:gd name="T60" fmla="*/ 2952 w 615"/>
                <a:gd name="T61" fmla="*/ 60 h 118"/>
                <a:gd name="T62" fmla="*/ 2897 w 615"/>
                <a:gd name="T63" fmla="*/ 99 h 118"/>
                <a:gd name="T64" fmla="*/ 2818 w 615"/>
                <a:gd name="T65" fmla="*/ 141 h 118"/>
                <a:gd name="T66" fmla="*/ 2701 w 615"/>
                <a:gd name="T67" fmla="*/ 193 h 118"/>
                <a:gd name="T68" fmla="*/ 2548 w 615"/>
                <a:gd name="T69" fmla="*/ 230 h 118"/>
                <a:gd name="T70" fmla="*/ 2370 w 615"/>
                <a:gd name="T71" fmla="*/ 269 h 118"/>
                <a:gd name="T72" fmla="*/ 2185 w 615"/>
                <a:gd name="T73" fmla="*/ 308 h 118"/>
                <a:gd name="T74" fmla="*/ 1998 w 615"/>
                <a:gd name="T75" fmla="*/ 344 h 118"/>
                <a:gd name="T76" fmla="*/ 1833 w 615"/>
                <a:gd name="T77" fmla="*/ 367 h 118"/>
                <a:gd name="T78" fmla="*/ 1698 w 615"/>
                <a:gd name="T79" fmla="*/ 394 h 118"/>
                <a:gd name="T80" fmla="*/ 1590 w 615"/>
                <a:gd name="T81" fmla="*/ 409 h 118"/>
                <a:gd name="T82" fmla="*/ 1511 w 615"/>
                <a:gd name="T83" fmla="*/ 438 h 118"/>
                <a:gd name="T84" fmla="*/ 1404 w 615"/>
                <a:gd name="T85" fmla="*/ 450 h 118"/>
                <a:gd name="T86" fmla="*/ 1280 w 615"/>
                <a:gd name="T87" fmla="*/ 481 h 118"/>
                <a:gd name="T88" fmla="*/ 1134 w 615"/>
                <a:gd name="T89" fmla="*/ 502 h 118"/>
                <a:gd name="T90" fmla="*/ 1003 w 615"/>
                <a:gd name="T91" fmla="*/ 523 h 118"/>
                <a:gd name="T92" fmla="*/ 856 w 615"/>
                <a:gd name="T93" fmla="*/ 539 h 118"/>
                <a:gd name="T94" fmla="*/ 720 w 615"/>
                <a:gd name="T95" fmla="*/ 563 h 118"/>
                <a:gd name="T96" fmla="*/ 597 w 615"/>
                <a:gd name="T97" fmla="*/ 585 h 118"/>
                <a:gd name="T98" fmla="*/ 477 w 615"/>
                <a:gd name="T99" fmla="*/ 601 h 118"/>
                <a:gd name="T100" fmla="*/ 357 w 615"/>
                <a:gd name="T101" fmla="*/ 624 h 118"/>
                <a:gd name="T102" fmla="*/ 234 w 615"/>
                <a:gd name="T103" fmla="*/ 650 h 118"/>
                <a:gd name="T104" fmla="*/ 135 w 615"/>
                <a:gd name="T105" fmla="*/ 662 h 118"/>
                <a:gd name="T106" fmla="*/ 60 w 615"/>
                <a:gd name="T107" fmla="*/ 662 h 118"/>
                <a:gd name="T108" fmla="*/ 1 w 615"/>
                <a:gd name="T109" fmla="*/ 650 h 118"/>
                <a:gd name="T110" fmla="*/ 0 w 615"/>
                <a:gd name="T111" fmla="*/ 613 h 118"/>
                <a:gd name="T112" fmla="*/ 36 w 615"/>
                <a:gd name="T113" fmla="*/ 539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5"/>
                <a:gd name="T172" fmla="*/ 0 h 118"/>
                <a:gd name="T173" fmla="*/ 615 w 615"/>
                <a:gd name="T174" fmla="*/ 118 h 11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6" name="Freeform 34">
              <a:extLst>
                <a:ext uri="{FF2B5EF4-FFF2-40B4-BE49-F238E27FC236}">
                  <a16:creationId xmlns:a16="http://schemas.microsoft.com/office/drawing/2014/main" id="{876E2831-2666-4AED-897D-903E1AF98D38}"/>
                </a:ext>
              </a:extLst>
            </p:cNvPr>
            <p:cNvSpPr>
              <a:spLocks/>
            </p:cNvSpPr>
            <p:nvPr/>
          </p:nvSpPr>
          <p:spPr bwMode="auto">
            <a:xfrm>
              <a:off x="2398" y="1837"/>
              <a:ext cx="434" cy="809"/>
            </a:xfrm>
            <a:custGeom>
              <a:avLst/>
              <a:gdLst>
                <a:gd name="T0" fmla="*/ 1418 w 347"/>
                <a:gd name="T1" fmla="*/ 28 h 633"/>
                <a:gd name="T2" fmla="*/ 1566 w 347"/>
                <a:gd name="T3" fmla="*/ 0 h 633"/>
                <a:gd name="T4" fmla="*/ 1648 w 347"/>
                <a:gd name="T5" fmla="*/ 204 h 633"/>
                <a:gd name="T6" fmla="*/ 1645 w 347"/>
                <a:gd name="T7" fmla="*/ 751 h 633"/>
                <a:gd name="T8" fmla="*/ 1553 w 347"/>
                <a:gd name="T9" fmla="*/ 1144 h 633"/>
                <a:gd name="T10" fmla="*/ 1467 w 347"/>
                <a:gd name="T11" fmla="*/ 1447 h 633"/>
                <a:gd name="T12" fmla="*/ 1371 w 347"/>
                <a:gd name="T13" fmla="*/ 1778 h 633"/>
                <a:gd name="T14" fmla="*/ 1236 w 347"/>
                <a:gd name="T15" fmla="*/ 2120 h 633"/>
                <a:gd name="T16" fmla="*/ 1084 w 347"/>
                <a:gd name="T17" fmla="*/ 2473 h 633"/>
                <a:gd name="T18" fmla="*/ 943 w 347"/>
                <a:gd name="T19" fmla="*/ 2748 h 633"/>
                <a:gd name="T20" fmla="*/ 822 w 347"/>
                <a:gd name="T21" fmla="*/ 2966 h 633"/>
                <a:gd name="T22" fmla="*/ 687 w 347"/>
                <a:gd name="T23" fmla="*/ 3125 h 633"/>
                <a:gd name="T24" fmla="*/ 529 w 347"/>
                <a:gd name="T25" fmla="*/ 3260 h 633"/>
                <a:gd name="T26" fmla="*/ 341 w 347"/>
                <a:gd name="T27" fmla="*/ 3371 h 633"/>
                <a:gd name="T28" fmla="*/ 169 w 347"/>
                <a:gd name="T29" fmla="*/ 3462 h 633"/>
                <a:gd name="T30" fmla="*/ 45 w 347"/>
                <a:gd name="T31" fmla="*/ 3512 h 633"/>
                <a:gd name="T32" fmla="*/ 0 w 347"/>
                <a:gd name="T33" fmla="*/ 3512 h 633"/>
                <a:gd name="T34" fmla="*/ 70 w 347"/>
                <a:gd name="T35" fmla="*/ 3414 h 633"/>
                <a:gd name="T36" fmla="*/ 224 w 347"/>
                <a:gd name="T37" fmla="*/ 3264 h 633"/>
                <a:gd name="T38" fmla="*/ 399 w 347"/>
                <a:gd name="T39" fmla="*/ 3107 h 633"/>
                <a:gd name="T40" fmla="*/ 560 w 347"/>
                <a:gd name="T41" fmla="*/ 2996 h 633"/>
                <a:gd name="T42" fmla="*/ 655 w 347"/>
                <a:gd name="T43" fmla="*/ 2906 h 633"/>
                <a:gd name="T44" fmla="*/ 712 w 347"/>
                <a:gd name="T45" fmla="*/ 2824 h 633"/>
                <a:gd name="T46" fmla="*/ 780 w 347"/>
                <a:gd name="T47" fmla="*/ 2708 h 633"/>
                <a:gd name="T48" fmla="*/ 899 w 347"/>
                <a:gd name="T49" fmla="*/ 2524 h 633"/>
                <a:gd name="T50" fmla="*/ 1086 w 347"/>
                <a:gd name="T51" fmla="*/ 2120 h 633"/>
                <a:gd name="T52" fmla="*/ 1296 w 347"/>
                <a:gd name="T53" fmla="*/ 1615 h 633"/>
                <a:gd name="T54" fmla="*/ 1448 w 347"/>
                <a:gd name="T55" fmla="*/ 1169 h 633"/>
                <a:gd name="T56" fmla="*/ 1512 w 347"/>
                <a:gd name="T57" fmla="*/ 722 h 633"/>
                <a:gd name="T58" fmla="*/ 1523 w 347"/>
                <a:gd name="T59" fmla="*/ 257 h 633"/>
                <a:gd name="T60" fmla="*/ 1415 w 347"/>
                <a:gd name="T61" fmla="*/ 183 h 633"/>
                <a:gd name="T62" fmla="*/ 1327 w 347"/>
                <a:gd name="T63" fmla="*/ 157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7"/>
                <a:gd name="T97" fmla="*/ 0 h 633"/>
                <a:gd name="T98" fmla="*/ 347 w 347"/>
                <a:gd name="T99" fmla="*/ 633 h 6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7" name="Freeform 35">
              <a:extLst>
                <a:ext uri="{FF2B5EF4-FFF2-40B4-BE49-F238E27FC236}">
                  <a16:creationId xmlns:a16="http://schemas.microsoft.com/office/drawing/2014/main" id="{CA9412D2-0E50-4D60-AF33-4B9A7373360E}"/>
                </a:ext>
              </a:extLst>
            </p:cNvPr>
            <p:cNvSpPr>
              <a:spLocks/>
            </p:cNvSpPr>
            <p:nvPr/>
          </p:nvSpPr>
          <p:spPr bwMode="auto">
            <a:xfrm>
              <a:off x="1927" y="2646"/>
              <a:ext cx="422" cy="219"/>
            </a:xfrm>
            <a:custGeom>
              <a:avLst/>
              <a:gdLst>
                <a:gd name="T0" fmla="*/ 1529 w 337"/>
                <a:gd name="T1" fmla="*/ 0 h 171"/>
                <a:gd name="T2" fmla="*/ 1510 w 337"/>
                <a:gd name="T3" fmla="*/ 13 h 171"/>
                <a:gd name="T4" fmla="*/ 1431 w 337"/>
                <a:gd name="T5" fmla="*/ 28 h 171"/>
                <a:gd name="T6" fmla="*/ 1317 w 337"/>
                <a:gd name="T7" fmla="*/ 59 h 171"/>
                <a:gd name="T8" fmla="*/ 1188 w 337"/>
                <a:gd name="T9" fmla="*/ 88 h 171"/>
                <a:gd name="T10" fmla="*/ 1041 w 337"/>
                <a:gd name="T11" fmla="*/ 127 h 171"/>
                <a:gd name="T12" fmla="*/ 903 w 337"/>
                <a:gd name="T13" fmla="*/ 170 h 171"/>
                <a:gd name="T14" fmla="*/ 769 w 337"/>
                <a:gd name="T15" fmla="*/ 200 h 171"/>
                <a:gd name="T16" fmla="*/ 661 w 337"/>
                <a:gd name="T17" fmla="*/ 233 h 171"/>
                <a:gd name="T18" fmla="*/ 561 w 337"/>
                <a:gd name="T19" fmla="*/ 247 h 171"/>
                <a:gd name="T20" fmla="*/ 460 w 337"/>
                <a:gd name="T21" fmla="*/ 282 h 171"/>
                <a:gd name="T22" fmla="*/ 342 w 337"/>
                <a:gd name="T23" fmla="*/ 320 h 171"/>
                <a:gd name="T24" fmla="*/ 243 w 337"/>
                <a:gd name="T25" fmla="*/ 361 h 171"/>
                <a:gd name="T26" fmla="*/ 155 w 337"/>
                <a:gd name="T27" fmla="*/ 410 h 171"/>
                <a:gd name="T28" fmla="*/ 76 w 337"/>
                <a:gd name="T29" fmla="*/ 462 h 171"/>
                <a:gd name="T30" fmla="*/ 31 w 337"/>
                <a:gd name="T31" fmla="*/ 525 h 171"/>
                <a:gd name="T32" fmla="*/ 0 w 337"/>
                <a:gd name="T33" fmla="*/ 592 h 171"/>
                <a:gd name="T34" fmla="*/ 0 w 337"/>
                <a:gd name="T35" fmla="*/ 711 h 171"/>
                <a:gd name="T36" fmla="*/ 20 w 337"/>
                <a:gd name="T37" fmla="*/ 799 h 171"/>
                <a:gd name="T38" fmla="*/ 75 w 337"/>
                <a:gd name="T39" fmla="*/ 881 h 171"/>
                <a:gd name="T40" fmla="*/ 149 w 337"/>
                <a:gd name="T41" fmla="*/ 945 h 171"/>
                <a:gd name="T42" fmla="*/ 217 w 337"/>
                <a:gd name="T43" fmla="*/ 966 h 171"/>
                <a:gd name="T44" fmla="*/ 232 w 337"/>
                <a:gd name="T45" fmla="*/ 912 h 171"/>
                <a:gd name="T46" fmla="*/ 217 w 337"/>
                <a:gd name="T47" fmla="*/ 813 h 171"/>
                <a:gd name="T48" fmla="*/ 173 w 337"/>
                <a:gd name="T49" fmla="*/ 711 h 171"/>
                <a:gd name="T50" fmla="*/ 155 w 337"/>
                <a:gd name="T51" fmla="*/ 661 h 171"/>
                <a:gd name="T52" fmla="*/ 155 w 337"/>
                <a:gd name="T53" fmla="*/ 624 h 171"/>
                <a:gd name="T54" fmla="*/ 167 w 337"/>
                <a:gd name="T55" fmla="*/ 583 h 171"/>
                <a:gd name="T56" fmla="*/ 187 w 337"/>
                <a:gd name="T57" fmla="*/ 530 h 171"/>
                <a:gd name="T58" fmla="*/ 228 w 337"/>
                <a:gd name="T59" fmla="*/ 502 h 171"/>
                <a:gd name="T60" fmla="*/ 262 w 337"/>
                <a:gd name="T61" fmla="*/ 478 h 171"/>
                <a:gd name="T62" fmla="*/ 309 w 337"/>
                <a:gd name="T63" fmla="*/ 442 h 171"/>
                <a:gd name="T64" fmla="*/ 368 w 337"/>
                <a:gd name="T65" fmla="*/ 425 h 171"/>
                <a:gd name="T66" fmla="*/ 448 w 337"/>
                <a:gd name="T67" fmla="*/ 403 h 171"/>
                <a:gd name="T68" fmla="*/ 551 w 337"/>
                <a:gd name="T69" fmla="*/ 382 h 171"/>
                <a:gd name="T70" fmla="*/ 671 w 337"/>
                <a:gd name="T71" fmla="*/ 346 h 171"/>
                <a:gd name="T72" fmla="*/ 801 w 337"/>
                <a:gd name="T73" fmla="*/ 320 h 171"/>
                <a:gd name="T74" fmla="*/ 937 w 337"/>
                <a:gd name="T75" fmla="*/ 286 h 171"/>
                <a:gd name="T76" fmla="*/ 1069 w 337"/>
                <a:gd name="T77" fmla="*/ 261 h 171"/>
                <a:gd name="T78" fmla="*/ 1181 w 337"/>
                <a:gd name="T79" fmla="*/ 233 h 171"/>
                <a:gd name="T80" fmla="*/ 1275 w 337"/>
                <a:gd name="T81" fmla="*/ 209 h 171"/>
                <a:gd name="T82" fmla="*/ 1355 w 337"/>
                <a:gd name="T83" fmla="*/ 193 h 171"/>
                <a:gd name="T84" fmla="*/ 1435 w 337"/>
                <a:gd name="T85" fmla="*/ 170 h 171"/>
                <a:gd name="T86" fmla="*/ 1510 w 337"/>
                <a:gd name="T87" fmla="*/ 156 h 171"/>
                <a:gd name="T88" fmla="*/ 1573 w 337"/>
                <a:gd name="T89" fmla="*/ 122 h 171"/>
                <a:gd name="T90" fmla="*/ 1609 w 337"/>
                <a:gd name="T91" fmla="*/ 99 h 171"/>
                <a:gd name="T92" fmla="*/ 1627 w 337"/>
                <a:gd name="T93" fmla="*/ 65 h 171"/>
                <a:gd name="T94" fmla="*/ 1597 w 337"/>
                <a:gd name="T95" fmla="*/ 40 h 171"/>
                <a:gd name="T96" fmla="*/ 1529 w 337"/>
                <a:gd name="T97" fmla="*/ 0 h 1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7"/>
                <a:gd name="T148" fmla="*/ 0 h 171"/>
                <a:gd name="T149" fmla="*/ 337 w 337"/>
                <a:gd name="T150" fmla="*/ 171 h 1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8" name="Freeform 36">
              <a:extLst>
                <a:ext uri="{FF2B5EF4-FFF2-40B4-BE49-F238E27FC236}">
                  <a16:creationId xmlns:a16="http://schemas.microsoft.com/office/drawing/2014/main" id="{616B2731-BFD6-44C7-A046-5D60A4729CF1}"/>
                </a:ext>
              </a:extLst>
            </p:cNvPr>
            <p:cNvSpPr>
              <a:spLocks/>
            </p:cNvSpPr>
            <p:nvPr/>
          </p:nvSpPr>
          <p:spPr bwMode="auto">
            <a:xfrm>
              <a:off x="1981" y="2534"/>
              <a:ext cx="786" cy="345"/>
            </a:xfrm>
            <a:custGeom>
              <a:avLst/>
              <a:gdLst>
                <a:gd name="T0" fmla="*/ 273 w 628"/>
                <a:gd name="T1" fmla="*/ 1301 h 270"/>
                <a:gd name="T2" fmla="*/ 504 w 628"/>
                <a:gd name="T3" fmla="*/ 1275 h 270"/>
                <a:gd name="T4" fmla="*/ 871 w 628"/>
                <a:gd name="T5" fmla="*/ 1223 h 270"/>
                <a:gd name="T6" fmla="*/ 1249 w 628"/>
                <a:gd name="T7" fmla="*/ 1163 h 270"/>
                <a:gd name="T8" fmla="*/ 1492 w 628"/>
                <a:gd name="T9" fmla="*/ 1113 h 270"/>
                <a:gd name="T10" fmla="*/ 1661 w 628"/>
                <a:gd name="T11" fmla="*/ 1076 h 270"/>
                <a:gd name="T12" fmla="*/ 1842 w 628"/>
                <a:gd name="T13" fmla="*/ 1016 h 270"/>
                <a:gd name="T14" fmla="*/ 2035 w 628"/>
                <a:gd name="T15" fmla="*/ 958 h 270"/>
                <a:gd name="T16" fmla="*/ 2234 w 628"/>
                <a:gd name="T17" fmla="*/ 883 h 270"/>
                <a:gd name="T18" fmla="*/ 2424 w 628"/>
                <a:gd name="T19" fmla="*/ 805 h 270"/>
                <a:gd name="T20" fmla="*/ 2596 w 628"/>
                <a:gd name="T21" fmla="*/ 736 h 270"/>
                <a:gd name="T22" fmla="*/ 2750 w 628"/>
                <a:gd name="T23" fmla="*/ 659 h 270"/>
                <a:gd name="T24" fmla="*/ 2826 w 628"/>
                <a:gd name="T25" fmla="*/ 595 h 270"/>
                <a:gd name="T26" fmla="*/ 2791 w 628"/>
                <a:gd name="T27" fmla="*/ 578 h 270"/>
                <a:gd name="T28" fmla="*/ 2733 w 628"/>
                <a:gd name="T29" fmla="*/ 518 h 270"/>
                <a:gd name="T30" fmla="*/ 2713 w 628"/>
                <a:gd name="T31" fmla="*/ 346 h 270"/>
                <a:gd name="T32" fmla="*/ 2826 w 628"/>
                <a:gd name="T33" fmla="*/ 0 h 270"/>
                <a:gd name="T34" fmla="*/ 2857 w 628"/>
                <a:gd name="T35" fmla="*/ 123 h 270"/>
                <a:gd name="T36" fmla="*/ 2907 w 628"/>
                <a:gd name="T37" fmla="*/ 328 h 270"/>
                <a:gd name="T38" fmla="*/ 3001 w 628"/>
                <a:gd name="T39" fmla="*/ 480 h 270"/>
                <a:gd name="T40" fmla="*/ 3024 w 628"/>
                <a:gd name="T41" fmla="*/ 578 h 270"/>
                <a:gd name="T42" fmla="*/ 2999 w 628"/>
                <a:gd name="T43" fmla="*/ 643 h 270"/>
                <a:gd name="T44" fmla="*/ 2932 w 628"/>
                <a:gd name="T45" fmla="*/ 736 h 270"/>
                <a:gd name="T46" fmla="*/ 2812 w 628"/>
                <a:gd name="T47" fmla="*/ 834 h 270"/>
                <a:gd name="T48" fmla="*/ 2626 w 628"/>
                <a:gd name="T49" fmla="*/ 944 h 270"/>
                <a:gd name="T50" fmla="*/ 2343 w 628"/>
                <a:gd name="T51" fmla="*/ 1064 h 270"/>
                <a:gd name="T52" fmla="*/ 1969 w 628"/>
                <a:gd name="T53" fmla="*/ 1174 h 270"/>
                <a:gd name="T54" fmla="*/ 1472 w 628"/>
                <a:gd name="T55" fmla="*/ 1275 h 270"/>
                <a:gd name="T56" fmla="*/ 880 w 628"/>
                <a:gd name="T57" fmla="*/ 1362 h 270"/>
                <a:gd name="T58" fmla="*/ 444 w 628"/>
                <a:gd name="T59" fmla="*/ 1427 h 270"/>
                <a:gd name="T60" fmla="*/ 173 w 628"/>
                <a:gd name="T61" fmla="*/ 1480 h 270"/>
                <a:gd name="T62" fmla="*/ 36 w 628"/>
                <a:gd name="T63" fmla="*/ 1500 h 270"/>
                <a:gd name="T64" fmla="*/ 0 w 628"/>
                <a:gd name="T65" fmla="*/ 1500 h 270"/>
                <a:gd name="T66" fmla="*/ 45 w 628"/>
                <a:gd name="T67" fmla="*/ 1480 h 270"/>
                <a:gd name="T68" fmla="*/ 119 w 628"/>
                <a:gd name="T69" fmla="*/ 1427 h 270"/>
                <a:gd name="T70" fmla="*/ 208 w 628"/>
                <a:gd name="T71" fmla="*/ 1351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8"/>
                <a:gd name="T109" fmla="*/ 0 h 270"/>
                <a:gd name="T110" fmla="*/ 628 w 6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79" name="Freeform 37">
              <a:extLst>
                <a:ext uri="{FF2B5EF4-FFF2-40B4-BE49-F238E27FC236}">
                  <a16:creationId xmlns:a16="http://schemas.microsoft.com/office/drawing/2014/main" id="{A759C025-4F9E-47B7-9FE5-34D1AB944EE2}"/>
                </a:ext>
              </a:extLst>
            </p:cNvPr>
            <p:cNvSpPr>
              <a:spLocks/>
            </p:cNvSpPr>
            <p:nvPr/>
          </p:nvSpPr>
          <p:spPr bwMode="auto">
            <a:xfrm>
              <a:off x="2739" y="1918"/>
              <a:ext cx="451" cy="559"/>
            </a:xfrm>
            <a:custGeom>
              <a:avLst/>
              <a:gdLst>
                <a:gd name="T0" fmla="*/ 40 w 361"/>
                <a:gd name="T1" fmla="*/ 2246 h 437"/>
                <a:gd name="T2" fmla="*/ 139 w 361"/>
                <a:gd name="T3" fmla="*/ 2045 h 437"/>
                <a:gd name="T4" fmla="*/ 326 w 361"/>
                <a:gd name="T5" fmla="*/ 1768 h 437"/>
                <a:gd name="T6" fmla="*/ 565 w 361"/>
                <a:gd name="T7" fmla="*/ 1529 h 437"/>
                <a:gd name="T8" fmla="*/ 827 w 361"/>
                <a:gd name="T9" fmla="*/ 1426 h 437"/>
                <a:gd name="T10" fmla="*/ 1039 w 361"/>
                <a:gd name="T11" fmla="*/ 1397 h 437"/>
                <a:gd name="T12" fmla="*/ 1194 w 361"/>
                <a:gd name="T13" fmla="*/ 1350 h 437"/>
                <a:gd name="T14" fmla="*/ 1282 w 361"/>
                <a:gd name="T15" fmla="*/ 1200 h 437"/>
                <a:gd name="T16" fmla="*/ 1328 w 361"/>
                <a:gd name="T17" fmla="*/ 797 h 437"/>
                <a:gd name="T18" fmla="*/ 1316 w 361"/>
                <a:gd name="T19" fmla="*/ 388 h 437"/>
                <a:gd name="T20" fmla="*/ 1282 w 361"/>
                <a:gd name="T21" fmla="*/ 0 h 437"/>
                <a:gd name="T22" fmla="*/ 1390 w 361"/>
                <a:gd name="T23" fmla="*/ 247 h 437"/>
                <a:gd name="T24" fmla="*/ 1408 w 361"/>
                <a:gd name="T25" fmla="*/ 768 h 437"/>
                <a:gd name="T26" fmla="*/ 1369 w 361"/>
                <a:gd name="T27" fmla="*/ 1227 h 437"/>
                <a:gd name="T28" fmla="*/ 1433 w 361"/>
                <a:gd name="T29" fmla="*/ 1507 h 437"/>
                <a:gd name="T30" fmla="*/ 1527 w 361"/>
                <a:gd name="T31" fmla="*/ 1686 h 437"/>
                <a:gd name="T32" fmla="*/ 1638 w 361"/>
                <a:gd name="T33" fmla="*/ 1862 h 437"/>
                <a:gd name="T34" fmla="*/ 1708 w 361"/>
                <a:gd name="T35" fmla="*/ 1993 h 437"/>
                <a:gd name="T36" fmla="*/ 1708 w 361"/>
                <a:gd name="T37" fmla="*/ 2093 h 437"/>
                <a:gd name="T38" fmla="*/ 1598 w 361"/>
                <a:gd name="T39" fmla="*/ 2022 h 437"/>
                <a:gd name="T40" fmla="*/ 1408 w 361"/>
                <a:gd name="T41" fmla="*/ 1768 h 437"/>
                <a:gd name="T42" fmla="*/ 1279 w 361"/>
                <a:gd name="T43" fmla="*/ 1619 h 437"/>
                <a:gd name="T44" fmla="*/ 1159 w 361"/>
                <a:gd name="T45" fmla="*/ 1535 h 437"/>
                <a:gd name="T46" fmla="*/ 1047 w 361"/>
                <a:gd name="T47" fmla="*/ 1507 h 437"/>
                <a:gd name="T48" fmla="*/ 937 w 361"/>
                <a:gd name="T49" fmla="*/ 1522 h 437"/>
                <a:gd name="T50" fmla="*/ 781 w 361"/>
                <a:gd name="T51" fmla="*/ 1584 h 437"/>
                <a:gd name="T52" fmla="*/ 576 w 361"/>
                <a:gd name="T53" fmla="*/ 1708 h 437"/>
                <a:gd name="T54" fmla="*/ 369 w 361"/>
                <a:gd name="T55" fmla="*/ 1928 h 437"/>
                <a:gd name="T56" fmla="*/ 186 w 361"/>
                <a:gd name="T57" fmla="*/ 2209 h 437"/>
                <a:gd name="T58" fmla="*/ 62 w 361"/>
                <a:gd name="T59" fmla="*/ 2390 h 437"/>
                <a:gd name="T60" fmla="*/ 2 w 361"/>
                <a:gd name="T61" fmla="*/ 2450 h 437"/>
                <a:gd name="T62" fmla="*/ 0 w 361"/>
                <a:gd name="T63" fmla="*/ 2368 h 4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1"/>
                <a:gd name="T97" fmla="*/ 0 h 437"/>
                <a:gd name="T98" fmla="*/ 361 w 361"/>
                <a:gd name="T99" fmla="*/ 437 h 4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80" name="Freeform 38">
              <a:extLst>
                <a:ext uri="{FF2B5EF4-FFF2-40B4-BE49-F238E27FC236}">
                  <a16:creationId xmlns:a16="http://schemas.microsoft.com/office/drawing/2014/main" id="{F58AED84-7F59-401E-8597-FFE944B93DA4}"/>
                </a:ext>
              </a:extLst>
            </p:cNvPr>
            <p:cNvSpPr>
              <a:spLocks/>
            </p:cNvSpPr>
            <p:nvPr/>
          </p:nvSpPr>
          <p:spPr bwMode="auto">
            <a:xfrm>
              <a:off x="2533" y="1355"/>
              <a:ext cx="437" cy="253"/>
            </a:xfrm>
            <a:custGeom>
              <a:avLst/>
              <a:gdLst>
                <a:gd name="T0" fmla="*/ 0 w 349"/>
                <a:gd name="T1" fmla="*/ 0 h 198"/>
                <a:gd name="T2" fmla="*/ 20 w 349"/>
                <a:gd name="T3" fmla="*/ 0 h 198"/>
                <a:gd name="T4" fmla="*/ 70 w 349"/>
                <a:gd name="T5" fmla="*/ 0 h 198"/>
                <a:gd name="T6" fmla="*/ 148 w 349"/>
                <a:gd name="T7" fmla="*/ 13 h 198"/>
                <a:gd name="T8" fmla="*/ 243 w 349"/>
                <a:gd name="T9" fmla="*/ 22 h 198"/>
                <a:gd name="T10" fmla="*/ 363 w 349"/>
                <a:gd name="T11" fmla="*/ 28 h 198"/>
                <a:gd name="T12" fmla="*/ 491 w 349"/>
                <a:gd name="T13" fmla="*/ 51 h 198"/>
                <a:gd name="T14" fmla="*/ 626 w 349"/>
                <a:gd name="T15" fmla="*/ 75 h 198"/>
                <a:gd name="T16" fmla="*/ 770 w 349"/>
                <a:gd name="T17" fmla="*/ 98 h 198"/>
                <a:gd name="T18" fmla="*/ 915 w 349"/>
                <a:gd name="T19" fmla="*/ 125 h 198"/>
                <a:gd name="T20" fmla="*/ 1037 w 349"/>
                <a:gd name="T21" fmla="*/ 146 h 198"/>
                <a:gd name="T22" fmla="*/ 1151 w 349"/>
                <a:gd name="T23" fmla="*/ 166 h 198"/>
                <a:gd name="T24" fmla="*/ 1245 w 349"/>
                <a:gd name="T25" fmla="*/ 187 h 198"/>
                <a:gd name="T26" fmla="*/ 1319 w 349"/>
                <a:gd name="T27" fmla="*/ 218 h 198"/>
                <a:gd name="T28" fmla="*/ 1385 w 349"/>
                <a:gd name="T29" fmla="*/ 268 h 198"/>
                <a:gd name="T30" fmla="*/ 1417 w 349"/>
                <a:gd name="T31" fmla="*/ 328 h 198"/>
                <a:gd name="T32" fmla="*/ 1435 w 349"/>
                <a:gd name="T33" fmla="*/ 405 h 198"/>
                <a:gd name="T34" fmla="*/ 1463 w 349"/>
                <a:gd name="T35" fmla="*/ 565 h 198"/>
                <a:gd name="T36" fmla="*/ 1518 w 349"/>
                <a:gd name="T37" fmla="*/ 684 h 198"/>
                <a:gd name="T38" fmla="*/ 1596 w 349"/>
                <a:gd name="T39" fmla="*/ 813 h 198"/>
                <a:gd name="T40" fmla="*/ 1665 w 349"/>
                <a:gd name="T41" fmla="*/ 998 h 198"/>
                <a:gd name="T42" fmla="*/ 1684 w 349"/>
                <a:gd name="T43" fmla="*/ 1076 h 198"/>
                <a:gd name="T44" fmla="*/ 1672 w 349"/>
                <a:gd name="T45" fmla="*/ 1101 h 198"/>
                <a:gd name="T46" fmla="*/ 1649 w 349"/>
                <a:gd name="T47" fmla="*/ 1087 h 198"/>
                <a:gd name="T48" fmla="*/ 1609 w 349"/>
                <a:gd name="T49" fmla="*/ 1039 h 198"/>
                <a:gd name="T50" fmla="*/ 1553 w 349"/>
                <a:gd name="T51" fmla="*/ 971 h 198"/>
                <a:gd name="T52" fmla="*/ 1510 w 349"/>
                <a:gd name="T53" fmla="*/ 883 h 198"/>
                <a:gd name="T54" fmla="*/ 1441 w 349"/>
                <a:gd name="T55" fmla="*/ 797 h 198"/>
                <a:gd name="T56" fmla="*/ 1392 w 349"/>
                <a:gd name="T57" fmla="*/ 698 h 198"/>
                <a:gd name="T58" fmla="*/ 1356 w 349"/>
                <a:gd name="T59" fmla="*/ 616 h 198"/>
                <a:gd name="T60" fmla="*/ 1332 w 349"/>
                <a:gd name="T61" fmla="*/ 546 h 198"/>
                <a:gd name="T62" fmla="*/ 1316 w 349"/>
                <a:gd name="T63" fmla="*/ 498 h 198"/>
                <a:gd name="T64" fmla="*/ 1306 w 349"/>
                <a:gd name="T65" fmla="*/ 457 h 198"/>
                <a:gd name="T66" fmla="*/ 1280 w 349"/>
                <a:gd name="T67" fmla="*/ 419 h 198"/>
                <a:gd name="T68" fmla="*/ 1237 w 349"/>
                <a:gd name="T69" fmla="*/ 390 h 198"/>
                <a:gd name="T70" fmla="*/ 1168 w 349"/>
                <a:gd name="T71" fmla="*/ 346 h 198"/>
                <a:gd name="T72" fmla="*/ 1066 w 349"/>
                <a:gd name="T73" fmla="*/ 305 h 198"/>
                <a:gd name="T74" fmla="*/ 937 w 349"/>
                <a:gd name="T75" fmla="*/ 268 h 198"/>
                <a:gd name="T76" fmla="*/ 770 w 349"/>
                <a:gd name="T77" fmla="*/ 224 h 198"/>
                <a:gd name="T78" fmla="*/ 607 w 349"/>
                <a:gd name="T79" fmla="*/ 201 h 198"/>
                <a:gd name="T80" fmla="*/ 428 w 349"/>
                <a:gd name="T81" fmla="*/ 166 h 198"/>
                <a:gd name="T82" fmla="*/ 273 w 349"/>
                <a:gd name="T83" fmla="*/ 137 h 198"/>
                <a:gd name="T84" fmla="*/ 138 w 349"/>
                <a:gd name="T85" fmla="*/ 112 h 198"/>
                <a:gd name="T86" fmla="*/ 45 w 349"/>
                <a:gd name="T87" fmla="*/ 60 h 198"/>
                <a:gd name="T88" fmla="*/ 0 w 349"/>
                <a:gd name="T89" fmla="*/ 0 h 19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49"/>
                <a:gd name="T136" fmla="*/ 0 h 198"/>
                <a:gd name="T137" fmla="*/ 349 w 349"/>
                <a:gd name="T138" fmla="*/ 198 h 19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81" name="Freeform 39">
              <a:extLst>
                <a:ext uri="{FF2B5EF4-FFF2-40B4-BE49-F238E27FC236}">
                  <a16:creationId xmlns:a16="http://schemas.microsoft.com/office/drawing/2014/main" id="{E9420780-A672-4F6F-B90A-59E249CC5029}"/>
                </a:ext>
              </a:extLst>
            </p:cNvPr>
            <p:cNvSpPr>
              <a:spLocks/>
            </p:cNvSpPr>
            <p:nvPr/>
          </p:nvSpPr>
          <p:spPr bwMode="auto">
            <a:xfrm>
              <a:off x="2676" y="1387"/>
              <a:ext cx="406" cy="483"/>
            </a:xfrm>
            <a:custGeom>
              <a:avLst/>
              <a:gdLst>
                <a:gd name="T0" fmla="*/ 0 w 324"/>
                <a:gd name="T1" fmla="*/ 0 h 378"/>
                <a:gd name="T2" fmla="*/ 20 w 324"/>
                <a:gd name="T3" fmla="*/ 22 h 378"/>
                <a:gd name="T4" fmla="*/ 56 w 324"/>
                <a:gd name="T5" fmla="*/ 77 h 378"/>
                <a:gd name="T6" fmla="*/ 100 w 324"/>
                <a:gd name="T7" fmla="*/ 166 h 378"/>
                <a:gd name="T8" fmla="*/ 168 w 324"/>
                <a:gd name="T9" fmla="*/ 279 h 378"/>
                <a:gd name="T10" fmla="*/ 232 w 324"/>
                <a:gd name="T11" fmla="*/ 394 h 378"/>
                <a:gd name="T12" fmla="*/ 303 w 324"/>
                <a:gd name="T13" fmla="*/ 528 h 378"/>
                <a:gd name="T14" fmla="*/ 371 w 324"/>
                <a:gd name="T15" fmla="*/ 645 h 378"/>
                <a:gd name="T16" fmla="*/ 426 w 324"/>
                <a:gd name="T17" fmla="*/ 746 h 378"/>
                <a:gd name="T18" fmla="*/ 486 w 324"/>
                <a:gd name="T19" fmla="*/ 857 h 378"/>
                <a:gd name="T20" fmla="*/ 553 w 324"/>
                <a:gd name="T21" fmla="*/ 984 h 378"/>
                <a:gd name="T22" fmla="*/ 620 w 324"/>
                <a:gd name="T23" fmla="*/ 1127 h 378"/>
                <a:gd name="T24" fmla="*/ 708 w 324"/>
                <a:gd name="T25" fmla="*/ 1287 h 378"/>
                <a:gd name="T26" fmla="*/ 783 w 324"/>
                <a:gd name="T27" fmla="*/ 1440 h 378"/>
                <a:gd name="T28" fmla="*/ 863 w 324"/>
                <a:gd name="T29" fmla="*/ 1582 h 378"/>
                <a:gd name="T30" fmla="*/ 919 w 324"/>
                <a:gd name="T31" fmla="*/ 1697 h 378"/>
                <a:gd name="T32" fmla="*/ 976 w 324"/>
                <a:gd name="T33" fmla="*/ 1775 h 378"/>
                <a:gd name="T34" fmla="*/ 1021 w 324"/>
                <a:gd name="T35" fmla="*/ 1835 h 378"/>
                <a:gd name="T36" fmla="*/ 1073 w 324"/>
                <a:gd name="T37" fmla="*/ 1909 h 378"/>
                <a:gd name="T38" fmla="*/ 1119 w 324"/>
                <a:gd name="T39" fmla="*/ 1961 h 378"/>
                <a:gd name="T40" fmla="*/ 1183 w 324"/>
                <a:gd name="T41" fmla="*/ 2015 h 378"/>
                <a:gd name="T42" fmla="*/ 1243 w 324"/>
                <a:gd name="T43" fmla="*/ 2064 h 378"/>
                <a:gd name="T44" fmla="*/ 1304 w 324"/>
                <a:gd name="T45" fmla="*/ 2087 h 378"/>
                <a:gd name="T46" fmla="*/ 1355 w 324"/>
                <a:gd name="T47" fmla="*/ 2101 h 378"/>
                <a:gd name="T48" fmla="*/ 1418 w 324"/>
                <a:gd name="T49" fmla="*/ 2101 h 378"/>
                <a:gd name="T50" fmla="*/ 1510 w 324"/>
                <a:gd name="T51" fmla="*/ 2074 h 378"/>
                <a:gd name="T52" fmla="*/ 1561 w 324"/>
                <a:gd name="T53" fmla="*/ 2035 h 378"/>
                <a:gd name="T54" fmla="*/ 1571 w 324"/>
                <a:gd name="T55" fmla="*/ 1986 h 378"/>
                <a:gd name="T56" fmla="*/ 1549 w 324"/>
                <a:gd name="T57" fmla="*/ 1946 h 378"/>
                <a:gd name="T58" fmla="*/ 1501 w 324"/>
                <a:gd name="T59" fmla="*/ 1914 h 378"/>
                <a:gd name="T60" fmla="*/ 1475 w 324"/>
                <a:gd name="T61" fmla="*/ 1909 h 378"/>
                <a:gd name="T62" fmla="*/ 1425 w 324"/>
                <a:gd name="T63" fmla="*/ 1909 h 378"/>
                <a:gd name="T64" fmla="*/ 1328 w 324"/>
                <a:gd name="T65" fmla="*/ 1899 h 378"/>
                <a:gd name="T66" fmla="*/ 1268 w 324"/>
                <a:gd name="T67" fmla="*/ 1877 h 378"/>
                <a:gd name="T68" fmla="*/ 1198 w 324"/>
                <a:gd name="T69" fmla="*/ 1823 h 378"/>
                <a:gd name="T70" fmla="*/ 1137 w 324"/>
                <a:gd name="T71" fmla="*/ 1767 h 378"/>
                <a:gd name="T72" fmla="*/ 1073 w 324"/>
                <a:gd name="T73" fmla="*/ 1682 h 378"/>
                <a:gd name="T74" fmla="*/ 997 w 324"/>
                <a:gd name="T75" fmla="*/ 1595 h 378"/>
                <a:gd name="T76" fmla="*/ 939 w 324"/>
                <a:gd name="T77" fmla="*/ 1506 h 378"/>
                <a:gd name="T78" fmla="*/ 883 w 324"/>
                <a:gd name="T79" fmla="*/ 1421 h 378"/>
                <a:gd name="T80" fmla="*/ 830 w 324"/>
                <a:gd name="T81" fmla="*/ 1328 h 378"/>
                <a:gd name="T82" fmla="*/ 768 w 324"/>
                <a:gd name="T83" fmla="*/ 1216 h 378"/>
                <a:gd name="T84" fmla="*/ 689 w 324"/>
                <a:gd name="T85" fmla="*/ 1035 h 378"/>
                <a:gd name="T86" fmla="*/ 596 w 324"/>
                <a:gd name="T87" fmla="*/ 824 h 378"/>
                <a:gd name="T88" fmla="*/ 499 w 324"/>
                <a:gd name="T89" fmla="*/ 606 h 378"/>
                <a:gd name="T90" fmla="*/ 415 w 324"/>
                <a:gd name="T91" fmla="*/ 394 h 378"/>
                <a:gd name="T92" fmla="*/ 333 w 324"/>
                <a:gd name="T93" fmla="*/ 224 h 378"/>
                <a:gd name="T94" fmla="*/ 289 w 324"/>
                <a:gd name="T95" fmla="*/ 112 h 378"/>
                <a:gd name="T96" fmla="*/ 266 w 324"/>
                <a:gd name="T97" fmla="*/ 60 h 378"/>
                <a:gd name="T98" fmla="*/ 0 w 324"/>
                <a:gd name="T99" fmla="*/ 0 h 3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4"/>
                <a:gd name="T151" fmla="*/ 0 h 378"/>
                <a:gd name="T152" fmla="*/ 324 w 324"/>
                <a:gd name="T153" fmla="*/ 378 h 3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82" name="Freeform 40">
              <a:extLst>
                <a:ext uri="{FF2B5EF4-FFF2-40B4-BE49-F238E27FC236}">
                  <a16:creationId xmlns:a16="http://schemas.microsoft.com/office/drawing/2014/main" id="{BD90B361-941E-488F-8147-91655083E809}"/>
                </a:ext>
              </a:extLst>
            </p:cNvPr>
            <p:cNvSpPr>
              <a:spLocks/>
            </p:cNvSpPr>
            <p:nvPr/>
          </p:nvSpPr>
          <p:spPr bwMode="auto">
            <a:xfrm>
              <a:off x="2999" y="1706"/>
              <a:ext cx="56" cy="151"/>
            </a:xfrm>
            <a:custGeom>
              <a:avLst/>
              <a:gdLst>
                <a:gd name="T0" fmla="*/ 0 w 45"/>
                <a:gd name="T1" fmla="*/ 99 h 118"/>
                <a:gd name="T2" fmla="*/ 17 w 45"/>
                <a:gd name="T3" fmla="*/ 156 h 118"/>
                <a:gd name="T4" fmla="*/ 57 w 45"/>
                <a:gd name="T5" fmla="*/ 269 h 118"/>
                <a:gd name="T6" fmla="*/ 95 w 45"/>
                <a:gd name="T7" fmla="*/ 421 h 118"/>
                <a:gd name="T8" fmla="*/ 95 w 45"/>
                <a:gd name="T9" fmla="*/ 563 h 118"/>
                <a:gd name="T10" fmla="*/ 118 w 45"/>
                <a:gd name="T11" fmla="*/ 586 h 118"/>
                <a:gd name="T12" fmla="*/ 167 w 45"/>
                <a:gd name="T13" fmla="*/ 650 h 118"/>
                <a:gd name="T14" fmla="*/ 208 w 45"/>
                <a:gd name="T15" fmla="*/ 662 h 118"/>
                <a:gd name="T16" fmla="*/ 198 w 45"/>
                <a:gd name="T17" fmla="*/ 563 h 118"/>
                <a:gd name="T18" fmla="*/ 157 w 45"/>
                <a:gd name="T19" fmla="*/ 381 h 118"/>
                <a:gd name="T20" fmla="*/ 118 w 45"/>
                <a:gd name="T21" fmla="*/ 219 h 118"/>
                <a:gd name="T22" fmla="*/ 95 w 45"/>
                <a:gd name="T23" fmla="*/ 106 h 118"/>
                <a:gd name="T24" fmla="*/ 76 w 45"/>
                <a:gd name="T25" fmla="*/ 60 h 118"/>
                <a:gd name="T26" fmla="*/ 62 w 45"/>
                <a:gd name="T27" fmla="*/ 40 h 118"/>
                <a:gd name="T28" fmla="*/ 40 w 45"/>
                <a:gd name="T29" fmla="*/ 0 h 118"/>
                <a:gd name="T30" fmla="*/ 2 w 45"/>
                <a:gd name="T31" fmla="*/ 13 h 118"/>
                <a:gd name="T32" fmla="*/ 0 w 45"/>
                <a:gd name="T33" fmla="*/ 99 h 1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18"/>
                <a:gd name="T53" fmla="*/ 45 w 45"/>
                <a:gd name="T54" fmla="*/ 118 h 1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83" name="Freeform 41">
              <a:extLst>
                <a:ext uri="{FF2B5EF4-FFF2-40B4-BE49-F238E27FC236}">
                  <a16:creationId xmlns:a16="http://schemas.microsoft.com/office/drawing/2014/main" id="{74DECB8A-6F7F-41AE-A17F-E717E7DCBAA5}"/>
                </a:ext>
              </a:extLst>
            </p:cNvPr>
            <p:cNvSpPr>
              <a:spLocks/>
            </p:cNvSpPr>
            <p:nvPr/>
          </p:nvSpPr>
          <p:spPr bwMode="auto">
            <a:xfrm>
              <a:off x="1895" y="2041"/>
              <a:ext cx="26" cy="408"/>
            </a:xfrm>
            <a:custGeom>
              <a:avLst/>
              <a:gdLst>
                <a:gd name="T0" fmla="*/ 0 w 21"/>
                <a:gd name="T1" fmla="*/ 125 h 319"/>
                <a:gd name="T2" fmla="*/ 1 w 21"/>
                <a:gd name="T3" fmla="*/ 345 h 319"/>
                <a:gd name="T4" fmla="*/ 21 w 21"/>
                <a:gd name="T5" fmla="*/ 848 h 319"/>
                <a:gd name="T6" fmla="*/ 32 w 21"/>
                <a:gd name="T7" fmla="*/ 1365 h 319"/>
                <a:gd name="T8" fmla="*/ 40 w 21"/>
                <a:gd name="T9" fmla="*/ 1667 h 319"/>
                <a:gd name="T10" fmla="*/ 46 w 21"/>
                <a:gd name="T11" fmla="*/ 1757 h 319"/>
                <a:gd name="T12" fmla="*/ 62 w 21"/>
                <a:gd name="T13" fmla="*/ 1787 h 319"/>
                <a:gd name="T14" fmla="*/ 77 w 21"/>
                <a:gd name="T15" fmla="*/ 1707 h 319"/>
                <a:gd name="T16" fmla="*/ 95 w 21"/>
                <a:gd name="T17" fmla="*/ 1487 h 319"/>
                <a:gd name="T18" fmla="*/ 95 w 21"/>
                <a:gd name="T19" fmla="*/ 1140 h 319"/>
                <a:gd name="T20" fmla="*/ 95 w 21"/>
                <a:gd name="T21" fmla="*/ 749 h 319"/>
                <a:gd name="T22" fmla="*/ 95 w 21"/>
                <a:gd name="T23" fmla="*/ 428 h 319"/>
                <a:gd name="T24" fmla="*/ 88 w 21"/>
                <a:gd name="T25" fmla="*/ 257 h 319"/>
                <a:gd name="T26" fmla="*/ 72 w 21"/>
                <a:gd name="T27" fmla="*/ 156 h 319"/>
                <a:gd name="T28" fmla="*/ 46 w 21"/>
                <a:gd name="T29" fmla="*/ 28 h 319"/>
                <a:gd name="T30" fmla="*/ 21 w 21"/>
                <a:gd name="T31" fmla="*/ 0 h 319"/>
                <a:gd name="T32" fmla="*/ 0 w 21"/>
                <a:gd name="T33" fmla="*/ 125 h 3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319"/>
                <a:gd name="T53" fmla="*/ 21 w 21"/>
                <a:gd name="T54" fmla="*/ 319 h 3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84" name="Freeform 42">
              <a:extLst>
                <a:ext uri="{FF2B5EF4-FFF2-40B4-BE49-F238E27FC236}">
                  <a16:creationId xmlns:a16="http://schemas.microsoft.com/office/drawing/2014/main" id="{92E7763F-BAA1-44DF-AB4B-139D4F1D1581}"/>
                </a:ext>
              </a:extLst>
            </p:cNvPr>
            <p:cNvSpPr>
              <a:spLocks/>
            </p:cNvSpPr>
            <p:nvPr/>
          </p:nvSpPr>
          <p:spPr bwMode="auto">
            <a:xfrm>
              <a:off x="2024" y="2224"/>
              <a:ext cx="641" cy="148"/>
            </a:xfrm>
            <a:custGeom>
              <a:avLst/>
              <a:gdLst>
                <a:gd name="T0" fmla="*/ 0 w 512"/>
                <a:gd name="T1" fmla="*/ 565 h 116"/>
                <a:gd name="T2" fmla="*/ 16 w 512"/>
                <a:gd name="T3" fmla="*/ 565 h 116"/>
                <a:gd name="T4" fmla="*/ 60 w 512"/>
                <a:gd name="T5" fmla="*/ 559 h 116"/>
                <a:gd name="T6" fmla="*/ 135 w 512"/>
                <a:gd name="T7" fmla="*/ 537 h 116"/>
                <a:gd name="T8" fmla="*/ 232 w 512"/>
                <a:gd name="T9" fmla="*/ 518 h 116"/>
                <a:gd name="T10" fmla="*/ 342 w 512"/>
                <a:gd name="T11" fmla="*/ 490 h 116"/>
                <a:gd name="T12" fmla="*/ 461 w 512"/>
                <a:gd name="T13" fmla="*/ 464 h 116"/>
                <a:gd name="T14" fmla="*/ 597 w 512"/>
                <a:gd name="T15" fmla="*/ 431 h 116"/>
                <a:gd name="T16" fmla="*/ 747 w 512"/>
                <a:gd name="T17" fmla="*/ 403 h 116"/>
                <a:gd name="T18" fmla="*/ 890 w 512"/>
                <a:gd name="T19" fmla="*/ 376 h 116"/>
                <a:gd name="T20" fmla="*/ 1037 w 512"/>
                <a:gd name="T21" fmla="*/ 330 h 116"/>
                <a:gd name="T22" fmla="*/ 1174 w 512"/>
                <a:gd name="T23" fmla="*/ 301 h 116"/>
                <a:gd name="T24" fmla="*/ 1302 w 512"/>
                <a:gd name="T25" fmla="*/ 278 h 116"/>
                <a:gd name="T26" fmla="*/ 1420 w 512"/>
                <a:gd name="T27" fmla="*/ 254 h 116"/>
                <a:gd name="T28" fmla="*/ 1525 w 512"/>
                <a:gd name="T29" fmla="*/ 236 h 116"/>
                <a:gd name="T30" fmla="*/ 1606 w 512"/>
                <a:gd name="T31" fmla="*/ 218 h 116"/>
                <a:gd name="T32" fmla="*/ 1650 w 512"/>
                <a:gd name="T33" fmla="*/ 203 h 116"/>
                <a:gd name="T34" fmla="*/ 1746 w 512"/>
                <a:gd name="T35" fmla="*/ 185 h 116"/>
                <a:gd name="T36" fmla="*/ 1860 w 512"/>
                <a:gd name="T37" fmla="*/ 156 h 116"/>
                <a:gd name="T38" fmla="*/ 1989 w 512"/>
                <a:gd name="T39" fmla="*/ 125 h 116"/>
                <a:gd name="T40" fmla="*/ 2120 w 512"/>
                <a:gd name="T41" fmla="*/ 98 h 116"/>
                <a:gd name="T42" fmla="*/ 2226 w 512"/>
                <a:gd name="T43" fmla="*/ 65 h 116"/>
                <a:gd name="T44" fmla="*/ 2334 w 512"/>
                <a:gd name="T45" fmla="*/ 37 h 116"/>
                <a:gd name="T46" fmla="*/ 2413 w 512"/>
                <a:gd name="T47" fmla="*/ 17 h 116"/>
                <a:gd name="T48" fmla="*/ 2445 w 512"/>
                <a:gd name="T49" fmla="*/ 0 h 116"/>
                <a:gd name="T50" fmla="*/ 2456 w 512"/>
                <a:gd name="T51" fmla="*/ 0 h 116"/>
                <a:gd name="T52" fmla="*/ 2469 w 512"/>
                <a:gd name="T53" fmla="*/ 13 h 116"/>
                <a:gd name="T54" fmla="*/ 2451 w 512"/>
                <a:gd name="T55" fmla="*/ 37 h 116"/>
                <a:gd name="T56" fmla="*/ 2390 w 512"/>
                <a:gd name="T57" fmla="*/ 77 h 116"/>
                <a:gd name="T58" fmla="*/ 2272 w 512"/>
                <a:gd name="T59" fmla="*/ 137 h 116"/>
                <a:gd name="T60" fmla="*/ 2085 w 512"/>
                <a:gd name="T61" fmla="*/ 203 h 116"/>
                <a:gd name="T62" fmla="*/ 1798 w 512"/>
                <a:gd name="T63" fmla="*/ 295 h 116"/>
                <a:gd name="T64" fmla="*/ 1412 w 512"/>
                <a:gd name="T65" fmla="*/ 392 h 116"/>
                <a:gd name="T66" fmla="*/ 1208 w 512"/>
                <a:gd name="T67" fmla="*/ 439 h 116"/>
                <a:gd name="T68" fmla="*/ 1022 w 512"/>
                <a:gd name="T69" fmla="*/ 490 h 116"/>
                <a:gd name="T70" fmla="*/ 866 w 512"/>
                <a:gd name="T71" fmla="*/ 518 h 116"/>
                <a:gd name="T72" fmla="*/ 730 w 512"/>
                <a:gd name="T73" fmla="*/ 559 h 116"/>
                <a:gd name="T74" fmla="*/ 597 w 512"/>
                <a:gd name="T75" fmla="*/ 578 h 116"/>
                <a:gd name="T76" fmla="*/ 498 w 512"/>
                <a:gd name="T77" fmla="*/ 597 h 116"/>
                <a:gd name="T78" fmla="*/ 411 w 512"/>
                <a:gd name="T79" fmla="*/ 615 h 116"/>
                <a:gd name="T80" fmla="*/ 332 w 512"/>
                <a:gd name="T81" fmla="*/ 625 h 116"/>
                <a:gd name="T82" fmla="*/ 273 w 512"/>
                <a:gd name="T83" fmla="*/ 638 h 116"/>
                <a:gd name="T84" fmla="*/ 224 w 512"/>
                <a:gd name="T85" fmla="*/ 638 h 116"/>
                <a:gd name="T86" fmla="*/ 169 w 512"/>
                <a:gd name="T87" fmla="*/ 638 h 116"/>
                <a:gd name="T88" fmla="*/ 135 w 512"/>
                <a:gd name="T89" fmla="*/ 625 h 116"/>
                <a:gd name="T90" fmla="*/ 100 w 512"/>
                <a:gd name="T91" fmla="*/ 615 h 116"/>
                <a:gd name="T92" fmla="*/ 70 w 512"/>
                <a:gd name="T93" fmla="*/ 603 h 116"/>
                <a:gd name="T94" fmla="*/ 36 w 512"/>
                <a:gd name="T95" fmla="*/ 592 h 116"/>
                <a:gd name="T96" fmla="*/ 0 w 512"/>
                <a:gd name="T97" fmla="*/ 565 h 1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2"/>
                <a:gd name="T148" fmla="*/ 0 h 116"/>
                <a:gd name="T149" fmla="*/ 512 w 512"/>
                <a:gd name="T150" fmla="*/ 116 h 1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85" name="Freeform 43">
              <a:extLst>
                <a:ext uri="{FF2B5EF4-FFF2-40B4-BE49-F238E27FC236}">
                  <a16:creationId xmlns:a16="http://schemas.microsoft.com/office/drawing/2014/main" id="{3B88BAE0-D41B-4920-A804-3DCC4BA78B8C}"/>
                </a:ext>
              </a:extLst>
            </p:cNvPr>
            <p:cNvSpPr>
              <a:spLocks/>
            </p:cNvSpPr>
            <p:nvPr/>
          </p:nvSpPr>
          <p:spPr bwMode="auto">
            <a:xfrm>
              <a:off x="1564" y="2632"/>
              <a:ext cx="208" cy="408"/>
            </a:xfrm>
            <a:custGeom>
              <a:avLst/>
              <a:gdLst>
                <a:gd name="T0" fmla="*/ 485 w 166"/>
                <a:gd name="T1" fmla="*/ 0 h 319"/>
                <a:gd name="T2" fmla="*/ 504 w 166"/>
                <a:gd name="T3" fmla="*/ 0 h 319"/>
                <a:gd name="T4" fmla="*/ 539 w 166"/>
                <a:gd name="T5" fmla="*/ 22 h 319"/>
                <a:gd name="T6" fmla="*/ 608 w 166"/>
                <a:gd name="T7" fmla="*/ 75 h 319"/>
                <a:gd name="T8" fmla="*/ 669 w 166"/>
                <a:gd name="T9" fmla="*/ 141 h 319"/>
                <a:gd name="T10" fmla="*/ 731 w 166"/>
                <a:gd name="T11" fmla="*/ 257 h 319"/>
                <a:gd name="T12" fmla="*/ 777 w 166"/>
                <a:gd name="T13" fmla="*/ 428 h 319"/>
                <a:gd name="T14" fmla="*/ 807 w 166"/>
                <a:gd name="T15" fmla="*/ 661 h 319"/>
                <a:gd name="T16" fmla="*/ 793 w 166"/>
                <a:gd name="T17" fmla="*/ 952 h 319"/>
                <a:gd name="T18" fmla="*/ 762 w 166"/>
                <a:gd name="T19" fmla="*/ 1207 h 319"/>
                <a:gd name="T20" fmla="*/ 718 w 166"/>
                <a:gd name="T21" fmla="*/ 1409 h 319"/>
                <a:gd name="T22" fmla="*/ 659 w 166"/>
                <a:gd name="T23" fmla="*/ 1558 h 319"/>
                <a:gd name="T24" fmla="*/ 585 w 166"/>
                <a:gd name="T25" fmla="*/ 1667 h 319"/>
                <a:gd name="T26" fmla="*/ 510 w 166"/>
                <a:gd name="T27" fmla="*/ 1732 h 319"/>
                <a:gd name="T28" fmla="*/ 441 w 166"/>
                <a:gd name="T29" fmla="*/ 1783 h 319"/>
                <a:gd name="T30" fmla="*/ 365 w 166"/>
                <a:gd name="T31" fmla="*/ 1787 h 319"/>
                <a:gd name="T32" fmla="*/ 304 w 166"/>
                <a:gd name="T33" fmla="*/ 1783 h 319"/>
                <a:gd name="T34" fmla="*/ 243 w 166"/>
                <a:gd name="T35" fmla="*/ 1746 h 319"/>
                <a:gd name="T36" fmla="*/ 185 w 166"/>
                <a:gd name="T37" fmla="*/ 1707 h 319"/>
                <a:gd name="T38" fmla="*/ 119 w 166"/>
                <a:gd name="T39" fmla="*/ 1642 h 319"/>
                <a:gd name="T40" fmla="*/ 75 w 166"/>
                <a:gd name="T41" fmla="*/ 1542 h 319"/>
                <a:gd name="T42" fmla="*/ 36 w 166"/>
                <a:gd name="T43" fmla="*/ 1401 h 319"/>
                <a:gd name="T44" fmla="*/ 13 w 166"/>
                <a:gd name="T45" fmla="*/ 1224 h 319"/>
                <a:gd name="T46" fmla="*/ 0 w 166"/>
                <a:gd name="T47" fmla="*/ 998 h 319"/>
                <a:gd name="T48" fmla="*/ 20 w 166"/>
                <a:gd name="T49" fmla="*/ 720 h 319"/>
                <a:gd name="T50" fmla="*/ 61 w 166"/>
                <a:gd name="T51" fmla="*/ 468 h 319"/>
                <a:gd name="T52" fmla="*/ 119 w 166"/>
                <a:gd name="T53" fmla="*/ 294 h 319"/>
                <a:gd name="T54" fmla="*/ 197 w 166"/>
                <a:gd name="T55" fmla="*/ 160 h 319"/>
                <a:gd name="T56" fmla="*/ 274 w 166"/>
                <a:gd name="T57" fmla="*/ 75 h 319"/>
                <a:gd name="T58" fmla="*/ 352 w 166"/>
                <a:gd name="T59" fmla="*/ 28 h 319"/>
                <a:gd name="T60" fmla="*/ 427 w 166"/>
                <a:gd name="T61" fmla="*/ 13 h 319"/>
                <a:gd name="T62" fmla="*/ 465 w 166"/>
                <a:gd name="T63" fmla="*/ 0 h 319"/>
                <a:gd name="T64" fmla="*/ 485 w 166"/>
                <a:gd name="T65" fmla="*/ 0 h 3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6"/>
                <a:gd name="T100" fmla="*/ 0 h 319"/>
                <a:gd name="T101" fmla="*/ 166 w 166"/>
                <a:gd name="T102" fmla="*/ 319 h 3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w="9525">
              <a:round/>
              <a:headEnd/>
              <a:tailEnd/>
            </a:ln>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p:spPr>
          <p:txBody>
            <a:bodyPr>
              <a:flatTx/>
            </a:bodyPr>
            <a:lstStyle/>
            <a:p>
              <a:endParaRPr lang="en-US"/>
            </a:p>
          </p:txBody>
        </p:sp>
        <p:sp>
          <p:nvSpPr>
            <p:cNvPr id="31786" name="Freeform 44">
              <a:extLst>
                <a:ext uri="{FF2B5EF4-FFF2-40B4-BE49-F238E27FC236}">
                  <a16:creationId xmlns:a16="http://schemas.microsoft.com/office/drawing/2014/main" id="{800F5FF8-ADF6-4A38-87F5-5E3816E3A0A9}"/>
                </a:ext>
              </a:extLst>
            </p:cNvPr>
            <p:cNvSpPr>
              <a:spLocks/>
            </p:cNvSpPr>
            <p:nvPr/>
          </p:nvSpPr>
          <p:spPr bwMode="auto">
            <a:xfrm>
              <a:off x="2896" y="2545"/>
              <a:ext cx="214" cy="370"/>
            </a:xfrm>
            <a:custGeom>
              <a:avLst/>
              <a:gdLst>
                <a:gd name="T0" fmla="*/ 394 w 171"/>
                <a:gd name="T1" fmla="*/ 0 h 289"/>
                <a:gd name="T2" fmla="*/ 413 w 171"/>
                <a:gd name="T3" fmla="*/ 0 h 289"/>
                <a:gd name="T4" fmla="*/ 474 w 171"/>
                <a:gd name="T5" fmla="*/ 22 h 289"/>
                <a:gd name="T6" fmla="*/ 537 w 171"/>
                <a:gd name="T7" fmla="*/ 51 h 289"/>
                <a:gd name="T8" fmla="*/ 624 w 171"/>
                <a:gd name="T9" fmla="*/ 113 h 289"/>
                <a:gd name="T10" fmla="*/ 703 w 171"/>
                <a:gd name="T11" fmla="*/ 223 h 289"/>
                <a:gd name="T12" fmla="*/ 768 w 171"/>
                <a:gd name="T13" fmla="*/ 382 h 289"/>
                <a:gd name="T14" fmla="*/ 810 w 171"/>
                <a:gd name="T15" fmla="*/ 600 h 289"/>
                <a:gd name="T16" fmla="*/ 821 w 171"/>
                <a:gd name="T17" fmla="*/ 883 h 289"/>
                <a:gd name="T18" fmla="*/ 790 w 171"/>
                <a:gd name="T19" fmla="*/ 1151 h 289"/>
                <a:gd name="T20" fmla="*/ 730 w 171"/>
                <a:gd name="T21" fmla="*/ 1340 h 289"/>
                <a:gd name="T22" fmla="*/ 656 w 171"/>
                <a:gd name="T23" fmla="*/ 1474 h 289"/>
                <a:gd name="T24" fmla="*/ 583 w 171"/>
                <a:gd name="T25" fmla="*/ 1562 h 289"/>
                <a:gd name="T26" fmla="*/ 504 w 171"/>
                <a:gd name="T27" fmla="*/ 1603 h 289"/>
                <a:gd name="T28" fmla="*/ 438 w 171"/>
                <a:gd name="T29" fmla="*/ 1631 h 289"/>
                <a:gd name="T30" fmla="*/ 382 w 171"/>
                <a:gd name="T31" fmla="*/ 1631 h 289"/>
                <a:gd name="T32" fmla="*/ 363 w 171"/>
                <a:gd name="T33" fmla="*/ 1631 h 289"/>
                <a:gd name="T34" fmla="*/ 340 w 171"/>
                <a:gd name="T35" fmla="*/ 1618 h 289"/>
                <a:gd name="T36" fmla="*/ 292 w 171"/>
                <a:gd name="T37" fmla="*/ 1589 h 289"/>
                <a:gd name="T38" fmla="*/ 224 w 171"/>
                <a:gd name="T39" fmla="*/ 1543 h 289"/>
                <a:gd name="T40" fmla="*/ 155 w 171"/>
                <a:gd name="T41" fmla="*/ 1461 h 289"/>
                <a:gd name="T42" fmla="*/ 88 w 171"/>
                <a:gd name="T43" fmla="*/ 1340 h 289"/>
                <a:gd name="T44" fmla="*/ 31 w 171"/>
                <a:gd name="T45" fmla="*/ 1180 h 289"/>
                <a:gd name="T46" fmla="*/ 0 w 171"/>
                <a:gd name="T47" fmla="*/ 969 h 289"/>
                <a:gd name="T48" fmla="*/ 0 w 171"/>
                <a:gd name="T49" fmla="*/ 703 h 289"/>
                <a:gd name="T50" fmla="*/ 36 w 171"/>
                <a:gd name="T51" fmla="*/ 462 h 289"/>
                <a:gd name="T52" fmla="*/ 88 w 171"/>
                <a:gd name="T53" fmla="*/ 282 h 289"/>
                <a:gd name="T54" fmla="*/ 155 w 171"/>
                <a:gd name="T55" fmla="*/ 163 h 289"/>
                <a:gd name="T56" fmla="*/ 224 w 171"/>
                <a:gd name="T57" fmla="*/ 83 h 289"/>
                <a:gd name="T58" fmla="*/ 284 w 171"/>
                <a:gd name="T59" fmla="*/ 36 h 289"/>
                <a:gd name="T60" fmla="*/ 342 w 171"/>
                <a:gd name="T61" fmla="*/ 13 h 289"/>
                <a:gd name="T62" fmla="*/ 379 w 171"/>
                <a:gd name="T63" fmla="*/ 0 h 289"/>
                <a:gd name="T64" fmla="*/ 394 w 171"/>
                <a:gd name="T65" fmla="*/ 0 h 2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289"/>
                <a:gd name="T101" fmla="*/ 171 w 171"/>
                <a:gd name="T102" fmla="*/ 289 h 2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w="9525">
              <a:round/>
              <a:headEnd/>
              <a:tailEnd/>
            </a:ln>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p:spPr>
          <p:txBody>
            <a:bodyPr>
              <a:flatTx/>
            </a:bodyPr>
            <a:lstStyle/>
            <a:p>
              <a:endParaRPr lang="en-US"/>
            </a:p>
          </p:txBody>
        </p:sp>
        <p:sp>
          <p:nvSpPr>
            <p:cNvPr id="31787" name="Freeform 45">
              <a:extLst>
                <a:ext uri="{FF2B5EF4-FFF2-40B4-BE49-F238E27FC236}">
                  <a16:creationId xmlns:a16="http://schemas.microsoft.com/office/drawing/2014/main" id="{DA85F98D-522E-4E44-A13C-5768F33FF4E2}"/>
                </a:ext>
              </a:extLst>
            </p:cNvPr>
            <p:cNvSpPr>
              <a:spLocks/>
            </p:cNvSpPr>
            <p:nvPr/>
          </p:nvSpPr>
          <p:spPr bwMode="auto">
            <a:xfrm>
              <a:off x="1772" y="2268"/>
              <a:ext cx="91" cy="49"/>
            </a:xfrm>
            <a:custGeom>
              <a:avLst/>
              <a:gdLst>
                <a:gd name="T0" fmla="*/ 96 w 73"/>
                <a:gd name="T1" fmla="*/ 25 h 39"/>
                <a:gd name="T2" fmla="*/ 133 w 73"/>
                <a:gd name="T3" fmla="*/ 16 h 39"/>
                <a:gd name="T4" fmla="*/ 207 w 73"/>
                <a:gd name="T5" fmla="*/ 0 h 39"/>
                <a:gd name="T6" fmla="*/ 282 w 73"/>
                <a:gd name="T7" fmla="*/ 16 h 39"/>
                <a:gd name="T8" fmla="*/ 340 w 73"/>
                <a:gd name="T9" fmla="*/ 82 h 39"/>
                <a:gd name="T10" fmla="*/ 340 w 73"/>
                <a:gd name="T11" fmla="*/ 129 h 39"/>
                <a:gd name="T12" fmla="*/ 322 w 73"/>
                <a:gd name="T13" fmla="*/ 168 h 39"/>
                <a:gd name="T14" fmla="*/ 290 w 73"/>
                <a:gd name="T15" fmla="*/ 183 h 39"/>
                <a:gd name="T16" fmla="*/ 242 w 73"/>
                <a:gd name="T17" fmla="*/ 195 h 39"/>
                <a:gd name="T18" fmla="*/ 194 w 73"/>
                <a:gd name="T19" fmla="*/ 195 h 39"/>
                <a:gd name="T20" fmla="*/ 133 w 73"/>
                <a:gd name="T21" fmla="*/ 183 h 39"/>
                <a:gd name="T22" fmla="*/ 81 w 73"/>
                <a:gd name="T23" fmla="*/ 172 h 39"/>
                <a:gd name="T24" fmla="*/ 40 w 73"/>
                <a:gd name="T25" fmla="*/ 156 h 39"/>
                <a:gd name="T26" fmla="*/ 0 w 73"/>
                <a:gd name="T27" fmla="*/ 123 h 39"/>
                <a:gd name="T28" fmla="*/ 14 w 73"/>
                <a:gd name="T29" fmla="*/ 82 h 39"/>
                <a:gd name="T30" fmla="*/ 57 w 73"/>
                <a:gd name="T31" fmla="*/ 49 h 39"/>
                <a:gd name="T32" fmla="*/ 96 w 73"/>
                <a:gd name="T33" fmla="*/ 25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
                <a:gd name="T52" fmla="*/ 0 h 39"/>
                <a:gd name="T53" fmla="*/ 73 w 73"/>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w="9525">
              <a:round/>
              <a:headEnd/>
              <a:tailEnd/>
            </a:ln>
            <a:scene3d>
              <a:camera prst="legacyObliqueTopRight"/>
              <a:lightRig rig="legacyFlat4" dir="t"/>
            </a:scene3d>
            <a:sp3d extrusionH="163500" prstMaterial="legacyWireframe">
              <a:bevelT w="13500" h="13500" prst="angle"/>
              <a:bevelB w="13500" h="13500" prst="angle"/>
              <a:extrusionClr>
                <a:srgbClr val="FF8C00"/>
              </a:extrusionClr>
              <a:contourClr>
                <a:srgbClr val="FF8C00"/>
              </a:contourClr>
            </a:sp3d>
          </p:spPr>
          <p:txBody>
            <a:bodyPr>
              <a:flatTx/>
            </a:bodyPr>
            <a:lstStyle/>
            <a:p>
              <a:endParaRPr lang="en-US"/>
            </a:p>
          </p:txBody>
        </p:sp>
        <p:sp>
          <p:nvSpPr>
            <p:cNvPr id="31788" name="Freeform 46">
              <a:extLst>
                <a:ext uri="{FF2B5EF4-FFF2-40B4-BE49-F238E27FC236}">
                  <a16:creationId xmlns:a16="http://schemas.microsoft.com/office/drawing/2014/main" id="{7620C239-FDDA-434D-8C88-AF2E2B9C4E13}"/>
                </a:ext>
              </a:extLst>
            </p:cNvPr>
            <p:cNvSpPr>
              <a:spLocks/>
            </p:cNvSpPr>
            <p:nvPr/>
          </p:nvSpPr>
          <p:spPr bwMode="auto">
            <a:xfrm>
              <a:off x="1607" y="2699"/>
              <a:ext cx="105" cy="276"/>
            </a:xfrm>
            <a:custGeom>
              <a:avLst/>
              <a:gdLst>
                <a:gd name="T0" fmla="*/ 216 w 84"/>
                <a:gd name="T1" fmla="*/ 0 h 216"/>
                <a:gd name="T2" fmla="*/ 185 w 84"/>
                <a:gd name="T3" fmla="*/ 28 h 216"/>
                <a:gd name="T4" fmla="*/ 106 w 84"/>
                <a:gd name="T5" fmla="*/ 137 h 216"/>
                <a:gd name="T6" fmla="*/ 29 w 84"/>
                <a:gd name="T7" fmla="*/ 365 h 216"/>
                <a:gd name="T8" fmla="*/ 0 w 84"/>
                <a:gd name="T9" fmla="*/ 736 h 216"/>
                <a:gd name="T10" fmla="*/ 18 w 84"/>
                <a:gd name="T11" fmla="*/ 923 h 216"/>
                <a:gd name="T12" fmla="*/ 51 w 84"/>
                <a:gd name="T13" fmla="*/ 1064 h 216"/>
                <a:gd name="T14" fmla="*/ 106 w 84"/>
                <a:gd name="T15" fmla="*/ 1154 h 216"/>
                <a:gd name="T16" fmla="*/ 164 w 84"/>
                <a:gd name="T17" fmla="*/ 1188 h 216"/>
                <a:gd name="T18" fmla="*/ 229 w 84"/>
                <a:gd name="T19" fmla="*/ 1201 h 216"/>
                <a:gd name="T20" fmla="*/ 291 w 84"/>
                <a:gd name="T21" fmla="*/ 1164 h 216"/>
                <a:gd name="T22" fmla="*/ 341 w 84"/>
                <a:gd name="T23" fmla="*/ 1113 h 216"/>
                <a:gd name="T24" fmla="*/ 381 w 84"/>
                <a:gd name="T25" fmla="*/ 1029 h 216"/>
                <a:gd name="T26" fmla="*/ 400 w 84"/>
                <a:gd name="T27" fmla="*/ 971 h 216"/>
                <a:gd name="T28" fmla="*/ 400 w 84"/>
                <a:gd name="T29" fmla="*/ 953 h 216"/>
                <a:gd name="T30" fmla="*/ 373 w 84"/>
                <a:gd name="T31" fmla="*/ 953 h 216"/>
                <a:gd name="T32" fmla="*/ 341 w 84"/>
                <a:gd name="T33" fmla="*/ 977 h 216"/>
                <a:gd name="T34" fmla="*/ 294 w 84"/>
                <a:gd name="T35" fmla="*/ 1016 h 216"/>
                <a:gd name="T36" fmla="*/ 256 w 84"/>
                <a:gd name="T37" fmla="*/ 1039 h 216"/>
                <a:gd name="T38" fmla="*/ 216 w 84"/>
                <a:gd name="T39" fmla="*/ 1039 h 216"/>
                <a:gd name="T40" fmla="*/ 173 w 84"/>
                <a:gd name="T41" fmla="*/ 1021 h 216"/>
                <a:gd name="T42" fmla="*/ 119 w 84"/>
                <a:gd name="T43" fmla="*/ 851 h 216"/>
                <a:gd name="T44" fmla="*/ 110 w 84"/>
                <a:gd name="T45" fmla="*/ 564 h 216"/>
                <a:gd name="T46" fmla="*/ 138 w 84"/>
                <a:gd name="T47" fmla="*/ 247 h 216"/>
                <a:gd name="T48" fmla="*/ 216 w 84"/>
                <a:gd name="T49" fmla="*/ 0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216"/>
                <a:gd name="T77" fmla="*/ 84 w 84"/>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89" name="Freeform 47">
              <a:extLst>
                <a:ext uri="{FF2B5EF4-FFF2-40B4-BE49-F238E27FC236}">
                  <a16:creationId xmlns:a16="http://schemas.microsoft.com/office/drawing/2014/main" id="{87EF5FC6-D048-4888-8865-98B18429E6ED}"/>
                </a:ext>
              </a:extLst>
            </p:cNvPr>
            <p:cNvSpPr>
              <a:spLocks/>
            </p:cNvSpPr>
            <p:nvPr/>
          </p:nvSpPr>
          <p:spPr bwMode="auto">
            <a:xfrm>
              <a:off x="2933" y="2614"/>
              <a:ext cx="129" cy="244"/>
            </a:xfrm>
            <a:custGeom>
              <a:avLst/>
              <a:gdLst>
                <a:gd name="T0" fmla="*/ 212 w 103"/>
                <a:gd name="T1" fmla="*/ 13 h 191"/>
                <a:gd name="T2" fmla="*/ 197 w 103"/>
                <a:gd name="T3" fmla="*/ 28 h 191"/>
                <a:gd name="T4" fmla="*/ 155 w 103"/>
                <a:gd name="T5" fmla="*/ 65 h 191"/>
                <a:gd name="T6" fmla="*/ 100 w 103"/>
                <a:gd name="T7" fmla="*/ 146 h 191"/>
                <a:gd name="T8" fmla="*/ 49 w 103"/>
                <a:gd name="T9" fmla="*/ 257 h 191"/>
                <a:gd name="T10" fmla="*/ 1 w 103"/>
                <a:gd name="T11" fmla="*/ 382 h 191"/>
                <a:gd name="T12" fmla="*/ 0 w 103"/>
                <a:gd name="T13" fmla="*/ 543 h 191"/>
                <a:gd name="T14" fmla="*/ 25 w 103"/>
                <a:gd name="T15" fmla="*/ 736 h 191"/>
                <a:gd name="T16" fmla="*/ 110 w 103"/>
                <a:gd name="T17" fmla="*/ 947 h 191"/>
                <a:gd name="T18" fmla="*/ 169 w 103"/>
                <a:gd name="T19" fmla="*/ 1027 h 191"/>
                <a:gd name="T20" fmla="*/ 234 w 103"/>
                <a:gd name="T21" fmla="*/ 1064 h 191"/>
                <a:gd name="T22" fmla="*/ 309 w 103"/>
                <a:gd name="T23" fmla="*/ 1037 h 191"/>
                <a:gd name="T24" fmla="*/ 367 w 103"/>
                <a:gd name="T25" fmla="*/ 1000 h 191"/>
                <a:gd name="T26" fmla="*/ 422 w 103"/>
                <a:gd name="T27" fmla="*/ 924 h 191"/>
                <a:gd name="T28" fmla="*/ 461 w 103"/>
                <a:gd name="T29" fmla="*/ 862 h 191"/>
                <a:gd name="T30" fmla="*/ 488 w 103"/>
                <a:gd name="T31" fmla="*/ 787 h 191"/>
                <a:gd name="T32" fmla="*/ 498 w 103"/>
                <a:gd name="T33" fmla="*/ 749 h 191"/>
                <a:gd name="T34" fmla="*/ 477 w 103"/>
                <a:gd name="T35" fmla="*/ 741 h 191"/>
                <a:gd name="T36" fmla="*/ 442 w 103"/>
                <a:gd name="T37" fmla="*/ 772 h 191"/>
                <a:gd name="T38" fmla="*/ 411 w 103"/>
                <a:gd name="T39" fmla="*/ 812 h 191"/>
                <a:gd name="T40" fmla="*/ 358 w 103"/>
                <a:gd name="T41" fmla="*/ 862 h 191"/>
                <a:gd name="T42" fmla="*/ 311 w 103"/>
                <a:gd name="T43" fmla="*/ 911 h 191"/>
                <a:gd name="T44" fmla="*/ 266 w 103"/>
                <a:gd name="T45" fmla="*/ 922 h 191"/>
                <a:gd name="T46" fmla="*/ 212 w 103"/>
                <a:gd name="T47" fmla="*/ 899 h 191"/>
                <a:gd name="T48" fmla="*/ 169 w 103"/>
                <a:gd name="T49" fmla="*/ 834 h 191"/>
                <a:gd name="T50" fmla="*/ 119 w 103"/>
                <a:gd name="T51" fmla="*/ 623 h 191"/>
                <a:gd name="T52" fmla="*/ 110 w 103"/>
                <a:gd name="T53" fmla="*/ 442 h 191"/>
                <a:gd name="T54" fmla="*/ 135 w 103"/>
                <a:gd name="T55" fmla="*/ 295 h 191"/>
                <a:gd name="T56" fmla="*/ 179 w 103"/>
                <a:gd name="T57" fmla="*/ 166 h 191"/>
                <a:gd name="T58" fmla="*/ 232 w 103"/>
                <a:gd name="T59" fmla="*/ 77 h 191"/>
                <a:gd name="T60" fmla="*/ 255 w 103"/>
                <a:gd name="T61" fmla="*/ 17 h 191"/>
                <a:gd name="T62" fmla="*/ 255 w 103"/>
                <a:gd name="T63" fmla="*/ 0 h 191"/>
                <a:gd name="T64" fmla="*/ 212 w 103"/>
                <a:gd name="T65" fmla="*/ 13 h 1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91"/>
                <a:gd name="T101" fmla="*/ 103 w 103"/>
                <a:gd name="T102" fmla="*/ 191 h 1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sp>
          <p:nvSpPr>
            <p:cNvPr id="31790" name="Freeform 48">
              <a:extLst>
                <a:ext uri="{FF2B5EF4-FFF2-40B4-BE49-F238E27FC236}">
                  <a16:creationId xmlns:a16="http://schemas.microsoft.com/office/drawing/2014/main" id="{C0C02C89-2128-497F-B8AA-A97E982D3930}"/>
                </a:ext>
              </a:extLst>
            </p:cNvPr>
            <p:cNvSpPr>
              <a:spLocks/>
            </p:cNvSpPr>
            <p:nvPr/>
          </p:nvSpPr>
          <p:spPr bwMode="auto">
            <a:xfrm>
              <a:off x="1872" y="1660"/>
              <a:ext cx="370" cy="262"/>
            </a:xfrm>
            <a:custGeom>
              <a:avLst/>
              <a:gdLst>
                <a:gd name="T0" fmla="*/ 685 w 295"/>
                <a:gd name="T1" fmla="*/ 0 h 205"/>
                <a:gd name="T2" fmla="*/ 670 w 295"/>
                <a:gd name="T3" fmla="*/ 36 h 205"/>
                <a:gd name="T4" fmla="*/ 611 w 295"/>
                <a:gd name="T5" fmla="*/ 98 h 205"/>
                <a:gd name="T6" fmla="*/ 526 w 295"/>
                <a:gd name="T7" fmla="*/ 217 h 205"/>
                <a:gd name="T8" fmla="*/ 435 w 295"/>
                <a:gd name="T9" fmla="*/ 358 h 205"/>
                <a:gd name="T10" fmla="*/ 321 w 295"/>
                <a:gd name="T11" fmla="*/ 528 h 205"/>
                <a:gd name="T12" fmla="*/ 211 w 295"/>
                <a:gd name="T13" fmla="*/ 722 h 205"/>
                <a:gd name="T14" fmla="*/ 94 w 295"/>
                <a:gd name="T15" fmla="*/ 923 h 205"/>
                <a:gd name="T16" fmla="*/ 0 w 295"/>
                <a:gd name="T17" fmla="*/ 1141 h 205"/>
                <a:gd name="T18" fmla="*/ 766 w 295"/>
                <a:gd name="T19" fmla="*/ 998 h 205"/>
                <a:gd name="T20" fmla="*/ 766 w 295"/>
                <a:gd name="T21" fmla="*/ 956 h 205"/>
                <a:gd name="T22" fmla="*/ 769 w 295"/>
                <a:gd name="T23" fmla="*/ 863 h 205"/>
                <a:gd name="T24" fmla="*/ 791 w 295"/>
                <a:gd name="T25" fmla="*/ 798 h 205"/>
                <a:gd name="T26" fmla="*/ 847 w 295"/>
                <a:gd name="T27" fmla="*/ 774 h 205"/>
                <a:gd name="T28" fmla="*/ 903 w 295"/>
                <a:gd name="T29" fmla="*/ 798 h 205"/>
                <a:gd name="T30" fmla="*/ 992 w 295"/>
                <a:gd name="T31" fmla="*/ 824 h 205"/>
                <a:gd name="T32" fmla="*/ 1084 w 295"/>
                <a:gd name="T33" fmla="*/ 861 h 205"/>
                <a:gd name="T34" fmla="*/ 1194 w 295"/>
                <a:gd name="T35" fmla="*/ 875 h 205"/>
                <a:gd name="T36" fmla="*/ 1293 w 295"/>
                <a:gd name="T37" fmla="*/ 875 h 205"/>
                <a:gd name="T38" fmla="*/ 1368 w 295"/>
                <a:gd name="T39" fmla="*/ 835 h 205"/>
                <a:gd name="T40" fmla="*/ 1425 w 295"/>
                <a:gd name="T41" fmla="*/ 774 h 205"/>
                <a:gd name="T42" fmla="*/ 1441 w 295"/>
                <a:gd name="T43" fmla="*/ 659 h 205"/>
                <a:gd name="T44" fmla="*/ 1419 w 295"/>
                <a:gd name="T45" fmla="*/ 518 h 205"/>
                <a:gd name="T46" fmla="*/ 1351 w 295"/>
                <a:gd name="T47" fmla="*/ 427 h 205"/>
                <a:gd name="T48" fmla="*/ 1268 w 295"/>
                <a:gd name="T49" fmla="*/ 377 h 205"/>
                <a:gd name="T50" fmla="*/ 1163 w 295"/>
                <a:gd name="T51" fmla="*/ 358 h 205"/>
                <a:gd name="T52" fmla="*/ 1060 w 295"/>
                <a:gd name="T53" fmla="*/ 366 h 205"/>
                <a:gd name="T54" fmla="*/ 961 w 295"/>
                <a:gd name="T55" fmla="*/ 404 h 205"/>
                <a:gd name="T56" fmla="*/ 859 w 295"/>
                <a:gd name="T57" fmla="*/ 442 h 205"/>
                <a:gd name="T58" fmla="*/ 791 w 295"/>
                <a:gd name="T59" fmla="*/ 518 h 205"/>
                <a:gd name="T60" fmla="*/ 685 w 295"/>
                <a:gd name="T61" fmla="*/ 0 h 2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5"/>
                <a:gd name="T94" fmla="*/ 0 h 205"/>
                <a:gd name="T95" fmla="*/ 295 w 295"/>
                <a:gd name="T96" fmla="*/ 205 h 20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w="9525">
              <a:round/>
              <a:headEnd/>
              <a:tailEnd/>
            </a:ln>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p:spPr>
          <p:txBody>
            <a:bodyPr>
              <a:flatTx/>
            </a:bodyPr>
            <a:lstStyle/>
            <a:p>
              <a:endParaRPr lang="en-US"/>
            </a:p>
          </p:txBody>
        </p:sp>
      </p:gr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4F5D21D3-B1A8-4FB3-BFB7-F61D4708A9A0}"/>
              </a:ext>
            </a:extLst>
          </p:cNvPr>
          <p:cNvSpPr>
            <a:spLocks noGrp="1" noChangeArrowheads="1"/>
          </p:cNvSpPr>
          <p:nvPr>
            <p:ph type="title"/>
          </p:nvPr>
        </p:nvSpPr>
        <p:spPr>
          <a:xfrm>
            <a:off x="381000" y="228600"/>
            <a:ext cx="8393113" cy="757238"/>
          </a:xfrm>
        </p:spPr>
        <p:txBody>
          <a:bodyPr/>
          <a:lstStyle/>
          <a:p>
            <a:pPr algn="ctr" eaLnBrk="1" hangingPunct="1">
              <a:defRPr/>
            </a:pPr>
            <a:r>
              <a:rPr lang="es-AR" dirty="0"/>
              <a:t>Temas a Tratar</a:t>
            </a:r>
          </a:p>
        </p:txBody>
      </p:sp>
      <p:sp>
        <p:nvSpPr>
          <p:cNvPr id="204803" name="Rectangle 3">
            <a:extLst>
              <a:ext uri="{FF2B5EF4-FFF2-40B4-BE49-F238E27FC236}">
                <a16:creationId xmlns:a16="http://schemas.microsoft.com/office/drawing/2014/main" id="{21764BC8-F463-4CDB-AFDC-E6ECD9EE9E34}"/>
              </a:ext>
            </a:extLst>
          </p:cNvPr>
          <p:cNvSpPr>
            <a:spLocks noGrp="1" noChangeArrowheads="1"/>
          </p:cNvSpPr>
          <p:nvPr>
            <p:ph type="body" idx="1"/>
          </p:nvPr>
        </p:nvSpPr>
        <p:spPr>
          <a:xfrm>
            <a:off x="228600" y="1371600"/>
            <a:ext cx="8458200" cy="1668463"/>
          </a:xfrm>
        </p:spPr>
        <p:txBody>
          <a:bodyPr/>
          <a:lstStyle/>
          <a:p>
            <a:pPr eaLnBrk="1" hangingPunct="1">
              <a:defRPr/>
            </a:pPr>
            <a:r>
              <a:rPr lang="es-AR" dirty="0"/>
              <a:t>Programación Orientada a Objetos (POO)</a:t>
            </a:r>
          </a:p>
          <a:p>
            <a:pPr eaLnBrk="1" hangingPunct="1">
              <a:defRPr/>
            </a:pPr>
            <a:r>
              <a:rPr lang="es-AR" dirty="0"/>
              <a:t>Clases</a:t>
            </a:r>
          </a:p>
          <a:p>
            <a:pPr eaLnBrk="1" hangingPunct="1">
              <a:defRPr/>
            </a:pPr>
            <a:r>
              <a:rPr lang="es-AR" dirty="0"/>
              <a:t>NameSpaces</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DA8BEF42-188C-460F-911D-B13851AD34F0}"/>
              </a:ext>
            </a:extLst>
          </p:cNvPr>
          <p:cNvSpPr>
            <a:spLocks noGrp="1" noChangeArrowheads="1"/>
          </p:cNvSpPr>
          <p:nvPr>
            <p:ph type="title"/>
          </p:nvPr>
        </p:nvSpPr>
        <p:spPr>
          <a:xfrm>
            <a:off x="381000" y="228600"/>
            <a:ext cx="8393113" cy="757238"/>
          </a:xfrm>
        </p:spPr>
        <p:txBody>
          <a:bodyPr/>
          <a:lstStyle/>
          <a:p>
            <a:pPr algn="ctr" eaLnBrk="1" hangingPunct="1">
              <a:defRPr/>
            </a:pPr>
            <a:r>
              <a:rPr lang="es-ES" dirty="0"/>
              <a:t>Temas a Tratar</a:t>
            </a:r>
          </a:p>
        </p:txBody>
      </p:sp>
      <p:sp>
        <p:nvSpPr>
          <p:cNvPr id="279557" name="Rectangle 5">
            <a:extLst>
              <a:ext uri="{FF2B5EF4-FFF2-40B4-BE49-F238E27FC236}">
                <a16:creationId xmlns:a16="http://schemas.microsoft.com/office/drawing/2014/main" id="{CD340A1C-B8D8-446F-A6B6-C9708BED8D47}"/>
              </a:ext>
            </a:extLst>
          </p:cNvPr>
          <p:cNvSpPr>
            <a:spLocks noGrp="1" noChangeArrowheads="1"/>
          </p:cNvSpPr>
          <p:nvPr>
            <p:ph type="body" idx="1"/>
          </p:nvPr>
        </p:nvSpPr>
        <p:spPr>
          <a:xfrm>
            <a:off x="228600" y="1371600"/>
            <a:ext cx="8458200" cy="3613150"/>
          </a:xfrm>
        </p:spPr>
        <p:txBody>
          <a:bodyPr/>
          <a:lstStyle/>
          <a:p>
            <a:pPr eaLnBrk="1" hangingPunct="1">
              <a:defRPr/>
            </a:pPr>
            <a:r>
              <a:rPr lang="es-AR" dirty="0"/>
              <a:t>Programación Orientada a Objetos (POO)</a:t>
            </a:r>
          </a:p>
          <a:p>
            <a:pPr eaLnBrk="1" hangingPunct="1">
              <a:defRPr/>
            </a:pPr>
            <a:r>
              <a:rPr lang="es-AR" dirty="0"/>
              <a:t>Clases</a:t>
            </a:r>
          </a:p>
          <a:p>
            <a:pPr lvl="1" eaLnBrk="1" hangingPunct="1">
              <a:defRPr/>
            </a:pPr>
            <a:r>
              <a:rPr lang="es-AR" dirty="0"/>
              <a:t>Características</a:t>
            </a:r>
          </a:p>
          <a:p>
            <a:pPr lvl="1" eaLnBrk="1" hangingPunct="1">
              <a:defRPr/>
            </a:pPr>
            <a:r>
              <a:rPr lang="es-AR" dirty="0">
                <a:solidFill>
                  <a:schemeClr val="accent1"/>
                </a:solidFill>
              </a:rPr>
              <a:t>Sintaxis</a:t>
            </a:r>
          </a:p>
          <a:p>
            <a:pPr lvl="1" eaLnBrk="1" hangingPunct="1">
              <a:defRPr/>
            </a:pPr>
            <a:r>
              <a:rPr lang="es-AR" dirty="0"/>
              <a:t>Atributos</a:t>
            </a:r>
          </a:p>
          <a:p>
            <a:pPr lvl="1" eaLnBrk="1" hangingPunct="1">
              <a:defRPr/>
            </a:pPr>
            <a:r>
              <a:rPr lang="es-AR" dirty="0"/>
              <a:t>Métodos</a:t>
            </a:r>
          </a:p>
          <a:p>
            <a:pPr eaLnBrk="1" hangingPunct="1">
              <a:defRPr/>
            </a:pPr>
            <a:r>
              <a:rPr lang="es-AR" dirty="0"/>
              <a:t>NameSpaces</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7B2F547E-D59C-46F8-8EE3-C0825D30F687}"/>
              </a:ext>
            </a:extLst>
          </p:cNvPr>
          <p:cNvSpPr>
            <a:spLocks noGrp="1" noChangeArrowheads="1"/>
          </p:cNvSpPr>
          <p:nvPr>
            <p:ph type="title"/>
          </p:nvPr>
        </p:nvSpPr>
        <p:spPr>
          <a:xfrm>
            <a:off x="381000" y="228600"/>
            <a:ext cx="8393113" cy="757238"/>
          </a:xfrm>
        </p:spPr>
        <p:txBody>
          <a:bodyPr/>
          <a:lstStyle/>
          <a:p>
            <a:pPr eaLnBrk="1" hangingPunct="1">
              <a:defRPr/>
            </a:pPr>
            <a:r>
              <a:rPr lang="es-ES" dirty="0"/>
              <a:t>Sintaxis</a:t>
            </a:r>
          </a:p>
        </p:txBody>
      </p:sp>
      <p:sp>
        <p:nvSpPr>
          <p:cNvPr id="284677" name="Rectangle 5">
            <a:extLst>
              <a:ext uri="{FF2B5EF4-FFF2-40B4-BE49-F238E27FC236}">
                <a16:creationId xmlns:a16="http://schemas.microsoft.com/office/drawing/2014/main" id="{3B7D414D-27E3-4AB4-A6F3-F97FB1DA791F}"/>
              </a:ext>
            </a:extLst>
          </p:cNvPr>
          <p:cNvSpPr>
            <a:spLocks noGrp="1" noChangeArrowheads="1"/>
          </p:cNvSpPr>
          <p:nvPr>
            <p:ph type="body" idx="1"/>
          </p:nvPr>
        </p:nvSpPr>
        <p:spPr>
          <a:xfrm>
            <a:off x="381000" y="2706688"/>
            <a:ext cx="8763000" cy="3786187"/>
          </a:xfrm>
        </p:spPr>
        <p:txBody>
          <a:bodyPr/>
          <a:lstStyle/>
          <a:p>
            <a:pPr eaLnBrk="1" hangingPunct="1">
              <a:lnSpc>
                <a:spcPct val="80000"/>
              </a:lnSpc>
              <a:defRPr/>
            </a:pPr>
            <a:r>
              <a:rPr lang="es-ES" sz="2800" b="1" dirty="0"/>
              <a:t>modificador</a:t>
            </a:r>
            <a:r>
              <a:rPr lang="es-ES" sz="2800" dirty="0"/>
              <a:t>: Determina la accesibilidad que tendrán sobre ella otras clases.</a:t>
            </a:r>
          </a:p>
          <a:p>
            <a:pPr eaLnBrk="1" hangingPunct="1">
              <a:lnSpc>
                <a:spcPct val="80000"/>
              </a:lnSpc>
              <a:defRPr/>
            </a:pPr>
            <a:r>
              <a:rPr lang="es-ES" sz="2800" b="1" dirty="0"/>
              <a:t>class</a:t>
            </a:r>
            <a:r>
              <a:rPr lang="es-ES" sz="2800" dirty="0"/>
              <a:t>: Es una palabra reservada que le indica al compilador que el siguiente código es una clase. </a:t>
            </a:r>
          </a:p>
          <a:p>
            <a:pPr eaLnBrk="1" hangingPunct="1">
              <a:lnSpc>
                <a:spcPct val="80000"/>
              </a:lnSpc>
              <a:defRPr/>
            </a:pPr>
            <a:r>
              <a:rPr lang="es-ES" sz="2800" b="1" dirty="0"/>
              <a:t>Identificador</a:t>
            </a:r>
            <a:r>
              <a:rPr lang="es-ES" sz="2800" dirty="0"/>
              <a:t>: Indica el nombre de la clase.</a:t>
            </a:r>
          </a:p>
          <a:p>
            <a:pPr lvl="1" eaLnBrk="1" hangingPunct="1">
              <a:lnSpc>
                <a:spcPct val="80000"/>
              </a:lnSpc>
              <a:defRPr/>
            </a:pPr>
            <a:r>
              <a:rPr lang="es-ES" sz="2400" dirty="0"/>
              <a:t>Los nombres deben ser sustantivos, con la primera letra en mayúscula y el resto en minúscula.</a:t>
            </a:r>
          </a:p>
          <a:p>
            <a:pPr lvl="1" eaLnBrk="1" hangingPunct="1">
              <a:lnSpc>
                <a:spcPct val="80000"/>
              </a:lnSpc>
              <a:defRPr/>
            </a:pPr>
            <a:r>
              <a:rPr lang="es-ES" sz="2400" dirty="0"/>
              <a:t>Si el nombre es compuesto, las primeras letras de cada palabra en mayúsculas, las demás en minúsculas.  </a:t>
            </a:r>
          </a:p>
          <a:p>
            <a:pPr lvl="1" eaLnBrk="1" hangingPunct="1">
              <a:lnSpc>
                <a:spcPct val="80000"/>
              </a:lnSpc>
              <a:buFont typeface="Wingdings" panose="05000000000000000000" pitchFamily="2" charset="2"/>
              <a:buNone/>
              <a:defRPr/>
            </a:pPr>
            <a:r>
              <a:rPr lang="es-ES" sz="2400" dirty="0"/>
              <a:t>	Ejemplo: MiClase</a:t>
            </a:r>
          </a:p>
        </p:txBody>
      </p:sp>
      <p:sp>
        <p:nvSpPr>
          <p:cNvPr id="34820" name="Rectangle 6">
            <a:extLst>
              <a:ext uri="{FF2B5EF4-FFF2-40B4-BE49-F238E27FC236}">
                <a16:creationId xmlns:a16="http://schemas.microsoft.com/office/drawing/2014/main" id="{1597F2EB-4824-49CC-ACD4-C8A2DFB6B37A}"/>
              </a:ext>
            </a:extLst>
          </p:cNvPr>
          <p:cNvSpPr>
            <a:spLocks noChangeArrowheads="1"/>
          </p:cNvSpPr>
          <p:nvPr/>
        </p:nvSpPr>
        <p:spPr bwMode="auto">
          <a:xfrm>
            <a:off x="533400" y="1066800"/>
            <a:ext cx="8229600" cy="1371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[modificador] class </a:t>
            </a:r>
            <a:r>
              <a:rPr lang="es-AR" altLang="es-AR" sz="2000" b="1">
                <a:solidFill>
                  <a:srgbClr val="00B0F0"/>
                </a:solidFill>
                <a:latin typeface="Arial Narrow" panose="020B0606020202030204" pitchFamily="34" charset="0"/>
                <a:cs typeface="Times New Roman" panose="02020603050405020304" pitchFamily="18" charset="0"/>
              </a:rPr>
              <a:t>Identificador</a:t>
            </a:r>
            <a:r>
              <a:rPr lang="es-AR" altLang="es-AR" sz="2000" b="1">
                <a:solidFill>
                  <a:srgbClr val="000000"/>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		</a:t>
            </a:r>
            <a:r>
              <a:rPr lang="es-AR" altLang="es-AR" sz="2000" b="1">
                <a:solidFill>
                  <a:schemeClr val="hlink"/>
                </a:solidFill>
                <a:latin typeface="Arial Narrow" panose="020B0606020202030204" pitchFamily="34" charset="0"/>
                <a:cs typeface="Times New Roman" panose="02020603050405020304" pitchFamily="18" charset="0"/>
              </a:rPr>
              <a:t>// miembros: atributos y métodos</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E65D1715-1783-4708-9F68-7830B0CD366F}"/>
              </a:ext>
            </a:extLst>
          </p:cNvPr>
          <p:cNvSpPr>
            <a:spLocks noGrp="1" noChangeArrowheads="1"/>
          </p:cNvSpPr>
          <p:nvPr>
            <p:ph type="title"/>
          </p:nvPr>
        </p:nvSpPr>
        <p:spPr>
          <a:xfrm>
            <a:off x="381000" y="228600"/>
            <a:ext cx="8393113" cy="757238"/>
          </a:xfrm>
        </p:spPr>
        <p:txBody>
          <a:bodyPr/>
          <a:lstStyle/>
          <a:p>
            <a:pPr eaLnBrk="1" hangingPunct="1">
              <a:defRPr/>
            </a:pPr>
            <a:r>
              <a:rPr lang="es-ES" dirty="0"/>
              <a:t>Modificadores</a:t>
            </a:r>
          </a:p>
        </p:txBody>
      </p:sp>
      <p:graphicFrame>
        <p:nvGraphicFramePr>
          <p:cNvPr id="300086" name="Group 54">
            <a:extLst>
              <a:ext uri="{FF2B5EF4-FFF2-40B4-BE49-F238E27FC236}">
                <a16:creationId xmlns:a16="http://schemas.microsoft.com/office/drawing/2014/main" id="{FAD2EBDC-ACF9-4DF8-B912-C83DD8AA2A49}"/>
              </a:ext>
            </a:extLst>
          </p:cNvPr>
          <p:cNvGraphicFramePr>
            <a:graphicFrameLocks noGrp="1"/>
          </p:cNvGraphicFramePr>
          <p:nvPr>
            <p:ph idx="1"/>
          </p:nvPr>
        </p:nvGraphicFramePr>
        <p:xfrm>
          <a:off x="381000" y="1981200"/>
          <a:ext cx="8388350" cy="2865438"/>
        </p:xfrm>
        <a:graphic>
          <a:graphicData uri="http://schemas.openxmlformats.org/drawingml/2006/table">
            <a:tbl>
              <a:tblPr/>
              <a:tblGrid>
                <a:gridCol w="1905000">
                  <a:extLst>
                    <a:ext uri="{9D8B030D-6E8A-4147-A177-3AD203B41FA5}">
                      <a16:colId xmlns:a16="http://schemas.microsoft.com/office/drawing/2014/main" val="20000"/>
                    </a:ext>
                  </a:extLst>
                </a:gridCol>
                <a:gridCol w="6483350">
                  <a:extLst>
                    <a:ext uri="{9D8B030D-6E8A-4147-A177-3AD203B41FA5}">
                      <a16:colId xmlns:a16="http://schemas.microsoft.com/office/drawing/2014/main" val="20001"/>
                    </a:ext>
                  </a:extLst>
                </a:gridCol>
              </a:tblGrid>
              <a:tr h="47757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Nombre</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Descripción</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7757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abstract</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Indica que la clase no podrá instanciarse.</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57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internal (*)</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Accesible en todo el proyecto (Assembly).</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57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public   (*)</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Accesible desde cualquier proyecto.</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57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private  (*)</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Accesor por defecto.</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757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sealed</a:t>
                      </a:r>
                    </a:p>
                  </a:txBody>
                  <a:tcPr marL="90000" marR="90000" marT="46778" marB="46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Indica que la clase no podrá heredar.</a:t>
                      </a:r>
                    </a:p>
                  </a:txBody>
                  <a:tcPr marL="90000" marR="90000" marT="46778" marB="46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866" name="Text Box 51">
            <a:extLst>
              <a:ext uri="{FF2B5EF4-FFF2-40B4-BE49-F238E27FC236}">
                <a16:creationId xmlns:a16="http://schemas.microsoft.com/office/drawing/2014/main" id="{CCA44254-3372-4294-ABD0-24B73314E7D6}"/>
              </a:ext>
            </a:extLst>
          </p:cNvPr>
          <p:cNvSpPr txBox="1">
            <a:spLocks noChangeArrowheads="1"/>
          </p:cNvSpPr>
          <p:nvPr/>
        </p:nvSpPr>
        <p:spPr bwMode="auto">
          <a:xfrm>
            <a:off x="457200" y="5576888"/>
            <a:ext cx="18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lnSpc>
                <a:spcPct val="90000"/>
              </a:lnSpc>
              <a:spcBef>
                <a:spcPct val="25000"/>
              </a:spcBef>
              <a:buClr>
                <a:schemeClr val="tx2"/>
              </a:buClr>
              <a:buSzPct val="75000"/>
              <a:buFont typeface="Wingdings" panose="05000000000000000000" pitchFamily="2" charset="2"/>
              <a:buBlip>
                <a:blip r:embed="rId2"/>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endParaRPr lang="es-ES" altLang="es-AR" sz="1800">
              <a:latin typeface="Arial" panose="020B0604020202020204" pitchFamily="34" charset="0"/>
            </a:endParaRPr>
          </a:p>
        </p:txBody>
      </p:sp>
      <p:sp>
        <p:nvSpPr>
          <p:cNvPr id="300084" name="Text Box 52">
            <a:extLst>
              <a:ext uri="{FF2B5EF4-FFF2-40B4-BE49-F238E27FC236}">
                <a16:creationId xmlns:a16="http://schemas.microsoft.com/office/drawing/2014/main" id="{92EE1DD6-A853-4010-9E3D-2F08568DA289}"/>
              </a:ext>
            </a:extLst>
          </p:cNvPr>
          <p:cNvSpPr txBox="1">
            <a:spLocks noChangeArrowheads="1"/>
          </p:cNvSpPr>
          <p:nvPr/>
        </p:nvSpPr>
        <p:spPr bwMode="auto">
          <a:xfrm>
            <a:off x="381000" y="5500688"/>
            <a:ext cx="5092700" cy="519112"/>
          </a:xfrm>
          <a:prstGeom prst="rect">
            <a:avLst/>
          </a:prstGeom>
          <a:noFill/>
          <a:ln w="9525" algn="ctr">
            <a:noFill/>
            <a:miter lim="800000"/>
            <a:headEnd/>
            <a:tailEnd/>
          </a:ln>
          <a:effectLst/>
        </p:spPr>
        <p:txBody>
          <a:bodyPr wrap="none" lIns="90000" tIns="46800" rIns="90000" bIns="46800">
            <a:spAutoFit/>
          </a:bodyPr>
          <a:lstStyle/>
          <a:p>
            <a:pPr eaLnBrk="1" hangingPunct="1">
              <a:defRPr/>
            </a:pPr>
            <a:r>
              <a:rPr lang="es-ES" sz="2800" dirty="0">
                <a:effectLst>
                  <a:outerShdw blurRad="38100" dist="38100" dir="2700000" algn="tl">
                    <a:srgbClr val="000000"/>
                  </a:outerShdw>
                </a:effectLst>
                <a:latin typeface="Franklin Gothic Medium" pitchFamily="34" charset="0"/>
              </a:rPr>
              <a:t>(*): Modificadores de visibilidad.</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A3806AF2-5E06-4B79-B4DD-F9A125CB6845}"/>
              </a:ext>
            </a:extLst>
          </p:cNvPr>
          <p:cNvSpPr>
            <a:spLocks noGrp="1" noChangeArrowheads="1"/>
          </p:cNvSpPr>
          <p:nvPr>
            <p:ph type="title"/>
          </p:nvPr>
        </p:nvSpPr>
        <p:spPr>
          <a:xfrm>
            <a:off x="381000" y="228600"/>
            <a:ext cx="8393113" cy="757238"/>
          </a:xfrm>
        </p:spPr>
        <p:txBody>
          <a:bodyPr/>
          <a:lstStyle/>
          <a:p>
            <a:pPr algn="ctr" eaLnBrk="1" hangingPunct="1">
              <a:defRPr/>
            </a:pPr>
            <a:r>
              <a:rPr lang="es-AR" dirty="0"/>
              <a:t>Temas a Tratar</a:t>
            </a:r>
            <a:endParaRPr lang="es-ES" dirty="0"/>
          </a:p>
        </p:txBody>
      </p:sp>
      <p:sp>
        <p:nvSpPr>
          <p:cNvPr id="261125" name="Rectangle 5">
            <a:extLst>
              <a:ext uri="{FF2B5EF4-FFF2-40B4-BE49-F238E27FC236}">
                <a16:creationId xmlns:a16="http://schemas.microsoft.com/office/drawing/2014/main" id="{FDB64D16-040B-4DB0-8251-EBFF0ABD1F00}"/>
              </a:ext>
            </a:extLst>
          </p:cNvPr>
          <p:cNvSpPr>
            <a:spLocks noGrp="1" noChangeArrowheads="1"/>
          </p:cNvSpPr>
          <p:nvPr>
            <p:ph type="body" idx="1"/>
          </p:nvPr>
        </p:nvSpPr>
        <p:spPr>
          <a:xfrm>
            <a:off x="228600" y="1371600"/>
            <a:ext cx="8458200" cy="3613150"/>
          </a:xfrm>
        </p:spPr>
        <p:txBody>
          <a:bodyPr/>
          <a:lstStyle/>
          <a:p>
            <a:pPr eaLnBrk="1" hangingPunct="1">
              <a:defRPr/>
            </a:pPr>
            <a:r>
              <a:rPr lang="es-AR" dirty="0"/>
              <a:t>Programación Orientada a Objetos (POO)</a:t>
            </a:r>
          </a:p>
          <a:p>
            <a:pPr eaLnBrk="1" hangingPunct="1">
              <a:defRPr/>
            </a:pPr>
            <a:r>
              <a:rPr lang="es-AR" dirty="0"/>
              <a:t>Clases</a:t>
            </a:r>
          </a:p>
          <a:p>
            <a:pPr lvl="1" eaLnBrk="1" hangingPunct="1">
              <a:defRPr/>
            </a:pPr>
            <a:r>
              <a:rPr lang="es-AR" dirty="0"/>
              <a:t>Características</a:t>
            </a:r>
          </a:p>
          <a:p>
            <a:pPr lvl="1" eaLnBrk="1" hangingPunct="1">
              <a:defRPr/>
            </a:pPr>
            <a:r>
              <a:rPr lang="es-AR" dirty="0"/>
              <a:t>Sintaxis</a:t>
            </a:r>
          </a:p>
          <a:p>
            <a:pPr lvl="1" eaLnBrk="1" hangingPunct="1">
              <a:defRPr/>
            </a:pPr>
            <a:r>
              <a:rPr lang="es-AR" dirty="0">
                <a:solidFill>
                  <a:schemeClr val="accent1"/>
                </a:solidFill>
              </a:rPr>
              <a:t>Atributos</a:t>
            </a:r>
          </a:p>
          <a:p>
            <a:pPr lvl="1" eaLnBrk="1" hangingPunct="1">
              <a:defRPr/>
            </a:pPr>
            <a:r>
              <a:rPr lang="es-AR" dirty="0"/>
              <a:t>Métodos</a:t>
            </a:r>
          </a:p>
          <a:p>
            <a:pPr eaLnBrk="1" hangingPunct="1">
              <a:defRPr/>
            </a:pPr>
            <a:r>
              <a:rPr lang="es-AR" dirty="0"/>
              <a:t>NameSpaces</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53168575-1C3C-45E6-A8AC-C0A6E0697CBE}"/>
              </a:ext>
            </a:extLst>
          </p:cNvPr>
          <p:cNvSpPr>
            <a:spLocks noGrp="1" noChangeArrowheads="1"/>
          </p:cNvSpPr>
          <p:nvPr>
            <p:ph type="title"/>
          </p:nvPr>
        </p:nvSpPr>
        <p:spPr>
          <a:xfrm>
            <a:off x="381000" y="228600"/>
            <a:ext cx="8393113" cy="757238"/>
          </a:xfrm>
        </p:spPr>
        <p:txBody>
          <a:bodyPr/>
          <a:lstStyle/>
          <a:p>
            <a:pPr eaLnBrk="1" hangingPunct="1">
              <a:defRPr/>
            </a:pPr>
            <a:r>
              <a:rPr lang="es-AR" dirty="0"/>
              <a:t>Sintaxis</a:t>
            </a:r>
            <a:endParaRPr lang="es-ES" dirty="0"/>
          </a:p>
        </p:txBody>
      </p:sp>
      <p:sp>
        <p:nvSpPr>
          <p:cNvPr id="37891" name="Rectangle 6">
            <a:extLst>
              <a:ext uri="{FF2B5EF4-FFF2-40B4-BE49-F238E27FC236}">
                <a16:creationId xmlns:a16="http://schemas.microsoft.com/office/drawing/2014/main" id="{B0024E11-9EC4-4C47-8FBC-EBCDE7CA8D7C}"/>
              </a:ext>
            </a:extLst>
          </p:cNvPr>
          <p:cNvSpPr>
            <a:spLocks noChangeArrowheads="1"/>
          </p:cNvSpPr>
          <p:nvPr/>
        </p:nvSpPr>
        <p:spPr bwMode="auto">
          <a:xfrm>
            <a:off x="533400" y="1066800"/>
            <a:ext cx="8229600" cy="7620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[modificador] tipo </a:t>
            </a:r>
            <a:r>
              <a:rPr lang="es-AR" altLang="es-AR" sz="2000" b="1">
                <a:solidFill>
                  <a:srgbClr val="000000"/>
                </a:solidFill>
                <a:latin typeface="Arial Narrow" panose="020B0606020202030204" pitchFamily="34" charset="0"/>
                <a:cs typeface="Times New Roman" panose="02020603050405020304" pitchFamily="18" charset="0"/>
              </a:rPr>
              <a:t>identificador; </a:t>
            </a:r>
            <a:r>
              <a:rPr lang="es-AR" altLang="es-AR" sz="2000" b="1">
                <a:solidFill>
                  <a:schemeClr val="hlink"/>
                </a:solidFill>
                <a:latin typeface="Arial Narrow" panose="020B0606020202030204" pitchFamily="34" charset="0"/>
                <a:cs typeface="Times New Roman" panose="02020603050405020304" pitchFamily="18" charset="0"/>
              </a:rPr>
              <a:t>// Igual que en C</a:t>
            </a:r>
            <a:r>
              <a:rPr lang="es-AR" altLang="es-AR" sz="2000" b="1">
                <a:solidFill>
                  <a:srgbClr val="000000"/>
                </a:solidFill>
                <a:latin typeface="Arial Narrow" panose="020B0606020202030204" pitchFamily="34" charset="0"/>
                <a:cs typeface="Times New Roman" panose="02020603050405020304" pitchFamily="18" charset="0"/>
              </a:rPr>
              <a:t> </a:t>
            </a:r>
          </a:p>
        </p:txBody>
      </p:sp>
      <p:sp>
        <p:nvSpPr>
          <p:cNvPr id="270343" name="Rectangle 7">
            <a:extLst>
              <a:ext uri="{FF2B5EF4-FFF2-40B4-BE49-F238E27FC236}">
                <a16:creationId xmlns:a16="http://schemas.microsoft.com/office/drawing/2014/main" id="{0F9709F8-4F76-45B1-8828-B54ABD5EF7B6}"/>
              </a:ext>
            </a:extLst>
          </p:cNvPr>
          <p:cNvSpPr>
            <a:spLocks noGrp="1" noChangeArrowheads="1"/>
          </p:cNvSpPr>
          <p:nvPr>
            <p:ph type="body" idx="1"/>
          </p:nvPr>
        </p:nvSpPr>
        <p:spPr>
          <a:xfrm>
            <a:off x="381000" y="2054225"/>
            <a:ext cx="8763000" cy="3970338"/>
          </a:xfrm>
        </p:spPr>
        <p:txBody>
          <a:bodyPr/>
          <a:lstStyle/>
          <a:p>
            <a:pPr eaLnBrk="1" hangingPunct="1">
              <a:defRPr/>
            </a:pPr>
            <a:r>
              <a:rPr lang="es-ES" sz="2400" b="1" dirty="0"/>
              <a:t>modificador</a:t>
            </a:r>
            <a:r>
              <a:rPr lang="es-ES" sz="2400" dirty="0"/>
              <a:t>: Determina la accesibilidad que tendrán sobre él las demás clases. Por defecto son </a:t>
            </a:r>
            <a:r>
              <a:rPr lang="es-ES" sz="2400" b="1" dirty="0"/>
              <a:t>private</a:t>
            </a:r>
            <a:r>
              <a:rPr lang="es-ES" sz="2400" dirty="0"/>
              <a:t>.</a:t>
            </a:r>
            <a:endParaRPr lang="es-ES" sz="2400" b="1" dirty="0"/>
          </a:p>
          <a:p>
            <a:pPr eaLnBrk="1" hangingPunct="1">
              <a:defRPr/>
            </a:pPr>
            <a:r>
              <a:rPr lang="es-ES" sz="2400" b="1" dirty="0"/>
              <a:t>tipo</a:t>
            </a:r>
            <a:r>
              <a:rPr lang="es-ES" sz="2400" dirty="0"/>
              <a:t>: Representa al tipo de dato. Ejemplo: int, float, etc. </a:t>
            </a:r>
          </a:p>
          <a:p>
            <a:pPr eaLnBrk="1" hangingPunct="1">
              <a:defRPr/>
            </a:pPr>
            <a:r>
              <a:rPr lang="es-ES" sz="2400" b="1" dirty="0"/>
              <a:t>Identificador</a:t>
            </a:r>
            <a:r>
              <a:rPr lang="es-ES" sz="2400" dirty="0"/>
              <a:t>: Indica el nombre del atributo.</a:t>
            </a:r>
          </a:p>
          <a:p>
            <a:pPr lvl="1" eaLnBrk="1" hangingPunct="1">
              <a:defRPr/>
            </a:pPr>
            <a:r>
              <a:rPr lang="es-ES" sz="2400" dirty="0"/>
              <a:t>Los nombres deben tener todas sus letras en minúsculas.</a:t>
            </a:r>
          </a:p>
          <a:p>
            <a:pPr lvl="1" eaLnBrk="1" hangingPunct="1">
              <a:defRPr/>
            </a:pPr>
            <a:r>
              <a:rPr lang="es-ES" sz="2400" dirty="0"/>
              <a:t>Si el nombre es compuesto, la primera letra de la segunda palabra estará en mayúsculas, las demás en minúsculas.  </a:t>
            </a:r>
          </a:p>
          <a:p>
            <a:pPr lvl="1" eaLnBrk="1" hangingPunct="1">
              <a:buFont typeface="Wingdings" panose="05000000000000000000" pitchFamily="2" charset="2"/>
              <a:buNone/>
              <a:defRPr/>
            </a:pPr>
            <a:r>
              <a:rPr lang="es-ES" sz="2400" dirty="0"/>
              <a:t>	</a:t>
            </a:r>
            <a:r>
              <a:rPr lang="es-ES" sz="2400" b="1" dirty="0"/>
              <a:t>Ejemplo</a:t>
            </a:r>
            <a:r>
              <a:rPr lang="es-ES" sz="2400" dirty="0"/>
              <a:t>: </a:t>
            </a:r>
          </a:p>
          <a:p>
            <a:pPr lvl="1" eaLnBrk="1" hangingPunct="1">
              <a:buFont typeface="Wingdings" panose="05000000000000000000" pitchFamily="2" charset="2"/>
              <a:buNone/>
              <a:defRPr/>
            </a:pPr>
            <a:r>
              <a:rPr lang="es-ES" sz="2400" dirty="0"/>
              <a:t>	</a:t>
            </a:r>
            <a:r>
              <a:rPr lang="es-ES" sz="2400" dirty="0" err="1"/>
              <a:t>string</a:t>
            </a:r>
            <a:r>
              <a:rPr lang="es-ES" sz="2400" dirty="0"/>
              <a:t> </a:t>
            </a:r>
            <a:r>
              <a:rPr lang="es-ES" sz="2400" dirty="0" err="1"/>
              <a:t>miNombre</a:t>
            </a:r>
            <a:r>
              <a:rPr lang="es-ES" sz="2400" dirty="0"/>
              <a:t>;</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1808A802-DF82-48E5-B0E6-C81386D9F496}"/>
              </a:ext>
            </a:extLst>
          </p:cNvPr>
          <p:cNvSpPr>
            <a:spLocks noGrp="1" noChangeArrowheads="1"/>
          </p:cNvSpPr>
          <p:nvPr>
            <p:ph type="title"/>
          </p:nvPr>
        </p:nvSpPr>
        <p:spPr>
          <a:xfrm>
            <a:off x="381000" y="228600"/>
            <a:ext cx="8393113" cy="757238"/>
          </a:xfrm>
        </p:spPr>
        <p:txBody>
          <a:bodyPr/>
          <a:lstStyle/>
          <a:p>
            <a:pPr eaLnBrk="1" hangingPunct="1">
              <a:defRPr/>
            </a:pPr>
            <a:r>
              <a:rPr lang="es-ES" dirty="0"/>
              <a:t>Modificadores</a:t>
            </a:r>
          </a:p>
        </p:txBody>
      </p:sp>
      <p:graphicFrame>
        <p:nvGraphicFramePr>
          <p:cNvPr id="302130" name="Group 50">
            <a:extLst>
              <a:ext uri="{FF2B5EF4-FFF2-40B4-BE49-F238E27FC236}">
                <a16:creationId xmlns:a16="http://schemas.microsoft.com/office/drawing/2014/main" id="{35A430D0-1F5F-43B5-9E74-98906D63857A}"/>
              </a:ext>
            </a:extLst>
          </p:cNvPr>
          <p:cNvGraphicFramePr>
            <a:graphicFrameLocks noGrp="1"/>
          </p:cNvGraphicFramePr>
          <p:nvPr>
            <p:ph idx="1"/>
          </p:nvPr>
        </p:nvGraphicFramePr>
        <p:xfrm>
          <a:off x="381000" y="1544638"/>
          <a:ext cx="8388350" cy="4017962"/>
        </p:xfrm>
        <a:graphic>
          <a:graphicData uri="http://schemas.openxmlformats.org/drawingml/2006/table">
            <a:tbl>
              <a:tblPr/>
              <a:tblGrid>
                <a:gridCol w="1905000">
                  <a:extLst>
                    <a:ext uri="{9D8B030D-6E8A-4147-A177-3AD203B41FA5}">
                      <a16:colId xmlns:a16="http://schemas.microsoft.com/office/drawing/2014/main" val="20000"/>
                    </a:ext>
                  </a:extLst>
                </a:gridCol>
                <a:gridCol w="6483350">
                  <a:extLst>
                    <a:ext uri="{9D8B030D-6E8A-4147-A177-3AD203B41FA5}">
                      <a16:colId xmlns:a16="http://schemas.microsoft.com/office/drawing/2014/main" val="20001"/>
                    </a:ext>
                  </a:extLst>
                </a:gridCol>
              </a:tblGrid>
              <a:tr h="47763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Nombre</a:t>
                      </a:r>
                    </a:p>
                  </a:txBody>
                  <a:tcPr marL="90000" marR="90000" marT="46797" marB="46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Puede ser accedido por...</a:t>
                      </a:r>
                    </a:p>
                  </a:txBody>
                  <a:tcPr marL="90000" marR="90000" marT="46797" marB="46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7763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private  (*)</a:t>
                      </a:r>
                    </a:p>
                  </a:txBody>
                  <a:tcPr marL="90000" marR="90000" marT="46797" marB="46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Los miembros de la misma clase.</a:t>
                      </a:r>
                    </a:p>
                  </a:txBody>
                  <a:tcPr marL="90000" marR="90000" marT="46797" marB="46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168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protected</a:t>
                      </a:r>
                    </a:p>
                  </a:txBody>
                  <a:tcPr marL="90000" marR="90000" marT="46797" marB="46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Los miembros de la misma clase y clases derivadas o hijas.</a:t>
                      </a:r>
                    </a:p>
                  </a:txBody>
                  <a:tcPr marL="90000" marR="90000" marT="46797" marB="46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63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internal</a:t>
                      </a:r>
                    </a:p>
                  </a:txBody>
                  <a:tcPr marL="90000" marR="90000" marT="46797" marB="46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Los miembros del mismo proyecto.</a:t>
                      </a:r>
                    </a:p>
                  </a:txBody>
                  <a:tcPr marL="90000" marR="90000" marT="46797" marB="46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168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internal protected</a:t>
                      </a:r>
                    </a:p>
                  </a:txBody>
                  <a:tcPr marL="90000" marR="90000" marT="46797" marB="46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Los miembros del mismo proyecto o clases derivadas.</a:t>
                      </a:r>
                    </a:p>
                  </a:txBody>
                  <a:tcPr marL="90000" marR="90000" marT="46797" marB="46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1683">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public</a:t>
                      </a:r>
                    </a:p>
                  </a:txBody>
                  <a:tcPr marL="90000" marR="90000" marT="46797" marB="46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Cualquier miembro. Accesibilidad abierta.</a:t>
                      </a:r>
                    </a:p>
                  </a:txBody>
                  <a:tcPr marL="90000" marR="90000" marT="46797" marB="46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8938" name="Text Box 26">
            <a:extLst>
              <a:ext uri="{FF2B5EF4-FFF2-40B4-BE49-F238E27FC236}">
                <a16:creationId xmlns:a16="http://schemas.microsoft.com/office/drawing/2014/main" id="{3256829E-F0C8-4B51-B3DD-34A40636CEE2}"/>
              </a:ext>
            </a:extLst>
          </p:cNvPr>
          <p:cNvSpPr txBox="1">
            <a:spLocks noChangeArrowheads="1"/>
          </p:cNvSpPr>
          <p:nvPr/>
        </p:nvSpPr>
        <p:spPr bwMode="auto">
          <a:xfrm>
            <a:off x="457200" y="5576888"/>
            <a:ext cx="18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a:lnSpc>
                <a:spcPct val="90000"/>
              </a:lnSpc>
              <a:spcBef>
                <a:spcPct val="25000"/>
              </a:spcBef>
              <a:buClr>
                <a:schemeClr val="tx2"/>
              </a:buClr>
              <a:buSzPct val="75000"/>
              <a:buFont typeface="Wingdings" panose="05000000000000000000" pitchFamily="2" charset="2"/>
              <a:buBlip>
                <a:blip r:embed="rId2"/>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endParaRPr lang="es-ES" altLang="es-AR" sz="1800">
              <a:latin typeface="Arial" panose="020B0604020202020204" pitchFamily="34" charset="0"/>
            </a:endParaRPr>
          </a:p>
        </p:txBody>
      </p:sp>
      <p:sp>
        <p:nvSpPr>
          <p:cNvPr id="302107" name="Text Box 27">
            <a:extLst>
              <a:ext uri="{FF2B5EF4-FFF2-40B4-BE49-F238E27FC236}">
                <a16:creationId xmlns:a16="http://schemas.microsoft.com/office/drawing/2014/main" id="{9F92786A-59B1-457E-9BA9-983F2818C9F4}"/>
              </a:ext>
            </a:extLst>
          </p:cNvPr>
          <p:cNvSpPr txBox="1">
            <a:spLocks noChangeArrowheads="1"/>
          </p:cNvSpPr>
          <p:nvPr/>
        </p:nvSpPr>
        <p:spPr bwMode="auto">
          <a:xfrm>
            <a:off x="381000" y="5881688"/>
            <a:ext cx="3873500" cy="519112"/>
          </a:xfrm>
          <a:prstGeom prst="rect">
            <a:avLst/>
          </a:prstGeom>
          <a:noFill/>
          <a:ln w="9525" algn="ctr">
            <a:noFill/>
            <a:miter lim="800000"/>
            <a:headEnd/>
            <a:tailEnd/>
          </a:ln>
          <a:effectLst/>
        </p:spPr>
        <p:txBody>
          <a:bodyPr wrap="none" lIns="90000" tIns="46800" rIns="90000" bIns="46800">
            <a:spAutoFit/>
          </a:bodyPr>
          <a:lstStyle/>
          <a:p>
            <a:pPr eaLnBrk="1" hangingPunct="1">
              <a:defRPr/>
            </a:pPr>
            <a:r>
              <a:rPr lang="es-ES" sz="2800" dirty="0">
                <a:effectLst>
                  <a:outerShdw blurRad="38100" dist="38100" dir="2700000" algn="tl">
                    <a:srgbClr val="000000"/>
                  </a:outerShdw>
                </a:effectLst>
                <a:latin typeface="Franklin Gothic Medium" pitchFamily="34" charset="0"/>
              </a:rPr>
              <a:t>(*): Accesor por defecto.</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2D27033D-9398-45DE-A8A8-DD373711E5E7}"/>
              </a:ext>
            </a:extLst>
          </p:cNvPr>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85702" name="Rectangle 6">
            <a:extLst>
              <a:ext uri="{FF2B5EF4-FFF2-40B4-BE49-F238E27FC236}">
                <a16:creationId xmlns:a16="http://schemas.microsoft.com/office/drawing/2014/main" id="{65AF0EDB-8B08-4C34-BDCB-30334169EC19}"/>
              </a:ext>
            </a:extLst>
          </p:cNvPr>
          <p:cNvSpPr>
            <a:spLocks noGrp="1" noChangeArrowheads="1"/>
          </p:cNvSpPr>
          <p:nvPr>
            <p:ph type="body" idx="1"/>
          </p:nvPr>
        </p:nvSpPr>
        <p:spPr>
          <a:xfrm>
            <a:off x="228600" y="1371600"/>
            <a:ext cx="8458200" cy="3649663"/>
          </a:xfrm>
        </p:spPr>
        <p:txBody>
          <a:bodyPr/>
          <a:lstStyle/>
          <a:p>
            <a:pPr eaLnBrk="1" hangingPunct="1">
              <a:defRPr/>
            </a:pPr>
            <a:r>
              <a:rPr lang="es-AR" dirty="0"/>
              <a:t>Programación Orientada a Objetos (POO)</a:t>
            </a:r>
          </a:p>
          <a:p>
            <a:pPr eaLnBrk="1" hangingPunct="1">
              <a:defRPr/>
            </a:pPr>
            <a:r>
              <a:rPr lang="es-AR" dirty="0"/>
              <a:t>Clases</a:t>
            </a:r>
          </a:p>
          <a:p>
            <a:pPr lvl="1" eaLnBrk="1" hangingPunct="1">
              <a:defRPr/>
            </a:pPr>
            <a:r>
              <a:rPr lang="es-AR" dirty="0"/>
              <a:t>Características</a:t>
            </a:r>
          </a:p>
          <a:p>
            <a:pPr lvl="1" eaLnBrk="1" hangingPunct="1">
              <a:defRPr/>
            </a:pPr>
            <a:r>
              <a:rPr lang="es-AR" dirty="0"/>
              <a:t>Sintaxis</a:t>
            </a:r>
          </a:p>
          <a:p>
            <a:pPr lvl="1" eaLnBrk="1" hangingPunct="1">
              <a:defRPr/>
            </a:pPr>
            <a:r>
              <a:rPr lang="es-AR" dirty="0"/>
              <a:t>Atributos</a:t>
            </a:r>
          </a:p>
          <a:p>
            <a:pPr lvl="1" eaLnBrk="1" hangingPunct="1">
              <a:defRPr/>
            </a:pPr>
            <a:r>
              <a:rPr lang="es-AR" dirty="0">
                <a:solidFill>
                  <a:schemeClr val="accent1"/>
                </a:solidFill>
              </a:rPr>
              <a:t>Métodos</a:t>
            </a:r>
          </a:p>
          <a:p>
            <a:pPr eaLnBrk="1" hangingPunct="1">
              <a:defRPr/>
            </a:pPr>
            <a:r>
              <a:rPr lang="es-AR" dirty="0"/>
              <a:t>NameSpaces</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3FE97B91-9681-4A02-956A-E5311CF34244}"/>
              </a:ext>
            </a:extLst>
          </p:cNvPr>
          <p:cNvSpPr>
            <a:spLocks noGrp="1" noChangeArrowheads="1"/>
          </p:cNvSpPr>
          <p:nvPr>
            <p:ph type="title"/>
          </p:nvPr>
        </p:nvSpPr>
        <p:spPr>
          <a:xfrm>
            <a:off x="381000" y="228600"/>
            <a:ext cx="8763000" cy="757238"/>
          </a:xfrm>
        </p:spPr>
        <p:txBody>
          <a:bodyPr/>
          <a:lstStyle/>
          <a:p>
            <a:pPr eaLnBrk="1" hangingPunct="1">
              <a:defRPr/>
            </a:pPr>
            <a:r>
              <a:rPr lang="es-ES" dirty="0"/>
              <a:t>Sintaxis (Firma del método)</a:t>
            </a:r>
            <a:r>
              <a:rPr lang="es-ES" sz="4400" dirty="0"/>
              <a:t> </a:t>
            </a:r>
            <a:r>
              <a:rPr lang="es-ES" sz="2800" dirty="0"/>
              <a:t>(1/2)</a:t>
            </a:r>
          </a:p>
        </p:txBody>
      </p:sp>
      <p:sp>
        <p:nvSpPr>
          <p:cNvPr id="303107" name="Rectangle 3">
            <a:extLst>
              <a:ext uri="{FF2B5EF4-FFF2-40B4-BE49-F238E27FC236}">
                <a16:creationId xmlns:a16="http://schemas.microsoft.com/office/drawing/2014/main" id="{66EB4BDF-1232-4EE0-AD2D-06DD53FA6E40}"/>
              </a:ext>
            </a:extLst>
          </p:cNvPr>
          <p:cNvSpPr>
            <a:spLocks noGrp="1" noChangeArrowheads="1"/>
          </p:cNvSpPr>
          <p:nvPr>
            <p:ph type="body" idx="1"/>
          </p:nvPr>
        </p:nvSpPr>
        <p:spPr>
          <a:xfrm>
            <a:off x="381000" y="2706688"/>
            <a:ext cx="8763000" cy="3786187"/>
          </a:xfrm>
        </p:spPr>
        <p:txBody>
          <a:bodyPr/>
          <a:lstStyle/>
          <a:p>
            <a:pPr eaLnBrk="1" hangingPunct="1">
              <a:lnSpc>
                <a:spcPct val="80000"/>
              </a:lnSpc>
              <a:defRPr/>
            </a:pPr>
            <a:r>
              <a:rPr lang="es-ES" sz="2800" b="1" dirty="0"/>
              <a:t>modificador</a:t>
            </a:r>
            <a:r>
              <a:rPr lang="es-ES" sz="2800" dirty="0"/>
              <a:t>: Determina la forma en que los métodos serán usados.</a:t>
            </a:r>
          </a:p>
          <a:p>
            <a:pPr eaLnBrk="1" hangingPunct="1">
              <a:lnSpc>
                <a:spcPct val="80000"/>
              </a:lnSpc>
              <a:defRPr/>
            </a:pPr>
            <a:r>
              <a:rPr lang="es-ES" sz="2800" b="1" dirty="0"/>
              <a:t>retorno</a:t>
            </a:r>
            <a:r>
              <a:rPr lang="es-ES" sz="2800" dirty="0"/>
              <a:t>: Es el tipo de valor devuelto por el método (sólo retornán un único valor). </a:t>
            </a:r>
          </a:p>
          <a:p>
            <a:pPr eaLnBrk="1" hangingPunct="1">
              <a:lnSpc>
                <a:spcPct val="80000"/>
              </a:lnSpc>
              <a:defRPr/>
            </a:pPr>
            <a:r>
              <a:rPr lang="es-ES" sz="2800" b="1" dirty="0"/>
              <a:t>Identificador</a:t>
            </a:r>
            <a:r>
              <a:rPr lang="es-ES" sz="2800" dirty="0"/>
              <a:t>: Indica el nombre del método.</a:t>
            </a:r>
          </a:p>
          <a:p>
            <a:pPr lvl="1" eaLnBrk="1" hangingPunct="1">
              <a:lnSpc>
                <a:spcPct val="80000"/>
              </a:lnSpc>
              <a:defRPr/>
            </a:pPr>
            <a:r>
              <a:rPr lang="es-ES" sz="2400" dirty="0"/>
              <a:t>Los nombres deben ser verbos, con la primera letra en mayúscula y el resto en minúscula.</a:t>
            </a:r>
          </a:p>
          <a:p>
            <a:pPr lvl="1" eaLnBrk="1" hangingPunct="1">
              <a:lnSpc>
                <a:spcPct val="80000"/>
              </a:lnSpc>
              <a:defRPr/>
            </a:pPr>
            <a:r>
              <a:rPr lang="es-ES" sz="2400" dirty="0"/>
              <a:t>Si el nombre es compuesto, las primeras letras de cada palabra en mayúsculas, las demás en minúsculas.  </a:t>
            </a:r>
          </a:p>
          <a:p>
            <a:pPr lvl="1" eaLnBrk="1" hangingPunct="1">
              <a:lnSpc>
                <a:spcPct val="80000"/>
              </a:lnSpc>
              <a:buFont typeface="Wingdings" panose="05000000000000000000" pitchFamily="2" charset="2"/>
              <a:buNone/>
              <a:defRPr/>
            </a:pPr>
            <a:r>
              <a:rPr lang="es-ES" sz="2400" dirty="0"/>
              <a:t>	Ejemplo: AgregarAlumno</a:t>
            </a:r>
          </a:p>
        </p:txBody>
      </p:sp>
      <p:sp>
        <p:nvSpPr>
          <p:cNvPr id="40964" name="Rectangle 4">
            <a:extLst>
              <a:ext uri="{FF2B5EF4-FFF2-40B4-BE49-F238E27FC236}">
                <a16:creationId xmlns:a16="http://schemas.microsoft.com/office/drawing/2014/main" id="{F1073E30-84A1-4DA0-BFD2-906CC92F8DA0}"/>
              </a:ext>
            </a:extLst>
          </p:cNvPr>
          <p:cNvSpPr>
            <a:spLocks noChangeArrowheads="1"/>
          </p:cNvSpPr>
          <p:nvPr/>
        </p:nvSpPr>
        <p:spPr bwMode="auto">
          <a:xfrm>
            <a:off x="533400" y="1066800"/>
            <a:ext cx="8229600" cy="1371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[modificador] retorno </a:t>
            </a:r>
            <a:r>
              <a:rPr lang="es-AR" altLang="es-AR" sz="2000" b="1">
                <a:solidFill>
                  <a:srgbClr val="000000"/>
                </a:solidFill>
                <a:latin typeface="Arial Narrow" panose="020B0606020202030204" pitchFamily="34" charset="0"/>
                <a:cs typeface="Times New Roman" panose="02020603050405020304" pitchFamily="18" charset="0"/>
              </a:rPr>
              <a:t>Identificador ( [args] )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		</a:t>
            </a:r>
            <a:r>
              <a:rPr lang="es-AR" altLang="es-AR" sz="2000" b="1">
                <a:solidFill>
                  <a:schemeClr val="hlink"/>
                </a:solidFill>
                <a:latin typeface="Arial Narrow" panose="020B0606020202030204" pitchFamily="34" charset="0"/>
                <a:cs typeface="Times New Roman" panose="02020603050405020304" pitchFamily="18" charset="0"/>
              </a:rPr>
              <a:t>// Sentencias</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0DC051A0-B0CB-4DC5-950A-FA0597A4993B}"/>
              </a:ext>
            </a:extLst>
          </p:cNvPr>
          <p:cNvSpPr>
            <a:spLocks noGrp="1" noChangeArrowheads="1"/>
          </p:cNvSpPr>
          <p:nvPr>
            <p:ph type="title"/>
          </p:nvPr>
        </p:nvSpPr>
        <p:spPr>
          <a:xfrm>
            <a:off x="381000" y="228600"/>
            <a:ext cx="8763000" cy="757238"/>
          </a:xfrm>
        </p:spPr>
        <p:txBody>
          <a:bodyPr/>
          <a:lstStyle/>
          <a:p>
            <a:pPr eaLnBrk="1" hangingPunct="1">
              <a:defRPr/>
            </a:pPr>
            <a:r>
              <a:rPr lang="es-ES" dirty="0"/>
              <a:t>Sintaxis (Firma del método)</a:t>
            </a:r>
            <a:r>
              <a:rPr lang="es-ES" sz="4400" dirty="0"/>
              <a:t> </a:t>
            </a:r>
            <a:r>
              <a:rPr lang="es-ES" sz="2800" dirty="0"/>
              <a:t>(2/2)</a:t>
            </a:r>
            <a:r>
              <a:rPr lang="es-AR" sz="4400" dirty="0"/>
              <a:t> </a:t>
            </a:r>
            <a:endParaRPr lang="es-ES" sz="4400" dirty="0"/>
          </a:p>
        </p:txBody>
      </p:sp>
      <p:sp>
        <p:nvSpPr>
          <p:cNvPr id="253955" name="Rectangle 3">
            <a:extLst>
              <a:ext uri="{FF2B5EF4-FFF2-40B4-BE49-F238E27FC236}">
                <a16:creationId xmlns:a16="http://schemas.microsoft.com/office/drawing/2014/main" id="{DEAE37A3-8FF4-46EE-B6D4-89A2ADA848BB}"/>
              </a:ext>
            </a:extLst>
          </p:cNvPr>
          <p:cNvSpPr>
            <a:spLocks noGrp="1" noChangeArrowheads="1"/>
          </p:cNvSpPr>
          <p:nvPr>
            <p:ph type="body" idx="1"/>
          </p:nvPr>
        </p:nvSpPr>
        <p:spPr>
          <a:xfrm>
            <a:off x="381000" y="1228725"/>
            <a:ext cx="8763000" cy="5400675"/>
          </a:xfrm>
        </p:spPr>
        <p:txBody>
          <a:bodyPr/>
          <a:lstStyle/>
          <a:p>
            <a:pPr eaLnBrk="1" hangingPunct="1">
              <a:defRPr/>
            </a:pPr>
            <a:r>
              <a:rPr lang="es-ES" sz="2800" b="1" dirty="0"/>
              <a:t>args</a:t>
            </a:r>
            <a:r>
              <a:rPr lang="es-ES" sz="2800" dirty="0"/>
              <a:t>: Representan una lista de variables cuyos valores son pasados al método para ser usados por este. Los corchetes indican que los parámetros son opcionales. </a:t>
            </a:r>
          </a:p>
          <a:p>
            <a:pPr eaLnBrk="1" hangingPunct="1">
              <a:defRPr/>
            </a:pPr>
            <a:r>
              <a:rPr lang="es-ES" sz="2800" dirty="0"/>
              <a:t>Los parámetros se definen como:</a:t>
            </a:r>
          </a:p>
          <a:p>
            <a:pPr lvl="1" eaLnBrk="1" hangingPunct="1">
              <a:defRPr/>
            </a:pPr>
            <a:endParaRPr lang="es-ES" b="1" dirty="0">
              <a:solidFill>
                <a:schemeClr val="bg2"/>
              </a:solidFill>
              <a:effectLst/>
            </a:endParaRPr>
          </a:p>
          <a:p>
            <a:pPr eaLnBrk="1" hangingPunct="1">
              <a:defRPr/>
            </a:pPr>
            <a:r>
              <a:rPr lang="es-ES" sz="2800" dirty="0"/>
              <a:t>Si hay más de un parámetro, serán separados por una coma ( , ).</a:t>
            </a:r>
          </a:p>
          <a:p>
            <a:pPr eaLnBrk="1" hangingPunct="1">
              <a:defRPr/>
            </a:pPr>
            <a:r>
              <a:rPr lang="es-ES" sz="2800" dirty="0"/>
              <a:t>Si un método no retorna ningún valor se usará la palabra reservada </a:t>
            </a:r>
            <a:r>
              <a:rPr lang="es-ES" sz="2800" b="1" dirty="0"/>
              <a:t>void</a:t>
            </a:r>
            <a:r>
              <a:rPr lang="es-ES" sz="2800" dirty="0"/>
              <a:t>.</a:t>
            </a:r>
          </a:p>
          <a:p>
            <a:pPr eaLnBrk="1" hangingPunct="1">
              <a:defRPr/>
            </a:pPr>
            <a:r>
              <a:rPr lang="es-ES" sz="2800" dirty="0"/>
              <a:t>Para retornar algún valor del método se utilizará la palabra reservada </a:t>
            </a:r>
            <a:r>
              <a:rPr lang="es-ES" sz="2800" b="1" dirty="0"/>
              <a:t>return</a:t>
            </a:r>
            <a:r>
              <a:rPr lang="es-ES" sz="2800" dirty="0"/>
              <a:t>.</a:t>
            </a:r>
            <a:r>
              <a:rPr lang="es-ES" dirty="0"/>
              <a:t> </a:t>
            </a:r>
          </a:p>
        </p:txBody>
      </p:sp>
      <p:sp>
        <p:nvSpPr>
          <p:cNvPr id="41988" name="Rectangle 4">
            <a:extLst>
              <a:ext uri="{FF2B5EF4-FFF2-40B4-BE49-F238E27FC236}">
                <a16:creationId xmlns:a16="http://schemas.microsoft.com/office/drawing/2014/main" id="{5928F127-9F35-4A21-B201-1F3018472E4C}"/>
              </a:ext>
            </a:extLst>
          </p:cNvPr>
          <p:cNvSpPr>
            <a:spLocks noChangeArrowheads="1"/>
          </p:cNvSpPr>
          <p:nvPr/>
        </p:nvSpPr>
        <p:spPr bwMode="auto">
          <a:xfrm>
            <a:off x="2286000" y="3352800"/>
            <a:ext cx="5105400" cy="457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B0F0"/>
                </a:solidFill>
                <a:latin typeface="Arial Narrow" panose="020B0606020202030204" pitchFamily="34" charset="0"/>
                <a:cs typeface="Times New Roman" panose="02020603050405020304" pitchFamily="18" charset="0"/>
              </a:rPr>
              <a:t>Tipo_Dato</a:t>
            </a:r>
            <a:r>
              <a:rPr lang="es-AR" altLang="es-AR" sz="2000" b="1">
                <a:solidFill>
                  <a:srgbClr val="0000FF"/>
                </a:solidFill>
                <a:latin typeface="Arial Narrow" panose="020B0606020202030204" pitchFamily="34" charset="0"/>
                <a:cs typeface="Times New Roman" panose="02020603050405020304" pitchFamily="18" charset="0"/>
              </a:rPr>
              <a:t>  </a:t>
            </a:r>
            <a:r>
              <a:rPr lang="es-AR" altLang="es-AR" sz="2000" b="1">
                <a:solidFill>
                  <a:schemeClr val="bg2"/>
                </a:solidFill>
                <a:latin typeface="Arial Narrow" panose="020B0606020202030204" pitchFamily="34" charset="0"/>
                <a:cs typeface="Times New Roman" panose="02020603050405020304" pitchFamily="18" charset="0"/>
              </a:rPr>
              <a:t>identificador_parametro</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5CBFDE1F-D9E0-4A36-9D95-6A6452ACD38D}"/>
              </a:ext>
            </a:extLst>
          </p:cNvPr>
          <p:cNvSpPr>
            <a:spLocks noGrp="1" noChangeArrowheads="1"/>
          </p:cNvSpPr>
          <p:nvPr>
            <p:ph type="title"/>
          </p:nvPr>
        </p:nvSpPr>
        <p:spPr>
          <a:xfrm>
            <a:off x="381000" y="228600"/>
            <a:ext cx="8393113" cy="757238"/>
          </a:xfrm>
        </p:spPr>
        <p:txBody>
          <a:bodyPr/>
          <a:lstStyle/>
          <a:p>
            <a:pPr eaLnBrk="1" hangingPunct="1">
              <a:defRPr/>
            </a:pPr>
            <a:r>
              <a:rPr lang="es-ES" dirty="0"/>
              <a:t>Modificadores</a:t>
            </a:r>
          </a:p>
        </p:txBody>
      </p:sp>
      <p:graphicFrame>
        <p:nvGraphicFramePr>
          <p:cNvPr id="304197" name="Group 69">
            <a:extLst>
              <a:ext uri="{FF2B5EF4-FFF2-40B4-BE49-F238E27FC236}">
                <a16:creationId xmlns:a16="http://schemas.microsoft.com/office/drawing/2014/main" id="{7FB67E0B-74A8-4EF7-B61C-C45BEE050278}"/>
              </a:ext>
            </a:extLst>
          </p:cNvPr>
          <p:cNvGraphicFramePr>
            <a:graphicFrameLocks noGrp="1"/>
          </p:cNvGraphicFramePr>
          <p:nvPr>
            <p:ph idx="1"/>
          </p:nvPr>
        </p:nvGraphicFramePr>
        <p:xfrm>
          <a:off x="450850" y="1084263"/>
          <a:ext cx="8388350" cy="5545137"/>
        </p:xfrm>
        <a:graphic>
          <a:graphicData uri="http://schemas.openxmlformats.org/drawingml/2006/table">
            <a:tbl>
              <a:tblPr/>
              <a:tblGrid>
                <a:gridCol w="1905000">
                  <a:extLst>
                    <a:ext uri="{9D8B030D-6E8A-4147-A177-3AD203B41FA5}">
                      <a16:colId xmlns:a16="http://schemas.microsoft.com/office/drawing/2014/main" val="20000"/>
                    </a:ext>
                  </a:extLst>
                </a:gridCol>
                <a:gridCol w="6483350">
                  <a:extLst>
                    <a:ext uri="{9D8B030D-6E8A-4147-A177-3AD203B41FA5}">
                      <a16:colId xmlns:a16="http://schemas.microsoft.com/office/drawing/2014/main" val="20001"/>
                    </a:ext>
                  </a:extLst>
                </a:gridCol>
              </a:tblGrid>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Nombre</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Descripción</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abstract</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Sólo la firma del método, sin implementar.</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extern</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Firma del método (para métodos externos).</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internal    (*)</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Accesible desde el mismo proyecto.</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81261">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override</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Reemplaza la implementación del mismo método declarado como </a:t>
                      </a:r>
                      <a:r>
                        <a:rPr kumimoji="0" lang="es-ES" sz="2400" b="1" i="1"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virtual</a:t>
                      </a: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 en una clase padre.</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public       (*)</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Accesible desde cualquier proyecto.</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private      (*)</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Sólo accesible desde la clase.</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protected (*)</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Sólo accesible desde la clase o derivadas.</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2827">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static</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Indica que es un método de clase.</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081261">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virtual</a:t>
                      </a:r>
                    </a:p>
                  </a:txBody>
                  <a:tcPr marL="90000" marR="90000" marT="46805" marB="468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Permite definir métodos, con su implementación, que podrán ser sobrescritos en clases derivadas. </a:t>
                      </a:r>
                    </a:p>
                  </a:txBody>
                  <a:tcPr marL="90000" marR="90000" marT="46805" marB="468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A5023F46-384D-4554-A48F-0578EBE45B52}"/>
              </a:ext>
            </a:extLst>
          </p:cNvPr>
          <p:cNvSpPr>
            <a:spLocks noGrp="1" noChangeArrowheads="1"/>
          </p:cNvSpPr>
          <p:nvPr>
            <p:ph type="title"/>
          </p:nvPr>
        </p:nvSpPr>
        <p:spPr>
          <a:xfrm>
            <a:off x="381000" y="228600"/>
            <a:ext cx="8393113" cy="757238"/>
          </a:xfrm>
        </p:spPr>
        <p:txBody>
          <a:bodyPr/>
          <a:lstStyle/>
          <a:p>
            <a:pPr algn="ctr" eaLnBrk="1" hangingPunct="1">
              <a:defRPr/>
            </a:pPr>
            <a:r>
              <a:rPr lang="es-AR" dirty="0"/>
              <a:t>Temas a Tratar</a:t>
            </a:r>
          </a:p>
        </p:txBody>
      </p:sp>
      <p:sp>
        <p:nvSpPr>
          <p:cNvPr id="204803" name="Rectangle 3">
            <a:extLst>
              <a:ext uri="{FF2B5EF4-FFF2-40B4-BE49-F238E27FC236}">
                <a16:creationId xmlns:a16="http://schemas.microsoft.com/office/drawing/2014/main" id="{FE2250EC-C39B-4254-B186-0D10E30500B2}"/>
              </a:ext>
            </a:extLst>
          </p:cNvPr>
          <p:cNvSpPr>
            <a:spLocks noGrp="1" noChangeArrowheads="1"/>
          </p:cNvSpPr>
          <p:nvPr>
            <p:ph type="body" idx="1"/>
          </p:nvPr>
        </p:nvSpPr>
        <p:spPr>
          <a:xfrm>
            <a:off x="228600" y="1371600"/>
            <a:ext cx="8915400" cy="2659063"/>
          </a:xfrm>
        </p:spPr>
        <p:txBody>
          <a:bodyPr/>
          <a:lstStyle/>
          <a:p>
            <a:pPr eaLnBrk="1" hangingPunct="1">
              <a:defRPr/>
            </a:pPr>
            <a:r>
              <a:rPr lang="es-AR" dirty="0"/>
              <a:t>Programación Orientada a Objetos (POO)</a:t>
            </a:r>
          </a:p>
          <a:p>
            <a:pPr lvl="1" eaLnBrk="1" hangingPunct="1">
              <a:defRPr/>
            </a:pPr>
            <a:r>
              <a:rPr lang="es-AR" dirty="0">
                <a:solidFill>
                  <a:schemeClr val="accent1"/>
                </a:solidFill>
              </a:rPr>
              <a:t>Características</a:t>
            </a:r>
          </a:p>
          <a:p>
            <a:pPr lvl="1" eaLnBrk="1" hangingPunct="1">
              <a:defRPr/>
            </a:pPr>
            <a:r>
              <a:rPr lang="es-AR" dirty="0"/>
              <a:t>Pilares</a:t>
            </a:r>
          </a:p>
          <a:p>
            <a:pPr eaLnBrk="1" hangingPunct="1">
              <a:defRPr/>
            </a:pPr>
            <a:r>
              <a:rPr lang="es-AR" dirty="0"/>
              <a:t>Clases</a:t>
            </a:r>
          </a:p>
          <a:p>
            <a:pPr eaLnBrk="1" hangingPunct="1">
              <a:defRPr/>
            </a:pPr>
            <a:r>
              <a:rPr lang="es-AR" dirty="0"/>
              <a:t>NameSpaces</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D606F4A7-5F91-429F-8BDD-05A25669CEA4}"/>
              </a:ext>
            </a:extLst>
          </p:cNvPr>
          <p:cNvSpPr>
            <a:spLocks noGrp="1" noChangeArrowheads="1"/>
          </p:cNvSpPr>
          <p:nvPr>
            <p:ph type="title"/>
          </p:nvPr>
        </p:nvSpPr>
        <p:spPr>
          <a:xfrm>
            <a:off x="381000" y="228600"/>
            <a:ext cx="8393113" cy="757238"/>
          </a:xfrm>
        </p:spPr>
        <p:txBody>
          <a:bodyPr/>
          <a:lstStyle/>
          <a:p>
            <a:pPr eaLnBrk="1" hangingPunct="1">
              <a:defRPr/>
            </a:pPr>
            <a:r>
              <a:rPr lang="es-ES" dirty="0"/>
              <a:t>Ejemplo de una Clase</a:t>
            </a:r>
          </a:p>
        </p:txBody>
      </p:sp>
      <p:sp>
        <p:nvSpPr>
          <p:cNvPr id="45059" name="Rectangle 4">
            <a:extLst>
              <a:ext uri="{FF2B5EF4-FFF2-40B4-BE49-F238E27FC236}">
                <a16:creationId xmlns:a16="http://schemas.microsoft.com/office/drawing/2014/main" id="{817AED73-6F61-4A1F-9DB1-5861FA3AF7F8}"/>
              </a:ext>
            </a:extLst>
          </p:cNvPr>
          <p:cNvSpPr>
            <a:spLocks noChangeArrowheads="1"/>
          </p:cNvSpPr>
          <p:nvPr/>
        </p:nvSpPr>
        <p:spPr bwMode="auto">
          <a:xfrm>
            <a:off x="533400" y="1219200"/>
            <a:ext cx="8229600" cy="548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public class </a:t>
            </a:r>
            <a:r>
              <a:rPr lang="es-AR" altLang="es-AR" sz="2000" b="1">
                <a:solidFill>
                  <a:schemeClr val="accent2"/>
                </a:solidFill>
                <a:latin typeface="Arial Narrow" panose="020B0606020202030204" pitchFamily="34" charset="0"/>
                <a:cs typeface="Times New Roman" panose="02020603050405020304" pitchFamily="18" charset="0"/>
              </a:rPr>
              <a:t>Automovil</a:t>
            </a:r>
            <a:r>
              <a:rPr lang="es-AR" altLang="es-AR" sz="2000" b="1">
                <a:solidFill>
                  <a:srgbClr val="000000"/>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		</a:t>
            </a:r>
            <a:r>
              <a:rPr lang="es-AR" altLang="es-AR" sz="2000" b="1">
                <a:solidFill>
                  <a:schemeClr val="hlink"/>
                </a:solidFill>
                <a:latin typeface="Arial Narrow" panose="020B0606020202030204" pitchFamily="34" charset="0"/>
                <a:cs typeface="Times New Roman" panose="02020603050405020304" pitchFamily="18" charset="0"/>
              </a:rPr>
              <a:t>// Atributos NO estáticos</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public</a:t>
            </a: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chemeClr val="accent2"/>
                </a:solidFill>
                <a:latin typeface="Arial Narrow" panose="020B0606020202030204" pitchFamily="34" charset="0"/>
                <a:cs typeface="Times New Roman" panose="02020603050405020304" pitchFamily="18" charset="0"/>
              </a:rPr>
              <a:t>Single</a:t>
            </a:r>
            <a:r>
              <a:rPr lang="es-AR" altLang="es-AR" sz="2000" b="1">
                <a:solidFill>
                  <a:schemeClr val="bg2"/>
                </a:solidFill>
                <a:latin typeface="Arial Narrow" panose="020B0606020202030204" pitchFamily="34" charset="0"/>
                <a:cs typeface="Times New Roman" panose="02020603050405020304" pitchFamily="18" charset="0"/>
              </a:rPr>
              <a:t> velocidadActual;</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chemeClr val="hlink"/>
                </a:solidFill>
                <a:latin typeface="Arial Narrow" panose="020B0606020202030204" pitchFamily="34" charset="0"/>
                <a:cs typeface="Times New Roman" panose="02020603050405020304" pitchFamily="18" charset="0"/>
              </a:rPr>
              <a:t>	// Atributos estáticos</a:t>
            </a:r>
            <a:endParaRPr lang="es-AR" altLang="es-AR" sz="2000" b="1">
              <a:solidFill>
                <a:schemeClr val="bg2"/>
              </a:solidFill>
              <a:latin typeface="Arial Narrow" panose="020B0606020202030204" pitchFamily="34" charset="0"/>
              <a:cs typeface="Times New Roman" panose="02020603050405020304" pitchFamily="18" charset="0"/>
            </a:endParaRP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public static</a:t>
            </a: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chemeClr val="accent2"/>
                </a:solidFill>
                <a:latin typeface="Arial Narrow" panose="020B0606020202030204" pitchFamily="34" charset="0"/>
                <a:cs typeface="Times New Roman" panose="02020603050405020304" pitchFamily="18" charset="0"/>
              </a:rPr>
              <a:t>Byte</a:t>
            </a:r>
            <a:r>
              <a:rPr lang="es-AR" altLang="es-AR" sz="2000" b="1">
                <a:solidFill>
                  <a:schemeClr val="bg2"/>
                </a:solidFill>
                <a:latin typeface="Arial Narrow" panose="020B0606020202030204" pitchFamily="34" charset="0"/>
                <a:cs typeface="Times New Roman" panose="02020603050405020304" pitchFamily="18" charset="0"/>
              </a:rPr>
              <a:t> cantidadRuedas;</a:t>
            </a:r>
          </a:p>
          <a:p>
            <a:pPr eaLnBrk="1" hangingPunct="1">
              <a:lnSpc>
                <a:spcPct val="100000"/>
              </a:lnSpc>
              <a:spcBef>
                <a:spcPct val="0"/>
              </a:spcBef>
              <a:buClrTx/>
              <a:buSzTx/>
              <a:buFontTx/>
              <a:buNone/>
            </a:pPr>
            <a:r>
              <a:rPr lang="es-AR" altLang="es-AR" sz="2000" b="1">
                <a:solidFill>
                  <a:schemeClr val="hlink"/>
                </a:solidFill>
                <a:latin typeface="Arial Narrow" panose="020B0606020202030204" pitchFamily="34" charset="0"/>
                <a:cs typeface="Times New Roman" panose="02020603050405020304" pitchFamily="18" charset="0"/>
              </a:rPr>
              <a:t>		// Métodos estáticos</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public static</a:t>
            </a: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void</a:t>
            </a:r>
            <a:r>
              <a:rPr lang="es-AR" altLang="es-AR" sz="2000" b="1">
                <a:solidFill>
                  <a:schemeClr val="bg2"/>
                </a:solidFill>
                <a:latin typeface="Arial Narrow" panose="020B0606020202030204" pitchFamily="34" charset="0"/>
                <a:cs typeface="Times New Roman" panose="02020603050405020304" pitchFamily="18" charset="0"/>
              </a:rPr>
              <a:t> MostrarCantidadRuedas()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chemeClr val="accent2"/>
                </a:solidFill>
                <a:latin typeface="Arial Narrow" panose="020B0606020202030204" pitchFamily="34" charset="0"/>
                <a:cs typeface="Times New Roman" panose="02020603050405020304" pitchFamily="18" charset="0"/>
              </a:rPr>
              <a:t>Console</a:t>
            </a:r>
            <a:r>
              <a:rPr lang="es-AR" altLang="es-AR" sz="2000" b="1">
                <a:solidFill>
                  <a:schemeClr val="bg2"/>
                </a:solidFill>
                <a:latin typeface="Arial Narrow" panose="020B0606020202030204" pitchFamily="34" charset="0"/>
                <a:cs typeface="Times New Roman" panose="02020603050405020304" pitchFamily="18" charset="0"/>
              </a:rPr>
              <a:t>.Write(</a:t>
            </a:r>
            <a:r>
              <a:rPr lang="es-AR" altLang="es-AR" sz="2000" b="1">
                <a:solidFill>
                  <a:schemeClr val="accent2"/>
                </a:solidFill>
                <a:latin typeface="Arial Narrow" panose="020B0606020202030204" pitchFamily="34" charset="0"/>
                <a:cs typeface="Times New Roman" panose="02020603050405020304" pitchFamily="18" charset="0"/>
              </a:rPr>
              <a:t>Automovil</a:t>
            </a:r>
            <a:r>
              <a:rPr lang="es-AR" altLang="es-AR" sz="2000" b="1">
                <a:solidFill>
                  <a:srgbClr val="000000"/>
                </a:solidFill>
                <a:latin typeface="Arial Narrow" panose="020B0606020202030204" pitchFamily="34" charset="0"/>
                <a:cs typeface="Times New Roman" panose="02020603050405020304" pitchFamily="18" charset="0"/>
              </a:rPr>
              <a:t>.</a:t>
            </a:r>
            <a:r>
              <a:rPr lang="es-AR" altLang="es-AR" sz="2000" b="1">
                <a:solidFill>
                  <a:schemeClr val="bg2"/>
                </a:solidFill>
                <a:latin typeface="Arial Narrow" panose="020B0606020202030204" pitchFamily="34" charset="0"/>
                <a:cs typeface="Times New Roman" panose="02020603050405020304" pitchFamily="18" charset="0"/>
              </a:rPr>
              <a:t>cantidadRuedas);</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 </a:t>
            </a:r>
          </a:p>
          <a:p>
            <a:pPr eaLnBrk="1" hangingPunct="1">
              <a:lnSpc>
                <a:spcPct val="100000"/>
              </a:lnSpc>
              <a:spcBef>
                <a:spcPct val="0"/>
              </a:spcBef>
              <a:buClrTx/>
              <a:buSzTx/>
              <a:buFontTx/>
              <a:buNone/>
            </a:pPr>
            <a:r>
              <a:rPr lang="es-AR" altLang="es-AR" sz="2000" b="1">
                <a:solidFill>
                  <a:schemeClr val="hlink"/>
                </a:solidFill>
                <a:latin typeface="Arial Narrow" panose="020B0606020202030204" pitchFamily="34" charset="0"/>
                <a:cs typeface="Times New Roman" panose="02020603050405020304" pitchFamily="18" charset="0"/>
              </a:rPr>
              <a:t>		// Métodos NO estáticos</a:t>
            </a:r>
            <a:endParaRPr lang="es-AR" altLang="es-AR" sz="2000" b="1">
              <a:solidFill>
                <a:schemeClr val="bg2"/>
              </a:solidFill>
              <a:latin typeface="Arial Narrow" panose="020B0606020202030204" pitchFamily="34" charset="0"/>
              <a:cs typeface="Times New Roman" panose="02020603050405020304" pitchFamily="18" charset="0"/>
            </a:endParaRP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public void</a:t>
            </a:r>
            <a:r>
              <a:rPr lang="es-AR" altLang="es-AR" sz="2000" b="1">
                <a:solidFill>
                  <a:schemeClr val="bg2"/>
                </a:solidFill>
                <a:latin typeface="Arial Narrow" panose="020B0606020202030204" pitchFamily="34" charset="0"/>
                <a:cs typeface="Times New Roman" panose="02020603050405020304" pitchFamily="18" charset="0"/>
              </a:rPr>
              <a:t> Acelerar (</a:t>
            </a:r>
            <a:r>
              <a:rPr lang="es-AR" altLang="es-AR" sz="2000" b="1">
                <a:solidFill>
                  <a:schemeClr val="accent2"/>
                </a:solidFill>
                <a:latin typeface="Arial Narrow" panose="020B0606020202030204" pitchFamily="34" charset="0"/>
                <a:cs typeface="Times New Roman" panose="02020603050405020304" pitchFamily="18" charset="0"/>
              </a:rPr>
              <a:t>Single</a:t>
            </a:r>
            <a:r>
              <a:rPr lang="es-AR" altLang="es-AR" sz="2000" b="1">
                <a:solidFill>
                  <a:schemeClr val="bg2"/>
                </a:solidFill>
                <a:latin typeface="Arial Narrow" panose="020B0606020202030204" pitchFamily="34" charset="0"/>
                <a:cs typeface="Times New Roman" panose="02020603050405020304" pitchFamily="18" charset="0"/>
              </a:rPr>
              <a:t> velocidad)</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 this.</a:t>
            </a:r>
            <a:r>
              <a:rPr lang="es-AR" altLang="es-AR" sz="2000" b="1">
                <a:solidFill>
                  <a:schemeClr val="bg2"/>
                </a:solidFill>
                <a:latin typeface="Arial Narrow" panose="020B0606020202030204" pitchFamily="34" charset="0"/>
                <a:cs typeface="Times New Roman" panose="02020603050405020304" pitchFamily="18" charset="0"/>
              </a:rPr>
              <a:t>velocidadActual += velocidad;</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9487C721-30B1-4042-9AF4-3F2A439A767F}"/>
              </a:ext>
            </a:extLst>
          </p:cNvPr>
          <p:cNvSpPr>
            <a:spLocks noGrp="1" noChangeArrowheads="1"/>
          </p:cNvSpPr>
          <p:nvPr>
            <p:ph type="title"/>
          </p:nvPr>
        </p:nvSpPr>
        <p:spPr>
          <a:xfrm>
            <a:off x="381000" y="228600"/>
            <a:ext cx="8393113" cy="757238"/>
          </a:xfrm>
        </p:spPr>
        <p:txBody>
          <a:bodyPr/>
          <a:lstStyle/>
          <a:p>
            <a:pPr algn="ctr" eaLnBrk="1" hangingPunct="1">
              <a:defRPr/>
            </a:pPr>
            <a:r>
              <a:rPr lang="es-AR" dirty="0"/>
              <a:t>Temas a Tratar</a:t>
            </a:r>
            <a:endParaRPr lang="es-ES" dirty="0"/>
          </a:p>
        </p:txBody>
      </p:sp>
      <p:sp>
        <p:nvSpPr>
          <p:cNvPr id="254999" name="Rectangle 23">
            <a:extLst>
              <a:ext uri="{FF2B5EF4-FFF2-40B4-BE49-F238E27FC236}">
                <a16:creationId xmlns:a16="http://schemas.microsoft.com/office/drawing/2014/main" id="{1CFCBBB4-7EDE-4973-991A-A87E5DBA42A9}"/>
              </a:ext>
            </a:extLst>
          </p:cNvPr>
          <p:cNvSpPr>
            <a:spLocks noGrp="1" noChangeArrowheads="1"/>
          </p:cNvSpPr>
          <p:nvPr>
            <p:ph type="body" idx="1"/>
          </p:nvPr>
        </p:nvSpPr>
        <p:spPr>
          <a:xfrm>
            <a:off x="228600" y="1371600"/>
            <a:ext cx="8458200" cy="3613150"/>
          </a:xfrm>
        </p:spPr>
        <p:txBody>
          <a:bodyPr/>
          <a:lstStyle/>
          <a:p>
            <a:pPr eaLnBrk="1" hangingPunct="1">
              <a:defRPr/>
            </a:pPr>
            <a:r>
              <a:rPr lang="es-AR" dirty="0"/>
              <a:t>Programación Orientada a Objetos (POO)</a:t>
            </a:r>
          </a:p>
          <a:p>
            <a:pPr eaLnBrk="1" hangingPunct="1">
              <a:defRPr/>
            </a:pPr>
            <a:r>
              <a:rPr lang="es-AR" dirty="0"/>
              <a:t>Clases</a:t>
            </a:r>
          </a:p>
          <a:p>
            <a:pPr eaLnBrk="1" hangingPunct="1">
              <a:defRPr/>
            </a:pPr>
            <a:r>
              <a:rPr lang="es-AR" dirty="0"/>
              <a:t>NameSpaces</a:t>
            </a:r>
          </a:p>
          <a:p>
            <a:pPr lvl="1" eaLnBrk="1" hangingPunct="1">
              <a:defRPr/>
            </a:pPr>
            <a:r>
              <a:rPr lang="es-AR" dirty="0">
                <a:solidFill>
                  <a:schemeClr val="accent1"/>
                </a:solidFill>
              </a:rPr>
              <a:t>Características</a:t>
            </a:r>
          </a:p>
          <a:p>
            <a:pPr lvl="1" eaLnBrk="1" hangingPunct="1">
              <a:defRPr/>
            </a:pPr>
            <a:r>
              <a:rPr lang="es-AR" dirty="0"/>
              <a:t>Directivas</a:t>
            </a:r>
          </a:p>
          <a:p>
            <a:pPr lvl="1" eaLnBrk="1" hangingPunct="1">
              <a:defRPr/>
            </a:pPr>
            <a:r>
              <a:rPr lang="es-AR" dirty="0"/>
              <a:t>Creación</a:t>
            </a:r>
          </a:p>
          <a:p>
            <a:pPr lvl="1" eaLnBrk="1" hangingPunct="1">
              <a:defRPr/>
            </a:pPr>
            <a:r>
              <a:rPr lang="es-AR" dirty="0"/>
              <a:t>Miembros</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4F5FBC35-C902-4164-9C30-3AD1B4910F58}"/>
              </a:ext>
            </a:extLst>
          </p:cNvPr>
          <p:cNvSpPr>
            <a:spLocks noGrp="1" noChangeArrowheads="1"/>
          </p:cNvSpPr>
          <p:nvPr>
            <p:ph type="title"/>
          </p:nvPr>
        </p:nvSpPr>
        <p:spPr>
          <a:xfrm>
            <a:off x="381000" y="228600"/>
            <a:ext cx="8393113" cy="757238"/>
          </a:xfrm>
        </p:spPr>
        <p:txBody>
          <a:bodyPr/>
          <a:lstStyle/>
          <a:p>
            <a:pPr eaLnBrk="1" hangingPunct="1">
              <a:defRPr/>
            </a:pPr>
            <a:r>
              <a:rPr lang="es-AR" dirty="0"/>
              <a:t>¿Qué es un NameSpace?</a:t>
            </a:r>
            <a:endParaRPr lang="es-ES" dirty="0"/>
          </a:p>
        </p:txBody>
      </p:sp>
      <p:sp>
        <p:nvSpPr>
          <p:cNvPr id="262147" name="Rectangle 3">
            <a:extLst>
              <a:ext uri="{FF2B5EF4-FFF2-40B4-BE49-F238E27FC236}">
                <a16:creationId xmlns:a16="http://schemas.microsoft.com/office/drawing/2014/main" id="{FCA9E7A8-F31B-469F-92A3-533986DDDD95}"/>
              </a:ext>
            </a:extLst>
          </p:cNvPr>
          <p:cNvSpPr>
            <a:spLocks noGrp="1" noChangeArrowheads="1"/>
          </p:cNvSpPr>
          <p:nvPr>
            <p:ph type="body" idx="1"/>
          </p:nvPr>
        </p:nvSpPr>
        <p:spPr>
          <a:xfrm>
            <a:off x="381000" y="1219200"/>
            <a:ext cx="8763000" cy="5570538"/>
          </a:xfrm>
        </p:spPr>
        <p:txBody>
          <a:bodyPr/>
          <a:lstStyle/>
          <a:p>
            <a:pPr eaLnBrk="1" hangingPunct="1">
              <a:defRPr/>
            </a:pPr>
            <a:r>
              <a:rPr lang="es-ES" sz="2800" dirty="0"/>
              <a:t>Es una agrupación lógica de clases y otros elementos.</a:t>
            </a:r>
          </a:p>
          <a:p>
            <a:pPr eaLnBrk="1" hangingPunct="1">
              <a:defRPr/>
            </a:pPr>
            <a:endParaRPr lang="es-ES" sz="2200" dirty="0"/>
          </a:p>
          <a:p>
            <a:pPr eaLnBrk="1" hangingPunct="1">
              <a:defRPr/>
            </a:pPr>
            <a:r>
              <a:rPr lang="es-ES" sz="2800" dirty="0"/>
              <a:t>Toda clase esta dentro de un NameSpace.</a:t>
            </a:r>
          </a:p>
          <a:p>
            <a:pPr eaLnBrk="1" hangingPunct="1">
              <a:defRPr/>
            </a:pPr>
            <a:endParaRPr lang="es-ES" sz="2200" dirty="0"/>
          </a:p>
          <a:p>
            <a:pPr eaLnBrk="1" hangingPunct="1">
              <a:defRPr/>
            </a:pPr>
            <a:r>
              <a:rPr lang="es-ES" sz="2800" dirty="0"/>
              <a:t>Proporcionan un marco de trabajo jerárquico sobre el cuál se construye y organiza todo el código.</a:t>
            </a:r>
          </a:p>
          <a:p>
            <a:pPr eaLnBrk="1" hangingPunct="1">
              <a:defRPr/>
            </a:pPr>
            <a:endParaRPr lang="es-ES" sz="2200" dirty="0"/>
          </a:p>
          <a:p>
            <a:pPr eaLnBrk="1" hangingPunct="1">
              <a:defRPr/>
            </a:pPr>
            <a:r>
              <a:rPr lang="es-ES" sz="2800" dirty="0"/>
              <a:t>Su función principal es la organización del código para reducir los conflictos entre nombres.</a:t>
            </a:r>
          </a:p>
          <a:p>
            <a:pPr eaLnBrk="1" hangingPunct="1">
              <a:defRPr/>
            </a:pPr>
            <a:endParaRPr lang="es-ES" sz="2200" dirty="0"/>
          </a:p>
          <a:p>
            <a:pPr eaLnBrk="1" hangingPunct="1">
              <a:defRPr/>
            </a:pPr>
            <a:r>
              <a:rPr lang="es-ES" sz="2800" dirty="0"/>
              <a:t>Esto hace posible utilizar en un mismo programa componentes de distinta procedencia.</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FE692FF3-105F-4BE3-B018-AA410FD676AA}"/>
              </a:ext>
            </a:extLst>
          </p:cNvPr>
          <p:cNvSpPr>
            <a:spLocks noGrp="1" noChangeArrowheads="1"/>
          </p:cNvSpPr>
          <p:nvPr>
            <p:ph type="title"/>
          </p:nvPr>
        </p:nvSpPr>
        <p:spPr>
          <a:xfrm>
            <a:off x="381000" y="228600"/>
            <a:ext cx="8393113" cy="757238"/>
          </a:xfrm>
        </p:spPr>
        <p:txBody>
          <a:bodyPr/>
          <a:lstStyle/>
          <a:p>
            <a:pPr eaLnBrk="1" hangingPunct="1">
              <a:defRPr/>
            </a:pPr>
            <a:r>
              <a:rPr lang="es-ES" dirty="0"/>
              <a:t>Ejemplo de un NameSpace</a:t>
            </a:r>
          </a:p>
        </p:txBody>
      </p:sp>
      <p:sp>
        <p:nvSpPr>
          <p:cNvPr id="306179" name="Rectangle 3">
            <a:extLst>
              <a:ext uri="{FF2B5EF4-FFF2-40B4-BE49-F238E27FC236}">
                <a16:creationId xmlns:a16="http://schemas.microsoft.com/office/drawing/2014/main" id="{0B169BF2-E9AC-4755-8BBF-0423D18FDE0C}"/>
              </a:ext>
            </a:extLst>
          </p:cNvPr>
          <p:cNvSpPr>
            <a:spLocks noGrp="1" noChangeArrowheads="1"/>
          </p:cNvSpPr>
          <p:nvPr>
            <p:ph type="body" idx="1"/>
          </p:nvPr>
        </p:nvSpPr>
        <p:spPr>
          <a:xfrm>
            <a:off x="381000" y="1416050"/>
            <a:ext cx="8763000" cy="4970463"/>
          </a:xfrm>
        </p:spPr>
        <p:txBody>
          <a:bodyPr/>
          <a:lstStyle/>
          <a:p>
            <a:pPr eaLnBrk="1" hangingPunct="1">
              <a:defRPr/>
            </a:pPr>
            <a:r>
              <a:rPr lang="es-ES" sz="2800" dirty="0"/>
              <a:t>System.Console.WriteLine()</a:t>
            </a:r>
          </a:p>
          <a:p>
            <a:pPr eaLnBrk="1" hangingPunct="1">
              <a:defRPr/>
            </a:pPr>
            <a:endParaRPr lang="es-ES" dirty="0"/>
          </a:p>
          <a:p>
            <a:pPr eaLnBrk="1" hangingPunct="1">
              <a:defRPr/>
            </a:pPr>
            <a:r>
              <a:rPr lang="es-ES" sz="2800" dirty="0"/>
              <a:t>Dónde:</a:t>
            </a:r>
          </a:p>
          <a:p>
            <a:pPr lvl="1" eaLnBrk="1" hangingPunct="1">
              <a:defRPr/>
            </a:pPr>
            <a:r>
              <a:rPr lang="es-ES" b="1" dirty="0"/>
              <a:t>System</a:t>
            </a:r>
            <a:r>
              <a:rPr lang="es-ES" dirty="0"/>
              <a:t> es el NameSpace de la BCL (Base </a:t>
            </a:r>
            <a:r>
              <a:rPr lang="es-ES" dirty="0" err="1"/>
              <a:t>Class</a:t>
            </a:r>
            <a:r>
              <a:rPr lang="es-ES" dirty="0"/>
              <a:t> Library).</a:t>
            </a:r>
          </a:p>
          <a:p>
            <a:pPr lvl="1" eaLnBrk="1" hangingPunct="1">
              <a:defRPr/>
            </a:pPr>
            <a:endParaRPr lang="es-ES" sz="2200" dirty="0"/>
          </a:p>
          <a:p>
            <a:pPr lvl="1" eaLnBrk="1" hangingPunct="1">
              <a:defRPr/>
            </a:pPr>
            <a:r>
              <a:rPr lang="es-ES" b="1" dirty="0"/>
              <a:t>Console</a:t>
            </a:r>
            <a:r>
              <a:rPr lang="es-ES" dirty="0"/>
              <a:t> es una clase dentro del NameSpace System.</a:t>
            </a:r>
          </a:p>
          <a:p>
            <a:pPr lvl="1" eaLnBrk="1" hangingPunct="1">
              <a:defRPr/>
            </a:pPr>
            <a:endParaRPr lang="es-ES" sz="2200" dirty="0"/>
          </a:p>
          <a:p>
            <a:pPr lvl="1" eaLnBrk="1" hangingPunct="1">
              <a:defRPr/>
            </a:pPr>
            <a:r>
              <a:rPr lang="es-ES" b="1" dirty="0"/>
              <a:t>WriteLine</a:t>
            </a:r>
            <a:r>
              <a:rPr lang="es-ES" dirty="0"/>
              <a:t> es uno de los métodos de la clase Console.</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B6BFCCF6-4E52-4FB1-B5FD-3186F4D88DE1}"/>
              </a:ext>
            </a:extLst>
          </p:cNvPr>
          <p:cNvSpPr>
            <a:spLocks noGrp="1" noChangeArrowheads="1"/>
          </p:cNvSpPr>
          <p:nvPr>
            <p:ph type="title"/>
          </p:nvPr>
        </p:nvSpPr>
        <p:spPr>
          <a:xfrm>
            <a:off x="381000" y="228600"/>
            <a:ext cx="8393113" cy="757238"/>
          </a:xfrm>
        </p:spPr>
        <p:txBody>
          <a:bodyPr/>
          <a:lstStyle/>
          <a:p>
            <a:pPr algn="ctr" eaLnBrk="1" hangingPunct="1">
              <a:defRPr/>
            </a:pPr>
            <a:r>
              <a:rPr lang="es-AR" dirty="0"/>
              <a:t>Temas a Tratar</a:t>
            </a:r>
            <a:endParaRPr lang="es-ES" dirty="0"/>
          </a:p>
        </p:txBody>
      </p:sp>
      <p:sp>
        <p:nvSpPr>
          <p:cNvPr id="268294" name="Rectangle 6">
            <a:extLst>
              <a:ext uri="{FF2B5EF4-FFF2-40B4-BE49-F238E27FC236}">
                <a16:creationId xmlns:a16="http://schemas.microsoft.com/office/drawing/2014/main" id="{C5295699-67CC-45FF-B537-E2EF09366077}"/>
              </a:ext>
            </a:extLst>
          </p:cNvPr>
          <p:cNvSpPr>
            <a:spLocks noGrp="1" noChangeArrowheads="1"/>
          </p:cNvSpPr>
          <p:nvPr>
            <p:ph type="body" idx="1"/>
          </p:nvPr>
        </p:nvSpPr>
        <p:spPr>
          <a:xfrm>
            <a:off x="228600" y="1371600"/>
            <a:ext cx="8458200" cy="3613150"/>
          </a:xfrm>
        </p:spPr>
        <p:txBody>
          <a:bodyPr/>
          <a:lstStyle/>
          <a:p>
            <a:pPr eaLnBrk="1" hangingPunct="1">
              <a:defRPr/>
            </a:pPr>
            <a:r>
              <a:rPr lang="es-AR" dirty="0"/>
              <a:t>Programación Orientada a Objetos (POO)</a:t>
            </a:r>
          </a:p>
          <a:p>
            <a:pPr eaLnBrk="1" hangingPunct="1">
              <a:defRPr/>
            </a:pPr>
            <a:r>
              <a:rPr lang="es-AR" dirty="0"/>
              <a:t>Clases</a:t>
            </a:r>
          </a:p>
          <a:p>
            <a:pPr eaLnBrk="1" hangingPunct="1">
              <a:defRPr/>
            </a:pPr>
            <a:r>
              <a:rPr lang="es-AR" dirty="0"/>
              <a:t>NameSpaces</a:t>
            </a:r>
          </a:p>
          <a:p>
            <a:pPr lvl="1" eaLnBrk="1" hangingPunct="1">
              <a:defRPr/>
            </a:pPr>
            <a:r>
              <a:rPr lang="es-AR" dirty="0"/>
              <a:t>Características</a:t>
            </a:r>
          </a:p>
          <a:p>
            <a:pPr lvl="1" eaLnBrk="1" hangingPunct="1">
              <a:defRPr/>
            </a:pPr>
            <a:r>
              <a:rPr lang="es-AR" dirty="0">
                <a:solidFill>
                  <a:schemeClr val="accent1"/>
                </a:solidFill>
              </a:rPr>
              <a:t>Directivas</a:t>
            </a:r>
          </a:p>
          <a:p>
            <a:pPr lvl="1" eaLnBrk="1" hangingPunct="1">
              <a:defRPr/>
            </a:pPr>
            <a:r>
              <a:rPr lang="es-AR" dirty="0"/>
              <a:t>Creación</a:t>
            </a:r>
          </a:p>
          <a:p>
            <a:pPr lvl="1" eaLnBrk="1" hangingPunct="1">
              <a:defRPr/>
            </a:pPr>
            <a:r>
              <a:rPr lang="es-AR" dirty="0"/>
              <a:t>Miembros</a:t>
            </a: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02E60AAC-F30B-4574-836F-811AC61C6814}"/>
              </a:ext>
            </a:extLst>
          </p:cNvPr>
          <p:cNvSpPr>
            <a:spLocks noGrp="1" noChangeArrowheads="1"/>
          </p:cNvSpPr>
          <p:nvPr>
            <p:ph type="title"/>
          </p:nvPr>
        </p:nvSpPr>
        <p:spPr>
          <a:xfrm>
            <a:off x="381000" y="228600"/>
            <a:ext cx="8393113" cy="757238"/>
          </a:xfrm>
        </p:spPr>
        <p:txBody>
          <a:bodyPr/>
          <a:lstStyle/>
          <a:p>
            <a:pPr eaLnBrk="1" hangingPunct="1">
              <a:defRPr/>
            </a:pPr>
            <a:r>
              <a:rPr lang="es-ES" dirty="0"/>
              <a:t>Directivas de un NameSpace </a:t>
            </a:r>
          </a:p>
        </p:txBody>
      </p:sp>
      <p:sp>
        <p:nvSpPr>
          <p:cNvPr id="269316" name="Rectangle 4">
            <a:extLst>
              <a:ext uri="{FF2B5EF4-FFF2-40B4-BE49-F238E27FC236}">
                <a16:creationId xmlns:a16="http://schemas.microsoft.com/office/drawing/2014/main" id="{058A18E7-62C3-4981-A61F-09A46300C57C}"/>
              </a:ext>
            </a:extLst>
          </p:cNvPr>
          <p:cNvSpPr>
            <a:spLocks noGrp="1" noChangeArrowheads="1"/>
          </p:cNvSpPr>
          <p:nvPr>
            <p:ph type="body" idx="1"/>
          </p:nvPr>
        </p:nvSpPr>
        <p:spPr>
          <a:xfrm>
            <a:off x="381000" y="1416050"/>
            <a:ext cx="8763000" cy="4756150"/>
          </a:xfrm>
        </p:spPr>
        <p:txBody>
          <a:bodyPr/>
          <a:lstStyle/>
          <a:p>
            <a:pPr eaLnBrk="1" hangingPunct="1">
              <a:defRPr/>
            </a:pPr>
            <a:r>
              <a:rPr lang="es-ES" sz="2800" dirty="0"/>
              <a:t>Son elementos que permiten a un programa identificar los NameSpaces que se usarán en el mismo.</a:t>
            </a:r>
          </a:p>
          <a:p>
            <a:pPr eaLnBrk="1" hangingPunct="1">
              <a:defRPr/>
            </a:pPr>
            <a:endParaRPr lang="es-ES" sz="2200" dirty="0"/>
          </a:p>
          <a:p>
            <a:pPr eaLnBrk="1" hangingPunct="1">
              <a:defRPr/>
            </a:pPr>
            <a:r>
              <a:rPr lang="es-ES" sz="2800" dirty="0"/>
              <a:t>Permiten el uso de los miembros de un NameSpace sin tener que especificar un nombre completamente cualificado.</a:t>
            </a:r>
          </a:p>
          <a:p>
            <a:pPr eaLnBrk="1" hangingPunct="1">
              <a:defRPr/>
            </a:pPr>
            <a:endParaRPr lang="es-ES" sz="2200" dirty="0"/>
          </a:p>
          <a:p>
            <a:pPr eaLnBrk="1" hangingPunct="1">
              <a:defRPr/>
            </a:pPr>
            <a:r>
              <a:rPr lang="es-ES" sz="2800" dirty="0"/>
              <a:t>C# posee dos directivas de NameSpace:</a:t>
            </a:r>
          </a:p>
          <a:p>
            <a:pPr lvl="1" eaLnBrk="1" hangingPunct="1">
              <a:defRPr/>
            </a:pPr>
            <a:r>
              <a:rPr lang="es-ES" sz="2400" dirty="0"/>
              <a:t>Using</a:t>
            </a:r>
          </a:p>
          <a:p>
            <a:pPr lvl="1" eaLnBrk="1" hangingPunct="1">
              <a:defRPr/>
            </a:pPr>
            <a:r>
              <a:rPr lang="es-ES" sz="2400" dirty="0"/>
              <a:t>Alias</a:t>
            </a: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a:extLst>
              <a:ext uri="{FF2B5EF4-FFF2-40B4-BE49-F238E27FC236}">
                <a16:creationId xmlns:a16="http://schemas.microsoft.com/office/drawing/2014/main" id="{57AB54D3-0123-4C2A-8756-ECDC374BBB19}"/>
              </a:ext>
            </a:extLst>
          </p:cNvPr>
          <p:cNvSpPr>
            <a:spLocks noGrp="1" noChangeArrowheads="1"/>
          </p:cNvSpPr>
          <p:nvPr>
            <p:ph type="body" idx="1"/>
          </p:nvPr>
        </p:nvSpPr>
        <p:spPr>
          <a:xfrm>
            <a:off x="381000" y="1411288"/>
            <a:ext cx="8763000" cy="1255712"/>
          </a:xfrm>
        </p:spPr>
        <p:txBody>
          <a:bodyPr/>
          <a:lstStyle/>
          <a:p>
            <a:pPr eaLnBrk="1" hangingPunct="1">
              <a:defRPr/>
            </a:pPr>
            <a:r>
              <a:rPr lang="es-ES" sz="2800" dirty="0"/>
              <a:t>Permite la especificación de una llamada a un método sin el uso obligatorio de un nombre completamente cualificado.</a:t>
            </a:r>
          </a:p>
        </p:txBody>
      </p:sp>
      <p:sp>
        <p:nvSpPr>
          <p:cNvPr id="263174" name="Rectangle 6">
            <a:extLst>
              <a:ext uri="{FF2B5EF4-FFF2-40B4-BE49-F238E27FC236}">
                <a16:creationId xmlns:a16="http://schemas.microsoft.com/office/drawing/2014/main" id="{96AC727E-E034-459D-8C89-3F659E26BE74}"/>
              </a:ext>
            </a:extLst>
          </p:cNvPr>
          <p:cNvSpPr>
            <a:spLocks noGrp="1" noChangeArrowheads="1"/>
          </p:cNvSpPr>
          <p:nvPr>
            <p:ph type="title"/>
          </p:nvPr>
        </p:nvSpPr>
        <p:spPr>
          <a:xfrm>
            <a:off x="381000" y="228600"/>
            <a:ext cx="8393113" cy="757238"/>
          </a:xfrm>
        </p:spPr>
        <p:txBody>
          <a:bodyPr/>
          <a:lstStyle/>
          <a:p>
            <a:pPr eaLnBrk="1" hangingPunct="1">
              <a:defRPr/>
            </a:pPr>
            <a:r>
              <a:rPr lang="es-AR" dirty="0"/>
              <a:t>Directiva Using</a:t>
            </a:r>
            <a:endParaRPr lang="es-ES" dirty="0"/>
          </a:p>
        </p:txBody>
      </p:sp>
      <p:sp>
        <p:nvSpPr>
          <p:cNvPr id="51204" name="Rectangle 9">
            <a:extLst>
              <a:ext uri="{FF2B5EF4-FFF2-40B4-BE49-F238E27FC236}">
                <a16:creationId xmlns:a16="http://schemas.microsoft.com/office/drawing/2014/main" id="{E423CD94-E6BE-4B00-8631-36F7C2179801}"/>
              </a:ext>
            </a:extLst>
          </p:cNvPr>
          <p:cNvSpPr>
            <a:spLocks noChangeArrowheads="1"/>
          </p:cNvSpPr>
          <p:nvPr/>
        </p:nvSpPr>
        <p:spPr bwMode="auto">
          <a:xfrm>
            <a:off x="609600" y="3200400"/>
            <a:ext cx="8229600" cy="2971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using </a:t>
            </a:r>
            <a:r>
              <a:rPr lang="es-AR" altLang="es-AR" sz="2000" b="1">
                <a:solidFill>
                  <a:schemeClr val="bg2"/>
                </a:solidFill>
                <a:latin typeface="Arial Narrow" panose="020B0606020202030204" pitchFamily="34" charset="0"/>
                <a:cs typeface="Times New Roman" panose="02020603050405020304" pitchFamily="18" charset="0"/>
              </a:rPr>
              <a:t>System;</a:t>
            </a:r>
            <a:r>
              <a:rPr lang="es-AR" altLang="es-AR" sz="2000" b="1">
                <a:solidFill>
                  <a:srgbClr val="0000FF"/>
                </a:solidFill>
                <a:latin typeface="Arial Narrow" panose="020B0606020202030204" pitchFamily="34" charset="0"/>
                <a:cs typeface="Times New Roman" panose="02020603050405020304" pitchFamily="18" charset="0"/>
              </a:rPr>
              <a:t>		</a:t>
            </a:r>
            <a:r>
              <a:rPr lang="es-AR" altLang="es-AR" sz="2000" b="1">
                <a:solidFill>
                  <a:schemeClr val="hlink"/>
                </a:solidFill>
                <a:latin typeface="Arial Narrow" panose="020B0606020202030204" pitchFamily="34" charset="0"/>
                <a:cs typeface="Times New Roman" panose="02020603050405020304" pitchFamily="18" charset="0"/>
              </a:rPr>
              <a:t>//Directiva USING</a:t>
            </a:r>
          </a:p>
          <a:p>
            <a:pPr eaLnBrk="1" hangingPunct="1">
              <a:lnSpc>
                <a:spcPct val="100000"/>
              </a:lnSpc>
              <a:spcBef>
                <a:spcPct val="0"/>
              </a:spcBef>
              <a:buClrTx/>
              <a:buSzTx/>
              <a:buFontTx/>
              <a:buNone/>
            </a:pPr>
            <a:endParaRPr lang="es-AR" altLang="es-AR" sz="2000" b="1">
              <a:solidFill>
                <a:srgbClr val="0000FF"/>
              </a:solidFill>
              <a:latin typeface="Arial Narrow" panose="020B0606020202030204" pitchFamily="34" charset="0"/>
              <a:cs typeface="Times New Roman" panose="02020603050405020304" pitchFamily="18" charset="0"/>
            </a:endParaRPr>
          </a:p>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public class </a:t>
            </a:r>
            <a:r>
              <a:rPr lang="es-AR" altLang="es-AR" sz="2000" b="1">
                <a:solidFill>
                  <a:schemeClr val="accent2"/>
                </a:solidFill>
                <a:latin typeface="Arial Narrow" panose="020B0606020202030204" pitchFamily="34" charset="0"/>
                <a:cs typeface="Times New Roman" panose="02020603050405020304" pitchFamily="18" charset="0"/>
              </a:rPr>
              <a:t>Program</a:t>
            </a:r>
            <a:r>
              <a:rPr lang="es-AR" altLang="es-AR" sz="2000" b="1">
                <a:solidFill>
                  <a:srgbClr val="000000"/>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public static</a:t>
            </a: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void</a:t>
            </a:r>
            <a:r>
              <a:rPr lang="es-AR" altLang="es-AR" sz="2000" b="1">
                <a:solidFill>
                  <a:schemeClr val="bg2"/>
                </a:solidFill>
                <a:latin typeface="Arial Narrow" panose="020B0606020202030204" pitchFamily="34" charset="0"/>
                <a:cs typeface="Times New Roman" panose="02020603050405020304" pitchFamily="18" charset="0"/>
              </a:rPr>
              <a:t> Main()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chemeClr val="accent2"/>
                </a:solidFill>
                <a:latin typeface="Arial Narrow" panose="020B0606020202030204" pitchFamily="34" charset="0"/>
                <a:cs typeface="Times New Roman" panose="02020603050405020304" pitchFamily="18" charset="0"/>
              </a:rPr>
              <a:t>Console</a:t>
            </a:r>
            <a:r>
              <a:rPr lang="es-AR" altLang="es-AR" sz="2000" b="1">
                <a:solidFill>
                  <a:schemeClr val="bg2"/>
                </a:solidFill>
                <a:latin typeface="Arial Narrow" panose="020B0606020202030204" pitchFamily="34" charset="0"/>
                <a:cs typeface="Times New Roman" panose="02020603050405020304" pitchFamily="18" charset="0"/>
              </a:rPr>
              <a:t>.WriteLine(</a:t>
            </a:r>
            <a:r>
              <a:rPr lang="es-AR" altLang="es-AR" sz="2000" b="1">
                <a:solidFill>
                  <a:srgbClr val="993300"/>
                </a:solidFill>
                <a:latin typeface="Arial Narrow" panose="020B0606020202030204" pitchFamily="34" charset="0"/>
                <a:cs typeface="Times New Roman" panose="02020603050405020304" pitchFamily="18" charset="0"/>
              </a:rPr>
              <a:t>“Hola”</a:t>
            </a:r>
            <a:r>
              <a:rPr lang="es-AR" altLang="es-AR" sz="2000" b="1">
                <a:solidFill>
                  <a:schemeClr val="bg2"/>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49A77918-C80B-4670-8BE5-EF5BAA87B3D2}"/>
              </a:ext>
            </a:extLst>
          </p:cNvPr>
          <p:cNvSpPr>
            <a:spLocks noGrp="1" noChangeArrowheads="1"/>
          </p:cNvSpPr>
          <p:nvPr>
            <p:ph type="title"/>
          </p:nvPr>
        </p:nvSpPr>
        <p:spPr>
          <a:xfrm>
            <a:off x="381000" y="228600"/>
            <a:ext cx="8393113" cy="757238"/>
          </a:xfrm>
        </p:spPr>
        <p:txBody>
          <a:bodyPr/>
          <a:lstStyle/>
          <a:p>
            <a:pPr eaLnBrk="1" hangingPunct="1">
              <a:defRPr/>
            </a:pPr>
            <a:r>
              <a:rPr lang="es-AR" dirty="0"/>
              <a:t>Directiva Alias</a:t>
            </a:r>
            <a:endParaRPr lang="es-ES" dirty="0"/>
          </a:p>
        </p:txBody>
      </p:sp>
      <p:sp>
        <p:nvSpPr>
          <p:cNvPr id="264199" name="Rectangle 7">
            <a:extLst>
              <a:ext uri="{FF2B5EF4-FFF2-40B4-BE49-F238E27FC236}">
                <a16:creationId xmlns:a16="http://schemas.microsoft.com/office/drawing/2014/main" id="{284AF8A0-7EC8-4324-B4E2-1FCD71CA8FE7}"/>
              </a:ext>
            </a:extLst>
          </p:cNvPr>
          <p:cNvSpPr>
            <a:spLocks noChangeArrowheads="1"/>
          </p:cNvSpPr>
          <p:nvPr/>
        </p:nvSpPr>
        <p:spPr bwMode="auto">
          <a:xfrm>
            <a:off x="381000" y="1411288"/>
            <a:ext cx="8763000" cy="2246312"/>
          </a:xfrm>
          <a:prstGeom prst="rect">
            <a:avLst/>
          </a:prstGeom>
          <a:noFill/>
          <a:ln w="9525">
            <a:noFill/>
            <a:miter lim="800000"/>
            <a:headEnd/>
            <a:tailEnd/>
          </a:ln>
          <a:effectLst/>
        </p:spPr>
        <p:txBody>
          <a:bodyPr>
            <a:spAutoFit/>
          </a:bodyPr>
          <a:lstStyle/>
          <a:p>
            <a:pPr marL="558800" indent="-558800" eaLnBrk="1" hangingPunct="1">
              <a:lnSpc>
                <a:spcPct val="90000"/>
              </a:lnSpc>
              <a:spcBef>
                <a:spcPct val="25000"/>
              </a:spcBef>
              <a:buClr>
                <a:schemeClr val="tx2"/>
              </a:buClr>
              <a:buSzPct val="75000"/>
              <a:buFont typeface="Wingdings" pitchFamily="2" charset="2"/>
              <a:buBlip>
                <a:blip r:embed="rId2"/>
              </a:buBlip>
              <a:defRPr/>
            </a:pPr>
            <a:r>
              <a:rPr lang="es-ES" sz="2800" dirty="0">
                <a:effectLst>
                  <a:outerShdw blurRad="38100" dist="38100" dir="2700000" algn="tl">
                    <a:srgbClr val="000000"/>
                  </a:outerShdw>
                </a:effectLst>
                <a:latin typeface="Franklin Gothic Medium" pitchFamily="34" charset="0"/>
              </a:rPr>
              <a:t>Permite que un programa utilice un nombre distinto para un NameSpace.</a:t>
            </a:r>
          </a:p>
          <a:p>
            <a:pPr marL="558800" indent="-558800" eaLnBrk="1" hangingPunct="1">
              <a:lnSpc>
                <a:spcPct val="90000"/>
              </a:lnSpc>
              <a:spcBef>
                <a:spcPct val="25000"/>
              </a:spcBef>
              <a:buClr>
                <a:schemeClr val="tx2"/>
              </a:buClr>
              <a:buSzPct val="75000"/>
              <a:buFont typeface="Wingdings" pitchFamily="2" charset="2"/>
              <a:buBlip>
                <a:blip r:embed="rId2"/>
              </a:buBlip>
              <a:defRPr/>
            </a:pPr>
            <a:r>
              <a:rPr lang="es-ES" sz="2800" dirty="0">
                <a:effectLst>
                  <a:outerShdw blurRad="38100" dist="38100" dir="2700000" algn="tl">
                    <a:srgbClr val="000000"/>
                  </a:outerShdw>
                </a:effectLst>
                <a:latin typeface="Franklin Gothic Medium" pitchFamily="34" charset="0"/>
              </a:rPr>
              <a:t>Es una técnica usada para conseguir una notación abreviada que evite el uso de NameSpaces largos.</a:t>
            </a:r>
          </a:p>
          <a:p>
            <a:pPr marL="558800" indent="-558800" eaLnBrk="1" hangingPunct="1">
              <a:lnSpc>
                <a:spcPct val="90000"/>
              </a:lnSpc>
              <a:spcBef>
                <a:spcPct val="25000"/>
              </a:spcBef>
              <a:buClr>
                <a:schemeClr val="tx2"/>
              </a:buClr>
              <a:buSzPct val="75000"/>
              <a:buFont typeface="Wingdings" pitchFamily="2" charset="2"/>
              <a:buBlip>
                <a:blip r:embed="rId2"/>
              </a:buBlip>
              <a:defRPr/>
            </a:pPr>
            <a:endParaRPr lang="es-ES" sz="2800" dirty="0">
              <a:effectLst>
                <a:outerShdw blurRad="38100" dist="38100" dir="2700000" algn="tl">
                  <a:srgbClr val="000000"/>
                </a:outerShdw>
              </a:effectLst>
              <a:latin typeface="Franklin Gothic Medium" pitchFamily="34" charset="0"/>
            </a:endParaRPr>
          </a:p>
        </p:txBody>
      </p:sp>
      <p:sp>
        <p:nvSpPr>
          <p:cNvPr id="52228" name="Rectangle 8">
            <a:extLst>
              <a:ext uri="{FF2B5EF4-FFF2-40B4-BE49-F238E27FC236}">
                <a16:creationId xmlns:a16="http://schemas.microsoft.com/office/drawing/2014/main" id="{D3C21B20-11AF-437E-B652-53BC35D574D5}"/>
              </a:ext>
            </a:extLst>
          </p:cNvPr>
          <p:cNvSpPr>
            <a:spLocks noChangeArrowheads="1"/>
          </p:cNvSpPr>
          <p:nvPr/>
        </p:nvSpPr>
        <p:spPr bwMode="auto">
          <a:xfrm>
            <a:off x="609600" y="3657600"/>
            <a:ext cx="8229600" cy="2895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using </a:t>
            </a:r>
            <a:r>
              <a:rPr lang="es-AR" altLang="es-AR" sz="2000" b="1">
                <a:solidFill>
                  <a:schemeClr val="accent2"/>
                </a:solidFill>
                <a:latin typeface="Arial Narrow" panose="020B0606020202030204" pitchFamily="34" charset="0"/>
                <a:cs typeface="Times New Roman" panose="02020603050405020304" pitchFamily="18" charset="0"/>
              </a:rPr>
              <a:t>SC</a:t>
            </a:r>
            <a:r>
              <a:rPr lang="es-AR" altLang="es-AR" sz="2000" b="1">
                <a:solidFill>
                  <a:srgbClr val="0000FF"/>
                </a:solidFill>
                <a:latin typeface="Arial Narrow" panose="020B0606020202030204" pitchFamily="34" charset="0"/>
                <a:cs typeface="Times New Roman" panose="02020603050405020304" pitchFamily="18" charset="0"/>
              </a:rPr>
              <a:t> </a:t>
            </a:r>
            <a:r>
              <a:rPr lang="es-AR" altLang="es-AR" sz="2000" b="1">
                <a:solidFill>
                  <a:schemeClr val="bg2"/>
                </a:solidFill>
                <a:latin typeface="Arial Narrow" panose="020B0606020202030204" pitchFamily="34" charset="0"/>
                <a:cs typeface="Times New Roman" panose="02020603050405020304" pitchFamily="18" charset="0"/>
              </a:rPr>
              <a:t>=</a:t>
            </a:r>
            <a:r>
              <a:rPr lang="es-AR" altLang="es-AR" sz="2000" b="1">
                <a:solidFill>
                  <a:srgbClr val="0000FF"/>
                </a:solidFill>
                <a:latin typeface="Arial Narrow" panose="020B0606020202030204" pitchFamily="34" charset="0"/>
                <a:cs typeface="Times New Roman" panose="02020603050405020304" pitchFamily="18" charset="0"/>
              </a:rPr>
              <a:t> </a:t>
            </a:r>
            <a:r>
              <a:rPr lang="es-AR" altLang="es-AR" sz="2000" b="1">
                <a:solidFill>
                  <a:schemeClr val="bg2"/>
                </a:solidFill>
                <a:latin typeface="Arial Narrow" panose="020B0606020202030204" pitchFamily="34" charset="0"/>
                <a:cs typeface="Times New Roman" panose="02020603050405020304" pitchFamily="18" charset="0"/>
              </a:rPr>
              <a:t>System.</a:t>
            </a:r>
            <a:r>
              <a:rPr lang="es-AR" altLang="es-AR" sz="2000" b="1">
                <a:solidFill>
                  <a:schemeClr val="accent2"/>
                </a:solidFill>
                <a:latin typeface="Arial Narrow" panose="020B0606020202030204" pitchFamily="34" charset="0"/>
                <a:cs typeface="Times New Roman" panose="02020603050405020304" pitchFamily="18" charset="0"/>
              </a:rPr>
              <a:t>Console</a:t>
            </a: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chemeClr val="hlink"/>
                </a:solidFill>
                <a:latin typeface="Arial Narrow" panose="020B0606020202030204" pitchFamily="34" charset="0"/>
                <a:cs typeface="Times New Roman" panose="02020603050405020304" pitchFamily="18" charset="0"/>
              </a:rPr>
              <a:t>//Directiva ALIAS</a:t>
            </a:r>
          </a:p>
          <a:p>
            <a:pPr eaLnBrk="1" hangingPunct="1">
              <a:lnSpc>
                <a:spcPct val="100000"/>
              </a:lnSpc>
              <a:spcBef>
                <a:spcPct val="0"/>
              </a:spcBef>
              <a:buClrTx/>
              <a:buSzTx/>
              <a:buFontTx/>
              <a:buNone/>
            </a:pPr>
            <a:endParaRPr lang="es-AR" altLang="es-AR" sz="2000" b="1">
              <a:solidFill>
                <a:srgbClr val="0000FF"/>
              </a:solidFill>
              <a:latin typeface="Arial Narrow" panose="020B0606020202030204" pitchFamily="34" charset="0"/>
              <a:cs typeface="Times New Roman" panose="02020603050405020304" pitchFamily="18" charset="0"/>
            </a:endParaRPr>
          </a:p>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public class </a:t>
            </a:r>
            <a:r>
              <a:rPr lang="es-AR" altLang="es-AR" sz="2000" b="1">
                <a:solidFill>
                  <a:schemeClr val="accent2"/>
                </a:solidFill>
                <a:latin typeface="Arial Narrow" panose="020B0606020202030204" pitchFamily="34" charset="0"/>
                <a:cs typeface="Times New Roman" panose="02020603050405020304" pitchFamily="18" charset="0"/>
              </a:rPr>
              <a:t>Program</a:t>
            </a:r>
            <a:r>
              <a:rPr lang="es-AR" altLang="es-AR" sz="2000" b="1">
                <a:solidFill>
                  <a:srgbClr val="000000"/>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public static</a:t>
            </a: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void</a:t>
            </a:r>
            <a:r>
              <a:rPr lang="es-AR" altLang="es-AR" sz="2000" b="1">
                <a:solidFill>
                  <a:schemeClr val="bg2"/>
                </a:solidFill>
                <a:latin typeface="Arial Narrow" panose="020B0606020202030204" pitchFamily="34" charset="0"/>
                <a:cs typeface="Times New Roman" panose="02020603050405020304" pitchFamily="18" charset="0"/>
              </a:rPr>
              <a:t> Main()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chemeClr val="accent2"/>
                </a:solidFill>
                <a:latin typeface="Arial Narrow" panose="020B0606020202030204" pitchFamily="34" charset="0"/>
                <a:cs typeface="Times New Roman" panose="02020603050405020304" pitchFamily="18" charset="0"/>
              </a:rPr>
              <a:t>SC</a:t>
            </a:r>
            <a:r>
              <a:rPr lang="es-AR" altLang="es-AR" sz="2000" b="1">
                <a:solidFill>
                  <a:schemeClr val="bg2"/>
                </a:solidFill>
                <a:latin typeface="Arial Narrow" panose="020B0606020202030204" pitchFamily="34" charset="0"/>
                <a:cs typeface="Times New Roman" panose="02020603050405020304" pitchFamily="18" charset="0"/>
              </a:rPr>
              <a:t>.Write(</a:t>
            </a:r>
            <a:r>
              <a:rPr lang="es-AR" altLang="es-AR" sz="2000" b="1">
                <a:solidFill>
                  <a:srgbClr val="993300"/>
                </a:solidFill>
                <a:latin typeface="Arial Narrow" panose="020B0606020202030204" pitchFamily="34" charset="0"/>
                <a:cs typeface="Times New Roman" panose="02020603050405020304" pitchFamily="18" charset="0"/>
              </a:rPr>
              <a:t>“Hola, de nuevo”</a:t>
            </a:r>
            <a:r>
              <a:rPr lang="es-AR" altLang="es-AR" sz="2000" b="1">
                <a:solidFill>
                  <a:schemeClr val="bg2"/>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F4756FFB-FC8D-446A-86CE-A39CE0CFF672}"/>
              </a:ext>
            </a:extLst>
          </p:cNvPr>
          <p:cNvSpPr>
            <a:spLocks noGrp="1" noChangeArrowheads="1"/>
          </p:cNvSpPr>
          <p:nvPr>
            <p:ph type="title"/>
          </p:nvPr>
        </p:nvSpPr>
        <p:spPr>
          <a:xfrm>
            <a:off x="381000" y="228600"/>
            <a:ext cx="8393113" cy="757238"/>
          </a:xfrm>
        </p:spPr>
        <p:txBody>
          <a:bodyPr/>
          <a:lstStyle/>
          <a:p>
            <a:pPr algn="ctr" eaLnBrk="1" hangingPunct="1">
              <a:defRPr/>
            </a:pPr>
            <a:r>
              <a:rPr lang="es-ES" dirty="0"/>
              <a:t>Temas a Tratar</a:t>
            </a:r>
          </a:p>
        </p:txBody>
      </p:sp>
      <p:sp>
        <p:nvSpPr>
          <p:cNvPr id="287749" name="Rectangle 5">
            <a:extLst>
              <a:ext uri="{FF2B5EF4-FFF2-40B4-BE49-F238E27FC236}">
                <a16:creationId xmlns:a16="http://schemas.microsoft.com/office/drawing/2014/main" id="{5CD1E5C1-D54F-4EC9-BB31-BD0914341CF6}"/>
              </a:ext>
            </a:extLst>
          </p:cNvPr>
          <p:cNvSpPr>
            <a:spLocks noGrp="1" noChangeArrowheads="1"/>
          </p:cNvSpPr>
          <p:nvPr>
            <p:ph type="body" idx="1"/>
          </p:nvPr>
        </p:nvSpPr>
        <p:spPr>
          <a:xfrm>
            <a:off x="228600" y="1371600"/>
            <a:ext cx="8458200" cy="3613150"/>
          </a:xfrm>
        </p:spPr>
        <p:txBody>
          <a:bodyPr/>
          <a:lstStyle/>
          <a:p>
            <a:pPr eaLnBrk="1" hangingPunct="1">
              <a:defRPr/>
            </a:pPr>
            <a:r>
              <a:rPr lang="es-AR" dirty="0"/>
              <a:t>Programación Orientada a Objetos (POO)</a:t>
            </a:r>
          </a:p>
          <a:p>
            <a:pPr eaLnBrk="1" hangingPunct="1">
              <a:defRPr/>
            </a:pPr>
            <a:r>
              <a:rPr lang="es-AR" dirty="0"/>
              <a:t>Clases</a:t>
            </a:r>
          </a:p>
          <a:p>
            <a:pPr eaLnBrk="1" hangingPunct="1">
              <a:defRPr/>
            </a:pPr>
            <a:r>
              <a:rPr lang="es-AR" dirty="0"/>
              <a:t>NameSpaces</a:t>
            </a:r>
          </a:p>
          <a:p>
            <a:pPr lvl="1" eaLnBrk="1" hangingPunct="1">
              <a:defRPr/>
            </a:pPr>
            <a:r>
              <a:rPr lang="es-AR" dirty="0"/>
              <a:t>Características</a:t>
            </a:r>
          </a:p>
          <a:p>
            <a:pPr lvl="1" eaLnBrk="1" hangingPunct="1">
              <a:defRPr/>
            </a:pPr>
            <a:r>
              <a:rPr lang="es-AR" dirty="0"/>
              <a:t>Directivas</a:t>
            </a:r>
          </a:p>
          <a:p>
            <a:pPr lvl="1" eaLnBrk="1" hangingPunct="1">
              <a:defRPr/>
            </a:pPr>
            <a:r>
              <a:rPr lang="es-AR" dirty="0">
                <a:solidFill>
                  <a:schemeClr val="accent1"/>
                </a:solidFill>
              </a:rPr>
              <a:t>Creación</a:t>
            </a:r>
          </a:p>
          <a:p>
            <a:pPr lvl="1" eaLnBrk="1" hangingPunct="1">
              <a:defRPr/>
            </a:pPr>
            <a:r>
              <a:rPr lang="es-AR" dirty="0"/>
              <a:t>Miembros</a:t>
            </a: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9E3E1C3D-B142-4321-A287-B13604EAA73F}"/>
              </a:ext>
            </a:extLst>
          </p:cNvPr>
          <p:cNvSpPr>
            <a:spLocks noGrp="1" noChangeArrowheads="1"/>
          </p:cNvSpPr>
          <p:nvPr>
            <p:ph type="title"/>
          </p:nvPr>
        </p:nvSpPr>
        <p:spPr>
          <a:xfrm>
            <a:off x="381000" y="228600"/>
            <a:ext cx="8393113" cy="757238"/>
          </a:xfrm>
        </p:spPr>
        <p:txBody>
          <a:bodyPr/>
          <a:lstStyle/>
          <a:p>
            <a:pPr eaLnBrk="1" hangingPunct="1">
              <a:defRPr/>
            </a:pPr>
            <a:r>
              <a:rPr lang="es-ES" dirty="0"/>
              <a:t>Sintaxis</a:t>
            </a:r>
          </a:p>
        </p:txBody>
      </p:sp>
      <p:sp>
        <p:nvSpPr>
          <p:cNvPr id="288771" name="Rectangle 3">
            <a:extLst>
              <a:ext uri="{FF2B5EF4-FFF2-40B4-BE49-F238E27FC236}">
                <a16:creationId xmlns:a16="http://schemas.microsoft.com/office/drawing/2014/main" id="{6F4BC465-4A48-4EF0-B7A0-0955B165DA81}"/>
              </a:ext>
            </a:extLst>
          </p:cNvPr>
          <p:cNvSpPr>
            <a:spLocks noGrp="1" noChangeArrowheads="1"/>
          </p:cNvSpPr>
          <p:nvPr>
            <p:ph type="body" idx="1"/>
          </p:nvPr>
        </p:nvSpPr>
        <p:spPr>
          <a:xfrm>
            <a:off x="381000" y="3468688"/>
            <a:ext cx="8763000" cy="2139950"/>
          </a:xfrm>
        </p:spPr>
        <p:txBody>
          <a:bodyPr/>
          <a:lstStyle/>
          <a:p>
            <a:pPr eaLnBrk="1" hangingPunct="1">
              <a:defRPr/>
            </a:pPr>
            <a:r>
              <a:rPr lang="es-ES" sz="2800" dirty="0"/>
              <a:t>Dónde el identificador representa el nombre del NameSpace.</a:t>
            </a:r>
          </a:p>
          <a:p>
            <a:pPr eaLnBrk="1" hangingPunct="1">
              <a:defRPr/>
            </a:pPr>
            <a:endParaRPr lang="es-ES" sz="2200" dirty="0"/>
          </a:p>
          <a:p>
            <a:pPr eaLnBrk="1" hangingPunct="1">
              <a:defRPr/>
            </a:pPr>
            <a:r>
              <a:rPr lang="es-ES" sz="2800" dirty="0"/>
              <a:t>Dicho nombre respeta la misma convención que las clases.</a:t>
            </a:r>
          </a:p>
        </p:txBody>
      </p:sp>
      <p:sp>
        <p:nvSpPr>
          <p:cNvPr id="54276" name="Rectangle 4">
            <a:extLst>
              <a:ext uri="{FF2B5EF4-FFF2-40B4-BE49-F238E27FC236}">
                <a16:creationId xmlns:a16="http://schemas.microsoft.com/office/drawing/2014/main" id="{7DAD692E-960B-424E-9044-7120B6F1EEE0}"/>
              </a:ext>
            </a:extLst>
          </p:cNvPr>
          <p:cNvSpPr>
            <a:spLocks noChangeArrowheads="1"/>
          </p:cNvSpPr>
          <p:nvPr/>
        </p:nvSpPr>
        <p:spPr bwMode="auto">
          <a:xfrm>
            <a:off x="533400" y="15240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400" b="1">
                <a:solidFill>
                  <a:srgbClr val="0000FF"/>
                </a:solidFill>
                <a:latin typeface="Arial Narrow" panose="020B0606020202030204" pitchFamily="34" charset="0"/>
                <a:cs typeface="Times New Roman" panose="02020603050405020304" pitchFamily="18" charset="0"/>
              </a:rPr>
              <a:t>namespace </a:t>
            </a:r>
            <a:r>
              <a:rPr lang="es-AR" altLang="es-AR" sz="2400" b="1">
                <a:solidFill>
                  <a:schemeClr val="bg2"/>
                </a:solidFill>
                <a:latin typeface="Arial Narrow" panose="020B0606020202030204" pitchFamily="34" charset="0"/>
                <a:cs typeface="Times New Roman" panose="02020603050405020304" pitchFamily="18" charset="0"/>
              </a:rPr>
              <a:t>Identificador</a:t>
            </a:r>
            <a:r>
              <a:rPr lang="es-AR" altLang="es-AR" sz="2400" b="1">
                <a:solidFill>
                  <a:srgbClr val="000000"/>
                </a:solidFill>
                <a:latin typeface="Arial Narrow" panose="020B0606020202030204" pitchFamily="34" charset="0"/>
                <a:cs typeface="Times New Roman" panose="02020603050405020304" pitchFamily="18" charset="0"/>
              </a:rPr>
              <a:t> </a:t>
            </a:r>
          </a:p>
          <a:p>
            <a:pPr eaLnBrk="1" hangingPunct="1">
              <a:lnSpc>
                <a:spcPct val="100000"/>
              </a:lnSpc>
              <a:spcBef>
                <a:spcPct val="0"/>
              </a:spcBef>
              <a:buClrTx/>
              <a:buSzTx/>
              <a:buFontTx/>
              <a:buNone/>
            </a:pPr>
            <a:r>
              <a:rPr lang="es-AR" altLang="es-AR" sz="24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400" b="1">
                <a:solidFill>
                  <a:srgbClr val="000000"/>
                </a:solidFill>
                <a:latin typeface="Arial Narrow" panose="020B0606020202030204" pitchFamily="34" charset="0"/>
                <a:cs typeface="Times New Roman" panose="02020603050405020304" pitchFamily="18" charset="0"/>
              </a:rPr>
              <a:t>		</a:t>
            </a:r>
            <a:r>
              <a:rPr lang="es-AR" altLang="es-AR" sz="2400" b="1">
                <a:solidFill>
                  <a:schemeClr val="hlink"/>
                </a:solidFill>
                <a:latin typeface="Arial Narrow" panose="020B0606020202030204" pitchFamily="34" charset="0"/>
                <a:cs typeface="Times New Roman" panose="02020603050405020304" pitchFamily="18" charset="0"/>
              </a:rPr>
              <a:t>// Miembros</a:t>
            </a:r>
          </a:p>
          <a:p>
            <a:pPr eaLnBrk="1" hangingPunct="1">
              <a:lnSpc>
                <a:spcPct val="100000"/>
              </a:lnSpc>
              <a:spcBef>
                <a:spcPct val="0"/>
              </a:spcBef>
              <a:buClrTx/>
              <a:buSzTx/>
              <a:buFontTx/>
              <a:buNone/>
            </a:pPr>
            <a:r>
              <a:rPr lang="es-AR" altLang="es-AR" sz="2400" b="1">
                <a:solidFill>
                  <a:srgbClr val="000000"/>
                </a:solidFill>
                <a:latin typeface="Arial Narrow" panose="020B0606020202030204" pitchFamily="34" charset="0"/>
                <a:cs typeface="Times New Roman" panose="02020603050405020304" pitchFamily="18" charset="0"/>
              </a:rPr>
              <a:t>}</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62C8DB80-4521-490F-A5CD-32C03EF7643C}"/>
              </a:ext>
            </a:extLst>
          </p:cNvPr>
          <p:cNvSpPr>
            <a:spLocks noGrp="1" noChangeArrowheads="1"/>
          </p:cNvSpPr>
          <p:nvPr>
            <p:ph type="title"/>
          </p:nvPr>
        </p:nvSpPr>
        <p:spPr>
          <a:xfrm>
            <a:off x="381000" y="228600"/>
            <a:ext cx="8393113" cy="757238"/>
          </a:xfrm>
        </p:spPr>
        <p:txBody>
          <a:bodyPr/>
          <a:lstStyle/>
          <a:p>
            <a:pPr eaLnBrk="1" hangingPunct="1">
              <a:defRPr/>
            </a:pPr>
            <a:r>
              <a:rPr lang="es-AR" dirty="0"/>
              <a:t>POO - ¿Qué es?</a:t>
            </a:r>
            <a:endParaRPr lang="es-ES" dirty="0"/>
          </a:p>
        </p:txBody>
      </p:sp>
      <p:sp>
        <p:nvSpPr>
          <p:cNvPr id="257029" name="Rectangle 5">
            <a:extLst>
              <a:ext uri="{FF2B5EF4-FFF2-40B4-BE49-F238E27FC236}">
                <a16:creationId xmlns:a16="http://schemas.microsoft.com/office/drawing/2014/main" id="{5D824CF6-B77B-49CC-A00C-57AC963DDA2A}"/>
              </a:ext>
            </a:extLst>
          </p:cNvPr>
          <p:cNvSpPr>
            <a:spLocks noGrp="1" noChangeArrowheads="1"/>
          </p:cNvSpPr>
          <p:nvPr>
            <p:ph type="body" idx="1"/>
          </p:nvPr>
        </p:nvSpPr>
        <p:spPr>
          <a:xfrm>
            <a:off x="304800" y="1600200"/>
            <a:ext cx="8839200" cy="4367213"/>
          </a:xfrm>
        </p:spPr>
        <p:txBody>
          <a:bodyPr/>
          <a:lstStyle/>
          <a:p>
            <a:pPr eaLnBrk="1" hangingPunct="1">
              <a:defRPr/>
            </a:pPr>
            <a:r>
              <a:rPr lang="es-ES" sz="2800" dirty="0"/>
              <a:t>Es una manera de construir Software basada en un nuevo paradigma.</a:t>
            </a:r>
          </a:p>
          <a:p>
            <a:pPr eaLnBrk="1" hangingPunct="1">
              <a:defRPr/>
            </a:pPr>
            <a:endParaRPr lang="es-ES" sz="2200" dirty="0"/>
          </a:p>
          <a:p>
            <a:pPr eaLnBrk="1" hangingPunct="1">
              <a:defRPr/>
            </a:pPr>
            <a:r>
              <a:rPr lang="es-ES" sz="2800" dirty="0"/>
              <a:t>Propone resolver problemas de la realidad a través de identificar objetos y relaciones de colaboración entre ellos.</a:t>
            </a:r>
          </a:p>
          <a:p>
            <a:pPr eaLnBrk="1" hangingPunct="1">
              <a:defRPr/>
            </a:pPr>
            <a:endParaRPr lang="es-ES" sz="2200" dirty="0"/>
          </a:p>
          <a:p>
            <a:pPr eaLnBrk="1" hangingPunct="1">
              <a:defRPr/>
            </a:pPr>
            <a:r>
              <a:rPr lang="es-ES" sz="2800" dirty="0"/>
              <a:t>El </a:t>
            </a:r>
            <a:r>
              <a:rPr lang="es-ES" sz="2800" b="1" i="1" dirty="0"/>
              <a:t>Objeto</a:t>
            </a:r>
            <a:r>
              <a:rPr lang="es-ES" sz="2800" dirty="0"/>
              <a:t> y el </a:t>
            </a:r>
            <a:r>
              <a:rPr lang="es-ES" sz="2800" b="1" i="1" dirty="0"/>
              <a:t>Mensaje</a:t>
            </a:r>
            <a:r>
              <a:rPr lang="es-ES" sz="2800" dirty="0"/>
              <a:t> son sus elementos fundamentales.</a:t>
            </a:r>
          </a:p>
          <a:p>
            <a:pPr eaLnBrk="1" hangingPunct="1">
              <a:defRPr/>
            </a:pPr>
            <a:endParaRPr lang="en-US" dirty="0"/>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995C3F56-9FDB-45E3-A1A8-8160130292CD}"/>
              </a:ext>
            </a:extLst>
          </p:cNvPr>
          <p:cNvSpPr>
            <a:spLocks noGrp="1" noChangeArrowheads="1"/>
          </p:cNvSpPr>
          <p:nvPr>
            <p:ph type="title"/>
          </p:nvPr>
        </p:nvSpPr>
        <p:spPr>
          <a:xfrm>
            <a:off x="381000" y="228600"/>
            <a:ext cx="8393113" cy="757238"/>
          </a:xfrm>
        </p:spPr>
        <p:txBody>
          <a:bodyPr/>
          <a:lstStyle/>
          <a:p>
            <a:pPr algn="ctr" eaLnBrk="1" hangingPunct="1">
              <a:defRPr/>
            </a:pPr>
            <a:r>
              <a:rPr lang="es-ES" dirty="0"/>
              <a:t>Temas a Tratar</a:t>
            </a:r>
          </a:p>
        </p:txBody>
      </p:sp>
      <p:sp>
        <p:nvSpPr>
          <p:cNvPr id="307203" name="Rectangle 3">
            <a:extLst>
              <a:ext uri="{FF2B5EF4-FFF2-40B4-BE49-F238E27FC236}">
                <a16:creationId xmlns:a16="http://schemas.microsoft.com/office/drawing/2014/main" id="{A53061D2-BDF7-4779-83E2-E92D6EC1FD26}"/>
              </a:ext>
            </a:extLst>
          </p:cNvPr>
          <p:cNvSpPr>
            <a:spLocks noGrp="1" noChangeArrowheads="1"/>
          </p:cNvSpPr>
          <p:nvPr>
            <p:ph type="body" idx="1"/>
          </p:nvPr>
        </p:nvSpPr>
        <p:spPr>
          <a:xfrm>
            <a:off x="228600" y="1371600"/>
            <a:ext cx="8458200" cy="3613150"/>
          </a:xfrm>
        </p:spPr>
        <p:txBody>
          <a:bodyPr/>
          <a:lstStyle/>
          <a:p>
            <a:pPr eaLnBrk="1" hangingPunct="1">
              <a:defRPr/>
            </a:pPr>
            <a:r>
              <a:rPr lang="es-AR" dirty="0"/>
              <a:t>Programación Orientada a Objetos (POO)</a:t>
            </a:r>
          </a:p>
          <a:p>
            <a:pPr eaLnBrk="1" hangingPunct="1">
              <a:defRPr/>
            </a:pPr>
            <a:r>
              <a:rPr lang="es-AR" dirty="0"/>
              <a:t>Clases</a:t>
            </a:r>
          </a:p>
          <a:p>
            <a:pPr eaLnBrk="1" hangingPunct="1">
              <a:defRPr/>
            </a:pPr>
            <a:r>
              <a:rPr lang="es-AR" dirty="0"/>
              <a:t>NameSpaces</a:t>
            </a:r>
          </a:p>
          <a:p>
            <a:pPr lvl="1" eaLnBrk="1" hangingPunct="1">
              <a:defRPr/>
            </a:pPr>
            <a:r>
              <a:rPr lang="es-AR" dirty="0"/>
              <a:t>Características</a:t>
            </a:r>
          </a:p>
          <a:p>
            <a:pPr lvl="1" eaLnBrk="1" hangingPunct="1">
              <a:defRPr/>
            </a:pPr>
            <a:r>
              <a:rPr lang="es-AR" dirty="0"/>
              <a:t>Directivas</a:t>
            </a:r>
          </a:p>
          <a:p>
            <a:pPr lvl="1" eaLnBrk="1" hangingPunct="1">
              <a:defRPr/>
            </a:pPr>
            <a:r>
              <a:rPr lang="es-AR" dirty="0"/>
              <a:t>Creación</a:t>
            </a:r>
          </a:p>
          <a:p>
            <a:pPr lvl="1" eaLnBrk="1" hangingPunct="1">
              <a:defRPr/>
            </a:pPr>
            <a:r>
              <a:rPr lang="es-AR" dirty="0">
                <a:solidFill>
                  <a:schemeClr val="accent1"/>
                </a:solidFill>
              </a:rPr>
              <a:t>Miembros</a:t>
            </a:r>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D2E343FC-B3EA-4A0E-97E0-8BD3076527D8}"/>
              </a:ext>
            </a:extLst>
          </p:cNvPr>
          <p:cNvSpPr>
            <a:spLocks noGrp="1" noChangeArrowheads="1"/>
          </p:cNvSpPr>
          <p:nvPr>
            <p:ph type="title"/>
          </p:nvPr>
        </p:nvSpPr>
        <p:spPr>
          <a:xfrm>
            <a:off x="381000" y="228600"/>
            <a:ext cx="8393113" cy="757238"/>
          </a:xfrm>
        </p:spPr>
        <p:txBody>
          <a:bodyPr/>
          <a:lstStyle/>
          <a:p>
            <a:pPr eaLnBrk="1" hangingPunct="1">
              <a:defRPr/>
            </a:pPr>
            <a:r>
              <a:rPr lang="es-ES" dirty="0"/>
              <a:t>Miembros de un NameSpace</a:t>
            </a:r>
          </a:p>
        </p:txBody>
      </p:sp>
      <p:graphicFrame>
        <p:nvGraphicFramePr>
          <p:cNvPr id="286765" name="Group 45">
            <a:extLst>
              <a:ext uri="{FF2B5EF4-FFF2-40B4-BE49-F238E27FC236}">
                <a16:creationId xmlns:a16="http://schemas.microsoft.com/office/drawing/2014/main" id="{9B3ADA99-7216-408F-99D5-27D1C8939FD2}"/>
              </a:ext>
            </a:extLst>
          </p:cNvPr>
          <p:cNvGraphicFramePr>
            <a:graphicFrameLocks noGrp="1"/>
          </p:cNvGraphicFramePr>
          <p:nvPr>
            <p:ph idx="1"/>
          </p:nvPr>
        </p:nvGraphicFramePr>
        <p:xfrm>
          <a:off x="3352800" y="1852613"/>
          <a:ext cx="2743200" cy="3805237"/>
        </p:xfrm>
        <a:graphic>
          <a:graphicData uri="http://schemas.openxmlformats.org/drawingml/2006/table">
            <a:tbl>
              <a:tblPr/>
              <a:tblGrid>
                <a:gridCol w="2743200">
                  <a:extLst>
                    <a:ext uri="{9D8B030D-6E8A-4147-A177-3AD203B41FA5}">
                      <a16:colId xmlns:a16="http://schemas.microsoft.com/office/drawing/2014/main" val="20000"/>
                    </a:ext>
                  </a:extLst>
                </a:gridCol>
              </a:tblGrid>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Pueden contener ...</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Clases</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Delegados</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Enumeraciones</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Interfaces</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Estructuras</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Namespaces</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Directivas using</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2804">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outerShdw blurRad="38100" dist="38100" dir="2700000" algn="tl">
                              <a:srgbClr val="000000"/>
                            </a:outerShdw>
                          </a:effectLst>
                          <a:latin typeface="Franklin Gothic Medium" pitchFamily="34" charset="0"/>
                        </a:rPr>
                        <a:t>Directivas Alias</a:t>
                      </a:r>
                    </a:p>
                  </a:txBody>
                  <a:tcPr marL="90000" marR="90000" marT="46802" marB="468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692F1582-5B47-4B51-AE31-AAF3CDAB3679}"/>
              </a:ext>
            </a:extLst>
          </p:cNvPr>
          <p:cNvSpPr>
            <a:spLocks noGrp="1" noChangeArrowheads="1"/>
          </p:cNvSpPr>
          <p:nvPr>
            <p:ph type="title"/>
          </p:nvPr>
        </p:nvSpPr>
        <p:spPr>
          <a:xfrm>
            <a:off x="381000" y="228600"/>
            <a:ext cx="8763000" cy="838200"/>
          </a:xfrm>
        </p:spPr>
        <p:txBody>
          <a:bodyPr/>
          <a:lstStyle/>
          <a:p>
            <a:pPr eaLnBrk="1" hangingPunct="1">
              <a:defRPr/>
            </a:pPr>
            <a:r>
              <a:rPr lang="es-ES" dirty="0"/>
              <a:t>Ejemplo de uso de NameSpaces</a:t>
            </a:r>
          </a:p>
        </p:txBody>
      </p:sp>
      <p:sp>
        <p:nvSpPr>
          <p:cNvPr id="58371" name="Rectangle 4">
            <a:extLst>
              <a:ext uri="{FF2B5EF4-FFF2-40B4-BE49-F238E27FC236}">
                <a16:creationId xmlns:a16="http://schemas.microsoft.com/office/drawing/2014/main" id="{23FC5F19-8CD5-4502-AD86-9B91354EE662}"/>
              </a:ext>
            </a:extLst>
          </p:cNvPr>
          <p:cNvSpPr>
            <a:spLocks noChangeArrowheads="1"/>
          </p:cNvSpPr>
          <p:nvPr/>
        </p:nvSpPr>
        <p:spPr bwMode="auto">
          <a:xfrm>
            <a:off x="609600" y="1143000"/>
            <a:ext cx="8077200" cy="548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a:lnSpc>
                <a:spcPct val="90000"/>
              </a:lnSpc>
              <a:spcBef>
                <a:spcPct val="25000"/>
              </a:spcBef>
              <a:buClr>
                <a:schemeClr val="tx2"/>
              </a:buClr>
              <a:buSzPct val="75000"/>
              <a:buFont typeface="Wingdings" panose="05000000000000000000" pitchFamily="2" charset="2"/>
              <a:buBlip>
                <a:blip r:embed="rId2"/>
              </a:buBli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Franklin Gothic Medium" panose="020B0603020102020204" pitchFamily="34" charset="0"/>
              </a:defRPr>
            </a:lvl1pPr>
            <a:lvl2pPr marL="742950" indent="-285750" defTabSz="457200">
              <a:lnSpc>
                <a:spcPct val="90000"/>
              </a:lnSpc>
              <a:spcBef>
                <a:spcPct val="25000"/>
              </a:spcBef>
              <a:buClr>
                <a:schemeClr val="tx2"/>
              </a:buClr>
              <a:buSzPct val="60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2pPr>
            <a:lvl3pPr marL="11430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Franklin Gothic Medium" panose="020B0603020102020204" pitchFamily="34" charset="0"/>
              </a:defRPr>
            </a:lvl3pPr>
            <a:lvl4pPr marL="16002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4pPr>
            <a:lvl5pPr marL="2057400" indent="-228600" defTabSz="457200">
              <a:lnSpc>
                <a:spcPct val="90000"/>
              </a:lnSpc>
              <a:spcBef>
                <a:spcPct val="25000"/>
              </a:spcBef>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5pPr>
            <a:lvl6pPr marL="25146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6pPr>
            <a:lvl7pPr marL="29718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7pPr>
            <a:lvl8pPr marL="34290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8pPr>
            <a:lvl9pPr marL="3886200" indent="-228600" defTabSz="457200" eaLnBrk="0" fontAlgn="base" hangingPunct="0">
              <a:lnSpc>
                <a:spcPct val="90000"/>
              </a:lnSpc>
              <a:spcBef>
                <a:spcPct val="25000"/>
              </a:spcBef>
              <a:spcAft>
                <a:spcPct val="0"/>
              </a:spcAft>
              <a:buClr>
                <a:schemeClr val="tx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tx1"/>
                </a:solidFill>
                <a:latin typeface="Franklin Gothic Book" panose="020B0503020102020204" pitchFamily="34" charset="0"/>
              </a:defRPr>
            </a:lvl9pPr>
          </a:lstStyle>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cs typeface="Times New Roman" panose="02020603050405020304" pitchFamily="18" charset="0"/>
              </a:rPr>
              <a:t>namespace </a:t>
            </a:r>
            <a:r>
              <a:rPr lang="es-AR" altLang="es-AR" sz="2000" b="1">
                <a:solidFill>
                  <a:schemeClr val="bg2"/>
                </a:solidFill>
                <a:latin typeface="Arial Narrow" panose="020B0606020202030204" pitchFamily="34" charset="0"/>
                <a:cs typeface="Times New Roman" panose="02020603050405020304" pitchFamily="18" charset="0"/>
              </a:rPr>
              <a:t>MiNameSpace </a:t>
            </a: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class</a:t>
            </a:r>
            <a:r>
              <a:rPr lang="es-AR" altLang="es-AR" sz="2000" b="1">
                <a:solidFill>
                  <a:srgbClr val="000000"/>
                </a:solidFill>
                <a:latin typeface="Arial Narrow" panose="020B0606020202030204" pitchFamily="34" charset="0"/>
                <a:cs typeface="Times New Roman" panose="02020603050405020304" pitchFamily="18" charset="0"/>
              </a:rPr>
              <a:t> </a:t>
            </a:r>
            <a:r>
              <a:rPr lang="es-AR" altLang="es-AR" sz="2000" b="1">
                <a:solidFill>
                  <a:schemeClr val="accent2"/>
                </a:solidFill>
                <a:latin typeface="Arial Narrow" panose="020B0606020202030204" pitchFamily="34" charset="0"/>
                <a:cs typeface="Times New Roman" panose="02020603050405020304" pitchFamily="18" charset="0"/>
              </a:rPr>
              <a:t>MiClase </a:t>
            </a: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public static</a:t>
            </a:r>
            <a:r>
              <a:rPr lang="es-AR" altLang="es-AR" sz="2000" b="1">
                <a:solidFill>
                  <a:schemeClr val="bg2"/>
                </a:solidFill>
                <a:latin typeface="Arial Narrow" panose="020B0606020202030204" pitchFamily="34" charset="0"/>
                <a:cs typeface="Times New Roman" panose="02020603050405020304" pitchFamily="18" charset="0"/>
              </a:rPr>
              <a:t> </a:t>
            </a:r>
            <a:r>
              <a:rPr lang="es-AR" altLang="es-AR" sz="2000" b="1">
                <a:solidFill>
                  <a:srgbClr val="0000FF"/>
                </a:solidFill>
                <a:latin typeface="Arial Narrow" panose="020B0606020202030204" pitchFamily="34" charset="0"/>
                <a:cs typeface="Times New Roman" panose="02020603050405020304" pitchFamily="18" charset="0"/>
              </a:rPr>
              <a:t>int</a:t>
            </a:r>
            <a:r>
              <a:rPr lang="es-AR" altLang="es-AR" sz="2000" b="1">
                <a:solidFill>
                  <a:schemeClr val="bg2"/>
                </a:solidFill>
                <a:latin typeface="Arial Narrow" panose="020B0606020202030204" pitchFamily="34" charset="0"/>
                <a:cs typeface="Times New Roman" panose="02020603050405020304" pitchFamily="18" charset="0"/>
              </a:rPr>
              <a:t> variable = 100;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cs typeface="Times New Roman" panose="02020603050405020304" pitchFamily="18" charset="0"/>
              </a:rPr>
              <a:t>	    }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cs typeface="Times New Roman" panose="02020603050405020304" pitchFamily="18" charset="0"/>
              </a:rPr>
              <a:t>}</a:t>
            </a:r>
          </a:p>
          <a:p>
            <a:pPr eaLnBrk="1" hangingPunct="1">
              <a:lnSpc>
                <a:spcPct val="100000"/>
              </a:lnSpc>
              <a:spcBef>
                <a:spcPct val="0"/>
              </a:spcBef>
              <a:buClrTx/>
              <a:buSzTx/>
              <a:buFontTx/>
              <a:buNone/>
            </a:pPr>
            <a:endParaRPr lang="es-AR" altLang="es-AR" sz="2000" b="1">
              <a:solidFill>
                <a:srgbClr val="000000"/>
              </a:solidFill>
              <a:latin typeface="Arial Narrow" panose="020B0606020202030204" pitchFamily="34" charset="0"/>
              <a:cs typeface="Times New Roman" panose="02020603050405020304" pitchFamily="18" charset="0"/>
            </a:endParaRPr>
          </a:p>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rPr>
              <a:t>namespace </a:t>
            </a:r>
            <a:r>
              <a:rPr lang="es-AR" altLang="es-AR" sz="2000" b="1">
                <a:solidFill>
                  <a:schemeClr val="bg2"/>
                </a:solidFill>
                <a:latin typeface="Arial Narrow" panose="020B0606020202030204" pitchFamily="34" charset="0"/>
              </a:rPr>
              <a:t>OtroNameSpace </a:t>
            </a:r>
            <a:r>
              <a:rPr lang="es-AR" altLang="es-AR" sz="2000" b="1">
                <a:solidFill>
                  <a:srgbClr val="000000"/>
                </a:solidFill>
                <a:latin typeface="Arial Narrow" panose="020B0606020202030204" pitchFamily="34" charset="0"/>
              </a:rPr>
              <a:t>{</a:t>
            </a:r>
          </a:p>
          <a:p>
            <a:pPr eaLnBrk="1" hangingPunct="1">
              <a:lnSpc>
                <a:spcPct val="100000"/>
              </a:lnSpc>
              <a:spcBef>
                <a:spcPct val="0"/>
              </a:spcBef>
              <a:buClrTx/>
              <a:buSzTx/>
              <a:buFontTx/>
              <a:buNone/>
            </a:pPr>
            <a:endParaRPr lang="es-AR" altLang="es-AR" sz="2000" b="1">
              <a:solidFill>
                <a:srgbClr val="000000"/>
              </a:solidFill>
              <a:latin typeface="Arial Narrow" panose="020B0606020202030204" pitchFamily="34" charset="0"/>
            </a:endParaRPr>
          </a:p>
          <a:p>
            <a:pPr eaLnBrk="1" hangingPunct="1">
              <a:lnSpc>
                <a:spcPct val="100000"/>
              </a:lnSpc>
              <a:spcBef>
                <a:spcPct val="0"/>
              </a:spcBef>
              <a:buClrTx/>
              <a:buSzTx/>
              <a:buFontTx/>
              <a:buNone/>
            </a:pPr>
            <a:r>
              <a:rPr lang="es-AR" altLang="es-AR" sz="2000" b="1">
                <a:solidFill>
                  <a:srgbClr val="0000FF"/>
                </a:solidFill>
                <a:latin typeface="Arial Narrow" panose="020B0606020202030204" pitchFamily="34" charset="0"/>
              </a:rPr>
              <a:t>    using </a:t>
            </a:r>
            <a:r>
              <a:rPr lang="es-AR" altLang="es-AR" sz="2000" b="1">
                <a:solidFill>
                  <a:schemeClr val="accent2"/>
                </a:solidFill>
                <a:latin typeface="Arial Narrow" panose="020B0606020202030204" pitchFamily="34" charset="0"/>
              </a:rPr>
              <a:t>SC</a:t>
            </a:r>
            <a:r>
              <a:rPr lang="es-AR" altLang="es-AR" sz="2000" b="1">
                <a:solidFill>
                  <a:srgbClr val="0000FF"/>
                </a:solidFill>
                <a:latin typeface="Arial Narrow" panose="020B0606020202030204" pitchFamily="34" charset="0"/>
              </a:rPr>
              <a:t> </a:t>
            </a:r>
            <a:r>
              <a:rPr lang="es-AR" altLang="es-AR" sz="2000" b="1">
                <a:solidFill>
                  <a:schemeClr val="bg2"/>
                </a:solidFill>
                <a:latin typeface="Arial Narrow" panose="020B0606020202030204" pitchFamily="34" charset="0"/>
              </a:rPr>
              <a:t>=</a:t>
            </a:r>
            <a:r>
              <a:rPr lang="es-AR" altLang="es-AR" sz="2000" b="1">
                <a:solidFill>
                  <a:srgbClr val="0000FF"/>
                </a:solidFill>
                <a:latin typeface="Arial Narrow" panose="020B0606020202030204" pitchFamily="34" charset="0"/>
              </a:rPr>
              <a:t> </a:t>
            </a:r>
            <a:r>
              <a:rPr lang="es-AR" altLang="es-AR" sz="2000" b="1">
                <a:solidFill>
                  <a:schemeClr val="bg2"/>
                </a:solidFill>
                <a:latin typeface="Arial Narrow" panose="020B0606020202030204" pitchFamily="34" charset="0"/>
              </a:rPr>
              <a:t>System.</a:t>
            </a:r>
            <a:r>
              <a:rPr lang="es-AR" altLang="es-AR" sz="2000" b="1">
                <a:solidFill>
                  <a:schemeClr val="accent2"/>
                </a:solidFill>
                <a:latin typeface="Arial Narrow" panose="020B0606020202030204" pitchFamily="34" charset="0"/>
              </a:rPr>
              <a:t>Console</a:t>
            </a:r>
            <a:r>
              <a:rPr lang="es-AR" altLang="es-AR" sz="2000" b="1">
                <a:solidFill>
                  <a:schemeClr val="bg2"/>
                </a:solidFill>
                <a:latin typeface="Arial Narrow" panose="020B0606020202030204" pitchFamily="34" charset="0"/>
              </a:rPr>
              <a:t>;    </a:t>
            </a:r>
            <a:r>
              <a:rPr lang="es-AR" altLang="es-AR" sz="2000" b="1">
                <a:solidFill>
                  <a:schemeClr val="hlink"/>
                </a:solidFill>
                <a:latin typeface="Arial Narrow" panose="020B0606020202030204" pitchFamily="34" charset="0"/>
              </a:rPr>
              <a:t>//Directiva ALIAS</a:t>
            </a:r>
            <a:endParaRPr lang="es-AR" altLang="es-AR" sz="2000" b="1">
              <a:solidFill>
                <a:srgbClr val="000000"/>
              </a:solidFill>
              <a:latin typeface="Arial Narrow" panose="020B0606020202030204" pitchFamily="34" charset="0"/>
            </a:endParaRP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rPr>
              <a:t>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rPr>
              <a:t>    </a:t>
            </a:r>
            <a:r>
              <a:rPr lang="es-AR" altLang="es-AR" sz="2000" b="1">
                <a:solidFill>
                  <a:srgbClr val="0000FF"/>
                </a:solidFill>
                <a:latin typeface="Arial Narrow" panose="020B0606020202030204" pitchFamily="34" charset="0"/>
              </a:rPr>
              <a:t>class</a:t>
            </a:r>
            <a:r>
              <a:rPr lang="es-AR" altLang="es-AR" sz="2000" b="1">
                <a:solidFill>
                  <a:srgbClr val="000000"/>
                </a:solidFill>
                <a:latin typeface="Arial Narrow" panose="020B0606020202030204" pitchFamily="34" charset="0"/>
              </a:rPr>
              <a:t> </a:t>
            </a:r>
            <a:r>
              <a:rPr lang="es-AR" altLang="es-AR" sz="2000" b="1">
                <a:solidFill>
                  <a:schemeClr val="accent2"/>
                </a:solidFill>
                <a:latin typeface="Arial Narrow" panose="020B0606020202030204" pitchFamily="34" charset="0"/>
              </a:rPr>
              <a:t>MiClase </a:t>
            </a:r>
            <a:r>
              <a:rPr lang="es-AR" altLang="es-AR" sz="2000" b="1">
                <a:solidFill>
                  <a:srgbClr val="000000"/>
                </a:solidFill>
                <a:latin typeface="Arial Narrow" panose="020B0606020202030204" pitchFamily="34" charset="0"/>
              </a:rPr>
              <a:t>{</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rPr>
              <a:t>        </a:t>
            </a:r>
            <a:r>
              <a:rPr lang="es-AR" altLang="es-AR" sz="2000" b="1">
                <a:solidFill>
                  <a:srgbClr val="0000FF"/>
                </a:solidFill>
                <a:latin typeface="Arial Narrow" panose="020B0606020202030204" pitchFamily="34" charset="0"/>
              </a:rPr>
              <a:t>int</a:t>
            </a:r>
            <a:r>
              <a:rPr lang="es-AR" altLang="es-AR" sz="2000" b="1">
                <a:solidFill>
                  <a:schemeClr val="bg2"/>
                </a:solidFill>
                <a:latin typeface="Arial Narrow" panose="020B0606020202030204" pitchFamily="34" charset="0"/>
              </a:rPr>
              <a:t> </a:t>
            </a:r>
            <a:r>
              <a:rPr lang="es-AR" altLang="es-AR" sz="2000" b="1">
                <a:solidFill>
                  <a:srgbClr val="0000FF"/>
                </a:solidFill>
                <a:latin typeface="Arial Narrow" panose="020B0606020202030204" pitchFamily="34" charset="0"/>
                <a:cs typeface="Times New Roman" panose="02020603050405020304" pitchFamily="18" charset="0"/>
              </a:rPr>
              <a:t>static </a:t>
            </a:r>
            <a:r>
              <a:rPr lang="es-AR" altLang="es-AR" sz="2000" b="1">
                <a:solidFill>
                  <a:schemeClr val="bg2"/>
                </a:solidFill>
                <a:latin typeface="Arial Narrow" panose="020B0606020202030204" pitchFamily="34" charset="0"/>
              </a:rPr>
              <a:t>variable = 1;</a:t>
            </a:r>
          </a:p>
          <a:p>
            <a:pPr eaLnBrk="1" hangingPunct="1">
              <a:lnSpc>
                <a:spcPct val="100000"/>
              </a:lnSpc>
              <a:spcBef>
                <a:spcPct val="0"/>
              </a:spcBef>
              <a:buClrTx/>
              <a:buSzTx/>
              <a:buFontTx/>
              <a:buNone/>
            </a:pPr>
            <a:endParaRPr lang="es-AR" altLang="es-AR" sz="2000" b="1">
              <a:solidFill>
                <a:schemeClr val="bg2"/>
              </a:solidFill>
              <a:latin typeface="Arial Narrow" panose="020B0606020202030204" pitchFamily="34" charset="0"/>
            </a:endParaRP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rPr>
              <a:t>	        </a:t>
            </a:r>
            <a:r>
              <a:rPr lang="es-AR" altLang="es-AR" sz="2000" b="1">
                <a:solidFill>
                  <a:srgbClr val="0000FF"/>
                </a:solidFill>
                <a:latin typeface="Arial Narrow" panose="020B0606020202030204" pitchFamily="34" charset="0"/>
              </a:rPr>
              <a:t>public </a:t>
            </a:r>
            <a:r>
              <a:rPr lang="es-AR" altLang="es-AR" sz="2000" b="1">
                <a:solidFill>
                  <a:srgbClr val="0000FF"/>
                </a:solidFill>
                <a:latin typeface="Arial Narrow" panose="020B0606020202030204" pitchFamily="34" charset="0"/>
                <a:cs typeface="Times New Roman" panose="02020603050405020304" pitchFamily="18" charset="0"/>
              </a:rPr>
              <a:t>static </a:t>
            </a:r>
            <a:r>
              <a:rPr lang="es-AR" altLang="es-AR" sz="2000" b="1">
                <a:solidFill>
                  <a:srgbClr val="0000FF"/>
                </a:solidFill>
                <a:latin typeface="Arial Narrow" panose="020B0606020202030204" pitchFamily="34" charset="0"/>
              </a:rPr>
              <a:t>void</a:t>
            </a:r>
            <a:r>
              <a:rPr lang="es-AR" altLang="es-AR" sz="2000" b="1">
                <a:solidFill>
                  <a:schemeClr val="bg2"/>
                </a:solidFill>
                <a:latin typeface="Arial Narrow" panose="020B0606020202030204" pitchFamily="34" charset="0"/>
              </a:rPr>
              <a:t> Mostrar() {</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rPr>
              <a:t>	           </a:t>
            </a:r>
            <a:r>
              <a:rPr lang="es-AR" altLang="es-AR" sz="2000" b="1">
                <a:solidFill>
                  <a:schemeClr val="accent2"/>
                </a:solidFill>
                <a:latin typeface="Arial Narrow" panose="020B0606020202030204" pitchFamily="34" charset="0"/>
              </a:rPr>
              <a:t>SC</a:t>
            </a:r>
            <a:r>
              <a:rPr lang="es-AR" altLang="es-AR" sz="2000" b="1">
                <a:solidFill>
                  <a:schemeClr val="bg2"/>
                </a:solidFill>
                <a:latin typeface="Arial Narrow" panose="020B0606020202030204" pitchFamily="34" charset="0"/>
              </a:rPr>
              <a:t>.WriteLine(</a:t>
            </a:r>
            <a:r>
              <a:rPr lang="es-AR" altLang="es-AR" sz="2000" b="1">
                <a:solidFill>
                  <a:srgbClr val="993300"/>
                </a:solidFill>
                <a:latin typeface="Arial Narrow" panose="020B0606020202030204" pitchFamily="34" charset="0"/>
              </a:rPr>
              <a:t>“Mi variable {0}”</a:t>
            </a:r>
            <a:r>
              <a:rPr lang="es-AR" altLang="es-AR" sz="2000" b="1">
                <a:solidFill>
                  <a:schemeClr val="bg2"/>
                </a:solidFill>
                <a:latin typeface="Arial Narrow" panose="020B0606020202030204" pitchFamily="34" charset="0"/>
              </a:rPr>
              <a:t>, </a:t>
            </a:r>
            <a:r>
              <a:rPr lang="es-AR" altLang="es-AR" sz="2000" b="1">
                <a:solidFill>
                  <a:schemeClr val="accent2"/>
                </a:solidFill>
                <a:latin typeface="Arial Narrow" panose="020B0606020202030204" pitchFamily="34" charset="0"/>
              </a:rPr>
              <a:t>MiClase</a:t>
            </a:r>
            <a:r>
              <a:rPr lang="es-AR" altLang="es-AR" sz="2000" b="1">
                <a:solidFill>
                  <a:schemeClr val="bg2"/>
                </a:solidFill>
                <a:latin typeface="Arial Narrow" panose="020B0606020202030204" pitchFamily="34" charset="0"/>
              </a:rPr>
              <a:t>.variable);</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rPr>
              <a:t>	           </a:t>
            </a:r>
            <a:r>
              <a:rPr lang="es-AR" altLang="es-AR" sz="2000" b="1">
                <a:solidFill>
                  <a:schemeClr val="accent2"/>
                </a:solidFill>
                <a:latin typeface="Arial Narrow" panose="020B0606020202030204" pitchFamily="34" charset="0"/>
              </a:rPr>
              <a:t>SC</a:t>
            </a:r>
            <a:r>
              <a:rPr lang="es-AR" altLang="es-AR" sz="2000" b="1">
                <a:solidFill>
                  <a:schemeClr val="bg2"/>
                </a:solidFill>
                <a:latin typeface="Arial Narrow" panose="020B0606020202030204" pitchFamily="34" charset="0"/>
              </a:rPr>
              <a:t>.WriteLine(</a:t>
            </a:r>
            <a:r>
              <a:rPr lang="es-AR" altLang="es-AR" sz="2000" b="1">
                <a:solidFill>
                  <a:srgbClr val="993300"/>
                </a:solidFill>
                <a:latin typeface="Arial Narrow" panose="020B0606020202030204" pitchFamily="34" charset="0"/>
              </a:rPr>
              <a:t>“La otra variable {0}”</a:t>
            </a:r>
            <a:r>
              <a:rPr lang="es-AR" altLang="es-AR" sz="2000" b="1">
                <a:solidFill>
                  <a:schemeClr val="bg2"/>
                </a:solidFill>
                <a:latin typeface="Arial Narrow" panose="020B0606020202030204" pitchFamily="34" charset="0"/>
              </a:rPr>
              <a:t>,  MiNameSpace.</a:t>
            </a:r>
            <a:r>
              <a:rPr lang="es-AR" altLang="es-AR" sz="2000" b="1">
                <a:solidFill>
                  <a:schemeClr val="accent2"/>
                </a:solidFill>
                <a:latin typeface="Arial Narrow" panose="020B0606020202030204" pitchFamily="34" charset="0"/>
              </a:rPr>
              <a:t>MiClase</a:t>
            </a:r>
            <a:r>
              <a:rPr lang="es-AR" altLang="es-AR" sz="2000" b="1">
                <a:solidFill>
                  <a:schemeClr val="bg2"/>
                </a:solidFill>
                <a:latin typeface="Arial Narrow" panose="020B0606020202030204" pitchFamily="34" charset="0"/>
              </a:rPr>
              <a:t>.variable);</a:t>
            </a:r>
          </a:p>
          <a:p>
            <a:pPr eaLnBrk="1" hangingPunct="1">
              <a:lnSpc>
                <a:spcPct val="100000"/>
              </a:lnSpc>
              <a:spcBef>
                <a:spcPct val="0"/>
              </a:spcBef>
              <a:buClrTx/>
              <a:buSzTx/>
              <a:buFontTx/>
              <a:buNone/>
            </a:pPr>
            <a:r>
              <a:rPr lang="es-AR" altLang="es-AR" sz="2000" b="1">
                <a:solidFill>
                  <a:schemeClr val="bg2"/>
                </a:solidFill>
                <a:latin typeface="Arial Narrow" panose="020B0606020202030204" pitchFamily="34" charset="0"/>
              </a:rPr>
              <a:t>	    } </a:t>
            </a:r>
          </a:p>
          <a:p>
            <a:pPr eaLnBrk="1" hangingPunct="1">
              <a:lnSpc>
                <a:spcPct val="100000"/>
              </a:lnSpc>
              <a:spcBef>
                <a:spcPct val="0"/>
              </a:spcBef>
              <a:buClrTx/>
              <a:buSzTx/>
              <a:buFontTx/>
              <a:buNone/>
            </a:pPr>
            <a:r>
              <a:rPr lang="es-AR" altLang="es-AR" sz="2000" b="1">
                <a:solidFill>
                  <a:srgbClr val="000000"/>
                </a:solidFill>
                <a:latin typeface="Arial Narrow" panose="020B0606020202030204" pitchFamily="34" charset="0"/>
              </a:rPr>
              <a:t>}</a:t>
            </a:r>
            <a:endParaRPr lang="es-AR" altLang="es-AR" sz="2000" b="1">
              <a:solidFill>
                <a:srgbClr val="000000"/>
              </a:solidFill>
              <a:latin typeface="Arial Narrow" panose="020B0606020202030204" pitchFamily="34" charset="0"/>
              <a:cs typeface="Times New Roman" panose="02020603050405020304" pitchFamily="18" charset="0"/>
            </a:endParaRP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EBEC320-D572-4163-972C-6467B584348F}"/>
              </a:ext>
            </a:extLst>
          </p:cNvPr>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59395" name="Picture 4" descr="C:\Program Files (x86)\Microsoft Office\MEDIA\CAGCAT10\j0234687.gif">
            <a:extLst>
              <a:ext uri="{FF2B5EF4-FFF2-40B4-BE49-F238E27FC236}">
                <a16:creationId xmlns:a16="http://schemas.microsoft.com/office/drawing/2014/main" id="{EB252BA5-13FC-4553-BE90-2393EEDF5FB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173A1E74-59A5-4077-B084-DA206F9B094D}"/>
              </a:ext>
            </a:extLst>
          </p:cNvPr>
          <p:cNvSpPr>
            <a:spLocks noGrp="1" noChangeArrowheads="1"/>
          </p:cNvSpPr>
          <p:nvPr>
            <p:ph type="title"/>
          </p:nvPr>
        </p:nvSpPr>
        <p:spPr>
          <a:xfrm>
            <a:off x="381000" y="228600"/>
            <a:ext cx="8393113" cy="757238"/>
          </a:xfrm>
        </p:spPr>
        <p:txBody>
          <a:bodyPr/>
          <a:lstStyle/>
          <a:p>
            <a:pPr algn="ctr" eaLnBrk="1" hangingPunct="1">
              <a:defRPr/>
            </a:pPr>
            <a:r>
              <a:rPr lang="es-AR" dirty="0"/>
              <a:t>Temas a Tratar</a:t>
            </a:r>
            <a:endParaRPr lang="es-ES" dirty="0"/>
          </a:p>
        </p:txBody>
      </p:sp>
      <p:sp>
        <p:nvSpPr>
          <p:cNvPr id="280582" name="Rectangle 6">
            <a:extLst>
              <a:ext uri="{FF2B5EF4-FFF2-40B4-BE49-F238E27FC236}">
                <a16:creationId xmlns:a16="http://schemas.microsoft.com/office/drawing/2014/main" id="{44BBF616-216D-4112-9CC6-3A420435875C}"/>
              </a:ext>
            </a:extLst>
          </p:cNvPr>
          <p:cNvSpPr>
            <a:spLocks noGrp="1" noChangeArrowheads="1"/>
          </p:cNvSpPr>
          <p:nvPr>
            <p:ph type="body" idx="1"/>
          </p:nvPr>
        </p:nvSpPr>
        <p:spPr>
          <a:xfrm>
            <a:off x="228600" y="1371600"/>
            <a:ext cx="8458200" cy="3200400"/>
          </a:xfrm>
        </p:spPr>
        <p:txBody>
          <a:bodyPr/>
          <a:lstStyle/>
          <a:p>
            <a:pPr eaLnBrk="1" hangingPunct="1">
              <a:defRPr/>
            </a:pPr>
            <a:r>
              <a:rPr lang="es-AR" dirty="0"/>
              <a:t>Programación Orientada a Objetos (POO)</a:t>
            </a:r>
          </a:p>
          <a:p>
            <a:pPr lvl="1" eaLnBrk="1" hangingPunct="1">
              <a:defRPr/>
            </a:pPr>
            <a:r>
              <a:rPr lang="es-AR" dirty="0"/>
              <a:t>Características</a:t>
            </a:r>
          </a:p>
          <a:p>
            <a:pPr lvl="1" eaLnBrk="1" hangingPunct="1">
              <a:defRPr/>
            </a:pPr>
            <a:r>
              <a:rPr lang="es-AR" dirty="0">
                <a:solidFill>
                  <a:schemeClr val="accent1"/>
                </a:solidFill>
              </a:rPr>
              <a:t>Pilares</a:t>
            </a:r>
          </a:p>
          <a:p>
            <a:pPr eaLnBrk="1" hangingPunct="1">
              <a:defRPr/>
            </a:pPr>
            <a:r>
              <a:rPr lang="es-AR" dirty="0"/>
              <a:t>Clases</a:t>
            </a:r>
          </a:p>
          <a:p>
            <a:pPr eaLnBrk="1" hangingPunct="1">
              <a:defRPr/>
            </a:pPr>
            <a:r>
              <a:rPr lang="es-AR" dirty="0"/>
              <a:t>NameSpaces</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089279B6-3F09-4675-BAEE-07FBE27B408E}"/>
              </a:ext>
            </a:extLst>
          </p:cNvPr>
          <p:cNvSpPr>
            <a:spLocks noGrp="1" noChangeArrowheads="1"/>
          </p:cNvSpPr>
          <p:nvPr>
            <p:ph type="title"/>
          </p:nvPr>
        </p:nvSpPr>
        <p:spPr>
          <a:xfrm>
            <a:off x="381000" y="228600"/>
            <a:ext cx="8393113" cy="757238"/>
          </a:xfrm>
        </p:spPr>
        <p:txBody>
          <a:bodyPr/>
          <a:lstStyle/>
          <a:p>
            <a:pPr eaLnBrk="1" hangingPunct="1">
              <a:defRPr/>
            </a:pPr>
            <a:r>
              <a:rPr lang="es-AR" dirty="0"/>
              <a:t>Pilares de POO</a:t>
            </a:r>
            <a:endParaRPr lang="es-ES" dirty="0"/>
          </a:p>
        </p:txBody>
      </p:sp>
      <p:pic>
        <p:nvPicPr>
          <p:cNvPr id="13315" name="Picture 16" descr="https://3.bp.blogspot.com/-Por7UjgJSOc/TfopbehjdtI/AAAAAAAAAK0/cDFLBvreXg0/s320/M.png">
            <a:extLst>
              <a:ext uri="{FF2B5EF4-FFF2-40B4-BE49-F238E27FC236}">
                <a16:creationId xmlns:a16="http://schemas.microsoft.com/office/drawing/2014/main" id="{16AA4424-19B8-4DBD-9FFD-DD0DC2E40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838" y="1219200"/>
            <a:ext cx="5405437"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87BE64A4-D68C-4C84-A95D-85E7414D18A9}"/>
              </a:ext>
            </a:extLst>
          </p:cNvPr>
          <p:cNvSpPr txBox="1"/>
          <p:nvPr/>
        </p:nvSpPr>
        <p:spPr>
          <a:xfrm>
            <a:off x="350838" y="6400800"/>
            <a:ext cx="8593137" cy="307975"/>
          </a:xfrm>
          <a:prstGeom prst="rect">
            <a:avLst/>
          </a:prstGeom>
          <a:noFill/>
        </p:spPr>
        <p:txBody>
          <a:bodyPr wrap="none">
            <a:spAutoFit/>
          </a:bodyPr>
          <a:lstStyle/>
          <a:p>
            <a:pPr>
              <a:defRPr/>
            </a:pPr>
            <a:r>
              <a:rPr lang="es-AR" sz="1400" dirty="0">
                <a:solidFill>
                  <a:schemeClr val="accent1">
                    <a:lumMod val="75000"/>
                  </a:schemeClr>
                </a:solidFill>
              </a:rPr>
              <a:t>(1) Imagen tomada de http://toodaim.blogspot.com.ar/2013/01/articulo-los-pilares-de-la-programacion.html</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327911A1-A520-474A-94D7-1094B246E60A}"/>
              </a:ext>
            </a:extLst>
          </p:cNvPr>
          <p:cNvSpPr>
            <a:spLocks noGrp="1" noChangeArrowheads="1"/>
          </p:cNvSpPr>
          <p:nvPr>
            <p:ph type="title"/>
          </p:nvPr>
        </p:nvSpPr>
        <p:spPr>
          <a:xfrm>
            <a:off x="381000" y="228600"/>
            <a:ext cx="8393113" cy="757238"/>
          </a:xfrm>
        </p:spPr>
        <p:txBody>
          <a:bodyPr/>
          <a:lstStyle/>
          <a:p>
            <a:pPr eaLnBrk="1" hangingPunct="1">
              <a:defRPr/>
            </a:pPr>
            <a:r>
              <a:rPr lang="es-AR" dirty="0"/>
              <a:t>Abstracción</a:t>
            </a:r>
            <a:endParaRPr lang="es-ES" dirty="0"/>
          </a:p>
        </p:txBody>
      </p:sp>
      <p:sp>
        <p:nvSpPr>
          <p:cNvPr id="260101" name="Rectangle 5">
            <a:extLst>
              <a:ext uri="{FF2B5EF4-FFF2-40B4-BE49-F238E27FC236}">
                <a16:creationId xmlns:a16="http://schemas.microsoft.com/office/drawing/2014/main" id="{4198795F-06D4-4682-8793-A06D1E261ACF}"/>
              </a:ext>
            </a:extLst>
          </p:cNvPr>
          <p:cNvSpPr>
            <a:spLocks noGrp="1" noChangeArrowheads="1"/>
          </p:cNvSpPr>
          <p:nvPr>
            <p:ph type="body" idx="1"/>
          </p:nvPr>
        </p:nvSpPr>
        <p:spPr>
          <a:xfrm>
            <a:off x="381000" y="1295400"/>
            <a:ext cx="8763000" cy="4019550"/>
          </a:xfrm>
          <a:effectLst>
            <a:outerShdw dist="12700" algn="ctr" rotWithShape="0">
              <a:schemeClr val="bg2">
                <a:alpha val="50000"/>
              </a:schemeClr>
            </a:outerShdw>
          </a:effectLst>
        </p:spPr>
        <p:txBody>
          <a:bodyPr lIns="91354" tIns="45678" rIns="91354" bIns="45678"/>
          <a:lstStyle/>
          <a:p>
            <a:pPr eaLnBrk="1" hangingPunct="1">
              <a:defRPr/>
            </a:pPr>
            <a:r>
              <a:rPr lang="es-AR" sz="2800" dirty="0"/>
              <a:t>Ignorancia selectiva.</a:t>
            </a:r>
          </a:p>
          <a:p>
            <a:pPr eaLnBrk="1" hangingPunct="1">
              <a:defRPr/>
            </a:pPr>
            <a:endParaRPr lang="es-AR" sz="2200" dirty="0"/>
          </a:p>
          <a:p>
            <a:pPr eaLnBrk="1" hangingPunct="1">
              <a:defRPr/>
            </a:pPr>
            <a:r>
              <a:rPr lang="es-AR" sz="2800" dirty="0"/>
              <a:t>Decide qué es importante y qué no lo es.</a:t>
            </a:r>
          </a:p>
          <a:p>
            <a:pPr eaLnBrk="1" hangingPunct="1">
              <a:defRPr/>
            </a:pPr>
            <a:endParaRPr lang="es-AR" sz="2200" dirty="0"/>
          </a:p>
          <a:p>
            <a:pPr eaLnBrk="1" hangingPunct="1">
              <a:defRPr/>
            </a:pPr>
            <a:r>
              <a:rPr lang="es-AR" sz="2800" dirty="0"/>
              <a:t>Se enfoca en lo que es importante.</a:t>
            </a:r>
          </a:p>
          <a:p>
            <a:pPr eaLnBrk="1" hangingPunct="1">
              <a:defRPr/>
            </a:pPr>
            <a:endParaRPr lang="es-AR" sz="2200" dirty="0"/>
          </a:p>
          <a:p>
            <a:pPr eaLnBrk="1" hangingPunct="1">
              <a:defRPr/>
            </a:pPr>
            <a:r>
              <a:rPr lang="es-AR" sz="2800" dirty="0"/>
              <a:t>Ignora lo que no es importante.</a:t>
            </a:r>
          </a:p>
          <a:p>
            <a:pPr eaLnBrk="1" hangingPunct="1">
              <a:defRPr/>
            </a:pPr>
            <a:endParaRPr lang="es-AR" sz="2200" dirty="0"/>
          </a:p>
          <a:p>
            <a:pPr eaLnBrk="1" hangingPunct="1">
              <a:defRPr/>
            </a:pPr>
            <a:r>
              <a:rPr lang="es-AR" sz="2800" dirty="0"/>
              <a:t>Utiliza la encapsulación para reforzar la abstracción.</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a:extLst>
              <a:ext uri="{FF2B5EF4-FFF2-40B4-BE49-F238E27FC236}">
                <a16:creationId xmlns:a16="http://schemas.microsoft.com/office/drawing/2014/main" id="{DF9B36CA-C67A-4FA9-A574-BC5174485E68}"/>
              </a:ext>
            </a:extLst>
          </p:cNvPr>
          <p:cNvSpPr>
            <a:spLocks noGrp="1" noChangeArrowheads="1"/>
          </p:cNvSpPr>
          <p:nvPr>
            <p:ph type="title"/>
          </p:nvPr>
        </p:nvSpPr>
        <p:spPr>
          <a:xfrm>
            <a:off x="381000" y="228600"/>
            <a:ext cx="8393113" cy="757238"/>
          </a:xfrm>
        </p:spPr>
        <p:txBody>
          <a:bodyPr/>
          <a:lstStyle/>
          <a:p>
            <a:pPr eaLnBrk="1" hangingPunct="1">
              <a:defRPr/>
            </a:pPr>
            <a:r>
              <a:rPr lang="es-AR" dirty="0"/>
              <a:t>Encapsulamiento</a:t>
            </a:r>
            <a:endParaRPr lang="es-ES" dirty="0"/>
          </a:p>
        </p:txBody>
      </p:sp>
      <p:sp>
        <p:nvSpPr>
          <p:cNvPr id="282630" name="Rectangle 6">
            <a:extLst>
              <a:ext uri="{FF2B5EF4-FFF2-40B4-BE49-F238E27FC236}">
                <a16:creationId xmlns:a16="http://schemas.microsoft.com/office/drawing/2014/main" id="{0CDF4834-1CC3-4289-83AB-F0FE228EEC27}"/>
              </a:ext>
            </a:extLst>
          </p:cNvPr>
          <p:cNvSpPr>
            <a:spLocks noGrp="1" noChangeArrowheads="1"/>
          </p:cNvSpPr>
          <p:nvPr>
            <p:ph type="body" idx="1"/>
          </p:nvPr>
        </p:nvSpPr>
        <p:spPr>
          <a:xfrm>
            <a:off x="381000" y="1371600"/>
            <a:ext cx="8763000" cy="2916238"/>
          </a:xfrm>
        </p:spPr>
        <p:txBody>
          <a:bodyPr/>
          <a:lstStyle/>
          <a:p>
            <a:pPr eaLnBrk="1" hangingPunct="1">
              <a:defRPr/>
            </a:pPr>
            <a:r>
              <a:rPr lang="es-AR" sz="2800" dirty="0"/>
              <a:t>Esta característica es la que denota la capacidad del objeto de responder a peticiones a través de sus </a:t>
            </a:r>
            <a:r>
              <a:rPr lang="es-AR" sz="2800" b="1" i="1" dirty="0"/>
              <a:t>métodos</a:t>
            </a:r>
            <a:r>
              <a:rPr lang="es-AR" sz="2800" dirty="0"/>
              <a:t> o </a:t>
            </a:r>
            <a:r>
              <a:rPr lang="es-AR" sz="2800" b="1" i="1" dirty="0"/>
              <a:t>propiedades</a:t>
            </a:r>
            <a:r>
              <a:rPr lang="es-AR" sz="2800" dirty="0"/>
              <a:t> sin la necesidad de exponer los medios utilizados para llegar a brindar estos resultados.</a:t>
            </a:r>
          </a:p>
          <a:p>
            <a:pPr eaLnBrk="1" hangingPunct="1">
              <a:defRPr/>
            </a:pPr>
            <a:endParaRPr lang="es-ES" sz="2200" dirty="0"/>
          </a:p>
          <a:p>
            <a:pPr eaLnBrk="1" hangingPunct="1">
              <a:defRPr/>
            </a:pPr>
            <a:r>
              <a:rPr lang="es-ES" sz="2800" dirty="0"/>
              <a:t>El exterior de la clase lo ve como una caja negra.</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6105BBEC-EBB1-44FE-9AED-13F349A647F0}"/>
              </a:ext>
            </a:extLst>
          </p:cNvPr>
          <p:cNvSpPr>
            <a:spLocks noGrp="1" noChangeArrowheads="1"/>
          </p:cNvSpPr>
          <p:nvPr>
            <p:ph type="title"/>
          </p:nvPr>
        </p:nvSpPr>
        <p:spPr>
          <a:xfrm>
            <a:off x="381000" y="228600"/>
            <a:ext cx="8393113" cy="757238"/>
          </a:xfrm>
        </p:spPr>
        <p:txBody>
          <a:bodyPr/>
          <a:lstStyle/>
          <a:p>
            <a:pPr eaLnBrk="1" hangingPunct="1">
              <a:defRPr/>
            </a:pPr>
            <a:r>
              <a:rPr lang="es-AR" dirty="0"/>
              <a:t>Herencia</a:t>
            </a:r>
            <a:endParaRPr lang="es-ES" dirty="0"/>
          </a:p>
        </p:txBody>
      </p:sp>
      <p:sp>
        <p:nvSpPr>
          <p:cNvPr id="271365" name="Rectangle 5">
            <a:extLst>
              <a:ext uri="{FF2B5EF4-FFF2-40B4-BE49-F238E27FC236}">
                <a16:creationId xmlns:a16="http://schemas.microsoft.com/office/drawing/2014/main" id="{EA8A418F-6F4F-4DAC-835E-45C09B4859D7}"/>
              </a:ext>
            </a:extLst>
          </p:cNvPr>
          <p:cNvSpPr>
            <a:spLocks noGrp="1" noChangeArrowheads="1"/>
          </p:cNvSpPr>
          <p:nvPr>
            <p:ph type="body" idx="1"/>
          </p:nvPr>
        </p:nvSpPr>
        <p:spPr>
          <a:xfrm>
            <a:off x="381000" y="1219200"/>
            <a:ext cx="8763000" cy="5081588"/>
          </a:xfrm>
          <a:effectLst>
            <a:outerShdw dist="12700" algn="ctr" rotWithShape="0">
              <a:schemeClr val="bg2">
                <a:alpha val="50000"/>
              </a:schemeClr>
            </a:outerShdw>
          </a:effectLst>
        </p:spPr>
        <p:txBody>
          <a:bodyPr lIns="91354" tIns="45678" rIns="91354" bIns="45678"/>
          <a:lstStyle/>
          <a:p>
            <a:pPr eaLnBrk="1" hangingPunct="1">
              <a:defRPr/>
            </a:pPr>
            <a:r>
              <a:rPr lang="es-CR" sz="2800" dirty="0"/>
              <a:t>Es “un tipo de” relación entre clases.</a:t>
            </a:r>
          </a:p>
          <a:p>
            <a:pPr lvl="1" eaLnBrk="1" hangingPunct="1">
              <a:defRPr/>
            </a:pPr>
            <a:r>
              <a:rPr lang="es-CR" sz="2400" dirty="0"/>
              <a:t>Relación “es un”</a:t>
            </a:r>
          </a:p>
          <a:p>
            <a:pPr lvl="1" eaLnBrk="1" hangingPunct="1">
              <a:buFont typeface="Wingdings" panose="05000000000000000000" pitchFamily="2" charset="2"/>
              <a:buNone/>
              <a:defRPr/>
            </a:pPr>
            <a:endParaRPr lang="es-CR" sz="2200" dirty="0"/>
          </a:p>
          <a:p>
            <a:pPr eaLnBrk="1" hangingPunct="1">
              <a:defRPr/>
            </a:pPr>
            <a:r>
              <a:rPr lang="es-CR" sz="2800" dirty="0"/>
              <a:t>Va de la generalización a la </a:t>
            </a:r>
          </a:p>
          <a:p>
            <a:pPr eaLnBrk="1" hangingPunct="1">
              <a:buFont typeface="Wingdings" panose="05000000000000000000" pitchFamily="2" charset="2"/>
              <a:buNone/>
              <a:defRPr/>
            </a:pPr>
            <a:r>
              <a:rPr lang="es-CR" sz="2800" dirty="0"/>
              <a:t>	especialización.</a:t>
            </a:r>
          </a:p>
          <a:p>
            <a:pPr eaLnBrk="1" hangingPunct="1">
              <a:defRPr/>
            </a:pPr>
            <a:endParaRPr lang="es-CR" sz="2200" dirty="0"/>
          </a:p>
          <a:p>
            <a:pPr eaLnBrk="1" hangingPunct="1">
              <a:defRPr/>
            </a:pPr>
            <a:r>
              <a:rPr lang="es-CR" sz="2800" dirty="0"/>
              <a:t>Clase base o padre.</a:t>
            </a:r>
          </a:p>
          <a:p>
            <a:pPr eaLnBrk="1" hangingPunct="1">
              <a:defRPr/>
            </a:pPr>
            <a:endParaRPr lang="es-CR" sz="2200" dirty="0"/>
          </a:p>
          <a:p>
            <a:pPr eaLnBrk="1" hangingPunct="1">
              <a:defRPr/>
            </a:pPr>
            <a:r>
              <a:rPr lang="es-CR" sz="2800" dirty="0"/>
              <a:t>Clase derivada o hija.</a:t>
            </a:r>
          </a:p>
          <a:p>
            <a:pPr eaLnBrk="1" hangingPunct="1">
              <a:defRPr/>
            </a:pPr>
            <a:endParaRPr lang="es-CR" sz="2200" dirty="0"/>
          </a:p>
          <a:p>
            <a:pPr eaLnBrk="1" hangingPunct="1">
              <a:defRPr/>
            </a:pPr>
            <a:r>
              <a:rPr lang="es-CR" sz="2800" dirty="0"/>
              <a:t>Hereda la implementación.</a:t>
            </a:r>
          </a:p>
        </p:txBody>
      </p:sp>
      <p:grpSp>
        <p:nvGrpSpPr>
          <p:cNvPr id="17412" name="Group 6">
            <a:extLst>
              <a:ext uri="{FF2B5EF4-FFF2-40B4-BE49-F238E27FC236}">
                <a16:creationId xmlns:a16="http://schemas.microsoft.com/office/drawing/2014/main" id="{58E82C31-2698-4644-8A67-8740802BFCE3}"/>
              </a:ext>
            </a:extLst>
          </p:cNvPr>
          <p:cNvGrpSpPr>
            <a:grpSpLocks/>
          </p:cNvGrpSpPr>
          <p:nvPr/>
        </p:nvGrpSpPr>
        <p:grpSpPr bwMode="auto">
          <a:xfrm>
            <a:off x="7239000" y="3810000"/>
            <a:ext cx="198438" cy="457200"/>
            <a:chOff x="336" y="1872"/>
            <a:chExt cx="96" cy="384"/>
          </a:xfrm>
        </p:grpSpPr>
        <p:sp>
          <p:nvSpPr>
            <p:cNvPr id="17425" name="Freeform 7">
              <a:extLst>
                <a:ext uri="{FF2B5EF4-FFF2-40B4-BE49-F238E27FC236}">
                  <a16:creationId xmlns:a16="http://schemas.microsoft.com/office/drawing/2014/main" id="{666BF86F-AF5E-4BEA-8317-D6043D831AE7}"/>
                </a:ext>
              </a:extLst>
            </p:cNvPr>
            <p:cNvSpPr>
              <a:spLocks/>
            </p:cNvSpPr>
            <p:nvPr/>
          </p:nvSpPr>
          <p:spPr bwMode="auto">
            <a:xfrm>
              <a:off x="336" y="1872"/>
              <a:ext cx="96" cy="96"/>
            </a:xfrm>
            <a:custGeom>
              <a:avLst/>
              <a:gdLst>
                <a:gd name="T0" fmla="*/ 0 w 96"/>
                <a:gd name="T1" fmla="*/ 246 h 82"/>
                <a:gd name="T2" fmla="*/ 96 w 96"/>
                <a:gd name="T3" fmla="*/ 246 h 82"/>
                <a:gd name="T4" fmla="*/ 48 w 96"/>
                <a:gd name="T5" fmla="*/ 0 h 82"/>
                <a:gd name="T6" fmla="*/ 0 w 96"/>
                <a:gd name="T7" fmla="*/ 246 h 82"/>
                <a:gd name="T8" fmla="*/ 0 60000 65536"/>
                <a:gd name="T9" fmla="*/ 0 60000 65536"/>
                <a:gd name="T10" fmla="*/ 0 60000 65536"/>
                <a:gd name="T11" fmla="*/ 0 60000 65536"/>
                <a:gd name="T12" fmla="*/ 0 w 96"/>
                <a:gd name="T13" fmla="*/ 0 h 82"/>
                <a:gd name="T14" fmla="*/ 96 w 96"/>
                <a:gd name="T15" fmla="*/ 82 h 82"/>
              </a:gdLst>
              <a:ahLst/>
              <a:cxnLst>
                <a:cxn ang="T8">
                  <a:pos x="T0" y="T1"/>
                </a:cxn>
                <a:cxn ang="T9">
                  <a:pos x="T2" y="T3"/>
                </a:cxn>
                <a:cxn ang="T10">
                  <a:pos x="T4" y="T5"/>
                </a:cxn>
                <a:cxn ang="T11">
                  <a:pos x="T6" y="T7"/>
                </a:cxn>
              </a:cxnLst>
              <a:rect l="T12" t="T13" r="T14" b="T15"/>
              <a:pathLst>
                <a:path w="96" h="82">
                  <a:moveTo>
                    <a:pt x="0" y="82"/>
                  </a:moveTo>
                  <a:lnTo>
                    <a:pt x="96" y="82"/>
                  </a:lnTo>
                  <a:lnTo>
                    <a:pt x="48" y="0"/>
                  </a:lnTo>
                  <a:lnTo>
                    <a:pt x="0" y="82"/>
                  </a:lnTo>
                  <a:close/>
                </a:path>
              </a:pathLst>
            </a:custGeom>
            <a:noFill/>
            <a:ln w="15875" cap="rnd">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6" name="Line 8">
              <a:extLst>
                <a:ext uri="{FF2B5EF4-FFF2-40B4-BE49-F238E27FC236}">
                  <a16:creationId xmlns:a16="http://schemas.microsoft.com/office/drawing/2014/main" id="{9BD74E10-BA84-47AE-82BD-B215649CA993}"/>
                </a:ext>
              </a:extLst>
            </p:cNvPr>
            <p:cNvSpPr>
              <a:spLocks noChangeShapeType="1"/>
            </p:cNvSpPr>
            <p:nvPr/>
          </p:nvSpPr>
          <p:spPr bwMode="auto">
            <a:xfrm flipV="1">
              <a:off x="384" y="1968"/>
              <a:ext cx="0" cy="28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3" name="Group 9">
            <a:extLst>
              <a:ext uri="{FF2B5EF4-FFF2-40B4-BE49-F238E27FC236}">
                <a16:creationId xmlns:a16="http://schemas.microsoft.com/office/drawing/2014/main" id="{E60A3883-13D8-4457-966D-41B39FC03156}"/>
              </a:ext>
            </a:extLst>
          </p:cNvPr>
          <p:cNvGrpSpPr>
            <a:grpSpLocks/>
          </p:cNvGrpSpPr>
          <p:nvPr/>
        </p:nvGrpSpPr>
        <p:grpSpPr bwMode="auto">
          <a:xfrm>
            <a:off x="6400800" y="4260850"/>
            <a:ext cx="1828800" cy="996950"/>
            <a:chOff x="2160" y="2000"/>
            <a:chExt cx="592" cy="336"/>
          </a:xfrm>
        </p:grpSpPr>
        <p:sp>
          <p:nvSpPr>
            <p:cNvPr id="17421" name="Rectangle 10">
              <a:extLst>
                <a:ext uri="{FF2B5EF4-FFF2-40B4-BE49-F238E27FC236}">
                  <a16:creationId xmlns:a16="http://schemas.microsoft.com/office/drawing/2014/main" id="{059416F0-FD42-48DA-A886-342EAF198E36}"/>
                </a:ext>
              </a:extLst>
            </p:cNvPr>
            <p:cNvSpPr>
              <a:spLocks noChangeArrowheads="1"/>
            </p:cNvSpPr>
            <p:nvPr/>
          </p:nvSpPr>
          <p:spPr bwMode="auto">
            <a:xfrm>
              <a:off x="2160" y="2230"/>
              <a:ext cx="592" cy="106"/>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7422" name="Rectangle 11">
              <a:extLst>
                <a:ext uri="{FF2B5EF4-FFF2-40B4-BE49-F238E27FC236}">
                  <a16:creationId xmlns:a16="http://schemas.microsoft.com/office/drawing/2014/main" id="{DA968613-C2E7-4EC7-AE2F-6880A45E4461}"/>
                </a:ext>
              </a:extLst>
            </p:cNvPr>
            <p:cNvSpPr>
              <a:spLocks noChangeArrowheads="1"/>
            </p:cNvSpPr>
            <p:nvPr/>
          </p:nvSpPr>
          <p:spPr bwMode="auto">
            <a:xfrm>
              <a:off x="2160" y="2122"/>
              <a:ext cx="592" cy="108"/>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7423" name="Rectangle 12">
              <a:extLst>
                <a:ext uri="{FF2B5EF4-FFF2-40B4-BE49-F238E27FC236}">
                  <a16:creationId xmlns:a16="http://schemas.microsoft.com/office/drawing/2014/main" id="{BAE0829A-0D16-4D26-AEE3-578847AA094C}"/>
                </a:ext>
              </a:extLst>
            </p:cNvPr>
            <p:cNvSpPr>
              <a:spLocks noChangeArrowheads="1"/>
            </p:cNvSpPr>
            <p:nvPr/>
          </p:nvSpPr>
          <p:spPr bwMode="auto">
            <a:xfrm>
              <a:off x="2160" y="2000"/>
              <a:ext cx="592" cy="122"/>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7424" name="Rectangle 13">
              <a:extLst>
                <a:ext uri="{FF2B5EF4-FFF2-40B4-BE49-F238E27FC236}">
                  <a16:creationId xmlns:a16="http://schemas.microsoft.com/office/drawing/2014/main" id="{AA6C0E99-B9EC-4B68-8BF0-84FBA67426E2}"/>
                </a:ext>
              </a:extLst>
            </p:cNvPr>
            <p:cNvSpPr>
              <a:spLocks noChangeArrowheads="1"/>
            </p:cNvSpPr>
            <p:nvPr/>
          </p:nvSpPr>
          <p:spPr bwMode="auto">
            <a:xfrm>
              <a:off x="2337" y="2016"/>
              <a:ext cx="241" cy="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b="1">
                  <a:solidFill>
                    <a:srgbClr val="000000"/>
                  </a:solidFill>
                  <a:latin typeface="Arial" panose="020B0604020202020204" pitchFamily="34" charset="0"/>
                </a:rPr>
                <a:t>Automóvil</a:t>
              </a:r>
              <a:endParaRPr lang="es-CR" altLang="es-AR" sz="1200">
                <a:latin typeface="Arial" panose="020B0604020202020204" pitchFamily="34" charset="0"/>
              </a:endParaRPr>
            </a:p>
          </p:txBody>
        </p:sp>
      </p:grpSp>
      <p:grpSp>
        <p:nvGrpSpPr>
          <p:cNvPr id="17414" name="Group 14">
            <a:extLst>
              <a:ext uri="{FF2B5EF4-FFF2-40B4-BE49-F238E27FC236}">
                <a16:creationId xmlns:a16="http://schemas.microsoft.com/office/drawing/2014/main" id="{636F9D66-59AD-46B4-94BA-529B91906C79}"/>
              </a:ext>
            </a:extLst>
          </p:cNvPr>
          <p:cNvGrpSpPr>
            <a:grpSpLocks/>
          </p:cNvGrpSpPr>
          <p:nvPr/>
        </p:nvGrpSpPr>
        <p:grpSpPr bwMode="auto">
          <a:xfrm>
            <a:off x="6400800" y="2514600"/>
            <a:ext cx="1828800" cy="1295400"/>
            <a:chOff x="4704" y="2060"/>
            <a:chExt cx="768" cy="436"/>
          </a:xfrm>
        </p:grpSpPr>
        <p:sp>
          <p:nvSpPr>
            <p:cNvPr id="17415" name="Rectangle 15">
              <a:extLst>
                <a:ext uri="{FF2B5EF4-FFF2-40B4-BE49-F238E27FC236}">
                  <a16:creationId xmlns:a16="http://schemas.microsoft.com/office/drawing/2014/main" id="{5CA3E527-882D-4BA1-9AD8-2EAD9C282E29}"/>
                </a:ext>
              </a:extLst>
            </p:cNvPr>
            <p:cNvSpPr>
              <a:spLocks noChangeArrowheads="1"/>
            </p:cNvSpPr>
            <p:nvPr/>
          </p:nvSpPr>
          <p:spPr bwMode="auto">
            <a:xfrm>
              <a:off x="4704" y="2358"/>
              <a:ext cx="768" cy="138"/>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7416" name="Rectangle 16">
              <a:extLst>
                <a:ext uri="{FF2B5EF4-FFF2-40B4-BE49-F238E27FC236}">
                  <a16:creationId xmlns:a16="http://schemas.microsoft.com/office/drawing/2014/main" id="{DD6430FF-4638-4E3A-8488-17DA92DA119D}"/>
                </a:ext>
              </a:extLst>
            </p:cNvPr>
            <p:cNvSpPr>
              <a:spLocks noChangeArrowheads="1"/>
            </p:cNvSpPr>
            <p:nvPr/>
          </p:nvSpPr>
          <p:spPr bwMode="auto">
            <a:xfrm>
              <a:off x="4704" y="2218"/>
              <a:ext cx="768" cy="140"/>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7417" name="Rectangle 17">
              <a:extLst>
                <a:ext uri="{FF2B5EF4-FFF2-40B4-BE49-F238E27FC236}">
                  <a16:creationId xmlns:a16="http://schemas.microsoft.com/office/drawing/2014/main" id="{B5387695-240B-4C00-BCE4-CC52E5FAD551}"/>
                </a:ext>
              </a:extLst>
            </p:cNvPr>
            <p:cNvSpPr>
              <a:spLocks noChangeArrowheads="1"/>
            </p:cNvSpPr>
            <p:nvPr/>
          </p:nvSpPr>
          <p:spPr bwMode="auto">
            <a:xfrm>
              <a:off x="4704" y="2060"/>
              <a:ext cx="768" cy="158"/>
            </a:xfrm>
            <a:prstGeom prst="rect">
              <a:avLst/>
            </a:prstGeom>
            <a:solidFill>
              <a:srgbClr val="FFFFCC"/>
            </a:solidFill>
            <a:ln w="12700" cap="rnd">
              <a:solidFill>
                <a:srgbClr val="000000"/>
              </a:solidFill>
              <a:round/>
              <a:headEnd/>
              <a:tailEnd/>
            </a:ln>
          </p:spPr>
          <p:txBody>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endParaRPr lang="es-AR" altLang="es-AR" sz="1800">
                <a:latin typeface="Arial" panose="020B0604020202020204" pitchFamily="34" charset="0"/>
              </a:endParaRPr>
            </a:p>
          </p:txBody>
        </p:sp>
        <p:sp>
          <p:nvSpPr>
            <p:cNvPr id="17418" name="Rectangle 18">
              <a:extLst>
                <a:ext uri="{FF2B5EF4-FFF2-40B4-BE49-F238E27FC236}">
                  <a16:creationId xmlns:a16="http://schemas.microsoft.com/office/drawing/2014/main" id="{410B29AE-FD28-4591-9C8E-30BECFE40848}"/>
                </a:ext>
              </a:extLst>
            </p:cNvPr>
            <p:cNvSpPr>
              <a:spLocks noChangeArrowheads="1"/>
            </p:cNvSpPr>
            <p:nvPr/>
          </p:nvSpPr>
          <p:spPr bwMode="auto">
            <a:xfrm>
              <a:off x="4902" y="2081"/>
              <a:ext cx="376" cy="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b="1">
                  <a:solidFill>
                    <a:srgbClr val="000000"/>
                  </a:solidFill>
                  <a:latin typeface="Arial" panose="020B0604020202020204" pitchFamily="34" charset="0"/>
                </a:rPr>
                <a:t>Transporte</a:t>
              </a:r>
              <a:endParaRPr lang="es-CR" altLang="es-AR" sz="1200">
                <a:latin typeface="Arial" panose="020B0604020202020204" pitchFamily="34" charset="0"/>
              </a:endParaRPr>
            </a:p>
          </p:txBody>
        </p:sp>
        <p:sp>
          <p:nvSpPr>
            <p:cNvPr id="17419" name="Rectangle 19">
              <a:extLst>
                <a:ext uri="{FF2B5EF4-FFF2-40B4-BE49-F238E27FC236}">
                  <a16:creationId xmlns:a16="http://schemas.microsoft.com/office/drawing/2014/main" id="{17E934FD-5355-4F86-A415-8F6A846A558B}"/>
                </a:ext>
              </a:extLst>
            </p:cNvPr>
            <p:cNvSpPr>
              <a:spLocks noChangeArrowheads="1"/>
            </p:cNvSpPr>
            <p:nvPr/>
          </p:nvSpPr>
          <p:spPr bwMode="auto">
            <a:xfrm>
              <a:off x="4990" y="2267"/>
              <a:ext cx="244" cy="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Acelerar</a:t>
              </a:r>
              <a:endParaRPr lang="es-CR" altLang="es-AR" sz="1200">
                <a:latin typeface="Arial" panose="020B0604020202020204" pitchFamily="34" charset="0"/>
              </a:endParaRPr>
            </a:p>
          </p:txBody>
        </p:sp>
        <p:sp>
          <p:nvSpPr>
            <p:cNvPr id="17420" name="Rectangle 20">
              <a:extLst>
                <a:ext uri="{FF2B5EF4-FFF2-40B4-BE49-F238E27FC236}">
                  <a16:creationId xmlns:a16="http://schemas.microsoft.com/office/drawing/2014/main" id="{F309E758-93BB-45D6-98DA-68ADA2DAC4F2}"/>
                </a:ext>
              </a:extLst>
            </p:cNvPr>
            <p:cNvSpPr>
              <a:spLocks noChangeArrowheads="1"/>
            </p:cNvSpPr>
            <p:nvPr/>
          </p:nvSpPr>
          <p:spPr bwMode="auto">
            <a:xfrm>
              <a:off x="5004" y="2410"/>
              <a:ext cx="188" cy="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25000"/>
                </a:spcBef>
                <a:buClr>
                  <a:schemeClr val="tx2"/>
                </a:buClr>
                <a:buSzPct val="75000"/>
                <a:buFont typeface="Wingdings" panose="05000000000000000000" pitchFamily="2" charset="2"/>
                <a:buBlip>
                  <a:blip r:embed="rId3"/>
                </a:buBlip>
                <a:defRPr sz="3200">
                  <a:solidFill>
                    <a:schemeClr val="tx1"/>
                  </a:solidFill>
                  <a:latin typeface="Franklin Gothic Medium" panose="020B0603020102020204" pitchFamily="34" charset="0"/>
                </a:defRPr>
              </a:lvl1pPr>
              <a:lvl2pPr marL="742950" indent="-285750">
                <a:lnSpc>
                  <a:spcPct val="90000"/>
                </a:lnSpc>
                <a:spcBef>
                  <a:spcPct val="25000"/>
                </a:spcBef>
                <a:buClr>
                  <a:schemeClr val="tx2"/>
                </a:buClr>
                <a:buSzPct val="60000"/>
                <a:buFont typeface="Wingdings" panose="05000000000000000000" pitchFamily="2" charset="2"/>
                <a:buChar char="l"/>
                <a:defRPr sz="2800">
                  <a:solidFill>
                    <a:schemeClr val="tx1"/>
                  </a:solidFill>
                  <a:latin typeface="Franklin Gothic Medium" panose="020B0603020102020204" pitchFamily="34" charset="0"/>
                </a:defRPr>
              </a:lvl2pPr>
              <a:lvl3pPr marL="1143000" indent="-228600">
                <a:lnSpc>
                  <a:spcPct val="90000"/>
                </a:lnSpc>
                <a:spcBef>
                  <a:spcPct val="25000"/>
                </a:spcBef>
                <a:buClr>
                  <a:schemeClr val="tx2"/>
                </a:buClr>
                <a:buSzPct val="65000"/>
                <a:buFont typeface="Wingdings" panose="05000000000000000000" pitchFamily="2" charset="2"/>
                <a:buChar char="l"/>
                <a:defRPr sz="2800">
                  <a:solidFill>
                    <a:schemeClr val="tx1"/>
                  </a:solidFill>
                  <a:latin typeface="Franklin Gothic Medium" panose="020B0603020102020204" pitchFamily="34" charset="0"/>
                </a:defRPr>
              </a:lvl3pPr>
              <a:lvl4pPr marL="16002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4pPr>
              <a:lvl5pPr marL="2057400" indent="-228600">
                <a:lnSpc>
                  <a:spcPct val="90000"/>
                </a:lnSpc>
                <a:spcBef>
                  <a:spcPct val="25000"/>
                </a:spcBef>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5pPr>
              <a:lvl6pPr marL="25146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6pPr>
              <a:lvl7pPr marL="29718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7pPr>
              <a:lvl8pPr marL="34290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8pPr>
              <a:lvl9pPr marL="3886200" indent="-22860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latin typeface="Franklin Gothic Book" panose="020B0503020102020204" pitchFamily="34" charset="0"/>
                </a:defRPr>
              </a:lvl9pPr>
            </a:lstStyle>
            <a:p>
              <a:pPr algn="ctr" eaLnBrk="1" hangingPunct="1">
                <a:lnSpc>
                  <a:spcPct val="100000"/>
                </a:lnSpc>
                <a:spcBef>
                  <a:spcPct val="0"/>
                </a:spcBef>
                <a:buClrTx/>
                <a:buSzTx/>
                <a:buFontTx/>
                <a:buNone/>
              </a:pPr>
              <a:r>
                <a:rPr lang="es-CR" altLang="es-AR" sz="1200">
                  <a:solidFill>
                    <a:srgbClr val="000000"/>
                  </a:solidFill>
                  <a:latin typeface="Arial" panose="020B0604020202020204" pitchFamily="34" charset="0"/>
                </a:rPr>
                <a:t>Frenar</a:t>
              </a:r>
              <a:endParaRPr lang="es-CR" altLang="es-AR" sz="1200">
                <a:latin typeface="Arial" panose="020B0604020202020204" pitchFamily="34" charset="0"/>
              </a:endParaRPr>
            </a:p>
          </p:txBody>
        </p:sp>
      </p:grpSp>
    </p:spTree>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2508</TotalTime>
  <Words>2448</Words>
  <Application>Microsoft Office PowerPoint</Application>
  <PresentationFormat>Presentación en pantalla (4:3)</PresentationFormat>
  <Paragraphs>398</Paragraphs>
  <Slides>43</Slides>
  <Notes>12</Notes>
  <HiddenSlides>6</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Arial</vt:lpstr>
      <vt:lpstr>Franklin Gothic Medium</vt:lpstr>
      <vt:lpstr>Wingdings</vt:lpstr>
      <vt:lpstr>Franklin Gothic Book</vt:lpstr>
      <vt:lpstr>Arial Narrow</vt:lpstr>
      <vt:lpstr>Times New Roman</vt:lpstr>
      <vt:lpstr>1_VS_NET Launch Template</vt:lpstr>
      <vt:lpstr>Maximiliano Neiner</vt:lpstr>
      <vt:lpstr>Temas a Tratar</vt:lpstr>
      <vt:lpstr>Temas a Tratar</vt:lpstr>
      <vt:lpstr>POO - ¿Qué es?</vt:lpstr>
      <vt:lpstr>Temas a Tratar</vt:lpstr>
      <vt:lpstr>Pilares de POO</vt:lpstr>
      <vt:lpstr>Abstracción</vt:lpstr>
      <vt:lpstr>Encapsulamiento</vt:lpstr>
      <vt:lpstr>Herencia</vt:lpstr>
      <vt:lpstr>Polimorfismo</vt:lpstr>
      <vt:lpstr>Temas a Tratar</vt:lpstr>
      <vt:lpstr>¿Qué es una clase?</vt:lpstr>
      <vt:lpstr>¿Qué es una clase?</vt:lpstr>
      <vt:lpstr>Presentación de PowerPoint</vt:lpstr>
      <vt:lpstr>¿Qué es lo que ves?</vt:lpstr>
      <vt:lpstr>¿Qué es lo que ves?</vt:lpstr>
      <vt:lpstr>¿Qué es lo que ves?</vt:lpstr>
      <vt:lpstr>¿Qué tienen en común?</vt:lpstr>
      <vt:lpstr>¿Qué tienen en común?</vt:lpstr>
      <vt:lpstr>Temas a Tratar</vt:lpstr>
      <vt:lpstr>Sintaxis</vt:lpstr>
      <vt:lpstr>Modificadores</vt:lpstr>
      <vt:lpstr>Temas a Tratar</vt:lpstr>
      <vt:lpstr>Sintaxis</vt:lpstr>
      <vt:lpstr>Modificadores</vt:lpstr>
      <vt:lpstr>Temas a Tratar</vt:lpstr>
      <vt:lpstr>Sintaxis (Firma del método) (1/2)</vt:lpstr>
      <vt:lpstr>Sintaxis (Firma del método) (2/2) </vt:lpstr>
      <vt:lpstr>Modificadores</vt:lpstr>
      <vt:lpstr>Ejemplo de una Clase</vt:lpstr>
      <vt:lpstr>Temas a Tratar</vt:lpstr>
      <vt:lpstr>¿Qué es un NameSpace?</vt:lpstr>
      <vt:lpstr>Ejemplo de un NameSpace</vt:lpstr>
      <vt:lpstr>Temas a Tratar</vt:lpstr>
      <vt:lpstr>Directivas de un NameSpace </vt:lpstr>
      <vt:lpstr>Directiva Using</vt:lpstr>
      <vt:lpstr>Directiva Alias</vt:lpstr>
      <vt:lpstr>Temas a Tratar</vt:lpstr>
      <vt:lpstr>Sintaxis</vt:lpstr>
      <vt:lpstr>Temas a Tratar</vt:lpstr>
      <vt:lpstr>Miembros de un NameSpace</vt:lpstr>
      <vt:lpstr>Ejemplo de uso de NameSpaces</vt:lpstr>
      <vt:lpstr>Ejercitación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 C#- Clase 02</dc:title>
  <dc:creator>Admin</dc:creator>
  <cp:lastModifiedBy>Fede</cp:lastModifiedBy>
  <cp:revision>79</cp:revision>
  <cp:lastPrinted>1601-01-01T00:00:00Z</cp:lastPrinted>
  <dcterms:created xsi:type="dcterms:W3CDTF">1601-01-01T00:00:00Z</dcterms:created>
  <dcterms:modified xsi:type="dcterms:W3CDTF">2018-03-27T14:03:24Z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