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57" r:id="rId3"/>
    <p:sldId id="277" r:id="rId4"/>
    <p:sldId id="260" r:id="rId5"/>
    <p:sldId id="262" r:id="rId6"/>
    <p:sldId id="270" r:id="rId7"/>
    <p:sldId id="271" r:id="rId8"/>
    <p:sldId id="261" r:id="rId9"/>
    <p:sldId id="263" r:id="rId10"/>
    <p:sldId id="273" r:id="rId11"/>
    <p:sldId id="278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D300-3EFA-4ADD-B489-FA69259F025A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72FD-728F-44A5-A151-98DD321DF4A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74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="0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C43F8A-D288-42D5-B8F6-D70AB738DB0E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3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0E84DE-D88A-468E-90E8-425AD690BB7E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72FD-728F-44A5-A151-98DD321DF4AC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54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FA5-21F9-4B5B-8F33-E4515FD4CBA5}" type="datetimeFigureOut">
              <a:rPr lang="es-MX" smtClean="0"/>
              <a:pPr/>
              <a:t>29/07/2015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D654-A15B-4B79-B882-6C8752B84F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14480" y="357166"/>
            <a:ext cx="57262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Responsive Design Web</a:t>
            </a:r>
            <a:endParaRPr lang="es-MX" sz="4400" dirty="0"/>
          </a:p>
        </p:txBody>
      </p:sp>
      <p:pic>
        <p:nvPicPr>
          <p:cNvPr id="3076" name="Picture 4" descr="C:\Users\usuario\Desktop\imágenes\mashable-responsive-de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353425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00232" y="214290"/>
            <a:ext cx="506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4000" b="1" dirty="0"/>
              <a:t>¿Cómo </a:t>
            </a:r>
            <a:r>
              <a:rPr lang="es-MX" sz="4000" b="1" dirty="0" smtClean="0"/>
              <a:t>funciona RDW?</a:t>
            </a:r>
            <a:endParaRPr lang="es-MX" sz="4000" b="1" dirty="0"/>
          </a:p>
        </p:txBody>
      </p:sp>
      <p:sp>
        <p:nvSpPr>
          <p:cNvPr id="5" name="4 Rectángulo"/>
          <p:cNvSpPr/>
          <p:nvPr/>
        </p:nvSpPr>
        <p:spPr>
          <a:xfrm>
            <a:off x="357158" y="1928802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2800" b="1" dirty="0" smtClean="0"/>
              <a:t>Imágenes escalables</a:t>
            </a:r>
          </a:p>
          <a:p>
            <a:pPr>
              <a:buFontTx/>
              <a:buChar char="-"/>
            </a:pPr>
            <a:r>
              <a:rPr lang="es-MX" sz="2800" b="1" dirty="0" smtClean="0"/>
              <a:t>Usar anchos (</a:t>
            </a:r>
            <a:r>
              <a:rPr lang="es-MX" sz="2800" b="1" dirty="0" err="1" smtClean="0"/>
              <a:t>Widths</a:t>
            </a:r>
            <a:r>
              <a:rPr lang="es-MX" sz="2800" b="1" dirty="0" smtClean="0"/>
              <a:t>) con porcentajes (%)</a:t>
            </a:r>
          </a:p>
          <a:p>
            <a:pPr>
              <a:buFontTx/>
              <a:buChar char="-"/>
            </a:pPr>
            <a:r>
              <a:rPr lang="es-MX" sz="2800" b="1" dirty="0" err="1" smtClean="0"/>
              <a:t>Mediaqueries</a:t>
            </a:r>
            <a:r>
              <a:rPr lang="es-MX" sz="2800" b="1" dirty="0" smtClean="0"/>
              <a:t> (@)</a:t>
            </a:r>
            <a:endParaRPr lang="es-MX" sz="2800" b="1" dirty="0"/>
          </a:p>
        </p:txBody>
      </p:sp>
      <p:sp>
        <p:nvSpPr>
          <p:cNvPr id="6" name="5 Rectángulo"/>
          <p:cNvSpPr/>
          <p:nvPr/>
        </p:nvSpPr>
        <p:spPr>
          <a:xfrm>
            <a:off x="357158" y="1071546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La navegador detecta </a:t>
            </a:r>
            <a:r>
              <a:rPr lang="es-MX" sz="2800" dirty="0"/>
              <a:t>desde qué clase de dispositivo está accediendo el </a:t>
            </a:r>
            <a:r>
              <a:rPr lang="es-MX" sz="2800" dirty="0" smtClean="0"/>
              <a:t>usuario.</a:t>
            </a:r>
            <a:endParaRPr lang="es-MX" sz="2800" dirty="0"/>
          </a:p>
        </p:txBody>
      </p:sp>
      <p:pic>
        <p:nvPicPr>
          <p:cNvPr id="6146" name="Picture 2" descr="C:\Users\usuario\Desktop\imágenes\responsive-web-design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00438"/>
            <a:ext cx="6429375" cy="328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uario\Desktop\imágenes\responsive-web-design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66838"/>
            <a:ext cx="6096000" cy="41243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19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571480"/>
            <a:ext cx="8534400" cy="7078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¿</a:t>
            </a:r>
            <a:r>
              <a:rPr lang="en-US" sz="4000" b="1" dirty="0" err="1" smtClean="0"/>
              <a:t>Qué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tipo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pantallas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estan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usando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las</a:t>
            </a:r>
            <a:r>
              <a:rPr lang="en-US" sz="4000" b="1" dirty="0" smtClean="0"/>
              <a:t> personas?….</a:t>
            </a:r>
            <a:endParaRPr lang="en-US" sz="4000" b="1" dirty="0" smtClean="0"/>
          </a:p>
        </p:txBody>
      </p:sp>
      <p:pic>
        <p:nvPicPr>
          <p:cNvPr id="6" name="Picture 3" descr="shutterstock_766982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133600"/>
            <a:ext cx="2628634" cy="1752183"/>
          </a:xfrm>
          <a:prstGeom prst="rect">
            <a:avLst/>
          </a:prstGeom>
        </p:spPr>
      </p:pic>
      <p:pic>
        <p:nvPicPr>
          <p:cNvPr id="7" name="Picture 4" descr="shutterstock_1078014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463800"/>
            <a:ext cx="4876800" cy="3251200"/>
          </a:xfrm>
          <a:prstGeom prst="rect">
            <a:avLst/>
          </a:prstGeom>
        </p:spPr>
      </p:pic>
      <p:pic>
        <p:nvPicPr>
          <p:cNvPr id="8" name="Picture 5" descr="texting-t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4114800"/>
            <a:ext cx="312420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4143404" cy="7078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err="1" smtClean="0"/>
              <a:t>Variedad</a:t>
            </a:r>
            <a:r>
              <a:rPr lang="en-US" sz="4000" b="1" dirty="0" smtClean="0"/>
              <a:t> de</a:t>
            </a:r>
          </a:p>
          <a:p>
            <a:pPr>
              <a:buNone/>
            </a:pPr>
            <a:r>
              <a:rPr lang="en-US" sz="4000" b="1" dirty="0" err="1" smtClean="0"/>
              <a:t>pantallas</a:t>
            </a:r>
            <a:r>
              <a:rPr lang="en-US" sz="4000" b="1" dirty="0" smtClean="0"/>
              <a:t>…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402874"/>
            <a:ext cx="9144000" cy="645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52400" y="142852"/>
            <a:ext cx="899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Se estima que en el </a:t>
            </a:r>
            <a:r>
              <a:rPr lang="en-US" sz="28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2015 </a:t>
            </a:r>
            <a:r>
              <a:rPr lang="en-US" sz="28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en </a:t>
            </a:r>
            <a:r>
              <a:rPr lang="en-US" sz="28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México. </a:t>
            </a:r>
            <a:r>
              <a:rPr lang="en-US" sz="28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ocurra la era del post-PC</a:t>
            </a:r>
            <a:endParaRPr 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955268"/>
            <a:ext cx="66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 </a:t>
            </a:r>
            <a:r>
              <a:rPr lang="en-US" dirty="0" err="1" smtClean="0">
                <a:solidFill>
                  <a:srgbClr val="FFFFFF"/>
                </a:solidFill>
              </a:rPr>
              <a:t>Estadisticas</a:t>
            </a:r>
            <a:r>
              <a:rPr lang="en-US" dirty="0" smtClean="0">
                <a:solidFill>
                  <a:srgbClr val="FFFFFF"/>
                </a:solidFill>
              </a:rPr>
              <a:t> de IDC.com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1291948" y="2849705"/>
            <a:ext cx="74850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7"/>
          <p:cNvCxnSpPr/>
          <p:nvPr/>
        </p:nvCxnSpPr>
        <p:spPr>
          <a:xfrm>
            <a:off x="1291948" y="3826353"/>
            <a:ext cx="7485069" cy="153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/>
          <p:cNvCxnSpPr/>
          <p:nvPr/>
        </p:nvCxnSpPr>
        <p:spPr>
          <a:xfrm>
            <a:off x="1274807" y="3311541"/>
            <a:ext cx="74850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0"/>
          <p:cNvCxnSpPr/>
          <p:nvPr/>
        </p:nvCxnSpPr>
        <p:spPr>
          <a:xfrm>
            <a:off x="1274806" y="2263349"/>
            <a:ext cx="74850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>
          <a:xfrm>
            <a:off x="1282603" y="1679150"/>
            <a:ext cx="74850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2"/>
          <p:cNvSpPr/>
          <p:nvPr/>
        </p:nvSpPr>
        <p:spPr>
          <a:xfrm>
            <a:off x="1295041" y="1633380"/>
            <a:ext cx="7358332" cy="2208362"/>
          </a:xfrm>
          <a:custGeom>
            <a:avLst/>
            <a:gdLst>
              <a:gd name="connsiteX0" fmla="*/ 0 w 7358332"/>
              <a:gd name="connsiteY0" fmla="*/ 2208362 h 2208362"/>
              <a:gd name="connsiteX1" fmla="*/ 2096218 w 7358332"/>
              <a:gd name="connsiteY1" fmla="*/ 1785668 h 2208362"/>
              <a:gd name="connsiteX2" fmla="*/ 3830128 w 7358332"/>
              <a:gd name="connsiteY2" fmla="*/ 1173193 h 2208362"/>
              <a:gd name="connsiteX3" fmla="*/ 5615796 w 7358332"/>
              <a:gd name="connsiteY3" fmla="*/ 646981 h 2208362"/>
              <a:gd name="connsiteX4" fmla="*/ 7358332 w 7358332"/>
              <a:gd name="connsiteY4" fmla="*/ 0 h 22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8332" h="2208362">
                <a:moveTo>
                  <a:pt x="0" y="2208362"/>
                </a:moveTo>
                <a:lnTo>
                  <a:pt x="2096218" y="1785668"/>
                </a:lnTo>
                <a:lnTo>
                  <a:pt x="3830128" y="1173193"/>
                </a:lnTo>
                <a:lnTo>
                  <a:pt x="5615796" y="646981"/>
                </a:lnTo>
                <a:lnTo>
                  <a:pt x="7358332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/>
          <p:cNvSpPr/>
          <p:nvPr/>
        </p:nvSpPr>
        <p:spPr>
          <a:xfrm>
            <a:off x="1338173" y="1918052"/>
            <a:ext cx="7297947" cy="931653"/>
          </a:xfrm>
          <a:custGeom>
            <a:avLst/>
            <a:gdLst>
              <a:gd name="connsiteX0" fmla="*/ 0 w 7297947"/>
              <a:gd name="connsiteY0" fmla="*/ 931653 h 931653"/>
              <a:gd name="connsiteX1" fmla="*/ 2061713 w 7297947"/>
              <a:gd name="connsiteY1" fmla="*/ 681487 h 931653"/>
              <a:gd name="connsiteX2" fmla="*/ 3795622 w 7297947"/>
              <a:gd name="connsiteY2" fmla="*/ 439947 h 931653"/>
              <a:gd name="connsiteX3" fmla="*/ 5503652 w 7297947"/>
              <a:gd name="connsiteY3" fmla="*/ 120770 h 931653"/>
              <a:gd name="connsiteX4" fmla="*/ 7297947 w 7297947"/>
              <a:gd name="connsiteY4" fmla="*/ 0 h 93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7947" h="931653">
                <a:moveTo>
                  <a:pt x="0" y="931653"/>
                </a:moveTo>
                <a:lnTo>
                  <a:pt x="2061713" y="681487"/>
                </a:lnTo>
                <a:lnTo>
                  <a:pt x="3795622" y="439947"/>
                </a:lnTo>
                <a:lnTo>
                  <a:pt x="5503652" y="120770"/>
                </a:lnTo>
                <a:lnTo>
                  <a:pt x="7297947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180741" y="3727442"/>
            <a:ext cx="228600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5"/>
          <p:cNvSpPr/>
          <p:nvPr/>
        </p:nvSpPr>
        <p:spPr>
          <a:xfrm>
            <a:off x="3274802" y="3283900"/>
            <a:ext cx="228600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6"/>
          <p:cNvSpPr/>
          <p:nvPr/>
        </p:nvSpPr>
        <p:spPr>
          <a:xfrm>
            <a:off x="5000090" y="2695606"/>
            <a:ext cx="228600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7"/>
          <p:cNvSpPr/>
          <p:nvPr/>
        </p:nvSpPr>
        <p:spPr>
          <a:xfrm>
            <a:off x="6795820" y="2172530"/>
            <a:ext cx="228600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8"/>
          <p:cNvSpPr/>
          <p:nvPr/>
        </p:nvSpPr>
        <p:spPr>
          <a:xfrm>
            <a:off x="8487316" y="1544958"/>
            <a:ext cx="228600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9"/>
          <p:cNvSpPr/>
          <p:nvPr/>
        </p:nvSpPr>
        <p:spPr>
          <a:xfrm>
            <a:off x="1223873" y="2737561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20"/>
          <p:cNvSpPr/>
          <p:nvPr/>
        </p:nvSpPr>
        <p:spPr>
          <a:xfrm>
            <a:off x="3289180" y="2508961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21"/>
          <p:cNvSpPr/>
          <p:nvPr/>
        </p:nvSpPr>
        <p:spPr>
          <a:xfrm>
            <a:off x="5017342" y="2235074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2"/>
          <p:cNvSpPr/>
          <p:nvPr/>
        </p:nvSpPr>
        <p:spPr>
          <a:xfrm>
            <a:off x="6721054" y="191805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3"/>
          <p:cNvSpPr/>
          <p:nvPr/>
        </p:nvSpPr>
        <p:spPr>
          <a:xfrm>
            <a:off x="8539072" y="1803034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18"/>
          <p:cNvSpPr txBox="1"/>
          <p:nvPr/>
        </p:nvSpPr>
        <p:spPr>
          <a:xfrm>
            <a:off x="875724" y="4179610"/>
            <a:ext cx="81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2009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7963259" y="4179610"/>
            <a:ext cx="81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2015E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366983" y="1344872"/>
            <a:ext cx="81375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50000"/>
              </a:lnSpc>
            </a:pPr>
            <a: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2,000</a:t>
            </a:r>
            <a:b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1,600</a:t>
            </a:r>
            <a:b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1,200</a:t>
            </a:r>
            <a:b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800</a:t>
            </a:r>
            <a:b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4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400</a:t>
            </a:r>
            <a:endParaRPr lang="en-US" sz="1400" b="1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7" descr="C:\Users\jangelov\Desktop\New folder (2)\mobi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27" y="4369647"/>
            <a:ext cx="568988" cy="8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8" descr="C:\Users\jangelov\Desktop\New folder (2)\devices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39" y="4348887"/>
            <a:ext cx="1744652" cy="11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4282" y="571480"/>
            <a:ext cx="8553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¿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Pero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qué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es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Responsive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Designe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Web?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14348" y="2571744"/>
            <a:ext cx="7715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chemeClr val="bg1">
                    <a:lumMod val="95000"/>
                  </a:schemeClr>
                </a:solidFill>
              </a:rPr>
              <a:t>El </a:t>
            </a:r>
            <a:r>
              <a:rPr lang="es-MX" sz="2800" b="1" dirty="0" err="1" smtClean="0">
                <a:solidFill>
                  <a:schemeClr val="bg1">
                    <a:lumMod val="95000"/>
                  </a:schemeClr>
                </a:solidFill>
              </a:rPr>
              <a:t>Responsive</a:t>
            </a:r>
            <a:r>
              <a:rPr lang="es-MX" sz="2800" b="1" dirty="0" smtClean="0">
                <a:solidFill>
                  <a:schemeClr val="bg1">
                    <a:lumMod val="95000"/>
                  </a:schemeClr>
                </a:solidFill>
              </a:rPr>
              <a:t> Web </a:t>
            </a:r>
            <a:r>
              <a:rPr lang="es-MX" sz="2800" b="1" dirty="0" err="1" smtClean="0">
                <a:solidFill>
                  <a:schemeClr val="bg1">
                    <a:lumMod val="95000"/>
                  </a:schemeClr>
                </a:solidFill>
              </a:rPr>
              <a:t>Design</a:t>
            </a:r>
            <a:r>
              <a:rPr lang="es-MX" sz="2800" b="1" dirty="0" smtClean="0">
                <a:solidFill>
                  <a:schemeClr val="bg1">
                    <a:lumMod val="95000"/>
                  </a:schemeClr>
                </a:solidFill>
              </a:rPr>
              <a:t> (RWD) corresponde a una tendencia de creación de páginas web que pueden ser visualizadas perfectamente en todo tipo de dispositivos, desde computadoras de escritorio hasta </a:t>
            </a:r>
            <a:r>
              <a:rPr lang="es-MX" sz="2800" b="1" dirty="0" err="1" smtClean="0">
                <a:solidFill>
                  <a:schemeClr val="bg1">
                    <a:lumMod val="95000"/>
                  </a:schemeClr>
                </a:solidFill>
              </a:rPr>
              <a:t>smartphones</a:t>
            </a:r>
            <a:r>
              <a:rPr lang="es-MX" sz="2800" b="1" dirty="0" smtClean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s-MX" sz="2800" b="1" dirty="0" err="1" smtClean="0">
                <a:solidFill>
                  <a:schemeClr val="bg1">
                    <a:lumMod val="95000"/>
                  </a:schemeClr>
                </a:solidFill>
              </a:rPr>
              <a:t>tablets</a:t>
            </a:r>
            <a:r>
              <a:rPr lang="es-MX" sz="2800" b="1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algn="just"/>
            <a:endParaRPr lang="es-MX" sz="2800" b="1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MX" sz="2800" b="1" dirty="0" smtClean="0">
                <a:solidFill>
                  <a:schemeClr val="bg1">
                    <a:lumMod val="95000"/>
                  </a:schemeClr>
                </a:solidFill>
              </a:rPr>
              <a:t>Con </a:t>
            </a:r>
            <a:r>
              <a:rPr lang="es-MX" sz="2800" b="1" dirty="0">
                <a:solidFill>
                  <a:schemeClr val="bg1">
                    <a:lumMod val="95000"/>
                  </a:schemeClr>
                </a:solidFill>
              </a:rPr>
              <a:t>este tipo de diseño no necesitas tener una versión para cada dispositivo, una sola web se adapta a todos ellos.</a:t>
            </a:r>
          </a:p>
        </p:txBody>
      </p:sp>
      <p:pic>
        <p:nvPicPr>
          <p:cNvPr id="8194" name="Picture 2" descr="C:\Users\usuario\Desktop\imágenes\RW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285860"/>
            <a:ext cx="1214446" cy="1323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6513" y="1954213"/>
            <a:ext cx="3529013" cy="1728787"/>
          </a:xfrm>
          <a:prstGeom prst="rect">
            <a:avLst/>
          </a:prstGeom>
        </p:spPr>
        <p:txBody>
          <a:bodyPr lIns="144000" rIns="144000" bIns="180000" anchor="b">
            <a:normAutofit/>
          </a:bodyPr>
          <a:lstStyle/>
          <a:p>
            <a:pPr indent="531813" eaLnBrk="1" fontAlgn="auto" hangingPunct="1">
              <a:spcAft>
                <a:spcPts val="0"/>
              </a:spcAft>
              <a:defRPr/>
            </a:pPr>
            <a:endParaRPr lang="en-GB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239713" y="546100"/>
            <a:ext cx="8351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4000" b="1" dirty="0" err="1" smtClean="0">
                <a:latin typeface="+mj-lt"/>
                <a:cs typeface="Arial" charset="0"/>
              </a:rPr>
              <a:t>Ejemplo</a:t>
            </a:r>
            <a:r>
              <a:rPr lang="en-GB" sz="4000" b="1" dirty="0" smtClean="0">
                <a:latin typeface="+mj-lt"/>
                <a:cs typeface="Arial" charset="0"/>
              </a:rPr>
              <a:t> </a:t>
            </a:r>
            <a:r>
              <a:rPr lang="en-GB" sz="4000" b="1" dirty="0" smtClean="0">
                <a:latin typeface="+mj-lt"/>
                <a:cs typeface="Arial" charset="0"/>
              </a:rPr>
              <a:t>de no </a:t>
            </a:r>
            <a:r>
              <a:rPr lang="en-GB" sz="4000" b="1" i="1" dirty="0" smtClean="0">
                <a:latin typeface="+mj-lt"/>
                <a:cs typeface="Arial" charset="0"/>
              </a:rPr>
              <a:t>Responsive </a:t>
            </a:r>
            <a:r>
              <a:rPr lang="en-GB" sz="4000" b="1" i="1" dirty="0" smtClean="0">
                <a:latin typeface="+mj-lt"/>
                <a:cs typeface="Arial" charset="0"/>
              </a:rPr>
              <a:t>design </a:t>
            </a:r>
            <a:endParaRPr lang="en-GB" sz="4000" b="1" i="1" dirty="0">
              <a:latin typeface="+mj-lt"/>
              <a:cs typeface="Arial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850" y="1557338"/>
            <a:ext cx="4484688" cy="337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6434138"/>
            <a:ext cx="9144000" cy="460375"/>
            <a:chOff x="0" y="6438248"/>
            <a:chExt cx="9144000" cy="4606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6453336"/>
              <a:ext cx="9144000" cy="404664"/>
              <a:chOff x="0" y="6453336"/>
              <a:chExt cx="9144000" cy="4046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6452545"/>
                <a:ext cx="9144000" cy="405095"/>
              </a:xfrm>
              <a:prstGeom prst="rect">
                <a:avLst/>
              </a:prstGeom>
              <a:solidFill>
                <a:schemeClr val="tx1">
                  <a:lumMod val="5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GB" dirty="0"/>
              </a:p>
            </p:txBody>
          </p:sp>
          <p:sp>
            <p:nvSpPr>
              <p:cNvPr id="14" name="TextBox 8"/>
              <p:cNvSpPr txBox="1"/>
              <p:nvPr/>
            </p:nvSpPr>
            <p:spPr>
              <a:xfrm>
                <a:off x="401638" y="6503381"/>
                <a:ext cx="5033962" cy="30819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@</a:t>
                </a:r>
                <a:r>
                  <a:rPr lang="en-GB" sz="1400" b="1" kern="0" dirty="0" err="1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epictalkUSA</a:t>
                </a: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  @</a:t>
                </a:r>
                <a:r>
                  <a:rPr lang="en-GB" sz="1400" b="1" kern="0" dirty="0" err="1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icasebourne</a:t>
                </a: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  @</a:t>
                </a:r>
                <a:r>
                  <a:rPr lang="en-GB" sz="1400" b="1" kern="0" dirty="0" err="1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rahaddon</a:t>
                </a: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 </a:t>
                </a:r>
                <a:endParaRPr lang="en-GB" sz="1400" b="1" kern="0" dirty="0">
                  <a:solidFill>
                    <a:schemeClr val="tx2">
                      <a:lumMod val="95000"/>
                    </a:schemeClr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15" name="TextBox 9"/>
              <p:cNvSpPr txBox="1"/>
              <p:nvPr/>
            </p:nvSpPr>
            <p:spPr>
              <a:xfrm>
                <a:off x="5508625" y="6578046"/>
                <a:ext cx="3600450" cy="2144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800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For all the latest news, insight and resources follow us on twitter</a:t>
                </a:r>
                <a:endParaRPr lang="en-GB" sz="800" kern="0" dirty="0">
                  <a:solidFill>
                    <a:schemeClr val="tx2">
                      <a:lumMod val="95000"/>
                    </a:schemeClr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1271" name="Picture 11" descr="twitter-bird-dark-bgs.png"/>
            <p:cNvPicPr>
              <a:picLocks noChangeAspect="1"/>
            </p:cNvPicPr>
            <p:nvPr/>
          </p:nvPicPr>
          <p:blipFill>
            <a:blip r:embed="rId4" cstate="email">
              <a:lum bright="-22000"/>
            </a:blip>
            <a:srcRect/>
            <a:stretch>
              <a:fillRect/>
            </a:stretch>
          </p:blipFill>
          <p:spPr bwMode="auto">
            <a:xfrm>
              <a:off x="25758" y="6438248"/>
              <a:ext cx="460720" cy="460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6513" y="1954213"/>
            <a:ext cx="3529013" cy="1728787"/>
          </a:xfrm>
          <a:prstGeom prst="rect">
            <a:avLst/>
          </a:prstGeom>
        </p:spPr>
        <p:txBody>
          <a:bodyPr lIns="144000" rIns="144000" bIns="180000" anchor="b">
            <a:normAutofit/>
          </a:bodyPr>
          <a:lstStyle/>
          <a:p>
            <a:pPr indent="531813" eaLnBrk="1" fontAlgn="auto" hangingPunct="1">
              <a:spcAft>
                <a:spcPts val="0"/>
              </a:spcAft>
              <a:defRPr/>
            </a:pPr>
            <a:endParaRPr lang="en-GB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239713" y="546100"/>
            <a:ext cx="8351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4000" b="1" dirty="0" err="1" smtClean="0">
                <a:latin typeface="+mj-lt"/>
                <a:cs typeface="Arial" charset="0"/>
              </a:rPr>
              <a:t>Ejemplo</a:t>
            </a:r>
            <a:r>
              <a:rPr lang="en-GB" sz="4000" b="1" dirty="0" smtClean="0">
                <a:latin typeface="+mj-lt"/>
                <a:cs typeface="Arial" charset="0"/>
              </a:rPr>
              <a:t> Responsive </a:t>
            </a:r>
            <a:r>
              <a:rPr lang="en-GB" sz="4000" b="1" dirty="0">
                <a:latin typeface="+mj-lt"/>
                <a:cs typeface="Arial" charset="0"/>
              </a:rPr>
              <a:t>design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850" y="1557338"/>
            <a:ext cx="4484688" cy="337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580063" y="1557338"/>
            <a:ext cx="2316162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6434138"/>
            <a:ext cx="9144000" cy="460375"/>
            <a:chOff x="0" y="6438248"/>
            <a:chExt cx="9144000" cy="4606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6453336"/>
              <a:ext cx="9144000" cy="404664"/>
              <a:chOff x="0" y="6453336"/>
              <a:chExt cx="9144000" cy="40466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0" y="6452545"/>
                <a:ext cx="9144000" cy="405095"/>
              </a:xfrm>
              <a:prstGeom prst="rect">
                <a:avLst/>
              </a:prstGeom>
              <a:solidFill>
                <a:schemeClr val="tx1">
                  <a:lumMod val="5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GB" dirty="0"/>
              </a:p>
            </p:txBody>
          </p:sp>
          <p:sp>
            <p:nvSpPr>
              <p:cNvPr id="15" name="TextBox 8"/>
              <p:cNvSpPr txBox="1"/>
              <p:nvPr/>
            </p:nvSpPr>
            <p:spPr>
              <a:xfrm>
                <a:off x="401638" y="6503381"/>
                <a:ext cx="5033962" cy="30819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@</a:t>
                </a:r>
                <a:r>
                  <a:rPr lang="en-GB" sz="1400" b="1" kern="0" dirty="0" err="1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epictalkUSA</a:t>
                </a: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  @</a:t>
                </a:r>
                <a:r>
                  <a:rPr lang="en-GB" sz="1400" b="1" kern="0" dirty="0" err="1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icasebourne</a:t>
                </a: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  @</a:t>
                </a:r>
                <a:r>
                  <a:rPr lang="en-GB" sz="1400" b="1" kern="0" dirty="0" err="1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rahaddon</a:t>
                </a:r>
                <a:r>
                  <a:rPr lang="en-GB" sz="1400" b="1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 </a:t>
                </a:r>
                <a:endParaRPr lang="en-GB" sz="1400" b="1" kern="0" dirty="0">
                  <a:solidFill>
                    <a:schemeClr val="tx2">
                      <a:lumMod val="95000"/>
                    </a:schemeClr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16" name="TextBox 9"/>
              <p:cNvSpPr txBox="1"/>
              <p:nvPr/>
            </p:nvSpPr>
            <p:spPr>
              <a:xfrm>
                <a:off x="5508625" y="6578046"/>
                <a:ext cx="3600450" cy="2144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800" kern="0" dirty="0" smtClean="0">
                    <a:solidFill>
                      <a:schemeClr val="tx2">
                        <a:lumMod val="95000"/>
                      </a:schemeClr>
                    </a:solidFill>
                    <a:latin typeface="Century Gothic" pitchFamily="34" charset="0"/>
                  </a:rPr>
                  <a:t>For all the latest news, insight and resources follow us on twitter</a:t>
                </a:r>
                <a:endParaRPr lang="en-GB" sz="800" kern="0" dirty="0">
                  <a:solidFill>
                    <a:schemeClr val="tx2">
                      <a:lumMod val="95000"/>
                    </a:schemeClr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2296" name="Picture 12" descr="twitter-bird-dark-bgs.png"/>
            <p:cNvPicPr>
              <a:picLocks noChangeAspect="1"/>
            </p:cNvPicPr>
            <p:nvPr/>
          </p:nvPicPr>
          <p:blipFill>
            <a:blip r:embed="rId5" cstate="email">
              <a:lum bright="-22000"/>
            </a:blip>
            <a:srcRect/>
            <a:stretch>
              <a:fillRect/>
            </a:stretch>
          </p:blipFill>
          <p:spPr bwMode="auto">
            <a:xfrm>
              <a:off x="25758" y="6438248"/>
              <a:ext cx="460720" cy="460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5"/>
          <p:cNvSpPr txBox="1">
            <a:spLocks/>
          </p:cNvSpPr>
          <p:nvPr/>
        </p:nvSpPr>
        <p:spPr>
          <a:xfrm>
            <a:off x="152400" y="5862"/>
            <a:ext cx="7467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Muchos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sitios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no son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responsivos</a:t>
            </a:r>
            <a:endParaRPr lang="en-US" sz="2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" descr="http://iphoneprofessionals.com.au/wp-content/uploads/2011/01/090110181105cbs_sports_si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10"/>
          <a:stretch/>
        </p:blipFill>
        <p:spPr bwMode="auto">
          <a:xfrm>
            <a:off x="457200" y="1164906"/>
            <a:ext cx="2790640" cy="515969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5"/>
          <p:cNvSpPr txBox="1">
            <a:spLocks/>
          </p:cNvSpPr>
          <p:nvPr/>
        </p:nvSpPr>
        <p:spPr>
          <a:xfrm>
            <a:off x="4114800" y="1295399"/>
            <a:ext cx="4648200" cy="4381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Páginas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grandes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en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pantallas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pequeñas</a:t>
            </a:r>
            <a:endParaRPr lang="en-US" sz="2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152400" y="5862"/>
            <a:ext cx="7467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Un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diseño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web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responsivo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debe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 verse </a:t>
            </a:r>
            <a:r>
              <a:rPr lang="en-US" sz="28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así</a:t>
            </a:r>
            <a:r>
              <a:rPr lang="en-US" sz="2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2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87803" cy="4626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t="1652" r="4446" b="5203"/>
          <a:stretch/>
        </p:blipFill>
        <p:spPr>
          <a:xfrm>
            <a:off x="5029200" y="990600"/>
            <a:ext cx="3850651" cy="4626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1981" r="3014" b="3995"/>
          <a:stretch/>
        </p:blipFill>
        <p:spPr>
          <a:xfrm>
            <a:off x="1799447" y="990600"/>
            <a:ext cx="3003452" cy="4626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147</Words>
  <Application>Microsoft Office PowerPoint</Application>
  <PresentationFormat>Presentación en pantalla (4:3)</PresentationFormat>
  <Paragraphs>31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RESPONSIVE WEB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35</cp:revision>
  <dcterms:created xsi:type="dcterms:W3CDTF">2014-05-16T23:28:44Z</dcterms:created>
  <dcterms:modified xsi:type="dcterms:W3CDTF">2015-07-29T22:04:18Z</dcterms:modified>
</cp:coreProperties>
</file>