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6" r:id="rId2"/>
    <p:sldMasterId id="2147483696" r:id="rId3"/>
    <p:sldMasterId id="2147483706" r:id="rId4"/>
  </p:sldMasterIdLst>
  <p:notesMasterIdLst>
    <p:notesMasterId r:id="rId19"/>
  </p:notesMasterIdLst>
  <p:sldIdLst>
    <p:sldId id="288" r:id="rId5"/>
    <p:sldId id="296" r:id="rId6"/>
    <p:sldId id="300" r:id="rId7"/>
    <p:sldId id="308" r:id="rId8"/>
    <p:sldId id="305" r:id="rId9"/>
    <p:sldId id="309" r:id="rId10"/>
    <p:sldId id="310" r:id="rId11"/>
    <p:sldId id="311" r:id="rId12"/>
    <p:sldId id="313" r:id="rId13"/>
    <p:sldId id="312" r:id="rId14"/>
    <p:sldId id="314" r:id="rId15"/>
    <p:sldId id="315" r:id="rId16"/>
    <p:sldId id="316" r:id="rId17"/>
    <p:sldId id="317" r:id="rId18"/>
  </p:sldIdLst>
  <p:sldSz cx="9144000" cy="6858000" type="screen4x3"/>
  <p:notesSz cx="7099300" cy="10234613"/>
  <p:defaultTextStyle>
    <a:defPPr>
      <a:defRPr lang="de-DE"/>
    </a:defPPr>
    <a:lvl1pPr marL="0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67789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35579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03367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71156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38945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06735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74523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42312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900"/>
    <a:srgbClr val="F1950E"/>
    <a:srgbClr val="FDC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045" autoAdjust="0"/>
    <p:restoredTop sz="94610" autoAdjust="0"/>
  </p:normalViewPr>
  <p:slideViewPr>
    <p:cSldViewPr>
      <p:cViewPr>
        <p:scale>
          <a:sx n="100" d="100"/>
          <a:sy n="100" d="100"/>
        </p:scale>
        <p:origin x="-984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36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8B9ACA-CF56-4B68-8A1A-08ADD073A099}" type="datetimeFigureOut">
              <a:rPr lang="de-DE" smtClean="0"/>
              <a:pPr/>
              <a:t>21.11.2013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1C0A17F-4E70-4176-B493-69AD9DB8DA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5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2562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5124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7686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90248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62810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35372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07933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80495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A17F-4E70-4176-B493-69AD9DB8DA4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dyna.com/" TargetMode="External"/><Relationship Id="rId2" Type="http://schemas.openxmlformats.org/officeDocument/2006/relationships/hyperlink" Target="mailto:info@prodyna.com" TargetMode="Externa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dyna.com/" TargetMode="External"/><Relationship Id="rId2" Type="http://schemas.openxmlformats.org/officeDocument/2006/relationships/hyperlink" Target="mailto:info@prodyna.com" TargetMode="External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dyna.com/" TargetMode="External"/><Relationship Id="rId2" Type="http://schemas.openxmlformats.org/officeDocument/2006/relationships/hyperlink" Target="mailto:info@prodyna.com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PRODYNA Titelfolie mit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/>
          <p:cNvSpPr txBox="1">
            <a:spLocks/>
          </p:cNvSpPr>
          <p:nvPr userDrawn="1"/>
        </p:nvSpPr>
        <p:spPr>
          <a:xfrm>
            <a:off x="7560332" y="1160706"/>
            <a:ext cx="1584262" cy="290576"/>
          </a:xfrm>
          <a:prstGeom prst="rect">
            <a:avLst/>
          </a:prstGeom>
        </p:spPr>
        <p:txBody>
          <a:bodyPr lIns="260467" tIns="74419" rIns="260467" bIns="74419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68C32-574A-4CA2-A2B4-422ED4B1CF83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21.11.2013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2161650" y="2089275"/>
            <a:ext cx="24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+mj-lt"/>
              </a:rPr>
              <a:t>PAC CONFERENCE</a:t>
            </a:r>
            <a:endParaRPr lang="de-D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123728" y="2607295"/>
            <a:ext cx="27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+mj-lt"/>
              </a:rPr>
              <a:t>Service </a:t>
            </a:r>
            <a:r>
              <a:rPr lang="de-DE" sz="2400" b="1" dirty="0" err="1" smtClean="0">
                <a:solidFill>
                  <a:schemeClr val="bg1"/>
                </a:solidFill>
                <a:latin typeface="+mj-lt"/>
              </a:rPr>
              <a:t>Architecture</a:t>
            </a:r>
            <a:endParaRPr lang="de-DE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Titelfolie mit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1" y="3428204"/>
            <a:ext cx="9144000" cy="1289167"/>
          </a:xfrm>
          <a:prstGeom prst="rect">
            <a:avLst/>
          </a:prstGeom>
        </p:spPr>
        <p:txBody>
          <a:bodyPr lIns="260467" tIns="74419" rIns="260467" bIns="74419">
            <a:normAutofit/>
          </a:bodyPr>
          <a:lstStyle>
            <a:lvl1pPr marL="0" indent="0" algn="l">
              <a:buNone/>
              <a:defRPr sz="2000" baseline="0">
                <a:solidFill>
                  <a:srgbClr val="F1950E"/>
                </a:solidFill>
              </a:defRPr>
            </a:lvl1pPr>
            <a:lvl2pPr marL="467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1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Hier steht eine Subheadline. Die Subheadline kann auch zweizeilig werden. Dreizeilig ist nicht so gut.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114592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Headline 28pt.</a:t>
            </a:r>
            <a:br>
              <a:rPr lang="de-DE" dirty="0" smtClean="0"/>
            </a:br>
            <a:r>
              <a:rPr lang="de-DE" dirty="0" smtClean="0"/>
              <a:t>Subheadline 20pt.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64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2282278"/>
            <a:ext cx="9144000" cy="11459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Agenda Themen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428204"/>
            <a:ext cx="9144000" cy="2293428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lvl1pPr>
          </a:lstStyle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01 Willkommen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02 Einleitung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>
                <a:solidFill>
                  <a:schemeClr val="accent2"/>
                </a:solidFill>
              </a:rPr>
              <a:t>03 Hauptteil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05</a:t>
            </a:r>
            <a:r>
              <a:rPr lang="de-DE" sz="2500" baseline="0" dirty="0" smtClean="0"/>
              <a:t> Fragen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baseline="0" dirty="0" smtClean="0"/>
              <a:t>06 Vielen Dank</a:t>
            </a: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144757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99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28pt</a:t>
            </a:r>
            <a:br>
              <a:rPr lang="de-DE" dirty="0" smtClean="0"/>
            </a:br>
            <a:r>
              <a:rPr lang="de-DE" dirty="0" smtClean="0"/>
              <a:t>Untertitel 20pt</a:t>
            </a:r>
            <a:endParaRPr lang="de-DE" dirty="0"/>
          </a:p>
        </p:txBody>
      </p:sp>
      <p:sp>
        <p:nvSpPr>
          <p:cNvPr id="6" name="Inhaltsplatzhalter Breit"/>
          <p:cNvSpPr>
            <a:spLocks noGrp="1"/>
          </p:cNvSpPr>
          <p:nvPr>
            <p:ph idx="1"/>
          </p:nvPr>
        </p:nvSpPr>
        <p:spPr>
          <a:xfrm>
            <a:off x="-1" y="2365200"/>
            <a:ext cx="9144000" cy="41148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572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143" y="1368000"/>
            <a:ext cx="9142857" cy="11448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Links"/>
          <p:cNvSpPr>
            <a:spLocks noGrp="1"/>
          </p:cNvSpPr>
          <p:nvPr>
            <p:ph idx="11"/>
          </p:nvPr>
        </p:nvSpPr>
        <p:spPr>
          <a:xfrm>
            <a:off x="0" y="2520000"/>
            <a:ext cx="4354284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Rechts"/>
          <p:cNvSpPr>
            <a:spLocks noGrp="1"/>
          </p:cNvSpPr>
          <p:nvPr>
            <p:ph idx="12" hasCustomPrompt="1"/>
          </p:nvPr>
        </p:nvSpPr>
        <p:spPr>
          <a:xfrm>
            <a:off x="4789717" y="2520000"/>
            <a:ext cx="4354285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259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zwei Inhalte nebeneinander zwei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Links"/>
          <p:cNvSpPr>
            <a:spLocks noGrp="1"/>
          </p:cNvSpPr>
          <p:nvPr>
            <p:ph idx="11"/>
          </p:nvPr>
        </p:nvSpPr>
        <p:spPr>
          <a:xfrm>
            <a:off x="0" y="2520000"/>
            <a:ext cx="4356000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Rechts"/>
          <p:cNvSpPr>
            <a:spLocks noGrp="1"/>
          </p:cNvSpPr>
          <p:nvPr>
            <p:ph idx="12"/>
          </p:nvPr>
        </p:nvSpPr>
        <p:spPr>
          <a:xfrm>
            <a:off x="4788000" y="2520000"/>
            <a:ext cx="4356000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367999"/>
            <a:ext cx="4354286" cy="972000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b="1" baseline="0"/>
            </a:lvl1pPr>
          </a:lstStyle>
          <a:p>
            <a:pPr lvl="0"/>
            <a:r>
              <a:rPr lang="de-DE" dirty="0" smtClean="0"/>
              <a:t>Bereichsheadline. </a:t>
            </a:r>
          </a:p>
          <a:p>
            <a:pPr lvl="0"/>
            <a:r>
              <a:rPr lang="de-DE" dirty="0" smtClean="0"/>
              <a:t>Kann auch zweizeilig sein.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9714" y="1367999"/>
            <a:ext cx="4354286" cy="972000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b="1" baseline="0"/>
            </a:lvl1pPr>
          </a:lstStyle>
          <a:p>
            <a:pPr lvl="0"/>
            <a:r>
              <a:rPr lang="de-DE" dirty="0" smtClean="0"/>
              <a:t>Bereichsheadline. </a:t>
            </a:r>
          </a:p>
          <a:p>
            <a:pPr lvl="0"/>
            <a:r>
              <a:rPr lang="de-DE" dirty="0" smtClean="0"/>
              <a:t>Kann auch zweizeilig sein.</a:t>
            </a:r>
          </a:p>
        </p:txBody>
      </p:sp>
    </p:spTree>
    <p:extLst>
      <p:ext uri="{BB962C8B-B14F-4D97-AF65-F5344CB8AC3E}">
        <p14:creationId xmlns:p14="http://schemas.microsoft.com/office/powerpoint/2010/main" val="2165588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Grafische 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11459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Grafische 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"/>
          <p:cNvSpPr>
            <a:spLocks noGrp="1"/>
          </p:cNvSpPr>
          <p:nvPr>
            <p:ph type="title" hasCustomPrompt="1"/>
          </p:nvPr>
        </p:nvSpPr>
        <p:spPr>
          <a:xfrm>
            <a:off x="1" y="2282278"/>
            <a:ext cx="9144000" cy="1145926"/>
          </a:xfrm>
          <a:prstGeom prst="rect">
            <a:avLst/>
          </a:prstGeom>
        </p:spPr>
        <p:txBody>
          <a:bodyPr vert="horz" lIns="260467" tIns="74419" rIns="260467" bIns="74419" numCol="1" rtlCol="0" anchor="t" anchorCtr="0">
            <a:noAutofit/>
          </a:bodyPr>
          <a:lstStyle>
            <a:lvl1pPr>
              <a:defRPr/>
            </a:lvl1pPr>
          </a:lstStyle>
          <a:p>
            <a:r>
              <a:rPr lang="de-DE" dirty="0" smtClean="0"/>
              <a:t>Unsere Kontaktdaten</a:t>
            </a:r>
            <a:endParaRPr lang="de-DE" dirty="0"/>
          </a:p>
        </p:txBody>
      </p:sp>
      <p:sp>
        <p:nvSpPr>
          <p:cNvPr id="5" name="Kontakt"/>
          <p:cNvSpPr txBox="1"/>
          <p:nvPr userDrawn="1"/>
        </p:nvSpPr>
        <p:spPr>
          <a:xfrm>
            <a:off x="4717144" y="3428204"/>
            <a:ext cx="4426856" cy="2485976"/>
          </a:xfrm>
          <a:prstGeom prst="rect">
            <a:avLst/>
          </a:prstGeom>
          <a:noFill/>
        </p:spPr>
        <p:txBody>
          <a:bodyPr wrap="square" lIns="254545" tIns="72727" rIns="254545" bIns="72727" rtlCol="0">
            <a:spAutoFit/>
          </a:bodyPr>
          <a:lstStyle/>
          <a:p>
            <a:r>
              <a:rPr lang="de-DE" b="1" dirty="0" smtClean="0"/>
              <a:t>PRODYNA AG </a:t>
            </a:r>
          </a:p>
          <a:p>
            <a:r>
              <a:rPr lang="de-DE" dirty="0" smtClean="0"/>
              <a:t>Ludwig-Erhard-Straße 12-14</a:t>
            </a:r>
            <a:br>
              <a:rPr lang="de-DE" dirty="0" smtClean="0"/>
            </a:br>
            <a:r>
              <a:rPr lang="de-DE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65760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Eschborn</a:t>
            </a:r>
            <a:endParaRPr lang="de-DE" dirty="0" smtClean="0"/>
          </a:p>
          <a:p>
            <a:r>
              <a:rPr lang="de-DE" dirty="0" smtClean="0"/>
              <a:t>Telefon +49 69</a:t>
            </a:r>
            <a:r>
              <a:rPr lang="de-DE" baseline="0" dirty="0" smtClean="0"/>
              <a:t> 597724</a:t>
            </a:r>
            <a:r>
              <a:rPr lang="de-DE" dirty="0" smtClean="0"/>
              <a:t>-0</a:t>
            </a:r>
            <a:br>
              <a:rPr lang="de-DE" dirty="0" smtClean="0"/>
            </a:br>
            <a:r>
              <a:rPr lang="de-DE" dirty="0" smtClean="0"/>
              <a:t>Telefax +49 69 597724-700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info@prodyna.com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www.prodyna.com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6" name="Kontakt"/>
          <p:cNvSpPr txBox="1"/>
          <p:nvPr userDrawn="1"/>
        </p:nvSpPr>
        <p:spPr>
          <a:xfrm>
            <a:off x="0" y="3428204"/>
            <a:ext cx="5004048" cy="3024585"/>
          </a:xfrm>
          <a:prstGeom prst="rect">
            <a:avLst/>
          </a:prstGeom>
          <a:noFill/>
        </p:spPr>
        <p:txBody>
          <a:bodyPr wrap="square" lIns="324000" tIns="72727" rIns="324000" bIns="72727" rtlCol="0">
            <a:spAutoFit/>
          </a:bodyPr>
          <a:lstStyle/>
          <a:p>
            <a:r>
              <a:rPr lang="de-DE" dirty="0" smtClean="0"/>
              <a:t>Ihre Ansprechpartner:</a:t>
            </a:r>
          </a:p>
          <a:p>
            <a:endParaRPr lang="de-DE" b="1" dirty="0" smtClean="0"/>
          </a:p>
          <a:p>
            <a:pPr marL="0" marR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Oliver</a:t>
            </a:r>
            <a:r>
              <a:rPr lang="de-DE" b="1" baseline="0" dirty="0" smtClean="0"/>
              <a:t> Schimmel</a:t>
            </a:r>
            <a:endParaRPr lang="de-DE" b="1" dirty="0" smtClean="0"/>
          </a:p>
          <a:p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Leiter 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Software Development</a:t>
            </a:r>
            <a:endParaRPr lang="de-DE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oliver.schimmel@prodyna.com</a:t>
            </a:r>
          </a:p>
          <a:p>
            <a:endParaRPr lang="de-DE" dirty="0" smtClean="0"/>
          </a:p>
          <a:p>
            <a:r>
              <a:rPr lang="de-DE" sz="1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Frank Ratschinski</a:t>
            </a:r>
            <a:endParaRPr lang="de-DE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Chief Architect Enterprise Software Development</a:t>
            </a:r>
            <a:endParaRPr lang="en-US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frank.ratschinski@prodyna.com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13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985" y="4800601"/>
            <a:ext cx="8753846" cy="566738"/>
          </a:xfrm>
          <a:prstGeom prst="rect">
            <a:avLst/>
          </a:prstGeo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5077" y="1368000"/>
            <a:ext cx="8716754" cy="3367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/>
            </a:lvl1pPr>
            <a:lvl2pPr marL="467789" indent="0">
              <a:buNone/>
              <a:defRPr sz="2900"/>
            </a:lvl2pPr>
            <a:lvl3pPr marL="935579" indent="0">
              <a:buNone/>
              <a:defRPr sz="2500"/>
            </a:lvl3pPr>
            <a:lvl4pPr marL="1403367" indent="0">
              <a:buNone/>
              <a:defRPr sz="2100"/>
            </a:lvl4pPr>
            <a:lvl5pPr marL="1871156" indent="0">
              <a:buNone/>
              <a:defRPr sz="2100"/>
            </a:lvl5pPr>
            <a:lvl6pPr marL="2338945" indent="0">
              <a:buNone/>
              <a:defRPr sz="2100"/>
            </a:lvl6pPr>
            <a:lvl7pPr marL="2806735" indent="0">
              <a:buNone/>
              <a:defRPr sz="2100"/>
            </a:lvl7pPr>
            <a:lvl8pPr marL="3274523" indent="0">
              <a:buNone/>
              <a:defRPr sz="2100"/>
            </a:lvl8pPr>
            <a:lvl9pPr marL="3742312" indent="0">
              <a:buNone/>
              <a:defRPr sz="21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7985" y="5367337"/>
            <a:ext cx="8753846" cy="111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67789" indent="0">
              <a:buNone/>
              <a:defRPr sz="1200"/>
            </a:lvl2pPr>
            <a:lvl3pPr marL="935579" indent="0">
              <a:buNone/>
              <a:defRPr sz="1000"/>
            </a:lvl3pPr>
            <a:lvl4pPr marL="1403367" indent="0">
              <a:buNone/>
              <a:defRPr sz="900"/>
            </a:lvl4pPr>
            <a:lvl5pPr marL="1871156" indent="0">
              <a:buNone/>
              <a:defRPr sz="900"/>
            </a:lvl5pPr>
            <a:lvl6pPr marL="2338945" indent="0">
              <a:buNone/>
              <a:defRPr sz="900"/>
            </a:lvl6pPr>
            <a:lvl7pPr marL="2806735" indent="0">
              <a:buNone/>
              <a:defRPr sz="900"/>
            </a:lvl7pPr>
            <a:lvl8pPr marL="3274523" indent="0">
              <a:buNone/>
              <a:defRPr sz="900"/>
            </a:lvl8pPr>
            <a:lvl9pPr marL="3742312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3613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Titelfolie mit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1" y="3428204"/>
            <a:ext cx="9144000" cy="1289167"/>
          </a:xfrm>
          <a:prstGeom prst="rect">
            <a:avLst/>
          </a:prstGeom>
        </p:spPr>
        <p:txBody>
          <a:bodyPr lIns="260467" tIns="74419" rIns="260467" bIns="74419">
            <a:normAutofit/>
          </a:bodyPr>
          <a:lstStyle>
            <a:lvl1pPr marL="0" indent="0" algn="l">
              <a:buNone/>
              <a:defRPr sz="2000" baseline="0">
                <a:solidFill>
                  <a:srgbClr val="F1950E"/>
                </a:solidFill>
              </a:defRPr>
            </a:lvl1pPr>
            <a:lvl2pPr marL="467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1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Hier steht eine Subheadline. Die Subheadline kann auch zweizeilig werden. Dreizeilig ist nicht so gut.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114592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Headline 28pt.</a:t>
            </a:r>
            <a:br>
              <a:rPr lang="de-DE" dirty="0" smtClean="0"/>
            </a:br>
            <a:r>
              <a:rPr lang="de-DE" dirty="0" smtClean="0"/>
              <a:t>Subheadline 20pt.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462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2282278"/>
            <a:ext cx="9144000" cy="11459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Agenda Themen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428204"/>
            <a:ext cx="9144000" cy="2293428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lvl1pPr>
          </a:lstStyle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01 Willkommen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02 Einleitung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>
                <a:solidFill>
                  <a:schemeClr val="accent2"/>
                </a:solidFill>
              </a:rPr>
              <a:t>03 Hauptteil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05</a:t>
            </a:r>
            <a:r>
              <a:rPr lang="de-DE" sz="2500" baseline="0" dirty="0" smtClean="0"/>
              <a:t> Fragen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baseline="0" dirty="0" smtClean="0"/>
              <a:t>06 Vielen Dank</a:t>
            </a: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60767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Titelfolie mit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1" y="3428204"/>
            <a:ext cx="9144000" cy="1289167"/>
          </a:xfrm>
          <a:prstGeom prst="rect">
            <a:avLst/>
          </a:prstGeom>
        </p:spPr>
        <p:txBody>
          <a:bodyPr lIns="260467" tIns="74419" rIns="260467" bIns="74419">
            <a:norm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  <a:lvl2pPr marL="467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1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Hier steht eine Subheadline. Die Subheadline kann auch zweizeilig werden. Dreizeilig ist nicht so gut.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114592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Headline 28pt.</a:t>
            </a:r>
            <a:br>
              <a:rPr lang="de-DE" dirty="0" smtClean="0"/>
            </a:br>
            <a:r>
              <a:rPr lang="de-DE" dirty="0" smtClean="0"/>
              <a:t>Subheadline 20pt.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6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Breit"/>
          <p:cNvSpPr>
            <a:spLocks noGrp="1"/>
          </p:cNvSpPr>
          <p:nvPr>
            <p:ph idx="1"/>
          </p:nvPr>
        </p:nvSpPr>
        <p:spPr>
          <a:xfrm>
            <a:off x="0" y="2365200"/>
            <a:ext cx="9144000" cy="41148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99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28pt</a:t>
            </a:r>
            <a:br>
              <a:rPr lang="de-DE" dirty="0" smtClean="0"/>
            </a:br>
            <a:r>
              <a:rPr lang="de-DE" dirty="0" smtClean="0"/>
              <a:t>Untertitel 20pt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2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Links"/>
          <p:cNvSpPr>
            <a:spLocks noGrp="1"/>
          </p:cNvSpPr>
          <p:nvPr>
            <p:ph idx="11"/>
          </p:nvPr>
        </p:nvSpPr>
        <p:spPr>
          <a:xfrm>
            <a:off x="0" y="2520000"/>
            <a:ext cx="4354284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Rechts"/>
          <p:cNvSpPr>
            <a:spLocks noGrp="1"/>
          </p:cNvSpPr>
          <p:nvPr>
            <p:ph idx="12" hasCustomPrompt="1"/>
          </p:nvPr>
        </p:nvSpPr>
        <p:spPr>
          <a:xfrm>
            <a:off x="4789717" y="2520000"/>
            <a:ext cx="4354285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826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zwei Inhalte nebeneinander zwei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Links"/>
          <p:cNvSpPr>
            <a:spLocks noGrp="1"/>
          </p:cNvSpPr>
          <p:nvPr>
            <p:ph idx="11"/>
          </p:nvPr>
        </p:nvSpPr>
        <p:spPr>
          <a:xfrm>
            <a:off x="0" y="2520000"/>
            <a:ext cx="4354284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Rechts"/>
          <p:cNvSpPr>
            <a:spLocks noGrp="1"/>
          </p:cNvSpPr>
          <p:nvPr>
            <p:ph idx="12"/>
          </p:nvPr>
        </p:nvSpPr>
        <p:spPr>
          <a:xfrm>
            <a:off x="4789717" y="2520000"/>
            <a:ext cx="4354285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367999"/>
            <a:ext cx="4354286" cy="972000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b="1" baseline="0"/>
            </a:lvl1pPr>
          </a:lstStyle>
          <a:p>
            <a:pPr lvl="0"/>
            <a:r>
              <a:rPr lang="de-DE" dirty="0" smtClean="0"/>
              <a:t>Bereichsheadline. </a:t>
            </a:r>
          </a:p>
          <a:p>
            <a:pPr lvl="0"/>
            <a:r>
              <a:rPr lang="de-DE" dirty="0" smtClean="0"/>
              <a:t>Kann auch zweizeilig sein.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9714" y="1367999"/>
            <a:ext cx="4354286" cy="972000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b="1" baseline="0"/>
            </a:lvl1pPr>
          </a:lstStyle>
          <a:p>
            <a:pPr lvl="0"/>
            <a:r>
              <a:rPr lang="de-DE" dirty="0" smtClean="0"/>
              <a:t>Bereichsheadline. </a:t>
            </a:r>
          </a:p>
          <a:p>
            <a:pPr lvl="0"/>
            <a:r>
              <a:rPr lang="de-DE" dirty="0" smtClean="0"/>
              <a:t>Kann auch zweizeilig sein.</a:t>
            </a:r>
          </a:p>
        </p:txBody>
      </p:sp>
    </p:spTree>
    <p:extLst>
      <p:ext uri="{BB962C8B-B14F-4D97-AF65-F5344CB8AC3E}">
        <p14:creationId xmlns:p14="http://schemas.microsoft.com/office/powerpoint/2010/main" val="54103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Grafische 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11459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Grafische 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12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"/>
          <p:cNvSpPr>
            <a:spLocks noGrp="1"/>
          </p:cNvSpPr>
          <p:nvPr>
            <p:ph type="title" hasCustomPrompt="1"/>
          </p:nvPr>
        </p:nvSpPr>
        <p:spPr>
          <a:xfrm>
            <a:off x="1" y="2282278"/>
            <a:ext cx="9144000" cy="1145926"/>
          </a:xfrm>
          <a:prstGeom prst="rect">
            <a:avLst/>
          </a:prstGeom>
        </p:spPr>
        <p:txBody>
          <a:bodyPr vert="horz" lIns="260467" tIns="74419" rIns="260467" bIns="74419" numCol="1" rtlCol="0" anchor="t" anchorCtr="0">
            <a:noAutofit/>
          </a:bodyPr>
          <a:lstStyle>
            <a:lvl1pPr>
              <a:defRPr/>
            </a:lvl1pPr>
          </a:lstStyle>
          <a:p>
            <a:r>
              <a:rPr lang="de-DE" dirty="0" smtClean="0"/>
              <a:t>Unsere Kontaktdaten</a:t>
            </a:r>
            <a:endParaRPr lang="de-DE" dirty="0"/>
          </a:p>
        </p:txBody>
      </p:sp>
      <p:sp>
        <p:nvSpPr>
          <p:cNvPr id="5" name="Kontakt"/>
          <p:cNvSpPr txBox="1"/>
          <p:nvPr userDrawn="1"/>
        </p:nvSpPr>
        <p:spPr>
          <a:xfrm>
            <a:off x="4716139" y="3428204"/>
            <a:ext cx="4426856" cy="2485976"/>
          </a:xfrm>
          <a:prstGeom prst="rect">
            <a:avLst/>
          </a:prstGeom>
          <a:noFill/>
        </p:spPr>
        <p:txBody>
          <a:bodyPr wrap="square" lIns="254545" tIns="72727" rIns="254545" bIns="72727" rtlCol="0">
            <a:spAutoFit/>
          </a:bodyPr>
          <a:lstStyle/>
          <a:p>
            <a:r>
              <a:rPr lang="de-DE" b="1" dirty="0" smtClean="0"/>
              <a:t>PRODYNA AG </a:t>
            </a:r>
          </a:p>
          <a:p>
            <a:r>
              <a:rPr lang="de-DE" dirty="0" smtClean="0"/>
              <a:t>Ludwig-Erhard-Straße 12-14</a:t>
            </a:r>
            <a:br>
              <a:rPr lang="de-DE" dirty="0" smtClean="0"/>
            </a:br>
            <a:r>
              <a:rPr lang="de-DE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65760 </a:t>
            </a:r>
            <a:r>
              <a:rPr lang="de-DE" dirty="0" smtClean="0"/>
              <a:t>Eschborn</a:t>
            </a:r>
          </a:p>
          <a:p>
            <a:r>
              <a:rPr lang="de-DE" dirty="0" smtClean="0"/>
              <a:t>Telefon +49 69</a:t>
            </a:r>
            <a:r>
              <a:rPr lang="de-DE" baseline="0" dirty="0" smtClean="0"/>
              <a:t> 597724</a:t>
            </a:r>
            <a:r>
              <a:rPr lang="de-DE" dirty="0" smtClean="0"/>
              <a:t>-0</a:t>
            </a:r>
            <a:br>
              <a:rPr lang="de-DE" dirty="0" smtClean="0"/>
            </a:br>
            <a:r>
              <a:rPr lang="de-DE" dirty="0" smtClean="0"/>
              <a:t>Telefax +49 69 597724-700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info@prodyna.com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www.prodyna.com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6" name="Kontakt"/>
          <p:cNvSpPr txBox="1"/>
          <p:nvPr userDrawn="1"/>
        </p:nvSpPr>
        <p:spPr>
          <a:xfrm>
            <a:off x="0" y="3428204"/>
            <a:ext cx="5004048" cy="2701420"/>
          </a:xfrm>
          <a:prstGeom prst="rect">
            <a:avLst/>
          </a:prstGeom>
          <a:noFill/>
        </p:spPr>
        <p:txBody>
          <a:bodyPr wrap="square" lIns="324000" tIns="72727" rIns="324000" bIns="72727" rtlCol="0">
            <a:spAutoFit/>
          </a:bodyPr>
          <a:lstStyle/>
          <a:p>
            <a:r>
              <a:rPr lang="de-DE" dirty="0" smtClean="0"/>
              <a:t>Ihre Ansprechpartner:</a:t>
            </a:r>
          </a:p>
          <a:p>
            <a:endParaRPr lang="de-DE" b="1" dirty="0" smtClean="0"/>
          </a:p>
          <a:p>
            <a:pPr marL="0" marR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Oliver</a:t>
            </a:r>
            <a:r>
              <a:rPr lang="de-DE" b="1" baseline="0" dirty="0" smtClean="0"/>
              <a:t> Schimmel</a:t>
            </a:r>
            <a:endParaRPr lang="de-DE" b="1" dirty="0" smtClean="0"/>
          </a:p>
          <a:p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Leiter 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Software Development</a:t>
            </a:r>
            <a:endParaRPr lang="de-DE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oliver.schimmel@prodyna.com</a:t>
            </a:r>
          </a:p>
          <a:p>
            <a:endParaRPr lang="de-DE" dirty="0" smtClean="0"/>
          </a:p>
          <a:p>
            <a:r>
              <a:rPr lang="de-DE" sz="1800" b="1" baseline="0" dirty="0" smtClean="0"/>
              <a:t>Jürgen Weismüller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Leiter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Design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Implementation</a:t>
            </a:r>
            <a:endParaRPr lang="de-DE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juergen.weismueller@prodyna.com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80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985" y="4800601"/>
            <a:ext cx="8753846" cy="566738"/>
          </a:xfrm>
          <a:prstGeom prst="rect">
            <a:avLst/>
          </a:prstGeo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5077" y="1368000"/>
            <a:ext cx="8716754" cy="3367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/>
            </a:lvl1pPr>
            <a:lvl2pPr marL="467789" indent="0">
              <a:buNone/>
              <a:defRPr sz="2900"/>
            </a:lvl2pPr>
            <a:lvl3pPr marL="935579" indent="0">
              <a:buNone/>
              <a:defRPr sz="2500"/>
            </a:lvl3pPr>
            <a:lvl4pPr marL="1403367" indent="0">
              <a:buNone/>
              <a:defRPr sz="2100"/>
            </a:lvl4pPr>
            <a:lvl5pPr marL="1871156" indent="0">
              <a:buNone/>
              <a:defRPr sz="2100"/>
            </a:lvl5pPr>
            <a:lvl6pPr marL="2338945" indent="0">
              <a:buNone/>
              <a:defRPr sz="2100"/>
            </a:lvl6pPr>
            <a:lvl7pPr marL="2806735" indent="0">
              <a:buNone/>
              <a:defRPr sz="2100"/>
            </a:lvl7pPr>
            <a:lvl8pPr marL="3274523" indent="0">
              <a:buNone/>
              <a:defRPr sz="2100"/>
            </a:lvl8pPr>
            <a:lvl9pPr marL="3742312" indent="0">
              <a:buNone/>
              <a:defRPr sz="21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7985" y="5367337"/>
            <a:ext cx="8753846" cy="111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67789" indent="0">
              <a:buNone/>
              <a:defRPr sz="1200"/>
            </a:lvl2pPr>
            <a:lvl3pPr marL="935579" indent="0">
              <a:buNone/>
              <a:defRPr sz="1000"/>
            </a:lvl3pPr>
            <a:lvl4pPr marL="1403367" indent="0">
              <a:buNone/>
              <a:defRPr sz="900"/>
            </a:lvl4pPr>
            <a:lvl5pPr marL="1871156" indent="0">
              <a:buNone/>
              <a:defRPr sz="900"/>
            </a:lvl5pPr>
            <a:lvl6pPr marL="2338945" indent="0">
              <a:buNone/>
              <a:defRPr sz="900"/>
            </a:lvl6pPr>
            <a:lvl7pPr marL="2806735" indent="0">
              <a:buNone/>
              <a:defRPr sz="900"/>
            </a:lvl7pPr>
            <a:lvl8pPr marL="3274523" indent="0">
              <a:buNone/>
              <a:defRPr sz="900"/>
            </a:lvl8pPr>
            <a:lvl9pPr marL="374231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648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2282278"/>
            <a:ext cx="9144000" cy="11459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Agenda Themen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428204"/>
            <a:ext cx="9144000" cy="2293428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lvl1pPr>
          </a:lstStyle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01 Willkommen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02 Einleitung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>
                <a:solidFill>
                  <a:schemeClr val="accent2"/>
                </a:solidFill>
              </a:rPr>
              <a:t>03 Hauptteil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05</a:t>
            </a:r>
            <a:r>
              <a:rPr lang="de-DE" sz="2500" baseline="0" dirty="0" smtClean="0"/>
              <a:t> Fragen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baseline="0" dirty="0" smtClean="0"/>
              <a:t>06 Vielen Dank</a:t>
            </a: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262745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Breit"/>
          <p:cNvSpPr>
            <a:spLocks noGrp="1"/>
          </p:cNvSpPr>
          <p:nvPr>
            <p:ph idx="1"/>
          </p:nvPr>
        </p:nvSpPr>
        <p:spPr>
          <a:xfrm>
            <a:off x="-1" y="2365200"/>
            <a:ext cx="9144000" cy="41148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99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28pt</a:t>
            </a:r>
            <a:br>
              <a:rPr lang="de-DE" dirty="0" smtClean="0"/>
            </a:br>
            <a:r>
              <a:rPr lang="de-DE" dirty="0" smtClean="0"/>
              <a:t>Untertitel 20pt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21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"/>
          <p:cNvSpPr>
            <a:spLocks noGrp="1"/>
          </p:cNvSpPr>
          <p:nvPr>
            <p:ph type="title"/>
          </p:nvPr>
        </p:nvSpPr>
        <p:spPr>
          <a:xfrm>
            <a:off x="1143" y="1368000"/>
            <a:ext cx="9142857" cy="11448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Links"/>
          <p:cNvSpPr>
            <a:spLocks noGrp="1"/>
          </p:cNvSpPr>
          <p:nvPr>
            <p:ph idx="11"/>
          </p:nvPr>
        </p:nvSpPr>
        <p:spPr>
          <a:xfrm>
            <a:off x="0" y="2520000"/>
            <a:ext cx="4354284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Rechts"/>
          <p:cNvSpPr>
            <a:spLocks noGrp="1"/>
          </p:cNvSpPr>
          <p:nvPr>
            <p:ph idx="12"/>
          </p:nvPr>
        </p:nvSpPr>
        <p:spPr>
          <a:xfrm>
            <a:off x="4789717" y="2520000"/>
            <a:ext cx="4354285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20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zwei Inhalte nebeneinander zwei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Links"/>
          <p:cNvSpPr>
            <a:spLocks noGrp="1"/>
          </p:cNvSpPr>
          <p:nvPr>
            <p:ph idx="11"/>
          </p:nvPr>
        </p:nvSpPr>
        <p:spPr>
          <a:xfrm>
            <a:off x="0" y="2520000"/>
            <a:ext cx="4354284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Rechts"/>
          <p:cNvSpPr>
            <a:spLocks noGrp="1"/>
          </p:cNvSpPr>
          <p:nvPr>
            <p:ph idx="12"/>
          </p:nvPr>
        </p:nvSpPr>
        <p:spPr>
          <a:xfrm>
            <a:off x="4789717" y="2520000"/>
            <a:ext cx="4354285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367999"/>
            <a:ext cx="4354286" cy="972000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b="1" baseline="0"/>
            </a:lvl1pPr>
          </a:lstStyle>
          <a:p>
            <a:pPr lvl="0"/>
            <a:r>
              <a:rPr lang="de-DE" dirty="0" smtClean="0"/>
              <a:t>Bereichsheadline. </a:t>
            </a:r>
          </a:p>
          <a:p>
            <a:pPr lvl="0"/>
            <a:r>
              <a:rPr lang="de-DE" dirty="0" smtClean="0"/>
              <a:t>Kann auch zweizeilig sein.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9714" y="1367999"/>
            <a:ext cx="4354286" cy="972000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b="1" baseline="0"/>
            </a:lvl1pPr>
          </a:lstStyle>
          <a:p>
            <a:pPr lvl="0"/>
            <a:r>
              <a:rPr lang="de-DE" dirty="0" smtClean="0"/>
              <a:t>Bereichsheadline. </a:t>
            </a:r>
          </a:p>
          <a:p>
            <a:pPr lvl="0"/>
            <a:r>
              <a:rPr lang="de-DE" dirty="0" smtClean="0"/>
              <a:t>Kann auch zweizeilig sein.</a:t>
            </a:r>
          </a:p>
        </p:txBody>
      </p:sp>
    </p:spTree>
    <p:extLst>
      <p:ext uri="{BB962C8B-B14F-4D97-AF65-F5344CB8AC3E}">
        <p14:creationId xmlns:p14="http://schemas.microsoft.com/office/powerpoint/2010/main" val="323454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Grafische 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11459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Grafische 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05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ntakt"/>
          <p:cNvSpPr txBox="1"/>
          <p:nvPr userDrawn="1"/>
        </p:nvSpPr>
        <p:spPr>
          <a:xfrm>
            <a:off x="4717144" y="3428204"/>
            <a:ext cx="4426856" cy="2485976"/>
          </a:xfrm>
          <a:prstGeom prst="rect">
            <a:avLst/>
          </a:prstGeom>
          <a:noFill/>
        </p:spPr>
        <p:txBody>
          <a:bodyPr wrap="square" lIns="254545" tIns="72727" rIns="254545" bIns="72727" rtlCol="0">
            <a:spAutoFit/>
          </a:bodyPr>
          <a:lstStyle/>
          <a:p>
            <a:r>
              <a:rPr lang="de-DE" b="1" dirty="0" smtClean="0"/>
              <a:t>PRODYNA AG </a:t>
            </a:r>
          </a:p>
          <a:p>
            <a:r>
              <a:rPr lang="de-DE" dirty="0" smtClean="0"/>
              <a:t>Ludwig-Erhard-Straße 12-14</a:t>
            </a:r>
            <a:br>
              <a:rPr lang="de-DE" dirty="0" smtClean="0"/>
            </a:br>
            <a:r>
              <a:rPr lang="de-DE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65760 </a:t>
            </a:r>
            <a:r>
              <a:rPr lang="de-DE" dirty="0" smtClean="0"/>
              <a:t>Eschborn</a:t>
            </a:r>
          </a:p>
          <a:p>
            <a:r>
              <a:rPr lang="de-DE" dirty="0" smtClean="0"/>
              <a:t>Telefon +49 69</a:t>
            </a:r>
            <a:r>
              <a:rPr lang="de-DE" baseline="0" dirty="0" smtClean="0"/>
              <a:t> 597724</a:t>
            </a:r>
            <a:r>
              <a:rPr lang="de-DE" dirty="0" smtClean="0"/>
              <a:t>-0</a:t>
            </a:r>
            <a:br>
              <a:rPr lang="de-DE" dirty="0" smtClean="0"/>
            </a:br>
            <a:r>
              <a:rPr lang="de-DE" dirty="0" smtClean="0"/>
              <a:t>Telefax +49 69 597724-700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info@prodyna.com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www.prodyna.com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Kontakt"/>
          <p:cNvSpPr txBox="1"/>
          <p:nvPr userDrawn="1"/>
        </p:nvSpPr>
        <p:spPr>
          <a:xfrm>
            <a:off x="1" y="3428204"/>
            <a:ext cx="4390232" cy="2716809"/>
          </a:xfrm>
          <a:prstGeom prst="rect">
            <a:avLst/>
          </a:prstGeom>
          <a:noFill/>
        </p:spPr>
        <p:txBody>
          <a:bodyPr wrap="square" lIns="324000" tIns="72727" rIns="324000" bIns="72727" rtlCol="0">
            <a:spAutoFit/>
          </a:bodyPr>
          <a:lstStyle/>
          <a:p>
            <a:r>
              <a:rPr lang="de-DE" dirty="0" smtClean="0"/>
              <a:t>Ihre Ansprechpartner:</a:t>
            </a:r>
          </a:p>
          <a:p>
            <a:endParaRPr lang="de-DE" b="1" dirty="0" smtClean="0"/>
          </a:p>
          <a:p>
            <a:r>
              <a:rPr lang="de-DE" b="1" dirty="0" smtClean="0"/>
              <a:t>Oliver</a:t>
            </a:r>
            <a:r>
              <a:rPr lang="de-DE" b="1" baseline="0" dirty="0" smtClean="0"/>
              <a:t> Schimmel</a:t>
            </a:r>
            <a:endParaRPr lang="de-DE" b="1" dirty="0" smtClean="0"/>
          </a:p>
          <a:p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Leiter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Enterprise Software Development</a:t>
            </a:r>
            <a:endParaRPr lang="de-DE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oliver.schimmel@prodyna.com</a:t>
            </a:r>
          </a:p>
          <a:p>
            <a:endParaRPr lang="de-DE" dirty="0" smtClean="0"/>
          </a:p>
          <a:p>
            <a:r>
              <a:rPr lang="de-D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Wolfram Sorg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Leiter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Development &amp; Sales</a:t>
            </a:r>
            <a:endParaRPr lang="de-DE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baseline="0" dirty="0" smtClean="0"/>
              <a:t>wolfram.sorg@prodyna.com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3" y="2282400"/>
            <a:ext cx="9142857" cy="1144800"/>
          </a:xfrm>
        </p:spPr>
        <p:txBody>
          <a:bodyPr/>
          <a:lstStyle/>
          <a:p>
            <a:r>
              <a:rPr lang="de-DE" dirty="0" smtClean="0"/>
              <a:t>Unsere Kontaktdaten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985" y="4800601"/>
            <a:ext cx="8753846" cy="566738"/>
          </a:xfrm>
          <a:prstGeom prst="rect">
            <a:avLst/>
          </a:prstGeo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5077" y="1368000"/>
            <a:ext cx="8716754" cy="3367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/>
            </a:lvl1pPr>
            <a:lvl2pPr marL="467789" indent="0">
              <a:buNone/>
              <a:defRPr sz="2900"/>
            </a:lvl2pPr>
            <a:lvl3pPr marL="935579" indent="0">
              <a:buNone/>
              <a:defRPr sz="2500"/>
            </a:lvl3pPr>
            <a:lvl4pPr marL="1403367" indent="0">
              <a:buNone/>
              <a:defRPr sz="2100"/>
            </a:lvl4pPr>
            <a:lvl5pPr marL="1871156" indent="0">
              <a:buNone/>
              <a:defRPr sz="2100"/>
            </a:lvl5pPr>
            <a:lvl6pPr marL="2338945" indent="0">
              <a:buNone/>
              <a:defRPr sz="2100"/>
            </a:lvl6pPr>
            <a:lvl7pPr marL="2806735" indent="0">
              <a:buNone/>
              <a:defRPr sz="2100"/>
            </a:lvl7pPr>
            <a:lvl8pPr marL="3274523" indent="0">
              <a:buNone/>
              <a:defRPr sz="2100"/>
            </a:lvl8pPr>
            <a:lvl9pPr marL="3742312" indent="0">
              <a:buNone/>
              <a:defRPr sz="21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7985" y="5367337"/>
            <a:ext cx="8753846" cy="111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67789" indent="0">
              <a:buNone/>
              <a:defRPr sz="1200"/>
            </a:lvl2pPr>
            <a:lvl3pPr marL="935579" indent="0">
              <a:buNone/>
              <a:defRPr sz="1000"/>
            </a:lvl3pPr>
            <a:lvl4pPr marL="1403367" indent="0">
              <a:buNone/>
              <a:defRPr sz="900"/>
            </a:lvl4pPr>
            <a:lvl5pPr marL="1871156" indent="0">
              <a:buNone/>
              <a:defRPr sz="900"/>
            </a:lvl5pPr>
            <a:lvl6pPr marL="2338945" indent="0">
              <a:buNone/>
              <a:defRPr sz="900"/>
            </a:lvl6pPr>
            <a:lvl7pPr marL="2806735" indent="0">
              <a:buNone/>
              <a:defRPr sz="900"/>
            </a:lvl7pPr>
            <a:lvl8pPr marL="3274523" indent="0">
              <a:buNone/>
              <a:defRPr sz="900"/>
            </a:lvl8pPr>
            <a:lvl9pPr marL="374231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410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4.xml"/><Relationship Id="rId1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" y="0"/>
            <a:ext cx="9143999" cy="6857999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80000" y="1044000"/>
            <a:ext cx="8784000" cy="72000"/>
          </a:xfrm>
          <a:prstGeom prst="rect">
            <a:avLst/>
          </a:prstGeom>
          <a:solidFill>
            <a:srgbClr val="F1950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" y="296594"/>
            <a:ext cx="2052266" cy="54418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72958"/>
            <a:ext cx="1332000" cy="1332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2" b="44402"/>
          <a:stretch/>
        </p:blipFill>
        <p:spPr>
          <a:xfrm flipH="1">
            <a:off x="1007538" y="3606439"/>
            <a:ext cx="7452966" cy="32790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txStyles>
    <p:titleStyle>
      <a:lvl1pPr marL="0" indent="0" algn="l" defTabSz="935579" rtl="0" eaLnBrk="1" latinLnBrk="0" hangingPunct="1">
        <a:spcBef>
          <a:spcPct val="0"/>
        </a:spcBef>
        <a:buNone/>
        <a:defRPr sz="33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842" marR="0" indent="-350842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60157" marR="0" indent="-292368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473" marR="0" indent="-233894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37262" marR="0" indent="-233894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Symbol" pitchFamily="18" charset="2"/>
        <a:buNone/>
        <a:tabLst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05050" indent="-233894" algn="l" defTabSz="935579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840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629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18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6206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78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57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367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1156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94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73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4523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2312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nplatzhalter"/>
          <p:cNvSpPr txBox="1">
            <a:spLocks/>
          </p:cNvSpPr>
          <p:nvPr/>
        </p:nvSpPr>
        <p:spPr>
          <a:xfrm>
            <a:off x="7010400" y="6492876"/>
            <a:ext cx="2133601" cy="365125"/>
          </a:xfrm>
          <a:prstGeom prst="rect">
            <a:avLst/>
          </a:prstGeom>
        </p:spPr>
        <p:txBody>
          <a:bodyPr lIns="260467" tIns="74419" rIns="324000" bIns="74419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r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B799F0-D618-4F03-BF81-29E81E18C85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355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31" y="340641"/>
            <a:ext cx="446281" cy="44628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06" y="340641"/>
            <a:ext cx="446281" cy="446281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00" y="342000"/>
            <a:ext cx="446400" cy="446400"/>
          </a:xfrm>
          <a:prstGeom prst="rect">
            <a:avLst/>
          </a:prstGeom>
        </p:spPr>
      </p:pic>
      <p:sp>
        <p:nvSpPr>
          <p:cNvPr id="16" name="Foliennummernplatzhalter"/>
          <p:cNvSpPr txBox="1">
            <a:spLocks/>
          </p:cNvSpPr>
          <p:nvPr/>
        </p:nvSpPr>
        <p:spPr>
          <a:xfrm>
            <a:off x="7037475" y="6518277"/>
            <a:ext cx="2133601" cy="365125"/>
          </a:xfrm>
          <a:prstGeom prst="rect">
            <a:avLst/>
          </a:prstGeom>
        </p:spPr>
        <p:txBody>
          <a:bodyPr lIns="260467" tIns="74419" rIns="324000" bIns="74419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r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B799F0-D618-4F03-BF81-29E81E18C85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355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57999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0" y="1044000"/>
            <a:ext cx="9144000" cy="72000"/>
          </a:xfrm>
          <a:prstGeom prst="rect">
            <a:avLst/>
          </a:prstGeom>
          <a:solidFill>
            <a:srgbClr val="F1950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" y="296594"/>
            <a:ext cx="2052266" cy="54418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266400"/>
            <a:ext cx="594000" cy="594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00" y="342000"/>
            <a:ext cx="446400" cy="446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00" y="342000"/>
            <a:ext cx="446400" cy="446400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" y="1124744"/>
            <a:ext cx="9144000" cy="307777"/>
          </a:xfrm>
          <a:prstGeom prst="rect">
            <a:avLst/>
          </a:prstGeom>
        </p:spPr>
        <p:txBody>
          <a:bodyPr wrap="square" lIns="324000" rIns="324000">
            <a:spAutoFit/>
          </a:bodyPr>
          <a:lstStyle/>
          <a:p>
            <a:pPr algn="r"/>
            <a:r>
              <a:rPr lang="de-DE" sz="1400" b="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Enterprise</a:t>
            </a:r>
            <a:r>
              <a:rPr lang="de-DE" sz="1400" b="0" baseline="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Software Development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33" name="Titelplatzhalter"/>
          <p:cNvSpPr>
            <a:spLocks noGrp="1"/>
          </p:cNvSpPr>
          <p:nvPr>
            <p:ph type="title"/>
          </p:nvPr>
        </p:nvSpPr>
        <p:spPr>
          <a:xfrm>
            <a:off x="1143" y="1368000"/>
            <a:ext cx="9142857" cy="1144800"/>
          </a:xfrm>
          <a:prstGeom prst="rect">
            <a:avLst/>
          </a:prstGeom>
        </p:spPr>
        <p:txBody>
          <a:bodyPr vert="horz" lIns="324000" tIns="74419" rIns="324000" bIns="74419" numCol="1" rtlCol="0" anchor="t" anchorCtr="0">
            <a:noAutofit/>
          </a:bodyPr>
          <a:lstStyle/>
          <a:p>
            <a:r>
              <a:rPr lang="de-DE" dirty="0" smtClean="0"/>
              <a:t>Hier steht eine Headline. </a:t>
            </a:r>
            <a:br>
              <a:rPr lang="de-DE" dirty="0" smtClean="0"/>
            </a:br>
            <a:r>
              <a:rPr lang="de-DE" dirty="0" smtClean="0"/>
              <a:t>Die Headline kann auch zweizeilig werden. </a:t>
            </a:r>
            <a:endParaRPr lang="de-DE" dirty="0"/>
          </a:p>
        </p:txBody>
      </p:sp>
      <p:sp>
        <p:nvSpPr>
          <p:cNvPr id="34" name="Liste Platzhalter"/>
          <p:cNvSpPr>
            <a:spLocks noGrp="1"/>
          </p:cNvSpPr>
          <p:nvPr>
            <p:ph type="body" idx="1"/>
          </p:nvPr>
        </p:nvSpPr>
        <p:spPr>
          <a:xfrm>
            <a:off x="-1" y="2520000"/>
            <a:ext cx="9144000" cy="3960000"/>
          </a:xfrm>
          <a:prstGeom prst="rect">
            <a:avLst/>
          </a:prstGeom>
          <a:noFill/>
        </p:spPr>
        <p:txBody>
          <a:bodyPr vert="horz" lIns="260467" tIns="74419" rIns="260467" bIns="74419" rtlCol="0">
            <a:normAutofit/>
          </a:bodyPr>
          <a:lstStyle/>
          <a:p>
            <a:pPr lvl="0"/>
            <a:r>
              <a:rPr lang="de-DE" dirty="0" smtClean="0"/>
              <a:t>Ungeordnete Auflistung 1</a:t>
            </a:r>
          </a:p>
          <a:p>
            <a:pPr marL="350842" marR="0" lvl="0" indent="-350842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Ungeordnete Auflistung 2</a:t>
            </a:r>
          </a:p>
          <a:p>
            <a:pPr marL="350842" marR="0" lvl="0" indent="-350842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Ungeordnete Auflistung 3</a:t>
            </a:r>
          </a:p>
          <a:p>
            <a:pPr lvl="1"/>
            <a:r>
              <a:rPr lang="de-DE" dirty="0" smtClean="0"/>
              <a:t>Zweite Ebene Punkt 1</a:t>
            </a:r>
          </a:p>
          <a:p>
            <a:pPr marL="760157" marR="0" lvl="1" indent="-292368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Zweite Ebene Punkt 2</a:t>
            </a:r>
          </a:p>
          <a:p>
            <a:pPr lvl="2"/>
            <a:r>
              <a:rPr lang="de-DE" dirty="0" smtClean="0"/>
              <a:t>Dritte Ebene 1</a:t>
            </a:r>
          </a:p>
          <a:p>
            <a:pPr marL="1169473" marR="0" lvl="2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Dritte Ebene 2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Vierte Ebene 1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Vierte Ebene 2</a:t>
            </a:r>
          </a:p>
          <a:p>
            <a:pPr marL="2105050" marR="0" lvl="4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Fünfte Ebene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endParaRPr lang="de-DE" dirty="0" smtClean="0"/>
          </a:p>
          <a:p>
            <a:pPr lvl="3"/>
            <a:endParaRPr lang="de-DE" dirty="0" smtClean="0"/>
          </a:p>
          <a:p>
            <a:pPr lvl="3"/>
            <a:endParaRPr lang="de-DE" dirty="0" smtClean="0"/>
          </a:p>
        </p:txBody>
      </p:sp>
      <p:sp>
        <p:nvSpPr>
          <p:cNvPr id="35" name="Copyright"/>
          <p:cNvSpPr txBox="1">
            <a:spLocks/>
          </p:cNvSpPr>
          <p:nvPr/>
        </p:nvSpPr>
        <p:spPr>
          <a:xfrm>
            <a:off x="0" y="6508446"/>
            <a:ext cx="1886838" cy="365125"/>
          </a:xfrm>
          <a:prstGeom prst="rect">
            <a:avLst/>
          </a:prstGeom>
        </p:spPr>
        <p:txBody>
          <a:bodyPr lIns="324000" tIns="74419" rIns="260467" bIns="74419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PRODYNA AG 2013</a:t>
            </a:r>
          </a:p>
        </p:txBody>
      </p:sp>
    </p:spTree>
    <p:extLst>
      <p:ext uri="{BB962C8B-B14F-4D97-AF65-F5344CB8AC3E}">
        <p14:creationId xmlns:p14="http://schemas.microsoft.com/office/powerpoint/2010/main" val="118489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27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/>
      </p:par>
    </p:tnLst>
  </p:timing>
  <p:txStyles>
    <p:titleStyle>
      <a:lvl1pPr marL="0" indent="0" algn="l" defTabSz="935579" rtl="0" eaLnBrk="1" latinLnBrk="0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842" marR="0" indent="-350842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60157" marR="0" indent="-292368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473" marR="0" indent="-233894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268" marR="0" indent="-342900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56906" indent="-285750" algn="l" defTabSz="935579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840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629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18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6206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78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57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367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1156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94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73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4523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2312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91" y="340641"/>
            <a:ext cx="446281" cy="44628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87" y="266261"/>
            <a:ext cx="595041" cy="595041"/>
          </a:xfrm>
          <a:prstGeom prst="rect">
            <a:avLst/>
          </a:prstGeom>
        </p:spPr>
      </p:pic>
      <p:sp>
        <p:nvSpPr>
          <p:cNvPr id="14" name="Foliennummernplatzhalter"/>
          <p:cNvSpPr txBox="1">
            <a:spLocks/>
          </p:cNvSpPr>
          <p:nvPr/>
        </p:nvSpPr>
        <p:spPr>
          <a:xfrm>
            <a:off x="7010400" y="6492876"/>
            <a:ext cx="2133601" cy="365125"/>
          </a:xfrm>
          <a:prstGeom prst="rect">
            <a:avLst/>
          </a:prstGeom>
        </p:spPr>
        <p:txBody>
          <a:bodyPr lIns="260467" tIns="74419" rIns="260467" bIns="74419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r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B799F0-D618-4F03-BF81-29E81E18C85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355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266400"/>
            <a:ext cx="594000" cy="59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57999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1044000"/>
            <a:ext cx="9144000" cy="72000"/>
          </a:xfrm>
          <a:prstGeom prst="rect">
            <a:avLst/>
          </a:prstGeom>
          <a:solidFill>
            <a:srgbClr val="F1950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" y="296594"/>
            <a:ext cx="2052266" cy="544186"/>
          </a:xfrm>
          <a:prstGeom prst="rect">
            <a:avLst/>
          </a:prstGeom>
        </p:spPr>
      </p:pic>
      <p:sp>
        <p:nvSpPr>
          <p:cNvPr id="20" name="Rechteck 19"/>
          <p:cNvSpPr/>
          <p:nvPr/>
        </p:nvSpPr>
        <p:spPr>
          <a:xfrm>
            <a:off x="1" y="1124744"/>
            <a:ext cx="9144000" cy="307777"/>
          </a:xfrm>
          <a:prstGeom prst="rect">
            <a:avLst/>
          </a:prstGeom>
        </p:spPr>
        <p:txBody>
          <a:bodyPr wrap="square" lIns="324000" rIns="324000">
            <a:spAutoFit/>
          </a:bodyPr>
          <a:lstStyle/>
          <a:p>
            <a:pPr algn="r"/>
            <a:r>
              <a:rPr lang="de-DE" sz="1400" b="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Software</a:t>
            </a:r>
            <a:r>
              <a:rPr lang="de-DE" sz="1400" b="0" baseline="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400" b="0" baseline="0" dirty="0" err="1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Architecture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22" name="Titelplatzhalter"/>
          <p:cNvSpPr>
            <a:spLocks noGrp="1"/>
          </p:cNvSpPr>
          <p:nvPr>
            <p:ph type="title"/>
          </p:nvPr>
        </p:nvSpPr>
        <p:spPr>
          <a:xfrm>
            <a:off x="1144" y="1368000"/>
            <a:ext cx="9142857" cy="1145926"/>
          </a:xfrm>
          <a:prstGeom prst="rect">
            <a:avLst/>
          </a:prstGeom>
        </p:spPr>
        <p:txBody>
          <a:bodyPr vert="horz" lIns="324000" tIns="74419" rIns="324000" bIns="74419" numCol="1" rtlCol="0" anchor="t" anchorCtr="0">
            <a:noAutofit/>
          </a:bodyPr>
          <a:lstStyle/>
          <a:p>
            <a:r>
              <a:rPr lang="de-DE" dirty="0" smtClean="0"/>
              <a:t>Hier steht eine Headline. </a:t>
            </a:r>
            <a:br>
              <a:rPr lang="de-DE" dirty="0" smtClean="0"/>
            </a:br>
            <a:r>
              <a:rPr lang="de-DE" dirty="0" smtClean="0"/>
              <a:t>Die Headline kann auch zweizeilig werden. </a:t>
            </a:r>
            <a:endParaRPr lang="de-DE" dirty="0"/>
          </a:p>
        </p:txBody>
      </p:sp>
      <p:sp>
        <p:nvSpPr>
          <p:cNvPr id="23" name="Liste Platzhalter"/>
          <p:cNvSpPr>
            <a:spLocks noGrp="1"/>
          </p:cNvSpPr>
          <p:nvPr>
            <p:ph type="body" idx="1"/>
          </p:nvPr>
        </p:nvSpPr>
        <p:spPr>
          <a:xfrm>
            <a:off x="0" y="2520000"/>
            <a:ext cx="9144000" cy="3960000"/>
          </a:xfrm>
          <a:prstGeom prst="rect">
            <a:avLst/>
          </a:prstGeom>
        </p:spPr>
        <p:txBody>
          <a:bodyPr vert="horz" lIns="324000" tIns="74419" rIns="324000" bIns="74419" rtlCol="0">
            <a:normAutofit/>
          </a:bodyPr>
          <a:lstStyle/>
          <a:p>
            <a:pPr lvl="0"/>
            <a:r>
              <a:rPr lang="de-DE" dirty="0" smtClean="0"/>
              <a:t>Ungeordnete Auflistung 1</a:t>
            </a:r>
          </a:p>
          <a:p>
            <a:pPr marL="350842" marR="0" lvl="0" indent="-350842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Ungeordnete Auflistung 2</a:t>
            </a:r>
          </a:p>
          <a:p>
            <a:pPr marL="350842" marR="0" lvl="0" indent="-350842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Ungeordnete Auflistung 3</a:t>
            </a:r>
          </a:p>
          <a:p>
            <a:pPr lvl="1"/>
            <a:r>
              <a:rPr lang="de-DE" dirty="0" smtClean="0"/>
              <a:t>Zweite Ebene Punkt 1</a:t>
            </a:r>
          </a:p>
          <a:p>
            <a:pPr marL="760157" marR="0" lvl="1" indent="-292368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Zweite Ebene Punkt 2</a:t>
            </a:r>
          </a:p>
          <a:p>
            <a:pPr lvl="2"/>
            <a:r>
              <a:rPr lang="de-DE" dirty="0" smtClean="0"/>
              <a:t>Dritte Ebene 1</a:t>
            </a:r>
          </a:p>
          <a:p>
            <a:pPr marL="1169473" marR="0" lvl="2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Dritte Ebene 2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Vierte Ebene 1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Vierte Ebene 2</a:t>
            </a:r>
          </a:p>
          <a:p>
            <a:pPr marL="2105050" marR="0" lvl="4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Fünfte Ebene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endParaRPr lang="de-DE" dirty="0" smtClean="0"/>
          </a:p>
          <a:p>
            <a:pPr lvl="3"/>
            <a:endParaRPr lang="de-DE" dirty="0" smtClean="0"/>
          </a:p>
          <a:p>
            <a:pPr lvl="3"/>
            <a:endParaRPr lang="de-DE" dirty="0" smtClean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266400"/>
            <a:ext cx="594000" cy="59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00" y="342000"/>
            <a:ext cx="446400" cy="4464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00" y="342000"/>
            <a:ext cx="446400" cy="446400"/>
          </a:xfrm>
          <a:prstGeom prst="rect">
            <a:avLst/>
          </a:prstGeom>
        </p:spPr>
      </p:pic>
      <p:sp>
        <p:nvSpPr>
          <p:cNvPr id="27" name="Copyright"/>
          <p:cNvSpPr txBox="1">
            <a:spLocks/>
          </p:cNvSpPr>
          <p:nvPr/>
        </p:nvSpPr>
        <p:spPr>
          <a:xfrm>
            <a:off x="0" y="6508446"/>
            <a:ext cx="1886838" cy="365125"/>
          </a:xfrm>
          <a:prstGeom prst="rect">
            <a:avLst/>
          </a:prstGeom>
        </p:spPr>
        <p:txBody>
          <a:bodyPr lIns="324000" tIns="74419" rIns="260467" bIns="74419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PRODYNA AG 2013</a:t>
            </a:r>
          </a:p>
        </p:txBody>
      </p:sp>
    </p:spTree>
    <p:extLst>
      <p:ext uri="{BB962C8B-B14F-4D97-AF65-F5344CB8AC3E}">
        <p14:creationId xmlns:p14="http://schemas.microsoft.com/office/powerpoint/2010/main" val="58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28" r:id="rId4"/>
    <p:sldLayoutId id="2147483702" r:id="rId5"/>
    <p:sldLayoutId id="2147483703" r:id="rId6"/>
    <p:sldLayoutId id="2147483704" r:id="rId7"/>
    <p:sldLayoutId id="2147483705" r:id="rId8"/>
  </p:sldLayoutIdLst>
  <p:timing>
    <p:tnLst>
      <p:par>
        <p:cTn id="1" dur="indefinite" restart="never" nodeType="tmRoot"/>
      </p:par>
    </p:tnLst>
  </p:timing>
  <p:txStyles>
    <p:titleStyle>
      <a:lvl1pPr marL="0" indent="0" algn="l" defTabSz="935579" rtl="0" eaLnBrk="1" latinLnBrk="0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842" marR="0" indent="-350842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60157" marR="0" indent="-292368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473" marR="0" indent="-233894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268" marR="0" indent="-342900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56906" indent="-285750" algn="l" defTabSz="935579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840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629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18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6206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78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57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367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1156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94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73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4523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2312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nplatzhalter"/>
          <p:cNvSpPr txBox="1">
            <a:spLocks/>
          </p:cNvSpPr>
          <p:nvPr/>
        </p:nvSpPr>
        <p:spPr>
          <a:xfrm>
            <a:off x="7010400" y="6492876"/>
            <a:ext cx="2133601" cy="365125"/>
          </a:xfrm>
          <a:prstGeom prst="rect">
            <a:avLst/>
          </a:prstGeom>
        </p:spPr>
        <p:txBody>
          <a:bodyPr lIns="324000" tIns="74419" rIns="324000" bIns="74419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r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B799F0-D618-4F03-BF81-29E81E18C85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355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579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" y="296594"/>
            <a:ext cx="2052266" cy="54418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" y="1124744"/>
            <a:ext cx="9144000" cy="307777"/>
          </a:xfrm>
          <a:prstGeom prst="rect">
            <a:avLst/>
          </a:prstGeom>
        </p:spPr>
        <p:txBody>
          <a:bodyPr wrap="square" lIns="324000" rIns="324000">
            <a:spAutoFit/>
          </a:bodyPr>
          <a:lstStyle/>
          <a:p>
            <a:pPr algn="r"/>
            <a:r>
              <a:rPr lang="de-DE" sz="1400" b="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Design &amp; Implementation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0" y="1044000"/>
            <a:ext cx="9144000" cy="72000"/>
          </a:xfrm>
          <a:prstGeom prst="rect">
            <a:avLst/>
          </a:prstGeom>
          <a:solidFill>
            <a:srgbClr val="F1950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266400"/>
            <a:ext cx="594000" cy="59400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00" y="342000"/>
            <a:ext cx="446400" cy="4464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00" y="342000"/>
            <a:ext cx="442800" cy="442800"/>
          </a:xfrm>
          <a:prstGeom prst="rect">
            <a:avLst/>
          </a:prstGeom>
        </p:spPr>
      </p:pic>
      <p:sp>
        <p:nvSpPr>
          <p:cNvPr id="29" name="Titelplatzhalter"/>
          <p:cNvSpPr>
            <a:spLocks noGrp="1"/>
          </p:cNvSpPr>
          <p:nvPr>
            <p:ph type="title"/>
          </p:nvPr>
        </p:nvSpPr>
        <p:spPr>
          <a:xfrm>
            <a:off x="1144" y="1368000"/>
            <a:ext cx="9142857" cy="1145926"/>
          </a:xfrm>
          <a:prstGeom prst="rect">
            <a:avLst/>
          </a:prstGeom>
        </p:spPr>
        <p:txBody>
          <a:bodyPr vert="horz" lIns="324000" tIns="74419" rIns="324000" bIns="74419" numCol="1" rtlCol="0" anchor="t" anchorCtr="0">
            <a:noAutofit/>
          </a:bodyPr>
          <a:lstStyle/>
          <a:p>
            <a:r>
              <a:rPr lang="de-DE" dirty="0" smtClean="0"/>
              <a:t>Hier steht eine Headline. </a:t>
            </a:r>
            <a:br>
              <a:rPr lang="de-DE" dirty="0" smtClean="0"/>
            </a:br>
            <a:r>
              <a:rPr lang="de-DE" dirty="0" smtClean="0"/>
              <a:t>Die Headline kann auch zweizeilig werden. </a:t>
            </a:r>
            <a:endParaRPr lang="de-DE" dirty="0"/>
          </a:p>
        </p:txBody>
      </p:sp>
      <p:sp>
        <p:nvSpPr>
          <p:cNvPr id="30" name="Liste Platzhalter"/>
          <p:cNvSpPr>
            <a:spLocks noGrp="1"/>
          </p:cNvSpPr>
          <p:nvPr>
            <p:ph type="body" idx="1"/>
          </p:nvPr>
        </p:nvSpPr>
        <p:spPr>
          <a:xfrm>
            <a:off x="0" y="2520000"/>
            <a:ext cx="9144000" cy="3960000"/>
          </a:xfrm>
          <a:prstGeom prst="rect">
            <a:avLst/>
          </a:prstGeom>
        </p:spPr>
        <p:txBody>
          <a:bodyPr vert="horz" lIns="324000" tIns="74419" rIns="324000" bIns="74419" rtlCol="0">
            <a:normAutofit/>
          </a:bodyPr>
          <a:lstStyle/>
          <a:p>
            <a:pPr lvl="0"/>
            <a:r>
              <a:rPr lang="de-DE" dirty="0" smtClean="0"/>
              <a:t>Ungeordnete Auflistung 1</a:t>
            </a:r>
          </a:p>
          <a:p>
            <a:pPr marL="350842" marR="0" lvl="0" indent="-350842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Ungeordnete Auflistung 2</a:t>
            </a:r>
          </a:p>
          <a:p>
            <a:pPr marL="350842" marR="0" lvl="0" indent="-350842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Ungeordnete Auflistung 3</a:t>
            </a:r>
          </a:p>
          <a:p>
            <a:pPr lvl="1"/>
            <a:r>
              <a:rPr lang="de-DE" dirty="0" smtClean="0"/>
              <a:t>Zweite Ebene Punkt 1</a:t>
            </a:r>
          </a:p>
          <a:p>
            <a:pPr marL="760157" marR="0" lvl="1" indent="-292368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Zweite Ebene Punkt 2</a:t>
            </a:r>
          </a:p>
          <a:p>
            <a:pPr lvl="2"/>
            <a:r>
              <a:rPr lang="de-DE" dirty="0" smtClean="0"/>
              <a:t>Dritte Ebene 1</a:t>
            </a:r>
          </a:p>
          <a:p>
            <a:pPr marL="1169473" marR="0" lvl="2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Dritte Ebene 2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Vierte Ebene 1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Vierte Ebene 2</a:t>
            </a:r>
          </a:p>
          <a:p>
            <a:pPr marL="2105050" marR="0" lvl="4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Fünfte Ebene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endParaRPr lang="de-DE" dirty="0" smtClean="0"/>
          </a:p>
          <a:p>
            <a:pPr lvl="3"/>
            <a:endParaRPr lang="de-DE" dirty="0" smtClean="0"/>
          </a:p>
          <a:p>
            <a:pPr lvl="3"/>
            <a:endParaRPr lang="de-DE" dirty="0" smtClean="0"/>
          </a:p>
        </p:txBody>
      </p:sp>
      <p:sp>
        <p:nvSpPr>
          <p:cNvPr id="31" name="Copyright"/>
          <p:cNvSpPr txBox="1">
            <a:spLocks/>
          </p:cNvSpPr>
          <p:nvPr/>
        </p:nvSpPr>
        <p:spPr>
          <a:xfrm>
            <a:off x="0" y="6508446"/>
            <a:ext cx="1886838" cy="365125"/>
          </a:xfrm>
          <a:prstGeom prst="rect">
            <a:avLst/>
          </a:prstGeom>
        </p:spPr>
        <p:txBody>
          <a:bodyPr lIns="324000" tIns="74419" rIns="260467" bIns="74419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PRODYNA AG 2013</a:t>
            </a:r>
          </a:p>
        </p:txBody>
      </p:sp>
    </p:spTree>
    <p:extLst>
      <p:ext uri="{BB962C8B-B14F-4D97-AF65-F5344CB8AC3E}">
        <p14:creationId xmlns:p14="http://schemas.microsoft.com/office/powerpoint/2010/main" val="327279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29" r:id="rId4"/>
    <p:sldLayoutId id="2147483712" r:id="rId5"/>
    <p:sldLayoutId id="2147483713" r:id="rId6"/>
    <p:sldLayoutId id="2147483714" r:id="rId7"/>
    <p:sldLayoutId id="2147483715" r:id="rId8"/>
  </p:sldLayoutIdLst>
  <p:timing>
    <p:tnLst>
      <p:par>
        <p:cTn id="1" dur="indefinite" restart="never" nodeType="tmRoot"/>
      </p:par>
    </p:tnLst>
  </p:timing>
  <p:txStyles>
    <p:titleStyle>
      <a:lvl1pPr marL="0" indent="0" algn="l" defTabSz="935579" rtl="0" eaLnBrk="1" latinLnBrk="0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842" marR="0" indent="-350842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60157" marR="0" indent="-292368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473" marR="0" indent="-233894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37262" marR="0" indent="-233894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Symbol" pitchFamily="18" charset="2"/>
        <a:buNone/>
        <a:tabLst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05050" indent="-233894" algn="l" defTabSz="935579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840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629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18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6206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78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57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367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1156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94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73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4523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2312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erling/pac_conference.git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conference</a:t>
            </a:r>
            <a:r>
              <a:rPr lang="de-DE" dirty="0" smtClean="0"/>
              <a:t>-core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Beinhaltet alle Applikationsfunktionalitäten die applikationsübergreifend genutzt werden.</a:t>
            </a:r>
          </a:p>
          <a:p>
            <a:pPr marL="0" indent="0">
              <a:buNone/>
            </a:pPr>
            <a:r>
              <a:rPr lang="de-DE" dirty="0" smtClean="0"/>
              <a:t>Dieses Projekt hat keine Abhängigkeiten zu weiteren </a:t>
            </a:r>
            <a:r>
              <a:rPr lang="de-DE" dirty="0" err="1" smtClean="0"/>
              <a:t>conference</a:t>
            </a:r>
            <a:r>
              <a:rPr lang="de-DE" dirty="0" smtClean="0"/>
              <a:t> Projekten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err="1" smtClean="0"/>
              <a:t>Packagename</a:t>
            </a:r>
            <a:r>
              <a:rPr lang="de-DE" b="1" dirty="0" smtClean="0"/>
              <a:t>: com.prodyna.conference.core.*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602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conference</a:t>
            </a:r>
            <a:r>
              <a:rPr lang="de-DE" dirty="0" smtClean="0"/>
              <a:t>-service-</a:t>
            </a:r>
            <a:r>
              <a:rPr lang="de-DE" dirty="0" err="1" smtClean="0"/>
              <a:t>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Projekt beinhaltet momentan alle Service-Beschreibungen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Packagename</a:t>
            </a:r>
            <a:r>
              <a:rPr lang="de-DE" b="1" dirty="0"/>
              <a:t>: </a:t>
            </a:r>
            <a:r>
              <a:rPr lang="de-DE" b="1" dirty="0" smtClean="0"/>
              <a:t>com.prodyna.conference.service.*</a:t>
            </a:r>
            <a:endParaRPr lang="de-DE" b="1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99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conference</a:t>
            </a:r>
            <a:r>
              <a:rPr lang="de-DE" dirty="0" smtClean="0"/>
              <a:t>-service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Projekt beinhaltet alle Service-Implementierung inkl. der Businesslogik.</a:t>
            </a:r>
          </a:p>
          <a:p>
            <a:pPr marL="0" indent="0">
              <a:buNone/>
            </a:pPr>
            <a:r>
              <a:rPr lang="de-DE" dirty="0" smtClean="0"/>
              <a:t>Dieses Projekt und das zugehörige API Projekt können jederzeit als Grundlage für eine Aufteilung der einzelnen Services genutzt werden. Aufgrund der momentanen Projektgröße wurde von einer Aufteilung abgesehen.</a:t>
            </a:r>
          </a:p>
          <a:p>
            <a:pPr marL="0" indent="0">
              <a:buNone/>
            </a:pPr>
            <a:r>
              <a:rPr lang="de-DE" dirty="0" smtClean="0"/>
              <a:t>Momentan existieren verschiedene Service mit CRUD Funktionalität für die Bearbeitung der Entitäten (Conference, Talk, Speaker, </a:t>
            </a:r>
            <a:r>
              <a:rPr lang="de-DE" dirty="0" err="1" smtClean="0"/>
              <a:t>Room</a:t>
            </a:r>
            <a:r>
              <a:rPr lang="de-DE" dirty="0" smtClean="0"/>
              <a:t>). Zusätzlich existiert noch ein Service (Business) zur Verwaltung der Beziehungen zwischen den einzelnen Entitäten und Behandlungen verschiedener anderer Geschäftsvorfälle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b="1" dirty="0" err="1"/>
              <a:t>Packagename</a:t>
            </a:r>
            <a:r>
              <a:rPr lang="de-DE" b="1" dirty="0"/>
              <a:t>: com.prodyna.conference.service.*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7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conference</a:t>
            </a:r>
            <a:r>
              <a:rPr lang="de-DE" dirty="0" smtClean="0"/>
              <a:t>-web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Projekt beinhaltet das JSF Frontend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Packagename</a:t>
            </a:r>
            <a:r>
              <a:rPr lang="de-DE" b="1" dirty="0"/>
              <a:t>: </a:t>
            </a:r>
            <a:r>
              <a:rPr lang="de-DE" b="1" dirty="0" smtClean="0"/>
              <a:t>com.prodyna.conference.*</a:t>
            </a:r>
          </a:p>
          <a:p>
            <a:pPr marL="0" indent="0">
              <a:buNone/>
            </a:pPr>
            <a:r>
              <a:rPr lang="de-DE" b="1" dirty="0"/>
              <a:t>URL: . </a:t>
            </a:r>
            <a:r>
              <a:rPr lang="de-DE" b="1" dirty="0" smtClean="0"/>
              <a:t>/</a:t>
            </a:r>
            <a:r>
              <a:rPr lang="de-DE" b="1" dirty="0" err="1" smtClean="0"/>
              <a:t>conference</a:t>
            </a:r>
            <a:r>
              <a:rPr lang="de-DE" b="1" dirty="0" smtClean="0"/>
              <a:t>-web/</a:t>
            </a:r>
            <a:r>
              <a:rPr lang="de-DE" b="1" dirty="0" err="1" smtClean="0"/>
              <a:t>index.jsf</a:t>
            </a: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conference</a:t>
            </a:r>
            <a:r>
              <a:rPr lang="de-DE" dirty="0" smtClean="0"/>
              <a:t>-web-rest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Projekt beinhaltet die REST Schnittstelle der Applikation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Packagename</a:t>
            </a:r>
            <a:r>
              <a:rPr lang="de-DE" b="1" dirty="0"/>
              <a:t>: </a:t>
            </a:r>
            <a:r>
              <a:rPr lang="de-DE" b="1" dirty="0" smtClean="0"/>
              <a:t>com.prodyna.conference.rest.*</a:t>
            </a:r>
          </a:p>
          <a:p>
            <a:pPr marL="0" indent="0">
              <a:buNone/>
            </a:pPr>
            <a:r>
              <a:rPr lang="de-DE" b="1" dirty="0"/>
              <a:t>URL: </a:t>
            </a:r>
            <a:r>
              <a:rPr lang="de-DE" b="1" dirty="0" smtClean="0"/>
              <a:t>/</a:t>
            </a:r>
            <a:r>
              <a:rPr lang="de-DE" b="1" dirty="0" err="1"/>
              <a:t>conference</a:t>
            </a:r>
            <a:r>
              <a:rPr lang="de-DE" b="1" dirty="0"/>
              <a:t>-web-rest/</a:t>
            </a:r>
            <a:r>
              <a:rPr lang="de-DE" b="1" dirty="0" err="1"/>
              <a:t>rest</a:t>
            </a:r>
            <a:r>
              <a:rPr lang="de-DE" b="1" dirty="0"/>
              <a:t>/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6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 </a:t>
            </a:r>
            <a:r>
              <a:rPr lang="de-DE" dirty="0" smtClean="0"/>
              <a:t>Conference</a:t>
            </a:r>
            <a:br>
              <a:rPr lang="de-DE" dirty="0" smtClean="0"/>
            </a:br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0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01 Technology/Tools/Standards</a:t>
            </a:r>
            <a:endParaRPr lang="de-DE" dirty="0"/>
          </a:p>
          <a:p>
            <a:r>
              <a:rPr lang="de-DE" dirty="0" smtClean="0"/>
              <a:t>02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03 Release Units/</a:t>
            </a:r>
            <a:r>
              <a:rPr lang="de-DE" dirty="0" err="1" smtClean="0"/>
              <a:t>Packaging</a:t>
            </a:r>
            <a:endParaRPr lang="de-DE" dirty="0" smtClean="0"/>
          </a:p>
          <a:p>
            <a:r>
              <a:rPr lang="de-DE" dirty="0" smtClean="0"/>
              <a:t>04 Project </a:t>
            </a:r>
            <a:r>
              <a:rPr lang="de-DE" dirty="0" err="1" smtClean="0"/>
              <a:t>structure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218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Technologien/Tools/Standards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7, Java </a:t>
            </a:r>
            <a:r>
              <a:rPr lang="de-DE" smtClean="0"/>
              <a:t>EE </a:t>
            </a:r>
            <a:r>
              <a:rPr lang="de-DE" smtClean="0"/>
              <a:t>6</a:t>
            </a:r>
            <a:endParaRPr lang="de-DE" dirty="0" smtClean="0"/>
          </a:p>
          <a:p>
            <a:r>
              <a:rPr lang="de-DE" dirty="0" smtClean="0"/>
              <a:t>Datenbank: MySQL</a:t>
            </a:r>
          </a:p>
          <a:p>
            <a:r>
              <a:rPr lang="de-DE" dirty="0" smtClean="0"/>
              <a:t>IDE: </a:t>
            </a:r>
            <a:r>
              <a:rPr lang="de-DE" dirty="0" err="1" smtClean="0"/>
              <a:t>Eclipse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Buildprozess</a:t>
            </a:r>
            <a:r>
              <a:rPr lang="de-DE" dirty="0" smtClean="0"/>
              <a:t>/</a:t>
            </a:r>
            <a:r>
              <a:rPr lang="de-DE" dirty="0" err="1" smtClean="0"/>
              <a:t>Dependency</a:t>
            </a:r>
            <a:r>
              <a:rPr lang="de-DE" dirty="0" smtClean="0"/>
              <a:t>: </a:t>
            </a:r>
            <a:r>
              <a:rPr lang="de-DE" dirty="0" err="1" smtClean="0"/>
              <a:t>Maven</a:t>
            </a:r>
            <a:r>
              <a:rPr lang="de-DE" dirty="0" smtClean="0"/>
              <a:t> mit internem Repository</a:t>
            </a:r>
          </a:p>
          <a:p>
            <a:r>
              <a:rPr lang="de-DE" dirty="0" smtClean="0"/>
              <a:t>SVC: GIT </a:t>
            </a:r>
            <a:r>
              <a:rPr lang="de-DE" dirty="0"/>
              <a:t>(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github.com/fherling/pac_conference.git</a:t>
            </a:r>
            <a:r>
              <a:rPr lang="de-DE" dirty="0" smtClean="0"/>
              <a:t> )</a:t>
            </a:r>
            <a:endParaRPr lang="de-DE" dirty="0" smtClean="0"/>
          </a:p>
          <a:p>
            <a:r>
              <a:rPr lang="de-DE" dirty="0" err="1" smtClean="0"/>
              <a:t>Applicationserver</a:t>
            </a:r>
            <a:r>
              <a:rPr lang="de-DE" dirty="0" smtClean="0"/>
              <a:t>: JBOSS 7.1.3</a:t>
            </a:r>
          </a:p>
          <a:p>
            <a:r>
              <a:rPr lang="de-DE" dirty="0" smtClean="0"/>
              <a:t>Programmierrichtlinien: Checkstyle, PMD, FINDBUGS, Codetemplates, </a:t>
            </a:r>
            <a:r>
              <a:rPr lang="de-DE" dirty="0" err="1" smtClean="0"/>
              <a:t>Codeformaters</a:t>
            </a: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: </a:t>
            </a:r>
            <a:r>
              <a:rPr lang="de-DE" dirty="0" err="1" smtClean="0"/>
              <a:t>JUnit</a:t>
            </a:r>
            <a:r>
              <a:rPr lang="de-DE" dirty="0" smtClean="0"/>
              <a:t>  und </a:t>
            </a:r>
            <a:r>
              <a:rPr lang="de-DE" dirty="0" err="1" smtClean="0"/>
              <a:t>Arquillian</a:t>
            </a:r>
            <a:r>
              <a:rPr lang="de-DE" dirty="0" smtClean="0"/>
              <a:t> für Entwicklertests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841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29444" y="2743305"/>
            <a:ext cx="8064896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Frontend Layer</a:t>
            </a:r>
            <a:endParaRPr lang="de-DE" sz="12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47800" y="4005064"/>
            <a:ext cx="8064896" cy="2160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Backend Layer</a:t>
            </a:r>
            <a:endParaRPr lang="de-DE" sz="1200" dirty="0"/>
          </a:p>
        </p:txBody>
      </p:sp>
      <p:sp>
        <p:nvSpPr>
          <p:cNvPr id="8" name="Rechteck 7"/>
          <p:cNvSpPr/>
          <p:nvPr/>
        </p:nvSpPr>
        <p:spPr>
          <a:xfrm>
            <a:off x="828056" y="2996952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-web (JSF FRONTEND)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3528120" y="2996952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-web-rest(</a:t>
            </a:r>
            <a:r>
              <a:rPr lang="de-DE" sz="1200" dirty="0" err="1" smtClean="0"/>
              <a:t>RESTfull</a:t>
            </a:r>
            <a:r>
              <a:rPr lang="de-DE" sz="1200" dirty="0" smtClean="0"/>
              <a:t> Layer)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800200" y="4291186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-service-</a:t>
            </a:r>
            <a:r>
              <a:rPr lang="de-DE" sz="1200" dirty="0" err="1" smtClean="0"/>
              <a:t>api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3580656" y="4291186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-service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791047" y="5160429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-core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652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Release Units/</a:t>
            </a:r>
            <a:r>
              <a:rPr lang="de-DE" dirty="0" err="1" smtClean="0"/>
              <a:t>Packaging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9444" y="2743305"/>
            <a:ext cx="8064896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Frontend Layer</a:t>
            </a:r>
            <a:endParaRPr lang="de-DE" sz="1200" dirty="0"/>
          </a:p>
        </p:txBody>
      </p:sp>
      <p:sp>
        <p:nvSpPr>
          <p:cNvPr id="5" name="Rechteck 4"/>
          <p:cNvSpPr/>
          <p:nvPr/>
        </p:nvSpPr>
        <p:spPr>
          <a:xfrm>
            <a:off x="647800" y="4005064"/>
            <a:ext cx="8064896" cy="2160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Backend Layer</a:t>
            </a:r>
            <a:endParaRPr lang="de-DE" sz="1200" dirty="0"/>
          </a:p>
        </p:txBody>
      </p:sp>
      <p:sp>
        <p:nvSpPr>
          <p:cNvPr id="6" name="Rechteck 5"/>
          <p:cNvSpPr/>
          <p:nvPr/>
        </p:nvSpPr>
        <p:spPr>
          <a:xfrm>
            <a:off x="828056" y="2996952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-web (JSF FRONTEND)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3528120" y="2996952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-web-rest(</a:t>
            </a:r>
            <a:r>
              <a:rPr lang="de-DE" sz="1200" dirty="0" err="1" smtClean="0"/>
              <a:t>RESTfull</a:t>
            </a:r>
            <a:r>
              <a:rPr lang="de-DE" sz="1200" dirty="0" smtClean="0"/>
              <a:t> Layer)</a:t>
            </a:r>
            <a:endParaRPr lang="de-DE" sz="1200" dirty="0"/>
          </a:p>
        </p:txBody>
      </p:sp>
      <p:sp>
        <p:nvSpPr>
          <p:cNvPr id="8" name="Rechteck 7"/>
          <p:cNvSpPr/>
          <p:nvPr/>
        </p:nvSpPr>
        <p:spPr>
          <a:xfrm>
            <a:off x="800200" y="4291186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-service-</a:t>
            </a:r>
            <a:r>
              <a:rPr lang="de-DE" sz="1200" dirty="0" err="1" smtClean="0"/>
              <a:t>api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3580656" y="4291186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-service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791047" y="5160429"/>
            <a:ext cx="2628056" cy="716843"/>
          </a:xfrm>
          <a:prstGeom prst="rect">
            <a:avLst/>
          </a:prstGeom>
          <a:solidFill>
            <a:srgbClr val="F1950E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</a:t>
            </a:r>
            <a:r>
              <a:rPr lang="de-DE" sz="1200" dirty="0" smtClean="0"/>
              <a:t>-core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51520" y="2348880"/>
            <a:ext cx="8640960" cy="4104456"/>
          </a:xfrm>
          <a:prstGeom prst="rect">
            <a:avLst/>
          </a:prstGeom>
          <a:solidFill>
            <a:srgbClr val="99E90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 smtClean="0"/>
              <a:t>conference-ear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586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Project </a:t>
            </a:r>
            <a:r>
              <a:rPr lang="de-DE" dirty="0" err="1" smtClean="0"/>
              <a:t>Structure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6"/>
            <a:ext cx="1728192" cy="512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7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conference-assembly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Beinhaltet alle Dokumente/Artefakte die für das </a:t>
            </a:r>
            <a:r>
              <a:rPr lang="de-DE" dirty="0" err="1" smtClean="0"/>
              <a:t>Deployment</a:t>
            </a:r>
            <a:r>
              <a:rPr lang="de-DE" dirty="0" smtClean="0"/>
              <a:t> und den Betrieb der Applikation benötigt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5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</a:t>
            </a:r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conference-ear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Projekt zum Erstellen des </a:t>
            </a:r>
            <a:r>
              <a:rPr lang="de-DE" dirty="0" err="1" smtClean="0"/>
              <a:t>Deployment-Artekfakt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2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Enterprise Software Development_2013">
  <a:themeElements>
    <a:clrScheme name="Prodyna It Consulting">
      <a:dk1>
        <a:srgbClr val="929181"/>
      </a:dk1>
      <a:lt1>
        <a:sysClr val="window" lastClr="FFFFFF"/>
      </a:lt1>
      <a:dk2>
        <a:srgbClr val="4D4D4D"/>
      </a:dk2>
      <a:lt2>
        <a:srgbClr val="EEECE1"/>
      </a:lt2>
      <a:accent1>
        <a:srgbClr val="137DA9"/>
      </a:accent1>
      <a:accent2>
        <a:srgbClr val="FDCC1A"/>
      </a:accent2>
      <a:accent3>
        <a:srgbClr val="F39400"/>
      </a:accent3>
      <a:accent4>
        <a:srgbClr val="FFFFFF"/>
      </a:accent4>
      <a:accent5>
        <a:srgbClr val="929181"/>
      </a:accent5>
      <a:accent6>
        <a:srgbClr val="000000"/>
      </a:accent6>
      <a:hlink>
        <a:srgbClr val="FDCC1A"/>
      </a:hlink>
      <a:folHlink>
        <a:srgbClr val="137DA9"/>
      </a:folHlink>
    </a:clrScheme>
    <a:fontScheme name="PRODYNA 2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65000"/>
            </a:srgbClr>
          </a:outerShdw>
          <a:reflection blurRad="6350" stA="50000" endA="300" endPos="38500" dist="508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oftware-Entwicklung">
  <a:themeElements>
    <a:clrScheme name="Farbpalette PRODYNA_Enterprise Software Developmen">
      <a:dk1>
        <a:srgbClr val="929181"/>
      </a:dk1>
      <a:lt1>
        <a:sysClr val="window" lastClr="FFFFFF"/>
      </a:lt1>
      <a:dk2>
        <a:srgbClr val="4D4D4D"/>
      </a:dk2>
      <a:lt2>
        <a:srgbClr val="EEECE1"/>
      </a:lt2>
      <a:accent1>
        <a:srgbClr val="137DA9"/>
      </a:accent1>
      <a:accent2>
        <a:srgbClr val="F39400"/>
      </a:accent2>
      <a:accent3>
        <a:srgbClr val="F39400"/>
      </a:accent3>
      <a:accent4>
        <a:srgbClr val="FFFFFF"/>
      </a:accent4>
      <a:accent5>
        <a:srgbClr val="929181"/>
      </a:accent5>
      <a:accent6>
        <a:srgbClr val="9EE900"/>
      </a:accent6>
      <a:hlink>
        <a:srgbClr val="8ACF00"/>
      </a:hlink>
      <a:folHlink>
        <a:srgbClr val="137DA9"/>
      </a:folHlink>
    </a:clrScheme>
    <a:fontScheme name="PRODYNA 2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65000"/>
            </a:srgbClr>
          </a:outerShdw>
          <a:reflection blurRad="6350" stA="50000" endA="300" endPos="38500" dist="508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oftware Entwicklung - Software Architecture">
  <a:themeElements>
    <a:clrScheme name="Farbpalette PRODYNA_Enterprise Software Developmen">
      <a:dk1>
        <a:srgbClr val="929181"/>
      </a:dk1>
      <a:lt1>
        <a:sysClr val="window" lastClr="FFFFFF"/>
      </a:lt1>
      <a:dk2>
        <a:srgbClr val="4D4D4D"/>
      </a:dk2>
      <a:lt2>
        <a:srgbClr val="EEECE1"/>
      </a:lt2>
      <a:accent1>
        <a:srgbClr val="137DA9"/>
      </a:accent1>
      <a:accent2>
        <a:srgbClr val="F39400"/>
      </a:accent2>
      <a:accent3>
        <a:srgbClr val="F39400"/>
      </a:accent3>
      <a:accent4>
        <a:srgbClr val="FFFFFF"/>
      </a:accent4>
      <a:accent5>
        <a:srgbClr val="929181"/>
      </a:accent5>
      <a:accent6>
        <a:srgbClr val="9EE900"/>
      </a:accent6>
      <a:hlink>
        <a:srgbClr val="8ACF00"/>
      </a:hlink>
      <a:folHlink>
        <a:srgbClr val="137DA9"/>
      </a:folHlink>
    </a:clrScheme>
    <a:fontScheme name="PRODYNA 2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65000"/>
            </a:srgbClr>
          </a:outerShdw>
          <a:reflection blurRad="6350" stA="50000" endA="300" endPos="38500" dist="508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Software Entwicklung - Design und Entwicklung">
  <a:themeElements>
    <a:clrScheme name="Farbpalette PRODYNA_Enterprise Software Developmen">
      <a:dk1>
        <a:srgbClr val="929181"/>
      </a:dk1>
      <a:lt1>
        <a:sysClr val="window" lastClr="FFFFFF"/>
      </a:lt1>
      <a:dk2>
        <a:srgbClr val="4D4D4D"/>
      </a:dk2>
      <a:lt2>
        <a:srgbClr val="EEECE1"/>
      </a:lt2>
      <a:accent1>
        <a:srgbClr val="137DA9"/>
      </a:accent1>
      <a:accent2>
        <a:srgbClr val="F39400"/>
      </a:accent2>
      <a:accent3>
        <a:srgbClr val="F39400"/>
      </a:accent3>
      <a:accent4>
        <a:srgbClr val="FFFFFF"/>
      </a:accent4>
      <a:accent5>
        <a:srgbClr val="929181"/>
      </a:accent5>
      <a:accent6>
        <a:srgbClr val="9EE900"/>
      </a:accent6>
      <a:hlink>
        <a:srgbClr val="8ACF00"/>
      </a:hlink>
      <a:folHlink>
        <a:srgbClr val="137DA9"/>
      </a:folHlink>
    </a:clrScheme>
    <a:fontScheme name="PRODYNA 2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65000"/>
            </a:srgbClr>
          </a:outerShdw>
          <a:reflection blurRad="6350" stA="50000" endA="300" endPos="38500" dist="508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Vorlage_Enterprise Software Development_2013</Template>
  <TotalTime>0</TotalTime>
  <Words>287</Words>
  <Application>Microsoft Office PowerPoint</Application>
  <PresentationFormat>Bildschirmpräsentation (4:3)</PresentationFormat>
  <Paragraphs>64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Vorlage_Enterprise Software Development_2013</vt:lpstr>
      <vt:lpstr>Software-Entwicklung</vt:lpstr>
      <vt:lpstr>Software Entwicklung - Software Architecture</vt:lpstr>
      <vt:lpstr>Software Entwicklung - Design und Entwicklung</vt:lpstr>
      <vt:lpstr>PowerPoint-Präsentation</vt:lpstr>
      <vt:lpstr>PAC Conference Service Architecture  </vt:lpstr>
      <vt:lpstr>Service Architecture Agenda</vt:lpstr>
      <vt:lpstr>Service Architecture Technologien/Tools/Standards </vt:lpstr>
      <vt:lpstr>Service Architecture Architecture Overview</vt:lpstr>
      <vt:lpstr>Service Architecture Release Units/Packaging</vt:lpstr>
      <vt:lpstr>Service Architecture Project Structure</vt:lpstr>
      <vt:lpstr>Service Architecture conference-assembly</vt:lpstr>
      <vt:lpstr>Service Architecture conference-ear</vt:lpstr>
      <vt:lpstr>Service Architecture conference-core</vt:lpstr>
      <vt:lpstr>Service Architecture conference-service-api</vt:lpstr>
      <vt:lpstr>Service Architecture conference-service</vt:lpstr>
      <vt:lpstr>Service Architecture conference-web</vt:lpstr>
      <vt:lpstr>Service Architecture conference-web-rest</vt:lpstr>
    </vt:vector>
  </TitlesOfParts>
  <Company>PRODYNA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Herling</dc:creator>
  <cp:lastModifiedBy>Frank Herling</cp:lastModifiedBy>
  <cp:revision>74</cp:revision>
  <cp:lastPrinted>2011-10-04T13:26:30Z</cp:lastPrinted>
  <dcterms:created xsi:type="dcterms:W3CDTF">2013-05-22T10:58:22Z</dcterms:created>
  <dcterms:modified xsi:type="dcterms:W3CDTF">2013-11-21T20:16:09Z</dcterms:modified>
</cp:coreProperties>
</file>