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5"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45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CE13E-A230-4BC9-99B6-DC32CE3A481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1CAA01-93F2-4129-AB91-B9E3F0D99E33}">
      <dgm:prSet/>
      <dgm:spPr/>
      <dgm:t>
        <a:bodyPr/>
        <a:lstStyle/>
        <a:p>
          <a:pPr>
            <a:lnSpc>
              <a:spcPct val="100000"/>
            </a:lnSpc>
            <a:defRPr cap="all"/>
          </a:pPr>
          <a:r>
            <a:rPr lang="en-US"/>
            <a:t>- Aprendizaje por Refuerzo (RL)</a:t>
          </a:r>
        </a:p>
      </dgm:t>
    </dgm:pt>
    <dgm:pt modelId="{3EB5F574-427B-4549-B178-96D4115A0F95}" type="parTrans" cxnId="{F85ED1EF-C552-45D8-9462-FEDE5B49603D}">
      <dgm:prSet/>
      <dgm:spPr/>
      <dgm:t>
        <a:bodyPr/>
        <a:lstStyle/>
        <a:p>
          <a:endParaRPr lang="en-US"/>
        </a:p>
      </dgm:t>
    </dgm:pt>
    <dgm:pt modelId="{6FD70429-60AD-4584-AC04-223F177246B0}" type="sibTrans" cxnId="{F85ED1EF-C552-45D8-9462-FEDE5B49603D}">
      <dgm:prSet/>
      <dgm:spPr/>
      <dgm:t>
        <a:bodyPr/>
        <a:lstStyle/>
        <a:p>
          <a:endParaRPr lang="en-US"/>
        </a:p>
      </dgm:t>
    </dgm:pt>
    <dgm:pt modelId="{DB5BD66A-CAAC-4E6E-BA78-7F323E0AD35F}">
      <dgm:prSet/>
      <dgm:spPr/>
      <dgm:t>
        <a:bodyPr/>
        <a:lstStyle/>
        <a:p>
          <a:pPr>
            <a:lnSpc>
              <a:spcPct val="100000"/>
            </a:lnSpc>
            <a:defRPr cap="all"/>
          </a:pPr>
          <a:r>
            <a:rPr lang="en-US"/>
            <a:t>- Algoritmo Q-learning</a:t>
          </a:r>
        </a:p>
      </dgm:t>
    </dgm:pt>
    <dgm:pt modelId="{A350CC31-A62A-401F-95C8-A2D6FC2D09DB}" type="parTrans" cxnId="{D3C114D5-3C11-4789-B73B-AF37FB4A7B96}">
      <dgm:prSet/>
      <dgm:spPr/>
      <dgm:t>
        <a:bodyPr/>
        <a:lstStyle/>
        <a:p>
          <a:endParaRPr lang="en-US"/>
        </a:p>
      </dgm:t>
    </dgm:pt>
    <dgm:pt modelId="{03ADA0A8-0EED-4133-9749-8E6BBD06B1C9}" type="sibTrans" cxnId="{D3C114D5-3C11-4789-B73B-AF37FB4A7B96}">
      <dgm:prSet/>
      <dgm:spPr/>
      <dgm:t>
        <a:bodyPr/>
        <a:lstStyle/>
        <a:p>
          <a:endParaRPr lang="en-US"/>
        </a:p>
      </dgm:t>
    </dgm:pt>
    <dgm:pt modelId="{12286A45-05B9-4ED7-A55E-21255A15DD8F}">
      <dgm:prSet/>
      <dgm:spPr/>
      <dgm:t>
        <a:bodyPr/>
        <a:lstStyle/>
        <a:p>
          <a:pPr>
            <a:lnSpc>
              <a:spcPct val="100000"/>
            </a:lnSpc>
            <a:defRPr cap="all"/>
          </a:pPr>
          <a:r>
            <a:rPr lang="en-US" dirty="0"/>
            <a:t>- </a:t>
          </a:r>
          <a:r>
            <a:rPr lang="en-US" dirty="0" err="1"/>
            <a:t>Procesos</a:t>
          </a:r>
          <a:r>
            <a:rPr lang="en-US" dirty="0"/>
            <a:t> de </a:t>
          </a:r>
          <a:r>
            <a:rPr lang="en-US" dirty="0" err="1"/>
            <a:t>Decisión</a:t>
          </a:r>
          <a:r>
            <a:rPr lang="en-US" dirty="0"/>
            <a:t> de Markov (MDP)</a:t>
          </a:r>
        </a:p>
      </dgm:t>
    </dgm:pt>
    <dgm:pt modelId="{770E0E64-CAD9-4823-A04E-08737B566315}" type="parTrans" cxnId="{F8342A59-EBB3-4E3E-B6FC-BD16310656E8}">
      <dgm:prSet/>
      <dgm:spPr/>
      <dgm:t>
        <a:bodyPr/>
        <a:lstStyle/>
        <a:p>
          <a:endParaRPr lang="en-US"/>
        </a:p>
      </dgm:t>
    </dgm:pt>
    <dgm:pt modelId="{8EFF20A7-0999-44E0-A8B9-40440122DC44}" type="sibTrans" cxnId="{F8342A59-EBB3-4E3E-B6FC-BD16310656E8}">
      <dgm:prSet/>
      <dgm:spPr/>
      <dgm:t>
        <a:bodyPr/>
        <a:lstStyle/>
        <a:p>
          <a:endParaRPr lang="en-US"/>
        </a:p>
      </dgm:t>
    </dgm:pt>
    <dgm:pt modelId="{A1639F00-8589-4F8D-A9A4-80ECA4CD8FD5}" type="pres">
      <dgm:prSet presAssocID="{DD7CE13E-A230-4BC9-99B6-DC32CE3A4814}" presName="root" presStyleCnt="0">
        <dgm:presLayoutVars>
          <dgm:dir/>
          <dgm:resizeHandles val="exact"/>
        </dgm:presLayoutVars>
      </dgm:prSet>
      <dgm:spPr/>
    </dgm:pt>
    <dgm:pt modelId="{77E58F9B-9899-4102-8699-57EBD51DD334}" type="pres">
      <dgm:prSet presAssocID="{4A1CAA01-93F2-4129-AB91-B9E3F0D99E33}" presName="compNode" presStyleCnt="0"/>
      <dgm:spPr/>
    </dgm:pt>
    <dgm:pt modelId="{12F2F328-4CA1-4C32-BAB6-DB9EF9CC895E}" type="pres">
      <dgm:prSet presAssocID="{4A1CAA01-93F2-4129-AB91-B9E3F0D99E33}" presName="iconBgRect" presStyleLbl="bgShp" presStyleIdx="0" presStyleCnt="3"/>
      <dgm:spPr>
        <a:prstGeom prst="round2DiagRect">
          <a:avLst>
            <a:gd name="adj1" fmla="val 29727"/>
            <a:gd name="adj2" fmla="val 0"/>
          </a:avLst>
        </a:prstGeom>
      </dgm:spPr>
    </dgm:pt>
    <dgm:pt modelId="{67B9A76C-C3ED-4590-B52E-1AA19DB9DCA2}" type="pres">
      <dgm:prSet presAssocID="{4A1CAA01-93F2-4129-AB91-B9E3F0D99E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ula de clases"/>
        </a:ext>
      </dgm:extLst>
    </dgm:pt>
    <dgm:pt modelId="{0BB8DD00-6CF9-4480-ABD1-9F119C0FBA56}" type="pres">
      <dgm:prSet presAssocID="{4A1CAA01-93F2-4129-AB91-B9E3F0D99E33}" presName="spaceRect" presStyleCnt="0"/>
      <dgm:spPr/>
    </dgm:pt>
    <dgm:pt modelId="{B2651839-5A67-4196-B888-D89912E5D30D}" type="pres">
      <dgm:prSet presAssocID="{4A1CAA01-93F2-4129-AB91-B9E3F0D99E33}" presName="textRect" presStyleLbl="revTx" presStyleIdx="0" presStyleCnt="3">
        <dgm:presLayoutVars>
          <dgm:chMax val="1"/>
          <dgm:chPref val="1"/>
        </dgm:presLayoutVars>
      </dgm:prSet>
      <dgm:spPr/>
    </dgm:pt>
    <dgm:pt modelId="{7502F957-7CF0-4DFC-A1FD-ACC9EF94D052}" type="pres">
      <dgm:prSet presAssocID="{6FD70429-60AD-4584-AC04-223F177246B0}" presName="sibTrans" presStyleCnt="0"/>
      <dgm:spPr/>
    </dgm:pt>
    <dgm:pt modelId="{2180ACBE-A4C5-421F-9701-35CC9A607AA8}" type="pres">
      <dgm:prSet presAssocID="{DB5BD66A-CAAC-4E6E-BA78-7F323E0AD35F}" presName="compNode" presStyleCnt="0"/>
      <dgm:spPr/>
    </dgm:pt>
    <dgm:pt modelId="{170478D4-1913-4869-B74F-6D082E577C0C}" type="pres">
      <dgm:prSet presAssocID="{DB5BD66A-CAAC-4E6E-BA78-7F323E0AD35F}" presName="iconBgRect" presStyleLbl="bgShp" presStyleIdx="1" presStyleCnt="3"/>
      <dgm:spPr>
        <a:prstGeom prst="round2DiagRect">
          <a:avLst>
            <a:gd name="adj1" fmla="val 29727"/>
            <a:gd name="adj2" fmla="val 0"/>
          </a:avLst>
        </a:prstGeom>
      </dgm:spPr>
    </dgm:pt>
    <dgm:pt modelId="{82CD4612-39F2-44B9-91EB-AB5441ED41E7}" type="pres">
      <dgm:prSet presAssocID="{DB5BD66A-CAAC-4E6E-BA78-7F323E0AD3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ador"/>
        </a:ext>
      </dgm:extLst>
    </dgm:pt>
    <dgm:pt modelId="{2A98C817-4C26-4176-A3A1-DF7A3FD63AEC}" type="pres">
      <dgm:prSet presAssocID="{DB5BD66A-CAAC-4E6E-BA78-7F323E0AD35F}" presName="spaceRect" presStyleCnt="0"/>
      <dgm:spPr/>
    </dgm:pt>
    <dgm:pt modelId="{FEAE9021-5F3D-4E2E-84C3-884944F69AD7}" type="pres">
      <dgm:prSet presAssocID="{DB5BD66A-CAAC-4E6E-BA78-7F323E0AD35F}" presName="textRect" presStyleLbl="revTx" presStyleIdx="1" presStyleCnt="3">
        <dgm:presLayoutVars>
          <dgm:chMax val="1"/>
          <dgm:chPref val="1"/>
        </dgm:presLayoutVars>
      </dgm:prSet>
      <dgm:spPr/>
    </dgm:pt>
    <dgm:pt modelId="{B97BC4DF-2C1E-4F8B-809E-98F1C499A452}" type="pres">
      <dgm:prSet presAssocID="{03ADA0A8-0EED-4133-9749-8E6BBD06B1C9}" presName="sibTrans" presStyleCnt="0"/>
      <dgm:spPr/>
    </dgm:pt>
    <dgm:pt modelId="{C1B2A0F7-7D46-4B9B-82A9-CEAA3C7B9228}" type="pres">
      <dgm:prSet presAssocID="{12286A45-05B9-4ED7-A55E-21255A15DD8F}" presName="compNode" presStyleCnt="0"/>
      <dgm:spPr/>
    </dgm:pt>
    <dgm:pt modelId="{067FE8C5-78ED-4EF0-9E2D-7F273ED26BA1}" type="pres">
      <dgm:prSet presAssocID="{12286A45-05B9-4ED7-A55E-21255A15DD8F}" presName="iconBgRect" presStyleLbl="bgShp" presStyleIdx="2" presStyleCnt="3"/>
      <dgm:spPr>
        <a:prstGeom prst="round2DiagRect">
          <a:avLst>
            <a:gd name="adj1" fmla="val 29727"/>
            <a:gd name="adj2" fmla="val 0"/>
          </a:avLst>
        </a:prstGeom>
      </dgm:spPr>
    </dgm:pt>
    <dgm:pt modelId="{7A05A67A-331B-48B4-B174-CAFDF5AFCD31}" type="pres">
      <dgm:prSet presAssocID="{12286A45-05B9-4ED7-A55E-21255A15DD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4EA7A27-62C7-4648-BB8E-064AFE1254BF}" type="pres">
      <dgm:prSet presAssocID="{12286A45-05B9-4ED7-A55E-21255A15DD8F}" presName="spaceRect" presStyleCnt="0"/>
      <dgm:spPr/>
    </dgm:pt>
    <dgm:pt modelId="{622CDAD8-A1D5-44AD-8D0B-87EA052D17B6}" type="pres">
      <dgm:prSet presAssocID="{12286A45-05B9-4ED7-A55E-21255A15DD8F}" presName="textRect" presStyleLbl="revTx" presStyleIdx="2" presStyleCnt="3">
        <dgm:presLayoutVars>
          <dgm:chMax val="1"/>
          <dgm:chPref val="1"/>
        </dgm:presLayoutVars>
      </dgm:prSet>
      <dgm:spPr/>
    </dgm:pt>
  </dgm:ptLst>
  <dgm:cxnLst>
    <dgm:cxn modelId="{4F552A3F-0DBD-450C-A078-B0BD8DD008B6}" type="presOf" srcId="{4A1CAA01-93F2-4129-AB91-B9E3F0D99E33}" destId="{B2651839-5A67-4196-B888-D89912E5D30D}" srcOrd="0" destOrd="0" presId="urn:microsoft.com/office/officeart/2018/5/layout/IconLeafLabelList"/>
    <dgm:cxn modelId="{F8342A59-EBB3-4E3E-B6FC-BD16310656E8}" srcId="{DD7CE13E-A230-4BC9-99B6-DC32CE3A4814}" destId="{12286A45-05B9-4ED7-A55E-21255A15DD8F}" srcOrd="2" destOrd="0" parTransId="{770E0E64-CAD9-4823-A04E-08737B566315}" sibTransId="{8EFF20A7-0999-44E0-A8B9-40440122DC44}"/>
    <dgm:cxn modelId="{46EFBF8A-A8B5-48D4-A6D5-2739812C2047}" type="presOf" srcId="{DD7CE13E-A230-4BC9-99B6-DC32CE3A4814}" destId="{A1639F00-8589-4F8D-A9A4-80ECA4CD8FD5}" srcOrd="0" destOrd="0" presId="urn:microsoft.com/office/officeart/2018/5/layout/IconLeafLabelList"/>
    <dgm:cxn modelId="{5035FCAC-9CA5-4CD0-ADD4-C5283DEBD8AB}" type="presOf" srcId="{12286A45-05B9-4ED7-A55E-21255A15DD8F}" destId="{622CDAD8-A1D5-44AD-8D0B-87EA052D17B6}" srcOrd="0" destOrd="0" presId="urn:microsoft.com/office/officeart/2018/5/layout/IconLeafLabelList"/>
    <dgm:cxn modelId="{D3C114D5-3C11-4789-B73B-AF37FB4A7B96}" srcId="{DD7CE13E-A230-4BC9-99B6-DC32CE3A4814}" destId="{DB5BD66A-CAAC-4E6E-BA78-7F323E0AD35F}" srcOrd="1" destOrd="0" parTransId="{A350CC31-A62A-401F-95C8-A2D6FC2D09DB}" sibTransId="{03ADA0A8-0EED-4133-9749-8E6BBD06B1C9}"/>
    <dgm:cxn modelId="{F85ED1EF-C552-45D8-9462-FEDE5B49603D}" srcId="{DD7CE13E-A230-4BC9-99B6-DC32CE3A4814}" destId="{4A1CAA01-93F2-4129-AB91-B9E3F0D99E33}" srcOrd="0" destOrd="0" parTransId="{3EB5F574-427B-4549-B178-96D4115A0F95}" sibTransId="{6FD70429-60AD-4584-AC04-223F177246B0}"/>
    <dgm:cxn modelId="{53C8CFF2-3842-4496-9502-4F5CD4F33DB1}" type="presOf" srcId="{DB5BD66A-CAAC-4E6E-BA78-7F323E0AD35F}" destId="{FEAE9021-5F3D-4E2E-84C3-884944F69AD7}" srcOrd="0" destOrd="0" presId="urn:microsoft.com/office/officeart/2018/5/layout/IconLeafLabelList"/>
    <dgm:cxn modelId="{DE75EEF5-0D81-4097-BBE6-A198F11F51D9}" type="presParOf" srcId="{A1639F00-8589-4F8D-A9A4-80ECA4CD8FD5}" destId="{77E58F9B-9899-4102-8699-57EBD51DD334}" srcOrd="0" destOrd="0" presId="urn:microsoft.com/office/officeart/2018/5/layout/IconLeafLabelList"/>
    <dgm:cxn modelId="{DEB35EDD-233B-46BA-977B-6E786E25A1B1}" type="presParOf" srcId="{77E58F9B-9899-4102-8699-57EBD51DD334}" destId="{12F2F328-4CA1-4C32-BAB6-DB9EF9CC895E}" srcOrd="0" destOrd="0" presId="urn:microsoft.com/office/officeart/2018/5/layout/IconLeafLabelList"/>
    <dgm:cxn modelId="{5A94F34A-D3A7-4DFD-844A-E2C2529FC09B}" type="presParOf" srcId="{77E58F9B-9899-4102-8699-57EBD51DD334}" destId="{67B9A76C-C3ED-4590-B52E-1AA19DB9DCA2}" srcOrd="1" destOrd="0" presId="urn:microsoft.com/office/officeart/2018/5/layout/IconLeafLabelList"/>
    <dgm:cxn modelId="{AD7D448B-88A5-41B1-BC33-0EFEE64D647E}" type="presParOf" srcId="{77E58F9B-9899-4102-8699-57EBD51DD334}" destId="{0BB8DD00-6CF9-4480-ABD1-9F119C0FBA56}" srcOrd="2" destOrd="0" presId="urn:microsoft.com/office/officeart/2018/5/layout/IconLeafLabelList"/>
    <dgm:cxn modelId="{D9A8B599-2A51-4A51-B74F-6C8A2B78E325}" type="presParOf" srcId="{77E58F9B-9899-4102-8699-57EBD51DD334}" destId="{B2651839-5A67-4196-B888-D89912E5D30D}" srcOrd="3" destOrd="0" presId="urn:microsoft.com/office/officeart/2018/5/layout/IconLeafLabelList"/>
    <dgm:cxn modelId="{3613D45C-12C1-461A-AF7C-57D59750DE6F}" type="presParOf" srcId="{A1639F00-8589-4F8D-A9A4-80ECA4CD8FD5}" destId="{7502F957-7CF0-4DFC-A1FD-ACC9EF94D052}" srcOrd="1" destOrd="0" presId="urn:microsoft.com/office/officeart/2018/5/layout/IconLeafLabelList"/>
    <dgm:cxn modelId="{6ABBD83B-5727-495E-BDBD-4701043F7BD8}" type="presParOf" srcId="{A1639F00-8589-4F8D-A9A4-80ECA4CD8FD5}" destId="{2180ACBE-A4C5-421F-9701-35CC9A607AA8}" srcOrd="2" destOrd="0" presId="urn:microsoft.com/office/officeart/2018/5/layout/IconLeafLabelList"/>
    <dgm:cxn modelId="{DE94E88E-7B9E-420A-AD11-53034BCF4840}" type="presParOf" srcId="{2180ACBE-A4C5-421F-9701-35CC9A607AA8}" destId="{170478D4-1913-4869-B74F-6D082E577C0C}" srcOrd="0" destOrd="0" presId="urn:microsoft.com/office/officeart/2018/5/layout/IconLeafLabelList"/>
    <dgm:cxn modelId="{EF5CA308-C65D-451A-A2EE-C47A9EC7D5C3}" type="presParOf" srcId="{2180ACBE-A4C5-421F-9701-35CC9A607AA8}" destId="{82CD4612-39F2-44B9-91EB-AB5441ED41E7}" srcOrd="1" destOrd="0" presId="urn:microsoft.com/office/officeart/2018/5/layout/IconLeafLabelList"/>
    <dgm:cxn modelId="{F6B5C7A8-1F47-4B0D-9C62-F64D3CD01F3D}" type="presParOf" srcId="{2180ACBE-A4C5-421F-9701-35CC9A607AA8}" destId="{2A98C817-4C26-4176-A3A1-DF7A3FD63AEC}" srcOrd="2" destOrd="0" presId="urn:microsoft.com/office/officeart/2018/5/layout/IconLeafLabelList"/>
    <dgm:cxn modelId="{9B402E73-2B52-4FAC-918A-9094843D87D0}" type="presParOf" srcId="{2180ACBE-A4C5-421F-9701-35CC9A607AA8}" destId="{FEAE9021-5F3D-4E2E-84C3-884944F69AD7}" srcOrd="3" destOrd="0" presId="urn:microsoft.com/office/officeart/2018/5/layout/IconLeafLabelList"/>
    <dgm:cxn modelId="{E12189AF-7260-4CCC-9323-B8081B15FF90}" type="presParOf" srcId="{A1639F00-8589-4F8D-A9A4-80ECA4CD8FD5}" destId="{B97BC4DF-2C1E-4F8B-809E-98F1C499A452}" srcOrd="3" destOrd="0" presId="urn:microsoft.com/office/officeart/2018/5/layout/IconLeafLabelList"/>
    <dgm:cxn modelId="{E4D93FF2-C490-42A1-8310-39335C77155F}" type="presParOf" srcId="{A1639F00-8589-4F8D-A9A4-80ECA4CD8FD5}" destId="{C1B2A0F7-7D46-4B9B-82A9-CEAA3C7B9228}" srcOrd="4" destOrd="0" presId="urn:microsoft.com/office/officeart/2018/5/layout/IconLeafLabelList"/>
    <dgm:cxn modelId="{67C4C474-E54B-4A3B-8799-52C461E01549}" type="presParOf" srcId="{C1B2A0F7-7D46-4B9B-82A9-CEAA3C7B9228}" destId="{067FE8C5-78ED-4EF0-9E2D-7F273ED26BA1}" srcOrd="0" destOrd="0" presId="urn:microsoft.com/office/officeart/2018/5/layout/IconLeafLabelList"/>
    <dgm:cxn modelId="{F764F82C-6884-4844-8E84-3057376E3964}" type="presParOf" srcId="{C1B2A0F7-7D46-4B9B-82A9-CEAA3C7B9228}" destId="{7A05A67A-331B-48B4-B174-CAFDF5AFCD31}" srcOrd="1" destOrd="0" presId="urn:microsoft.com/office/officeart/2018/5/layout/IconLeafLabelList"/>
    <dgm:cxn modelId="{6F9806D4-A8BA-41D9-A291-E25D7CCC8BF4}" type="presParOf" srcId="{C1B2A0F7-7D46-4B9B-82A9-CEAA3C7B9228}" destId="{74EA7A27-62C7-4648-BB8E-064AFE1254BF}" srcOrd="2" destOrd="0" presId="urn:microsoft.com/office/officeart/2018/5/layout/IconLeafLabelList"/>
    <dgm:cxn modelId="{87331006-EC41-4D1D-A09B-6CB2608BF97E}" type="presParOf" srcId="{C1B2A0F7-7D46-4B9B-82A9-CEAA3C7B9228}" destId="{622CDAD8-A1D5-44AD-8D0B-87EA052D17B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2F328-4CA1-4C32-BAB6-DB9EF9CC895E}">
      <dsp:nvSpPr>
        <dsp:cNvPr id="0" name=""/>
        <dsp:cNvSpPr/>
      </dsp:nvSpPr>
      <dsp:spPr>
        <a:xfrm>
          <a:off x="518185" y="768902"/>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9A76C-C3ED-4590-B52E-1AA19DB9DCA2}">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651839-5A67-4196-B888-D89912E5D30D}">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 Aprendizaje por Refuerzo (RL)</a:t>
          </a:r>
        </a:p>
      </dsp:txBody>
      <dsp:txXfrm>
        <a:off x="46529" y="2703902"/>
        <a:ext cx="2418750" cy="720000"/>
      </dsp:txXfrm>
    </dsp:sp>
    <dsp:sp modelId="{170478D4-1913-4869-B74F-6D082E577C0C}">
      <dsp:nvSpPr>
        <dsp:cNvPr id="0" name=""/>
        <dsp:cNvSpPr/>
      </dsp:nvSpPr>
      <dsp:spPr>
        <a:xfrm>
          <a:off x="3360216" y="768902"/>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D4612-39F2-44B9-91EB-AB5441ED41E7}">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AE9021-5F3D-4E2E-84C3-884944F69AD7}">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 Algoritmo Q-learning</a:t>
          </a:r>
        </a:p>
      </dsp:txBody>
      <dsp:txXfrm>
        <a:off x="2888560" y="2703902"/>
        <a:ext cx="2418750" cy="720000"/>
      </dsp:txXfrm>
    </dsp:sp>
    <dsp:sp modelId="{067FE8C5-78ED-4EF0-9E2D-7F273ED26BA1}">
      <dsp:nvSpPr>
        <dsp:cNvPr id="0" name=""/>
        <dsp:cNvSpPr/>
      </dsp:nvSpPr>
      <dsp:spPr>
        <a:xfrm>
          <a:off x="6202248" y="768902"/>
          <a:ext cx="1475437" cy="1475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5A67A-331B-48B4-B174-CAFDF5AFCD31}">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2CDAD8-A1D5-44AD-8D0B-87EA052D17B6}">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 </a:t>
          </a:r>
          <a:r>
            <a:rPr lang="en-US" sz="1800" kern="1200" dirty="0" err="1"/>
            <a:t>Procesos</a:t>
          </a:r>
          <a:r>
            <a:rPr lang="en-US" sz="1800" kern="1200" dirty="0"/>
            <a:t> de </a:t>
          </a:r>
          <a:r>
            <a:rPr lang="en-US" sz="1800" kern="1200" dirty="0" err="1"/>
            <a:t>Decisión</a:t>
          </a:r>
          <a:r>
            <a:rPr lang="en-US" sz="1800" kern="1200" dirty="0"/>
            <a:t> de Markov (MDP)</a:t>
          </a:r>
        </a:p>
      </dsp:txBody>
      <dsp:txXfrm>
        <a:off x="5730591" y="2703902"/>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175335"/>
            <a:ext cx="3490754" cy="2495971"/>
          </a:xfrm>
        </p:spPr>
        <p:txBody>
          <a:bodyPr anchor="t">
            <a:normAutofit/>
          </a:bodyPr>
          <a:lstStyle/>
          <a:p>
            <a:pPr algn="l">
              <a:lnSpc>
                <a:spcPct val="90000"/>
              </a:lnSpc>
            </a:pPr>
            <a:r>
              <a:rPr lang="es-MX" sz="2700"/>
              <a:t>Aprendizaje por Refuerzo para la Optimización de Rutas del Transporte Público en Hermosillo</a:t>
            </a:r>
          </a:p>
        </p:txBody>
      </p:sp>
      <p:sp>
        <p:nvSpPr>
          <p:cNvPr id="3" name="Subtitle 2"/>
          <p:cNvSpPr>
            <a:spLocks noGrp="1"/>
          </p:cNvSpPr>
          <p:nvPr>
            <p:ph type="subTitle" idx="1"/>
          </p:nvPr>
        </p:nvSpPr>
        <p:spPr>
          <a:xfrm>
            <a:off x="628650" y="4180937"/>
            <a:ext cx="3512505" cy="1800764"/>
          </a:xfrm>
        </p:spPr>
        <p:txBody>
          <a:bodyPr anchor="ctr">
            <a:normAutofit/>
          </a:bodyPr>
          <a:lstStyle/>
          <a:p>
            <a:pPr algn="l"/>
            <a:r>
              <a:rPr lang="es-MX" sz="1700"/>
              <a:t>Por Ahumada, Fermin y Durazo, Chelsea</a:t>
            </a:r>
          </a:p>
        </p:txBody>
      </p:sp>
      <p:pic>
        <p:nvPicPr>
          <p:cNvPr id="5" name="Picture 4">
            <a:extLst>
              <a:ext uri="{FF2B5EF4-FFF2-40B4-BE49-F238E27FC236}">
                <a16:creationId xmlns:a16="http://schemas.microsoft.com/office/drawing/2014/main" id="{66ED2497-49C1-35D1-7611-E2A80789C60F}"/>
              </a:ext>
            </a:extLst>
          </p:cNvPr>
          <p:cNvPicPr>
            <a:picLocks noChangeAspect="1"/>
          </p:cNvPicPr>
          <p:nvPr/>
        </p:nvPicPr>
        <p:blipFill rotWithShape="1">
          <a:blip r:embed="rId2"/>
          <a:srcRect l="53822" r="8375" b="-1"/>
          <a:stretch/>
        </p:blipFill>
        <p:spPr>
          <a:xfrm>
            <a:off x="4979241" y="-1"/>
            <a:ext cx="4164759" cy="6858001"/>
          </a:xfrm>
          <a:prstGeom prst="rect">
            <a:avLst/>
          </a:prstGeom>
        </p:spPr>
      </p:pic>
      <p:grpSp>
        <p:nvGrpSpPr>
          <p:cNvPr id="9" name="Group 8">
            <a:extLst>
              <a:ext uri="{FF2B5EF4-FFF2-40B4-BE49-F238E27FC236}">
                <a16:creationId xmlns:a16="http://schemas.microsoft.com/office/drawing/2014/main" id="{F2C2385A-6F3A-07EF-D18E-AA9E680CE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6794B55E-EB5A-B230-96EA-54C8AEB1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58827A-DDAE-A009-92D2-4F4452814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utobús en movimiento">
            <a:extLst>
              <a:ext uri="{FF2B5EF4-FFF2-40B4-BE49-F238E27FC236}">
                <a16:creationId xmlns:a16="http://schemas.microsoft.com/office/drawing/2014/main" id="{492B4C8B-806A-A493-7E65-460B579548F8}"/>
              </a:ext>
            </a:extLst>
          </p:cNvPr>
          <p:cNvPicPr>
            <a:picLocks noChangeAspect="1"/>
          </p:cNvPicPr>
          <p:nvPr/>
        </p:nvPicPr>
        <p:blipFill rotWithShape="1">
          <a:blip r:embed="rId2"/>
          <a:srcRect l="41326" r="14174" b="-1"/>
          <a:stretch/>
        </p:blipFill>
        <p:spPr>
          <a:xfrm>
            <a:off x="20" y="10"/>
            <a:ext cx="4571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2521"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5117908" y="646981"/>
            <a:ext cx="3368865" cy="5334327"/>
          </a:xfrm>
        </p:spPr>
        <p:txBody>
          <a:bodyPr anchor="t">
            <a:normAutofit/>
          </a:bodyPr>
          <a:lstStyle/>
          <a:p>
            <a:pPr>
              <a:lnSpc>
                <a:spcPct val="90000"/>
              </a:lnSpc>
            </a:pPr>
            <a:r>
              <a:rPr lang="es-MX" sz="1700" dirty="0"/>
              <a:t> </a:t>
            </a:r>
            <a:r>
              <a:rPr lang="es-MX" sz="2000" dirty="0"/>
              <a:t>Se centra en el uso de técnicas de aprendizaje por refuerzo para mejorar la optimización de las rutas del transporte público en la ciudad de Hermosillo. Esto implica desarrollar algoritmos de inteligencia artificial que pueden aprender de manera autónoma y tomar decisiones secuenciales para maximizar la eficiencia y la satisfacción del usuario en el sistema de transporte público.</a:t>
            </a:r>
            <a:endParaRPr lang="es-MX"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ontent Placeholder 2">
            <a:extLst>
              <a:ext uri="{FF2B5EF4-FFF2-40B4-BE49-F238E27FC236}">
                <a16:creationId xmlns:a16="http://schemas.microsoft.com/office/drawing/2014/main" id="{11D4CD2D-7802-D0B7-6F7B-B68B349EFE1D}"/>
              </a:ext>
            </a:extLst>
          </p:cNvPr>
          <p:cNvGraphicFramePr>
            <a:graphicFrameLocks noGrp="1"/>
          </p:cNvGraphicFramePr>
          <p:nvPr>
            <p:ph idx="1"/>
            <p:extLst>
              <p:ext uri="{D42A27DB-BD31-4B8C-83A1-F6EECF244321}">
                <p14:modId xmlns:p14="http://schemas.microsoft.com/office/powerpoint/2010/main" val="321015019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Aprendizaje por refuerzo(RL)</a:t>
            </a:r>
            <a:endParaRPr dirty="0"/>
          </a:p>
        </p:txBody>
      </p:sp>
      <p:sp>
        <p:nvSpPr>
          <p:cNvPr id="3" name="Content Placeholder 2"/>
          <p:cNvSpPr>
            <a:spLocks noGrp="1"/>
          </p:cNvSpPr>
          <p:nvPr>
            <p:ph idx="1"/>
          </p:nvPr>
        </p:nvSpPr>
        <p:spPr>
          <a:xfrm>
            <a:off x="457200" y="1600201"/>
            <a:ext cx="8229600" cy="1453550"/>
          </a:xfrm>
        </p:spPr>
        <p:txBody>
          <a:bodyPr>
            <a:normAutofit fontScale="62500" lnSpcReduction="20000"/>
          </a:bodyPr>
          <a:lstStyle/>
          <a:p>
            <a:endParaRPr dirty="0"/>
          </a:p>
          <a:p>
            <a:r>
              <a:rPr lang="es-MX" dirty="0"/>
              <a:t>El aprendizaje por refuerzo es un tipo de inteligencia artificial que se inspira en cómo aprendemos y tomamos decisiones como seres humanos, especialmente cuando nos enfrentamos a nuevas situaciones o problemas.</a:t>
            </a:r>
            <a:endParaRPr dirty="0"/>
          </a:p>
        </p:txBody>
      </p:sp>
      <p:sp>
        <p:nvSpPr>
          <p:cNvPr id="4" name="Content Placeholder 2">
            <a:extLst>
              <a:ext uri="{FF2B5EF4-FFF2-40B4-BE49-F238E27FC236}">
                <a16:creationId xmlns:a16="http://schemas.microsoft.com/office/drawing/2014/main" id="{9D490503-9AC5-2443-39DE-2EBC3F8344FD}"/>
              </a:ext>
            </a:extLst>
          </p:cNvPr>
          <p:cNvSpPr txBox="1">
            <a:spLocks/>
          </p:cNvSpPr>
          <p:nvPr/>
        </p:nvSpPr>
        <p:spPr>
          <a:xfrm>
            <a:off x="473375" y="5867369"/>
            <a:ext cx="8229600" cy="750499"/>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MX" dirty="0"/>
              <a:t>En el aprendizaje por refuerzo, el "agente" (como el niño en el ejemplo) interactúa con un "entorno" (un videojuego) y toma "acciones" (pulsar algún botón) para alcanzar un objetivo específico (como llegar de un lugar a otro).</a:t>
            </a:r>
          </a:p>
        </p:txBody>
      </p:sp>
      <p:pic>
        <p:nvPicPr>
          <p:cNvPr id="1026" name="Picture 2" descr="Illustration_1">
            <a:extLst>
              <a:ext uri="{FF2B5EF4-FFF2-40B4-BE49-F238E27FC236}">
                <a16:creationId xmlns:a16="http://schemas.microsoft.com/office/drawing/2014/main" id="{EEEAECC9-DDDA-5E74-2DD0-E461F04A1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23" y="4088462"/>
            <a:ext cx="2777706" cy="1411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llustration_2">
            <a:extLst>
              <a:ext uri="{FF2B5EF4-FFF2-40B4-BE49-F238E27FC236}">
                <a16:creationId xmlns:a16="http://schemas.microsoft.com/office/drawing/2014/main" id="{8E1E4510-8413-B48F-0D22-F9BE53880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147" y="4088462"/>
            <a:ext cx="2777706" cy="1411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llustration_3">
            <a:extLst>
              <a:ext uri="{FF2B5EF4-FFF2-40B4-BE49-F238E27FC236}">
                <a16:creationId xmlns:a16="http://schemas.microsoft.com/office/drawing/2014/main" id="{75983450-BEC1-73E3-BBB1-F68BF8588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971" y="4088462"/>
            <a:ext cx="2777706" cy="1411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630934" y="673770"/>
            <a:ext cx="2733367" cy="2414488"/>
          </a:xfrm>
        </p:spPr>
        <p:txBody>
          <a:bodyPr anchor="t">
            <a:normAutofit/>
          </a:bodyPr>
          <a:lstStyle/>
          <a:p>
            <a:r>
              <a:rPr lang="es-MX" sz="4700" dirty="0">
                <a:solidFill>
                  <a:srgbClr val="FFFFFF"/>
                </a:solidFill>
              </a:rPr>
              <a:t>Algoritmo Q-</a:t>
            </a:r>
            <a:r>
              <a:rPr lang="es-MX" sz="4700" dirty="0" err="1">
                <a:solidFill>
                  <a:srgbClr val="FFFFFF"/>
                </a:solidFill>
              </a:rPr>
              <a:t>learning</a:t>
            </a:r>
            <a:endParaRPr lang="es-MX" sz="4700" dirty="0">
              <a:solidFill>
                <a:srgbClr val="FFFFFF"/>
              </a:solidFill>
            </a:endParaRPr>
          </a:p>
        </p:txBody>
      </p:sp>
      <p:sp>
        <p:nvSpPr>
          <p:cNvPr id="3" name="Content Placeholder 2"/>
          <p:cNvSpPr>
            <a:spLocks noGrp="1"/>
          </p:cNvSpPr>
          <p:nvPr>
            <p:ph idx="1"/>
          </p:nvPr>
        </p:nvSpPr>
        <p:spPr>
          <a:xfrm>
            <a:off x="4571999" y="882315"/>
            <a:ext cx="3941065" cy="5294647"/>
          </a:xfrm>
        </p:spPr>
        <p:txBody>
          <a:bodyPr>
            <a:normAutofit/>
          </a:bodyPr>
          <a:lstStyle/>
          <a:p>
            <a:r>
              <a:rPr lang="es-MX" sz="1900" dirty="0"/>
              <a:t>Q-</a:t>
            </a:r>
            <a:r>
              <a:rPr lang="es-MX" sz="1900" dirty="0" err="1"/>
              <a:t>learning</a:t>
            </a:r>
            <a:r>
              <a:rPr lang="es-MX" sz="1900" dirty="0"/>
              <a:t> es un algoritmo de aprendizaje por refuerzo que se utiliza para que un agente aprenda a tomar decisiones secuenciales en un entorno desconocido. La idea principal detrás de Q-</a:t>
            </a:r>
            <a:r>
              <a:rPr lang="es-MX" sz="1900" dirty="0" err="1"/>
              <a:t>learning</a:t>
            </a:r>
            <a:r>
              <a:rPr lang="es-MX" sz="1900" dirty="0"/>
              <a:t> es que el agente aprende a asignar un valor a cada par de estado-acción, llamado el valor Q, que representa que tan bueno es tomar esa acción estando en ese estado.</a:t>
            </a:r>
          </a:p>
        </p:txBody>
      </p:sp>
      <p:pic>
        <p:nvPicPr>
          <p:cNvPr id="2050" name="Picture 2" descr="The Q in Q-learning: A Comprehensive Guide to this Powerful Reinforcement  Learning Algorithm | by udit | Medium">
            <a:extLst>
              <a:ext uri="{FF2B5EF4-FFF2-40B4-BE49-F238E27FC236}">
                <a16:creationId xmlns:a16="http://schemas.microsoft.com/office/drawing/2014/main" id="{E58457C5-0F69-EB21-4ABF-94B868BD7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27" y="4713817"/>
            <a:ext cx="4787660" cy="1459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s-MX" sz="3500">
                <a:solidFill>
                  <a:srgbClr val="FFFFFF"/>
                </a:solidFill>
              </a:rPr>
              <a:t>Diseño de la Ciudad</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endParaRPr lang="es-MX" sz="1700"/>
          </a:p>
          <a:p>
            <a:endParaRPr lang="es-MX" sz="1700"/>
          </a:p>
        </p:txBody>
      </p:sp>
      <p:pic>
        <p:nvPicPr>
          <p:cNvPr id="9" name="Imagen 8" descr="Mapa de Hermosillo en su totalidad&#10;">
            <a:extLst>
              <a:ext uri="{FF2B5EF4-FFF2-40B4-BE49-F238E27FC236}">
                <a16:creationId xmlns:a16="http://schemas.microsoft.com/office/drawing/2014/main" id="{5E348115-191E-63B8-8E8D-2F267B70688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11931" y="2171694"/>
            <a:ext cx="3847926" cy="3829861"/>
          </a:xfrm>
          <a:prstGeom prst="rect">
            <a:avLst/>
          </a:prstGeom>
        </p:spPr>
      </p:pic>
      <p:pic>
        <p:nvPicPr>
          <p:cNvPr id="13" name="Imagen 12" descr="Diagrama&#10;&#10;Descripción generada automáticamente">
            <a:extLst>
              <a:ext uri="{FF2B5EF4-FFF2-40B4-BE49-F238E27FC236}">
                <a16:creationId xmlns:a16="http://schemas.microsoft.com/office/drawing/2014/main" id="{DBC2C13B-6272-CE23-7CDE-6166E19D6EE9}"/>
              </a:ext>
            </a:extLst>
          </p:cNvPr>
          <p:cNvPicPr>
            <a:picLocks noChangeAspect="1"/>
          </p:cNvPicPr>
          <p:nvPr/>
        </p:nvPicPr>
        <p:blipFill>
          <a:blip r:embed="rId3"/>
          <a:stretch>
            <a:fillRect/>
          </a:stretch>
        </p:blipFill>
        <p:spPr>
          <a:xfrm>
            <a:off x="5079705" y="2225076"/>
            <a:ext cx="3502159" cy="3776479"/>
          </a:xfrm>
          <a:prstGeom prst="rect">
            <a:avLst/>
          </a:prstGeom>
        </p:spPr>
      </p:pic>
      <p:sp>
        <p:nvSpPr>
          <p:cNvPr id="20" name="CuadroTexto 19">
            <a:extLst>
              <a:ext uri="{FF2B5EF4-FFF2-40B4-BE49-F238E27FC236}">
                <a16:creationId xmlns:a16="http://schemas.microsoft.com/office/drawing/2014/main" id="{E9D0C76A-8334-D14B-B3D4-DBE439092AD8}"/>
              </a:ext>
            </a:extLst>
          </p:cNvPr>
          <p:cNvSpPr txBox="1"/>
          <p:nvPr/>
        </p:nvSpPr>
        <p:spPr>
          <a:xfrm>
            <a:off x="1605320" y="6148058"/>
            <a:ext cx="2078160" cy="369332"/>
          </a:xfrm>
          <a:prstGeom prst="rect">
            <a:avLst/>
          </a:prstGeom>
          <a:noFill/>
        </p:spPr>
        <p:txBody>
          <a:bodyPr wrap="square" rtlCol="0">
            <a:spAutoFit/>
          </a:bodyPr>
          <a:lstStyle/>
          <a:p>
            <a:r>
              <a:rPr lang="es-MX" dirty="0"/>
              <a:t>Mapa de Hermosillo</a:t>
            </a:r>
          </a:p>
        </p:txBody>
      </p:sp>
      <p:sp>
        <p:nvSpPr>
          <p:cNvPr id="21" name="CuadroTexto 20">
            <a:extLst>
              <a:ext uri="{FF2B5EF4-FFF2-40B4-BE49-F238E27FC236}">
                <a16:creationId xmlns:a16="http://schemas.microsoft.com/office/drawing/2014/main" id="{2540C99A-28F6-D9F7-C76A-CBD5A89328F7}"/>
              </a:ext>
            </a:extLst>
          </p:cNvPr>
          <p:cNvSpPr txBox="1"/>
          <p:nvPr/>
        </p:nvSpPr>
        <p:spPr>
          <a:xfrm>
            <a:off x="5960853" y="6094676"/>
            <a:ext cx="2360869" cy="369332"/>
          </a:xfrm>
          <a:prstGeom prst="rect">
            <a:avLst/>
          </a:prstGeom>
          <a:noFill/>
        </p:spPr>
        <p:txBody>
          <a:bodyPr wrap="square" rtlCol="0">
            <a:spAutoFit/>
          </a:bodyPr>
          <a:lstStyle/>
          <a:p>
            <a:pPr algn="ctr"/>
            <a:r>
              <a:rPr lang="es-MX" dirty="0"/>
              <a:t>Paradas de Hermosillo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s-MX" sz="3500">
                <a:solidFill>
                  <a:srgbClr val="FFFFFF"/>
                </a:solidFill>
              </a:rPr>
              <a:t>Diseño de la Ciudad</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endParaRPr lang="es-MX" sz="1700"/>
          </a:p>
          <a:p>
            <a:endParaRPr lang="es-MX" sz="1700"/>
          </a:p>
        </p:txBody>
      </p:sp>
      <p:pic>
        <p:nvPicPr>
          <p:cNvPr id="5" name="Imagen 4" descr="Imagen en blanco y negro&#10;&#10;Descripción generada automáticamente">
            <a:extLst>
              <a:ext uri="{FF2B5EF4-FFF2-40B4-BE49-F238E27FC236}">
                <a16:creationId xmlns:a16="http://schemas.microsoft.com/office/drawing/2014/main" id="{4833DF8E-A48C-BC8C-B5D4-23A78BCE21CB}"/>
              </a:ext>
            </a:extLst>
          </p:cNvPr>
          <p:cNvPicPr>
            <a:picLocks noChangeAspect="1"/>
          </p:cNvPicPr>
          <p:nvPr/>
        </p:nvPicPr>
        <p:blipFill rotWithShape="1">
          <a:blip r:embed="rId2"/>
          <a:srcRect t="3701" r="9626"/>
          <a:stretch/>
        </p:blipFill>
        <p:spPr>
          <a:xfrm>
            <a:off x="557788" y="2175311"/>
            <a:ext cx="3701977" cy="3757231"/>
          </a:xfrm>
          <a:prstGeom prst="rect">
            <a:avLst/>
          </a:prstGeom>
        </p:spPr>
      </p:pic>
      <p:pic>
        <p:nvPicPr>
          <p:cNvPr id="7" name="Imagen 6" descr="Imagen en blanco y negro&#10;&#10;Descripción generada automáticamente con confianza media">
            <a:extLst>
              <a:ext uri="{FF2B5EF4-FFF2-40B4-BE49-F238E27FC236}">
                <a16:creationId xmlns:a16="http://schemas.microsoft.com/office/drawing/2014/main" id="{647310D8-2709-1E1D-D362-F41521E5B024}"/>
              </a:ext>
            </a:extLst>
          </p:cNvPr>
          <p:cNvPicPr>
            <a:picLocks noChangeAspect="1"/>
          </p:cNvPicPr>
          <p:nvPr/>
        </p:nvPicPr>
        <p:blipFill>
          <a:blip r:embed="rId3"/>
          <a:stretch>
            <a:fillRect/>
          </a:stretch>
        </p:blipFill>
        <p:spPr>
          <a:xfrm>
            <a:off x="4884237" y="2175310"/>
            <a:ext cx="3701978" cy="3757231"/>
          </a:xfrm>
          <a:prstGeom prst="rect">
            <a:avLst/>
          </a:prstGeom>
        </p:spPr>
      </p:pic>
    </p:spTree>
    <p:extLst>
      <p:ext uri="{BB962C8B-B14F-4D97-AF65-F5344CB8AC3E}">
        <p14:creationId xmlns:p14="http://schemas.microsoft.com/office/powerpoint/2010/main" val="235451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s-MX" sz="3500">
                <a:solidFill>
                  <a:srgbClr val="FFFFFF"/>
                </a:solidFill>
              </a:rPr>
              <a:t>Diseño de la Ciudad</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endParaRPr lang="es-MX" sz="1700" dirty="0"/>
          </a:p>
          <a:p>
            <a:endParaRPr lang="es-MX" sz="1700" dirty="0"/>
          </a:p>
        </p:txBody>
      </p:sp>
      <p:pic>
        <p:nvPicPr>
          <p:cNvPr id="6" name="Imagen 5" descr="Mapa&#10;&#10;Descripción generada automáticamente">
            <a:extLst>
              <a:ext uri="{FF2B5EF4-FFF2-40B4-BE49-F238E27FC236}">
                <a16:creationId xmlns:a16="http://schemas.microsoft.com/office/drawing/2014/main" id="{3585373E-A070-F745-EE34-1597CAA2D33B}"/>
              </a:ext>
            </a:extLst>
          </p:cNvPr>
          <p:cNvPicPr>
            <a:picLocks noChangeAspect="1"/>
          </p:cNvPicPr>
          <p:nvPr/>
        </p:nvPicPr>
        <p:blipFill>
          <a:blip r:embed="rId2"/>
          <a:stretch>
            <a:fillRect/>
          </a:stretch>
        </p:blipFill>
        <p:spPr>
          <a:xfrm>
            <a:off x="4717790" y="2239983"/>
            <a:ext cx="4019427" cy="3975465"/>
          </a:xfrm>
          <a:prstGeom prst="rect">
            <a:avLst/>
          </a:prstGeom>
        </p:spPr>
      </p:pic>
      <p:pic>
        <p:nvPicPr>
          <p:cNvPr id="9" name="Imagen 8" descr="Mapa&#10;&#10;Descripción generada automáticamente">
            <a:extLst>
              <a:ext uri="{FF2B5EF4-FFF2-40B4-BE49-F238E27FC236}">
                <a16:creationId xmlns:a16="http://schemas.microsoft.com/office/drawing/2014/main" id="{C19FB32D-07FE-837A-7A04-FCC49A26E7B7}"/>
              </a:ext>
            </a:extLst>
          </p:cNvPr>
          <p:cNvPicPr>
            <a:picLocks noChangeAspect="1"/>
          </p:cNvPicPr>
          <p:nvPr/>
        </p:nvPicPr>
        <p:blipFill>
          <a:blip r:embed="rId3"/>
          <a:stretch>
            <a:fillRect/>
          </a:stretch>
        </p:blipFill>
        <p:spPr>
          <a:xfrm>
            <a:off x="406783" y="2239983"/>
            <a:ext cx="3919654" cy="3975465"/>
          </a:xfrm>
          <a:prstGeom prst="rect">
            <a:avLst/>
          </a:prstGeom>
        </p:spPr>
      </p:pic>
    </p:spTree>
    <p:extLst>
      <p:ext uri="{BB962C8B-B14F-4D97-AF65-F5344CB8AC3E}">
        <p14:creationId xmlns:p14="http://schemas.microsoft.com/office/powerpoint/2010/main" val="3705133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776D390-0DFF-4B0F-B043-67533636524F}">
  <we:reference id="a3b40b4f-8edf-490e-9df1-7e66f93912bf" version="1.1.0.0" store="EXCatalog" storeType="EXCatalog"/>
  <we:alternateReferences>
    <we:reference id="WA104380526" version="1.1.0.0" store="es-M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TotalTime>
  <Words>277</Words>
  <Application>Microsoft Office PowerPoint</Application>
  <PresentationFormat>Presentación en pantalla (4:3)</PresentationFormat>
  <Paragraphs>17</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Office Theme</vt:lpstr>
      <vt:lpstr>Aprendizaje por Refuerzo para la Optimización de Rutas del Transporte Público en Hermosillo</vt:lpstr>
      <vt:lpstr>Presentación de PowerPoint</vt:lpstr>
      <vt:lpstr>Presentación de PowerPoint</vt:lpstr>
      <vt:lpstr>Aprendizaje por refuerzo(RL)</vt:lpstr>
      <vt:lpstr>Algoritmo Q-learning</vt:lpstr>
      <vt:lpstr>Diseño de la Ciudad</vt:lpstr>
      <vt:lpstr>Diseño de la Ciudad</vt:lpstr>
      <vt:lpstr>Diseño de la Ciudad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por Refuerzo para la Optimización de Rutas del Transporte Público en Hermosillo</dc:title>
  <dc:subject/>
  <dc:creator>Usuario</dc:creator>
  <cp:keywords/>
  <dc:description>generated using python-pptx</dc:description>
  <cp:lastModifiedBy>FERMIN ALEJANDRO AHUMADA GARCIA</cp:lastModifiedBy>
  <cp:revision>2</cp:revision>
  <dcterms:created xsi:type="dcterms:W3CDTF">2013-01-27T09:14:16Z</dcterms:created>
  <dcterms:modified xsi:type="dcterms:W3CDTF">2024-03-19T16:38:24Z</dcterms:modified>
  <cp:category/>
</cp:coreProperties>
</file>