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2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1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2" autoAdjust="0"/>
    <p:restoredTop sz="93896" autoAdjust="0"/>
  </p:normalViewPr>
  <p:slideViewPr>
    <p:cSldViewPr snapToGrid="0">
      <p:cViewPr varScale="1">
        <p:scale>
          <a:sx n="64" d="100"/>
          <a:sy n="64" d="100"/>
        </p:scale>
        <p:origin x="73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436A-D8AD-42D5-B384-0A0B1459A323}" type="datetimeFigureOut">
              <a:rPr lang="es-MX" smtClean="0"/>
              <a:t>10/11/2019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796D3-595B-48D4-8783-4E82972329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497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Estos recursos se pueden aprovisionar de manera instantánea, lo que es particularmente útil para las empresas que necesitan escalar verticalmente su infraestructura o reducirla rápidamente en respuesta a una demanda fluctuante.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796D3-595B-48D4-8783-4E8297232938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7546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las reputaciones y las empresas de los proveedores de nube dependen de la seguridad de los datos de los clientes.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lo que puede significar que pueden hacer un mejor trabajo que el departamento de TI de una empresa individual, que generalmente se encarga de una amplia gama de tareas.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796D3-595B-48D4-8783-4E8297232938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7588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Las garantías de supervisión y tiempo de actividad las 24 horas, los 7 días de la semana son una parte estándar de los contratos de proveedores de computación en la nube.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796D3-595B-48D4-8783-4E8297232938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161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El modelo de computación en la nube también significa que los principales archivos no están atrapados en máquinas individuales, las que inevitablemente fallarán en algún momento.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796D3-595B-48D4-8783-4E8297232938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988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Las empresas ya no necesitan configurar centros de datos costosos antes de abrir sus puertas o emprender nuevas iniciativas.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796D3-595B-48D4-8783-4E8297232938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262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Los CSP pueden maximizar la cantidad de hardware totalmente utilizado que están ejecutando, ahorrando energía y otros costes, un ahorro que finalmente pueden transmitir a sus clientes.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796D3-595B-48D4-8783-4E8297232938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7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. Tampoco es necesario que tu equipo mantenga físicamente los servidores o las instalaciones del centro de datos.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796D3-595B-48D4-8783-4E8297232938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166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tanto en el equipo de TI como en las empresas en general, la computación en la nube a menudo allana un camino más fluido de innovación. Mientras tanto, sus homólogos de negocios pueden de manera rápida y económica brindar recursos de programas experimentales y luego expandirlos o reducirlos sin la carga de una planificación de infraestructura detallada o una inversión inicial a largo plazo.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796D3-595B-48D4-8783-4E8297232938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131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Este modelo es lo más parecido a la replicación de la funcionalidad de un centro de datos tradicional en un entorno hospedado.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796D3-595B-48D4-8783-4E829723293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2660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 y mantienen detrás de escena todo el desarrollo y el aprovisionamiento de infraestructura.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796D3-595B-48D4-8783-4E8297232938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139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Es una de las principales preocupaciones de las empresas que buscan trasladar hacia la nube </a:t>
            </a:r>
            <a:r>
              <a:rPr lang="es-MX" dirty="0" smtClean="0"/>
              <a:t>una parte o la totalidad 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sus operaciones de TI.</a:t>
            </a:r>
            <a:endParaRPr lang="es-MX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Sin embargo, la computación en la nube posee varias ventajas de seguridad, como por ejemplo: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796D3-595B-48D4-8783-4E8297232938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522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dirty="0" smtClean="0"/>
              <a:t>la nube pública está libre de los riesgos de seguridad inherentes a la mayoría de los centros de datos locales, que a menudo combinan sistemas anteriores con tecnologías más nuevas.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796D3-595B-48D4-8783-4E8297232938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005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11/10/2019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Cómputo en la nube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51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962" y="2593612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es-MX" sz="3600" b="1" dirty="0" smtClean="0"/>
              <a:t>Mejor </a:t>
            </a:r>
            <a:r>
              <a:rPr lang="es-MX" sz="3600" b="1" dirty="0"/>
              <a:t>continuidad de los negocios:</a:t>
            </a:r>
            <a:r>
              <a:rPr lang="es-MX" sz="3600" dirty="0"/>
              <a:t> la naturaleza </a:t>
            </a:r>
            <a:r>
              <a:rPr lang="es-MX" sz="3600" dirty="0" err="1"/>
              <a:t>virtualizada</a:t>
            </a:r>
            <a:r>
              <a:rPr lang="es-MX" sz="3600" dirty="0"/>
              <a:t> de la infraestructura de computación en la nube permite la creación automatizada de copias de seguridad de datos y sistemas </a:t>
            </a:r>
            <a:r>
              <a:rPr lang="es-MX" sz="3600" dirty="0" smtClean="0"/>
              <a:t>operativos. Esto </a:t>
            </a:r>
            <a:r>
              <a:rPr lang="es-MX" sz="3600" dirty="0"/>
              <a:t>permite una disponibilidad y protección de datos mucho mejor que la que pueden ofrecer la mayoría de los sistemas locales.</a:t>
            </a:r>
          </a:p>
        </p:txBody>
      </p:sp>
      <p:pic>
        <p:nvPicPr>
          <p:cNvPr id="12290" name="Picture 2" descr="Resultado de imagen para continuidad de los nego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3428"/>
            <a:ext cx="57531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servicio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600" b="1" dirty="0"/>
              <a:t>Infraestructura como servicio (</a:t>
            </a:r>
            <a:r>
              <a:rPr lang="es-MX" sz="3600" b="1" dirty="0" err="1"/>
              <a:t>IaaS</a:t>
            </a:r>
            <a:r>
              <a:rPr lang="es-MX" sz="3600" b="1" dirty="0"/>
              <a:t>): </a:t>
            </a:r>
            <a:r>
              <a:rPr lang="es-MX" sz="3600" dirty="0"/>
              <a:t>siendo la forma más básica de computación en la nube</a:t>
            </a:r>
            <a:r>
              <a:rPr lang="es-MX" sz="3600" dirty="0" smtClean="0"/>
              <a:t>, </a:t>
            </a:r>
            <a:r>
              <a:rPr lang="es-MX" sz="3600" dirty="0"/>
              <a:t>brinda a los usuarios acceso a conceptos básicos de infraestructura tales como espacio en servidor, almacenamiento de </a:t>
            </a:r>
            <a:r>
              <a:rPr lang="es-MX" sz="3600" dirty="0" smtClean="0"/>
              <a:t>datos y redes.</a:t>
            </a:r>
            <a:endParaRPr lang="es-MX" sz="3600" dirty="0"/>
          </a:p>
        </p:txBody>
      </p:sp>
      <p:pic>
        <p:nvPicPr>
          <p:cNvPr id="13314" name="Picture 2" descr="Resultado de imagen para infraestructura como servicio (iaa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48" y="4203248"/>
            <a:ext cx="3311652" cy="254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2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servicio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744036"/>
            <a:ext cx="8677148" cy="4050792"/>
          </a:xfrm>
        </p:spPr>
        <p:txBody>
          <a:bodyPr>
            <a:normAutofit fontScale="92500" lnSpcReduction="10000"/>
          </a:bodyPr>
          <a:lstStyle/>
          <a:p>
            <a:r>
              <a:rPr lang="es-MX" sz="3600" b="1" dirty="0" smtClean="0"/>
              <a:t>Software </a:t>
            </a:r>
            <a:r>
              <a:rPr lang="es-MX" sz="3600" b="1" dirty="0"/>
              <a:t>como servicio (</a:t>
            </a:r>
            <a:r>
              <a:rPr lang="es-MX" sz="3600" b="1" dirty="0" err="1"/>
              <a:t>SaaS</a:t>
            </a:r>
            <a:r>
              <a:rPr lang="es-MX" sz="3600" b="1" dirty="0" smtClean="0"/>
              <a:t>):</a:t>
            </a:r>
            <a:r>
              <a:rPr lang="es-MX" sz="3600" dirty="0" smtClean="0"/>
              <a:t> </a:t>
            </a:r>
            <a:r>
              <a:rPr lang="es-MX" sz="3600" dirty="0"/>
              <a:t>están diseñadas para usuarios </a:t>
            </a:r>
            <a:r>
              <a:rPr lang="es-MX" sz="3600" dirty="0" smtClean="0"/>
              <a:t>finales</a:t>
            </a:r>
            <a:r>
              <a:rPr lang="es-MX" sz="3600" dirty="0"/>
              <a:t>.</a:t>
            </a:r>
            <a:r>
              <a:rPr lang="es-MX" sz="3600" dirty="0" smtClean="0"/>
              <a:t> Ofrecen </a:t>
            </a:r>
            <a:r>
              <a:rPr lang="es-MX" sz="3600" dirty="0"/>
              <a:t>una amplia gama de funcionalidades en la nube: desde aplicaciones empresariales, como programas de procesamiento de texto y hojas de cálculo, hasta CRM, conjuntos de edición de fotografías y plataformas de hospedaje de vídeos.</a:t>
            </a:r>
          </a:p>
        </p:txBody>
      </p:sp>
      <p:pic>
        <p:nvPicPr>
          <p:cNvPr id="4" name="Picture 2" descr="Resultado de imagen para infraestructura como servicio (iaa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48" y="4203248"/>
            <a:ext cx="3311652" cy="254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4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servicio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7607300" cy="4050792"/>
          </a:xfrm>
        </p:spPr>
        <p:txBody>
          <a:bodyPr>
            <a:normAutofit lnSpcReduction="10000"/>
          </a:bodyPr>
          <a:lstStyle/>
          <a:p>
            <a:r>
              <a:rPr lang="es-MX" sz="3600" b="1" dirty="0" smtClean="0"/>
              <a:t>Plataforma </a:t>
            </a:r>
            <a:r>
              <a:rPr lang="es-MX" sz="3600" b="1" dirty="0"/>
              <a:t>como servicio (</a:t>
            </a:r>
            <a:r>
              <a:rPr lang="es-MX" sz="3600" b="1" dirty="0" err="1"/>
              <a:t>PaaS</a:t>
            </a:r>
            <a:r>
              <a:rPr lang="es-MX" sz="3600" b="1" dirty="0"/>
              <a:t>):</a:t>
            </a:r>
            <a:r>
              <a:rPr lang="es-MX" sz="3600" dirty="0"/>
              <a:t> este modelo ofrece un entorno de desarrollo completo, eliminando la necesidad de que los desarrolladores se ocupen directamente de la capa de infraestructura al implementar o actualizar aplicaciones</a:t>
            </a:r>
            <a:r>
              <a:rPr lang="es-MX" sz="3600" dirty="0" smtClean="0"/>
              <a:t>.</a:t>
            </a:r>
            <a:endParaRPr lang="es-MX" sz="3600" dirty="0"/>
          </a:p>
        </p:txBody>
      </p:sp>
      <p:pic>
        <p:nvPicPr>
          <p:cNvPr id="4" name="Picture 2" descr="Resultado de imagen para infraestructura como servicio (iaa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48" y="4203248"/>
            <a:ext cx="3311652" cy="254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3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Modelos de implementación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b="1" dirty="0"/>
              <a:t>Nube pública</a:t>
            </a:r>
            <a:r>
              <a:rPr lang="es-MX" sz="3600" dirty="0"/>
              <a:t>: </a:t>
            </a:r>
            <a:r>
              <a:rPr lang="es-MX" sz="3600" dirty="0" smtClean="0"/>
              <a:t>es </a:t>
            </a:r>
            <a:r>
              <a:rPr lang="es-MX" sz="3600" dirty="0"/>
              <a:t>una infraestructura de nube compartida que es propiedad de un </a:t>
            </a:r>
            <a:r>
              <a:rPr lang="es-MX" sz="3600" dirty="0" smtClean="0"/>
              <a:t>proveedor </a:t>
            </a:r>
            <a:r>
              <a:rPr lang="es-MX" sz="3600" dirty="0"/>
              <a:t>que se encarga de su mantenimiento y gestión como Amazon Web </a:t>
            </a:r>
            <a:r>
              <a:rPr lang="es-MX" sz="3600" dirty="0" err="1"/>
              <a:t>Services</a:t>
            </a:r>
            <a:r>
              <a:rPr lang="es-MX" sz="3600" dirty="0"/>
              <a:t> o Microsoft </a:t>
            </a:r>
            <a:r>
              <a:rPr lang="es-MX" sz="3600" dirty="0" err="1" smtClean="0"/>
              <a:t>Azure</a:t>
            </a:r>
            <a:r>
              <a:rPr lang="es-MX" sz="3600" dirty="0" smtClean="0"/>
              <a:t>. Los </a:t>
            </a:r>
            <a:r>
              <a:rPr lang="es-MX" sz="3600" dirty="0"/>
              <a:t>principales beneficios de la nube pública son su escalabilidad bajo demanda y sus precios de pago por uso</a:t>
            </a:r>
            <a:r>
              <a:rPr lang="es-MX" sz="3600" dirty="0" smtClean="0"/>
              <a:t>.</a:t>
            </a:r>
            <a:endParaRPr lang="es-MX" sz="3600" dirty="0"/>
          </a:p>
        </p:txBody>
      </p:sp>
      <p:pic>
        <p:nvPicPr>
          <p:cNvPr id="14338" name="Picture 2" descr="Resultado de imagen para nube publ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55"/>
          <a:stretch/>
        </p:blipFill>
        <p:spPr bwMode="auto">
          <a:xfrm>
            <a:off x="7988771" y="-4246"/>
            <a:ext cx="4203229" cy="209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3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sultado de imagen para nube priv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173" y="0"/>
            <a:ext cx="3352415" cy="252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Modelos de implementación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b="1" dirty="0" smtClean="0"/>
              <a:t>Nube </a:t>
            </a:r>
            <a:r>
              <a:rPr lang="es-MX" sz="3600" b="1" dirty="0"/>
              <a:t>privada</a:t>
            </a:r>
            <a:r>
              <a:rPr lang="es-MX" sz="3600" dirty="0"/>
              <a:t>: este tipo de nube se ejecuta detrás de un cortafuegos en una intranet de empresa y está hospedada en un centro de datos dedicado para esa organización. La infraestructura de la nube privada se puede configurar y gestionar de acuerdo con las necesidades concretas de cada empresa</a:t>
            </a:r>
            <a:r>
              <a:rPr lang="es-MX" sz="3600" dirty="0" smtClean="0"/>
              <a:t>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4958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Modelos de implementación</a:t>
            </a:r>
            <a:endParaRPr lang="es-MX" dirty="0"/>
          </a:p>
        </p:txBody>
      </p:sp>
      <p:pic>
        <p:nvPicPr>
          <p:cNvPr id="18434" name="Picture 2" descr="Resultado de imagen para nube priv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9" t="15280" r="13712" b="15532"/>
          <a:stretch/>
        </p:blipFill>
        <p:spPr bwMode="auto">
          <a:xfrm>
            <a:off x="7823202" y="-14514"/>
            <a:ext cx="4383314" cy="236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3600" b="1" dirty="0" smtClean="0"/>
              <a:t>Nube </a:t>
            </a:r>
            <a:r>
              <a:rPr lang="es-MX" sz="3600" b="1" dirty="0"/>
              <a:t>híbrida</a:t>
            </a:r>
            <a:r>
              <a:rPr lang="es-MX" sz="3600" dirty="0"/>
              <a:t>: </a:t>
            </a:r>
            <a:r>
              <a:rPr lang="es-MX" sz="3600" dirty="0" smtClean="0"/>
              <a:t>el </a:t>
            </a:r>
            <a:r>
              <a:rPr lang="es-MX" sz="3600" dirty="0"/>
              <a:t>modelo de nube híbrida permite a las compañías aprovechar soluciones de nube pública y privada. Con la nube híbrida, las organizaciones pueden aprovechar las capacidades de cada modelo de nube para potenciar la flexibilidad y la escalabilidad, a la vez que protegen datos y operaciones confidenciales.</a:t>
            </a:r>
          </a:p>
        </p:txBody>
      </p:sp>
    </p:spTree>
    <p:extLst>
      <p:ext uri="{BB962C8B-B14F-4D97-AF65-F5344CB8AC3E}">
        <p14:creationId xmlns:p14="http://schemas.microsoft.com/office/powerpoint/2010/main" val="35094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Seguridad en la nube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1715063"/>
            <a:ext cx="5885570" cy="5122354"/>
          </a:xfrm>
        </p:spPr>
        <p:txBody>
          <a:bodyPr>
            <a:noAutofit/>
          </a:bodyPr>
          <a:lstStyle/>
          <a:p>
            <a:r>
              <a:rPr lang="es-MX" sz="3200" dirty="0" smtClean="0"/>
              <a:t>En </a:t>
            </a:r>
            <a:r>
              <a:rPr lang="es-MX" sz="3200" dirty="0"/>
              <a:t>algunos sectores, las regulaciones de cumplimiento de normativas sobre seguridad de datos obligan a que algunas aplicaciones permanezcan en centros de datos privados, lo que requiere modelos de nube híbrida o privada. </a:t>
            </a:r>
          </a:p>
        </p:txBody>
      </p:sp>
      <p:pic>
        <p:nvPicPr>
          <p:cNvPr id="4102" name="Picture 6" descr="Resultado de imagen para segurid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198" y="1735646"/>
            <a:ext cx="4884059" cy="4395653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Seguridad en la nube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04397" y="1521385"/>
            <a:ext cx="5889317" cy="5346192"/>
          </a:xfrm>
        </p:spPr>
        <p:txBody>
          <a:bodyPr>
            <a:normAutofit lnSpcReduction="10000"/>
          </a:bodyPr>
          <a:lstStyle/>
          <a:p>
            <a:pPr algn="r"/>
            <a:r>
              <a:rPr lang="es-MX" sz="3600" b="1" dirty="0"/>
              <a:t>Tecnología de vanguardia:</a:t>
            </a:r>
            <a:r>
              <a:rPr lang="es-MX" sz="3600" dirty="0"/>
              <a:t> </a:t>
            </a:r>
            <a:r>
              <a:rPr lang="es-MX" sz="3600" dirty="0" smtClean="0"/>
              <a:t>Los </a:t>
            </a:r>
            <a:r>
              <a:rPr lang="es-MX" sz="3600" dirty="0"/>
              <a:t>proveedores de la nube pueden implementar cifrado de última generación y otras medidas de seguridad en todo el sistema, y realizar el mantenimiento de manera automatizada</a:t>
            </a:r>
            <a:r>
              <a:rPr lang="es-MX" sz="3600" dirty="0" smtClean="0"/>
              <a:t>.</a:t>
            </a:r>
            <a:endParaRPr lang="es-MX" sz="3600" dirty="0"/>
          </a:p>
        </p:txBody>
      </p:sp>
      <p:pic>
        <p:nvPicPr>
          <p:cNvPr id="22530" name="Picture 2" descr="Resultado de imagen para tecnologia de vanguardia en seguridad en la n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3483"/>
            <a:ext cx="5751140" cy="383409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0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Seguridad en la nube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5679295" cy="4050792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Personal </a:t>
            </a:r>
            <a:r>
              <a:rPr lang="es-MX" sz="3600" b="1" dirty="0"/>
              <a:t>dedicado:</a:t>
            </a:r>
            <a:r>
              <a:rPr lang="es-MX" sz="3600" dirty="0"/>
              <a:t> </a:t>
            </a:r>
            <a:r>
              <a:rPr lang="es-MX" sz="3600" dirty="0" smtClean="0"/>
              <a:t>Cuentan </a:t>
            </a:r>
            <a:r>
              <a:rPr lang="es-MX" sz="3600" dirty="0"/>
              <a:t>con personal específicamente dedicado a la supervisión y el mantenimiento de la </a:t>
            </a:r>
            <a:r>
              <a:rPr lang="es-MX" sz="3600" dirty="0" smtClean="0"/>
              <a:t>seguridad</a:t>
            </a:r>
            <a:r>
              <a:rPr lang="es-MX" sz="3600" dirty="0"/>
              <a:t>.</a:t>
            </a:r>
          </a:p>
        </p:txBody>
      </p:sp>
      <p:pic>
        <p:nvPicPr>
          <p:cNvPr id="19458" name="Picture 2" descr="Resultado de imagen para personal dedidicado en computo en la n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1"/>
          <a:stretch/>
        </p:blipFill>
        <p:spPr bwMode="auto">
          <a:xfrm>
            <a:off x="7213600" y="1971674"/>
            <a:ext cx="4978400" cy="488632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0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Cómputo en la nube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18742" y="2121408"/>
            <a:ext cx="6309505" cy="4050792"/>
          </a:xfrm>
        </p:spPr>
        <p:txBody>
          <a:bodyPr>
            <a:normAutofit fontScale="92500"/>
          </a:bodyPr>
          <a:lstStyle/>
          <a:p>
            <a:r>
              <a:rPr lang="es-MX" sz="3600" dirty="0"/>
              <a:t>E</a:t>
            </a:r>
            <a:r>
              <a:rPr lang="es-MX" sz="3600" dirty="0" smtClean="0"/>
              <a:t>s </a:t>
            </a:r>
            <a:r>
              <a:rPr lang="es-MX" sz="3600" dirty="0"/>
              <a:t>la entrega de recursos de TI </a:t>
            </a:r>
            <a:r>
              <a:rPr lang="es-MX" sz="3600" dirty="0" err="1" smtClean="0"/>
              <a:t>virtualizdos</a:t>
            </a:r>
            <a:r>
              <a:rPr lang="es-MX" sz="3600" dirty="0" smtClean="0"/>
              <a:t> </a:t>
            </a:r>
            <a:r>
              <a:rPr lang="es-MX" sz="3600" dirty="0"/>
              <a:t>a través de </a:t>
            </a:r>
            <a:r>
              <a:rPr lang="es-MX" sz="3600" dirty="0" smtClean="0"/>
              <a:t>Internet.</a:t>
            </a:r>
          </a:p>
          <a:p>
            <a:r>
              <a:rPr lang="es-MX" sz="3600" dirty="0" smtClean="0"/>
              <a:t>Es </a:t>
            </a:r>
            <a:r>
              <a:rPr lang="es-MX" sz="3600" dirty="0"/>
              <a:t>la informática como servicio, entregada bajo demanda, de pago por uso, a través de una plataforma de servicios en la nube.</a:t>
            </a:r>
          </a:p>
        </p:txBody>
      </p:sp>
      <p:pic>
        <p:nvPicPr>
          <p:cNvPr id="5122" name="Picture 2" descr="Resultado de imagen para computaciÃ³n en la n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7" y="2471346"/>
            <a:ext cx="4178817" cy="2780814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Seguridad en la nube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18629" y="1671464"/>
            <a:ext cx="6473371" cy="5186535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Alta </a:t>
            </a:r>
            <a:r>
              <a:rPr lang="es-MX" sz="3600" b="1" dirty="0"/>
              <a:t>disponibilidad:</a:t>
            </a:r>
            <a:r>
              <a:rPr lang="es-MX" sz="3600" dirty="0"/>
              <a:t> las redundancias están incorporadas en la computación en la nube, de manera que incluso si algunos servidores fallaran, sus aplicaciones en línea continuarían ejecutándose sin interrupción. </a:t>
            </a:r>
          </a:p>
        </p:txBody>
      </p:sp>
      <p:pic>
        <p:nvPicPr>
          <p:cNvPr id="20482" name="Picture 2" descr="Resultado de imagen para alta disponibilid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7507"/>
            <a:ext cx="5718629" cy="441049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9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Seguridad en la nube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758551"/>
            <a:ext cx="12191999" cy="4050792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Mejor </a:t>
            </a:r>
            <a:r>
              <a:rPr lang="es-MX" sz="3600" b="1" dirty="0"/>
              <a:t>protección de datos y recuperación ante desastres:</a:t>
            </a:r>
            <a:r>
              <a:rPr lang="es-MX" sz="3600" dirty="0"/>
              <a:t> las soluciones de copia de seguridad basadas en la nube suelen ser relativamente económicas y fáciles de usar. </a:t>
            </a:r>
          </a:p>
        </p:txBody>
      </p:sp>
      <p:pic>
        <p:nvPicPr>
          <p:cNvPr id="21506" name="Picture 2" descr="Resultado de imagen para protecciÃ³n de da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371" y="3320064"/>
            <a:ext cx="5304518" cy="353634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6" name="Picture 4" descr="Resultado de imagen para computaciÃ³n en la n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8" y="-1"/>
            <a:ext cx="11701463" cy="683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8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terminología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Aplicación para la nube</a:t>
            </a:r>
          </a:p>
          <a:p>
            <a:r>
              <a:rPr lang="es-MX" dirty="0" smtClean="0"/>
              <a:t>Agente de nube</a:t>
            </a:r>
          </a:p>
          <a:p>
            <a:r>
              <a:rPr lang="es-MX" dirty="0" smtClean="0"/>
              <a:t>Plataforma de gestión de la nube</a:t>
            </a:r>
          </a:p>
          <a:p>
            <a:r>
              <a:rPr lang="es-MX" dirty="0" smtClean="0"/>
              <a:t>Migración a la nube</a:t>
            </a:r>
          </a:p>
          <a:p>
            <a:r>
              <a:rPr lang="es-MX" dirty="0" smtClean="0"/>
              <a:t>Nativo de la nube</a:t>
            </a:r>
          </a:p>
          <a:p>
            <a:r>
              <a:rPr lang="es-MX" dirty="0" smtClean="0"/>
              <a:t>Proveedor de servicios en la nube</a:t>
            </a:r>
          </a:p>
          <a:p>
            <a:r>
              <a:rPr lang="es-MX" dirty="0" smtClean="0"/>
              <a:t>Contenedor</a:t>
            </a:r>
          </a:p>
          <a:p>
            <a:r>
              <a:rPr lang="es-MX" dirty="0" err="1" smtClean="0"/>
              <a:t>Hipervisor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Servicio medido</a:t>
            </a:r>
          </a:p>
          <a:p>
            <a:r>
              <a:rPr lang="es-MX" dirty="0" smtClean="0"/>
              <a:t>Middleware</a:t>
            </a:r>
          </a:p>
          <a:p>
            <a:r>
              <a:rPr lang="es-MX" dirty="0" smtClean="0"/>
              <a:t>Arquitectura de </a:t>
            </a:r>
            <a:r>
              <a:rPr lang="es-MX" dirty="0" err="1" smtClean="0"/>
              <a:t>microservicios</a:t>
            </a:r>
            <a:endParaRPr lang="es-MX" dirty="0" smtClean="0"/>
          </a:p>
          <a:p>
            <a:r>
              <a:rPr lang="es-MX" dirty="0" err="1" smtClean="0"/>
              <a:t>Multinube</a:t>
            </a:r>
            <a:endParaRPr lang="es-MX" dirty="0" smtClean="0"/>
          </a:p>
          <a:p>
            <a:r>
              <a:rPr lang="es-MX" dirty="0" err="1" smtClean="0"/>
              <a:t>Multiinquilino</a:t>
            </a:r>
            <a:endParaRPr lang="es-MX" dirty="0" smtClean="0"/>
          </a:p>
          <a:p>
            <a:r>
              <a:rPr lang="es-MX" dirty="0" smtClean="0"/>
              <a:t>Infraestructura definida por software</a:t>
            </a:r>
          </a:p>
          <a:p>
            <a:r>
              <a:rPr lang="es-MX" dirty="0" smtClean="0"/>
              <a:t>Maquina virtual</a:t>
            </a:r>
          </a:p>
          <a:p>
            <a:r>
              <a:rPr lang="es-MX" dirty="0" smtClean="0"/>
              <a:t>Carga de trabajo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28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Cómputo en la nube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La nube no es un lugar, sino un método de gestión de recursos de TI que reemplaza las máquinas locales y los centros de datos privados con infraestructura virtual</a:t>
            </a:r>
            <a:r>
              <a:rPr lang="es-MX" sz="3600" dirty="0" smtClean="0"/>
              <a:t>.</a:t>
            </a:r>
            <a:endParaRPr lang="es-MX" sz="3600" dirty="0"/>
          </a:p>
        </p:txBody>
      </p:sp>
      <p:pic>
        <p:nvPicPr>
          <p:cNvPr id="1026" name="Picture 2" descr="Resultado de imagen para computaciÃ³n en la n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" r="3657" b="14798"/>
          <a:stretch/>
        </p:blipFill>
        <p:spPr bwMode="auto">
          <a:xfrm>
            <a:off x="6629399" y="4227486"/>
            <a:ext cx="4289612" cy="221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computaciÃ³n en la nube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221" y="464456"/>
            <a:ext cx="6131054" cy="613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L</a:t>
            </a:r>
            <a:r>
              <a:rPr lang="es-MX" sz="3600" dirty="0" smtClean="0"/>
              <a:t>os </a:t>
            </a:r>
            <a:r>
              <a:rPr lang="es-MX" sz="3600" dirty="0"/>
              <a:t>usuarios acceden a los recursos virtuales de computación, red y almacenamiento que están disponibles en línea a través de un proveedor remoto.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Cómputo en la nube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108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n para baja inversiÃ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722" y="3674744"/>
            <a:ext cx="5287282" cy="31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b="1" dirty="0"/>
              <a:t>Baja inversión inicial:</a:t>
            </a:r>
            <a:r>
              <a:rPr lang="es-MX" sz="3600" dirty="0"/>
              <a:t> </a:t>
            </a:r>
            <a:r>
              <a:rPr lang="es-MX" sz="3600" dirty="0" smtClean="0"/>
              <a:t>una </a:t>
            </a:r>
            <a:r>
              <a:rPr lang="es-MX" sz="3600" dirty="0"/>
              <a:t>parte importante del presupuesto de TI se convierte en un gasto operativo en lugar de un desembolso de capital inicial</a:t>
            </a:r>
            <a:r>
              <a:rPr lang="es-MX" sz="3600" dirty="0" smtClean="0"/>
              <a:t>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1649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3703465"/>
            <a:ext cx="10058400" cy="2929563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Eficiencia </a:t>
            </a:r>
            <a:r>
              <a:rPr lang="es-MX" sz="3600" b="1" dirty="0"/>
              <a:t>de </a:t>
            </a:r>
            <a:r>
              <a:rPr lang="es-MX" sz="3600" b="1" dirty="0" smtClean="0"/>
              <a:t>costos:</a:t>
            </a:r>
            <a:r>
              <a:rPr lang="es-MX" sz="3600" dirty="0"/>
              <a:t> tanto si tu empresa es pequeña como grande, puedes obtener los mismos beneficios de las enormes economías de escala logradas por los proveedores de servicios en la nube</a:t>
            </a:r>
            <a:r>
              <a:rPr lang="es-MX" sz="3600" dirty="0" smtClean="0"/>
              <a:t>.</a:t>
            </a:r>
            <a:endParaRPr lang="es-MX" sz="3200" dirty="0"/>
          </a:p>
        </p:txBody>
      </p:sp>
      <p:pic>
        <p:nvPicPr>
          <p:cNvPr id="8194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0"/>
            <a:ext cx="5981700" cy="33909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5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Resultado de imagen para ajustes de cos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" t="8424" r="4413" b="9550"/>
          <a:stretch/>
        </p:blipFill>
        <p:spPr bwMode="auto">
          <a:xfrm>
            <a:off x="8171541" y="1785258"/>
            <a:ext cx="4020457" cy="367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762" y="175914"/>
            <a:ext cx="10058400" cy="1609344"/>
          </a:xfrm>
        </p:spPr>
        <p:txBody>
          <a:bodyPr/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5847" y="1595919"/>
            <a:ext cx="7609695" cy="4050792"/>
          </a:xfrm>
        </p:spPr>
        <p:txBody>
          <a:bodyPr>
            <a:normAutofit fontScale="92500" lnSpcReduction="20000"/>
          </a:bodyPr>
          <a:lstStyle/>
          <a:p>
            <a:r>
              <a:rPr lang="es-MX" sz="3600" b="1" dirty="0" smtClean="0"/>
              <a:t>Capacidad </a:t>
            </a:r>
            <a:r>
              <a:rPr lang="es-MX" sz="3600" b="1" dirty="0"/>
              <a:t>altamente elástica:</a:t>
            </a:r>
            <a:r>
              <a:rPr lang="es-MX" sz="3600" dirty="0"/>
              <a:t> los recursos de computación en la nube no solo son altamente escalables (es decir, fáciles de expandir) sino que también son elásticos, lo que significa que la capacidad y </a:t>
            </a:r>
            <a:r>
              <a:rPr lang="es-MX" sz="3600" dirty="0" smtClean="0"/>
              <a:t>los costos también </a:t>
            </a:r>
            <a:r>
              <a:rPr lang="es-MX" sz="3600" dirty="0"/>
              <a:t>se pueden reducir durante períodos de poca demanda</a:t>
            </a:r>
            <a:r>
              <a:rPr lang="es-MX" sz="3600" dirty="0" smtClean="0"/>
              <a:t>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907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24324" y="1025866"/>
            <a:ext cx="6802991" cy="4050792"/>
          </a:xfrm>
        </p:spPr>
        <p:txBody>
          <a:bodyPr>
            <a:noAutofit/>
          </a:bodyPr>
          <a:lstStyle/>
          <a:p>
            <a:pPr algn="r"/>
            <a:r>
              <a:rPr lang="es-MX" sz="3600" b="1" dirty="0" smtClean="0"/>
              <a:t>Facilidad </a:t>
            </a:r>
            <a:r>
              <a:rPr lang="es-MX" sz="3600" b="1" dirty="0"/>
              <a:t>de uso y mantenimiento</a:t>
            </a:r>
            <a:r>
              <a:rPr lang="es-MX" sz="3600" dirty="0" smtClean="0"/>
              <a:t>: </a:t>
            </a:r>
            <a:r>
              <a:rPr lang="es-MX" sz="3600" dirty="0"/>
              <a:t>se pueden implementar recursos y actualizaciones de forma automatizada y estandarizada, aumentando la accesibilidad y eliminando las inconsistencias y la necesidad de actualizaciones </a:t>
            </a:r>
            <a:r>
              <a:rPr lang="es-MX" sz="3600" dirty="0" smtClean="0"/>
              <a:t>manuales.</a:t>
            </a:r>
            <a:endParaRPr lang="es-MX" sz="3600" dirty="0"/>
          </a:p>
        </p:txBody>
      </p:sp>
      <p:pic>
        <p:nvPicPr>
          <p:cNvPr id="10242" name="Picture 2" descr="Resultado de imagen para facilidad de us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" y="1857825"/>
            <a:ext cx="49149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2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esultado de imagen para innovacion mas fac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3714750"/>
            <a:ext cx="6286500" cy="3143250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689353"/>
            <a:ext cx="6807200" cy="4856589"/>
          </a:xfrm>
        </p:spPr>
        <p:txBody>
          <a:bodyPr>
            <a:normAutofit fontScale="92500"/>
          </a:bodyPr>
          <a:lstStyle/>
          <a:p>
            <a:r>
              <a:rPr lang="es-MX" sz="3600" b="1" dirty="0" smtClean="0"/>
              <a:t>Innovación </a:t>
            </a:r>
            <a:r>
              <a:rPr lang="es-MX" sz="3600" b="1" dirty="0"/>
              <a:t>más fácil:</a:t>
            </a:r>
            <a:r>
              <a:rPr lang="es-MX" sz="3600" dirty="0"/>
              <a:t> l</a:t>
            </a:r>
            <a:r>
              <a:rPr lang="es-MX" sz="3600" dirty="0" smtClean="0"/>
              <a:t>iberados </a:t>
            </a:r>
            <a:r>
              <a:rPr lang="es-MX" sz="3600" dirty="0"/>
              <a:t>de las cargas operativas de «</a:t>
            </a:r>
            <a:r>
              <a:rPr lang="es-MX" sz="3600" dirty="0" err="1"/>
              <a:t>racking</a:t>
            </a:r>
            <a:r>
              <a:rPr lang="es-MX" sz="3600" dirty="0"/>
              <a:t> y apilamiento», los departamentos de TI tienen el ancho de banda necesario para </a:t>
            </a:r>
            <a:r>
              <a:rPr lang="es-MX" sz="3600" dirty="0" smtClean="0"/>
              <a:t>impulsar mejoras </a:t>
            </a:r>
            <a:r>
              <a:rPr lang="es-MX" sz="3600" dirty="0"/>
              <a:t>en el proceso empresarial, que pueden tener efectos de largo alcance</a:t>
            </a:r>
            <a:r>
              <a:rPr lang="es-MX" sz="3600" dirty="0" smtClean="0"/>
              <a:t>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1047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1896</TotalTime>
  <Words>918</Words>
  <Application>Microsoft Office PowerPoint</Application>
  <PresentationFormat>Panorámica</PresentationFormat>
  <Paragraphs>86</Paragraphs>
  <Slides>23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Calibri</vt:lpstr>
      <vt:lpstr>Rockwell</vt:lpstr>
      <vt:lpstr>Rockwell Condensed</vt:lpstr>
      <vt:lpstr>Wingdings</vt:lpstr>
      <vt:lpstr>Tipo de madera</vt:lpstr>
      <vt:lpstr>Cómputo en la nube</vt:lpstr>
      <vt:lpstr>Cómputo en la nube</vt:lpstr>
      <vt:lpstr>Cómputo en la nube</vt:lpstr>
      <vt:lpstr>Cómputo en la nube</vt:lpstr>
      <vt:lpstr>beneficios</vt:lpstr>
      <vt:lpstr>beneficios</vt:lpstr>
      <vt:lpstr>beneficios</vt:lpstr>
      <vt:lpstr>beneficios</vt:lpstr>
      <vt:lpstr>beneficios</vt:lpstr>
      <vt:lpstr>beneficios</vt:lpstr>
      <vt:lpstr>Tipos de servicio</vt:lpstr>
      <vt:lpstr>Tipos de servicio</vt:lpstr>
      <vt:lpstr>Tipos de servicio</vt:lpstr>
      <vt:lpstr>Modelos de implementación</vt:lpstr>
      <vt:lpstr>Modelos de implementación</vt:lpstr>
      <vt:lpstr>Modelos de implementación</vt:lpstr>
      <vt:lpstr>Seguridad en la nube</vt:lpstr>
      <vt:lpstr>Seguridad en la nube</vt:lpstr>
      <vt:lpstr>Seguridad en la nube</vt:lpstr>
      <vt:lpstr>Seguridad en la nube</vt:lpstr>
      <vt:lpstr>Seguridad en la nube</vt:lpstr>
      <vt:lpstr>Presentación de PowerPoint</vt:lpstr>
      <vt:lpstr>terminología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Cómputo en la nube</dc:title>
  <dc:creator>Administrativo</dc:creator>
  <cp:lastModifiedBy>Administrativo</cp:lastModifiedBy>
  <cp:revision>32</cp:revision>
  <dcterms:created xsi:type="dcterms:W3CDTF">2019-09-28T17:15:53Z</dcterms:created>
  <dcterms:modified xsi:type="dcterms:W3CDTF">2019-11-10T21:06:49Z</dcterms:modified>
</cp:coreProperties>
</file>