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62" r:id="rId1"/>
  </p:sldMasterIdLst>
  <p:notesMasterIdLst>
    <p:notesMasterId r:id="rId18"/>
  </p:notesMasterIdLst>
  <p:sldIdLst>
    <p:sldId id="256" r:id="rId2"/>
    <p:sldId id="257" r:id="rId3"/>
    <p:sldId id="261" r:id="rId4"/>
    <p:sldId id="264" r:id="rId5"/>
    <p:sldId id="265" r:id="rId6"/>
    <p:sldId id="266" r:id="rId7"/>
    <p:sldId id="267" r:id="rId8"/>
    <p:sldId id="268" r:id="rId9"/>
    <p:sldId id="263" r:id="rId10"/>
    <p:sldId id="262" r:id="rId11"/>
    <p:sldId id="259" r:id="rId12"/>
    <p:sldId id="260" r:id="rId13"/>
    <p:sldId id="269" r:id="rId14"/>
    <p:sldId id="270" r:id="rId15"/>
    <p:sldId id="271" r:id="rId16"/>
    <p:sldId id="25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272"/>
    <p:restoredTop sz="91477"/>
  </p:normalViewPr>
  <p:slideViewPr>
    <p:cSldViewPr snapToGrid="0" snapToObjects="1">
      <p:cViewPr>
        <p:scale>
          <a:sx n="85" d="100"/>
          <a:sy n="85" d="100"/>
        </p:scale>
        <p:origin x="544" y="1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A1805A-EDB4-0842-8A3C-234854688672}" type="datetimeFigureOut">
              <a:rPr lang="es-ES_tradnl" smtClean="0"/>
              <a:t>10/9/16</a:t>
            </a:fld>
            <a:endParaRPr lang="es-ES_tradn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55F7FA-BB17-DB40-91E3-9B07D5963844}" type="slidenum">
              <a:rPr lang="es-ES_tradnl" smtClean="0"/>
              <a:t>‹Nr.›</a:t>
            </a:fld>
            <a:endParaRPr lang="es-ES_tradnl"/>
          </a:p>
        </p:txBody>
      </p:sp>
    </p:spTree>
    <p:extLst>
      <p:ext uri="{BB962C8B-B14F-4D97-AF65-F5344CB8AC3E}">
        <p14:creationId xmlns:p14="http://schemas.microsoft.com/office/powerpoint/2010/main" val="558434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C155F7FA-BB17-DB40-91E3-9B07D5963844}" type="slidenum">
              <a:rPr lang="es-ES_tradnl" smtClean="0"/>
              <a:t>1</a:t>
            </a:fld>
            <a:endParaRPr lang="es-ES_tradnl"/>
          </a:p>
        </p:txBody>
      </p:sp>
    </p:spTree>
    <p:extLst>
      <p:ext uri="{BB962C8B-B14F-4D97-AF65-F5344CB8AC3E}">
        <p14:creationId xmlns:p14="http://schemas.microsoft.com/office/powerpoint/2010/main" val="1099591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s-ES" smtClean="0"/>
              <a:t>Clic para editar título</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465443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Clic para editar título</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t>9/10/16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1802082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Clic para editar título</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t>9/10/16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‹Nr.›</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338634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Clic para editar título</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t>9/10/16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4694923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Clic para editar título</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pPr/>
              <a:t>9/10/16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‹Nr.›</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02368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Clic para editar título</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pPr/>
              <a:t>9/10/16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‹Nr.›</a:t>
            </a:fld>
            <a:endParaRPr lang="en-US" dirty="0"/>
          </a:p>
        </p:txBody>
      </p:sp>
    </p:spTree>
    <p:extLst>
      <p:ext uri="{BB962C8B-B14F-4D97-AF65-F5344CB8AC3E}">
        <p14:creationId xmlns:p14="http://schemas.microsoft.com/office/powerpoint/2010/main" val="5813266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14535265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Clic para editar título</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1794963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1573243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Clic para editar título</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t>9/10/16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1687111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9/10/16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2057750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Clic para editar título</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9/10/16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1536439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Clic para editar título</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9/10/16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1590162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9/10/16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419251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Clic para editar título</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9/10/16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462669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Clic para editar título</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Arrastre la imagen al marcador de posición o haga clic en el icono para agregar</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9/10/16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4393341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Clic para editar título</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9/10/16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6D22F896-40B5-4ADD-8801-0D06FADFA095}" type="slidenum">
              <a:rPr lang="en-US" smtClean="0"/>
              <a:pPr/>
              <a:t>‹Nr.›</a:t>
            </a:fld>
            <a:endParaRPr lang="en-US" dirty="0"/>
          </a:p>
        </p:txBody>
      </p:sp>
    </p:spTree>
    <p:extLst>
      <p:ext uri="{BB962C8B-B14F-4D97-AF65-F5344CB8AC3E}">
        <p14:creationId xmlns:p14="http://schemas.microsoft.com/office/powerpoint/2010/main" val="435861972"/>
      </p:ext>
    </p:extLst>
  </p:cSld>
  <p:clrMap bg1="lt1" tx1="dk1" bg2="lt2" tx2="dk2" accent1="accent1" accent2="accent2" accent3="accent3" accent4="accent4" accent5="accent5" accent6="accent6" hlink="hlink" folHlink="folHlink"/>
  <p:sldLayoutIdLst>
    <p:sldLayoutId id="2147484163" r:id="rId1"/>
    <p:sldLayoutId id="2147484164" r:id="rId2"/>
    <p:sldLayoutId id="2147484165" r:id="rId3"/>
    <p:sldLayoutId id="2147484166" r:id="rId4"/>
    <p:sldLayoutId id="2147484167" r:id="rId5"/>
    <p:sldLayoutId id="2147484168" r:id="rId6"/>
    <p:sldLayoutId id="2147484169" r:id="rId7"/>
    <p:sldLayoutId id="2147484170" r:id="rId8"/>
    <p:sldLayoutId id="2147484171" r:id="rId9"/>
    <p:sldLayoutId id="2147484172" r:id="rId10"/>
    <p:sldLayoutId id="2147484173" r:id="rId11"/>
    <p:sldLayoutId id="2147484174" r:id="rId12"/>
    <p:sldLayoutId id="2147484175" r:id="rId13"/>
    <p:sldLayoutId id="2147484176" r:id="rId14"/>
    <p:sldLayoutId id="2147484177" r:id="rId15"/>
    <p:sldLayoutId id="2147484178"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550544" y="893763"/>
            <a:ext cx="9294496" cy="2387600"/>
          </a:xfrm>
        </p:spPr>
        <p:txBody>
          <a:bodyPr/>
          <a:lstStyle/>
          <a:p>
            <a:r>
              <a:rPr lang="es-ES_tradnl" dirty="0" smtClean="0">
                <a:latin typeface="Arial" charset="0"/>
                <a:ea typeface="Arial" charset="0"/>
                <a:cs typeface="Arial" charset="0"/>
              </a:rPr>
              <a:t>Introducción a Objetive-c</a:t>
            </a:r>
            <a:endParaRPr lang="es-ES_tradnl" dirty="0">
              <a:latin typeface="Arial" charset="0"/>
              <a:ea typeface="Arial" charset="0"/>
              <a:cs typeface="Arial" charset="0"/>
            </a:endParaRPr>
          </a:p>
        </p:txBody>
      </p:sp>
      <p:sp>
        <p:nvSpPr>
          <p:cNvPr id="3" name="Subtítulo 2"/>
          <p:cNvSpPr>
            <a:spLocks noGrp="1"/>
          </p:cNvSpPr>
          <p:nvPr>
            <p:ph type="subTitle" idx="1"/>
          </p:nvPr>
        </p:nvSpPr>
        <p:spPr>
          <a:xfrm>
            <a:off x="1403984" y="3510598"/>
            <a:ext cx="8791575" cy="1655762"/>
          </a:xfrm>
        </p:spPr>
        <p:txBody>
          <a:bodyPr/>
          <a:lstStyle/>
          <a:p>
            <a:r>
              <a:rPr lang="es-ES_tradnl" dirty="0" smtClean="0">
                <a:solidFill>
                  <a:schemeClr val="tx1"/>
                </a:solidFill>
              </a:rPr>
              <a:t>Ing. </a:t>
            </a:r>
            <a:r>
              <a:rPr lang="es-ES_tradnl" dirty="0" smtClean="0">
                <a:solidFill>
                  <a:schemeClr val="tx1"/>
                </a:solidFill>
                <a:latin typeface="Arial" charset="0"/>
                <a:ea typeface="Arial" charset="0"/>
                <a:cs typeface="Arial" charset="0"/>
              </a:rPr>
              <a:t>Felipe</a:t>
            </a:r>
            <a:r>
              <a:rPr lang="es-ES_tradnl" dirty="0" smtClean="0">
                <a:solidFill>
                  <a:schemeClr val="tx1"/>
                </a:solidFill>
              </a:rPr>
              <a:t> Hernández Palafox </a:t>
            </a:r>
            <a:endParaRPr lang="es-ES_tradnl" dirty="0">
              <a:solidFill>
                <a:schemeClr val="tx1"/>
              </a:solidFill>
            </a:endParaRP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7249" y="4338479"/>
            <a:ext cx="1820056" cy="1983861"/>
          </a:xfrm>
          <a:prstGeom prst="rect">
            <a:avLst/>
          </a:prstGeom>
          <a:ln>
            <a:noFill/>
          </a:ln>
          <a:effectLst>
            <a:outerShdw blurRad="292100" dist="139700" dir="2700000" algn="tl" rotWithShape="0">
              <a:srgbClr val="333333">
                <a:alpha val="65000"/>
              </a:srgbClr>
            </a:outerShdw>
          </a:effectLst>
        </p:spPr>
      </p:pic>
      <p:pic>
        <p:nvPicPr>
          <p:cNvPr id="5" name="Imagen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10291" y="4068628"/>
            <a:ext cx="3004949" cy="225371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404204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01320" y="119466"/>
            <a:ext cx="8596668" cy="1320800"/>
          </a:xfrm>
        </p:spPr>
        <p:txBody>
          <a:bodyPr/>
          <a:lstStyle/>
          <a:p>
            <a:r>
              <a:rPr lang="es-ES_tradnl" dirty="0" smtClean="0"/>
              <a:t>Ejemplo de clases y métodos</a:t>
            </a:r>
            <a:endParaRPr lang="es-ES_tradnl" dirty="0"/>
          </a:p>
        </p:txBody>
      </p:sp>
      <p:grpSp>
        <p:nvGrpSpPr>
          <p:cNvPr id="7" name="Agrupar 6"/>
          <p:cNvGrpSpPr/>
          <p:nvPr/>
        </p:nvGrpSpPr>
        <p:grpSpPr>
          <a:xfrm>
            <a:off x="801320" y="942383"/>
            <a:ext cx="10186978" cy="5582403"/>
            <a:chOff x="801320" y="942383"/>
            <a:chExt cx="10378464" cy="5915617"/>
          </a:xfrm>
        </p:grpSpPr>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320" y="975317"/>
              <a:ext cx="3886200" cy="2768600"/>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320" y="4152900"/>
              <a:ext cx="6946900" cy="2705100"/>
            </a:xfrm>
            <a:prstGeom prst="rect">
              <a:avLst/>
            </a:prstGeom>
          </p:spPr>
        </p:pic>
        <p:pic>
          <p:nvPicPr>
            <p:cNvPr id="4" name="Imagen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4984" y="942383"/>
              <a:ext cx="5384800" cy="3708400"/>
            </a:xfrm>
            <a:prstGeom prst="rect">
              <a:avLst/>
            </a:prstGeom>
          </p:spPr>
        </p:pic>
      </p:grpSp>
    </p:spTree>
    <p:extLst>
      <p:ext uri="{BB962C8B-B14F-4D97-AF65-F5344CB8AC3E}">
        <p14:creationId xmlns:p14="http://schemas.microsoft.com/office/powerpoint/2010/main" val="14985680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715208" y="1418663"/>
            <a:ext cx="11032507" cy="1507067"/>
          </a:xfrm>
        </p:spPr>
        <p:txBody>
          <a:bodyPr/>
          <a:lstStyle/>
          <a:p>
            <a:r>
              <a:rPr lang="es-ES_tradnl" dirty="0" smtClean="0">
                <a:latin typeface="Arial" charset="0"/>
                <a:ea typeface="Arial" charset="0"/>
                <a:cs typeface="Arial" charset="0"/>
              </a:rPr>
              <a:t>Instanciar objetos en </a:t>
            </a:r>
            <a:r>
              <a:rPr lang="es-ES_tradnl" dirty="0" err="1" smtClean="0">
                <a:latin typeface="Arial" charset="0"/>
                <a:ea typeface="Arial" charset="0"/>
                <a:cs typeface="Arial" charset="0"/>
              </a:rPr>
              <a:t>objective</a:t>
            </a:r>
            <a:r>
              <a:rPr lang="es-ES_tradnl" dirty="0" smtClean="0">
                <a:latin typeface="Arial" charset="0"/>
                <a:ea typeface="Arial" charset="0"/>
                <a:cs typeface="Arial" charset="0"/>
              </a:rPr>
              <a:t>-c</a:t>
            </a:r>
            <a:endParaRPr lang="es-ES_tradnl" dirty="0">
              <a:latin typeface="Arial" charset="0"/>
              <a:ea typeface="Arial" charset="0"/>
              <a:cs typeface="Arial" charset="0"/>
            </a:endParaRPr>
          </a:p>
        </p:txBody>
      </p:sp>
      <p:sp>
        <p:nvSpPr>
          <p:cNvPr id="6" name="Marcador de contenido 5"/>
          <p:cNvSpPr>
            <a:spLocks noGrp="1"/>
          </p:cNvSpPr>
          <p:nvPr>
            <p:ph idx="1"/>
          </p:nvPr>
        </p:nvSpPr>
        <p:spPr>
          <a:xfrm>
            <a:off x="715208" y="2727701"/>
            <a:ext cx="11326975" cy="3208149"/>
          </a:xfrm>
        </p:spPr>
        <p:txBody>
          <a:bodyPr>
            <a:normAutofit/>
          </a:bodyPr>
          <a:lstStyle/>
          <a:p>
            <a:pPr marL="0" indent="0">
              <a:buNone/>
            </a:pPr>
            <a:r>
              <a:rPr lang="es-ES_tradnl" sz="2800" dirty="0" smtClean="0">
                <a:solidFill>
                  <a:schemeClr val="tx1"/>
                </a:solidFill>
                <a:latin typeface="Arial" charset="0"/>
                <a:ea typeface="Arial" charset="0"/>
                <a:cs typeface="Arial" charset="0"/>
              </a:rPr>
              <a:t>Para  instanciar un objeto, debemos llamar a los métodos </a:t>
            </a:r>
            <a:r>
              <a:rPr lang="es-ES_tradnl" sz="2800" dirty="0" err="1" smtClean="0">
                <a:solidFill>
                  <a:schemeClr val="tx1"/>
                </a:solidFill>
                <a:latin typeface="Arial" charset="0"/>
                <a:ea typeface="Arial" charset="0"/>
                <a:cs typeface="Arial" charset="0"/>
              </a:rPr>
              <a:t>alloc</a:t>
            </a:r>
            <a:r>
              <a:rPr lang="es-ES_tradnl" sz="2800" dirty="0" smtClean="0">
                <a:solidFill>
                  <a:schemeClr val="tx1"/>
                </a:solidFill>
                <a:latin typeface="Arial" charset="0"/>
                <a:ea typeface="Arial" charset="0"/>
                <a:cs typeface="Arial" charset="0"/>
              </a:rPr>
              <a:t> e </a:t>
            </a:r>
            <a:r>
              <a:rPr lang="es-ES_tradnl" sz="2800" dirty="0" err="1" smtClean="0">
                <a:solidFill>
                  <a:schemeClr val="tx1"/>
                </a:solidFill>
                <a:latin typeface="Arial" charset="0"/>
                <a:ea typeface="Arial" charset="0"/>
                <a:cs typeface="Arial" charset="0"/>
              </a:rPr>
              <a:t>init</a:t>
            </a:r>
            <a:r>
              <a:rPr lang="es-ES_tradnl" sz="2800" dirty="0" smtClean="0">
                <a:solidFill>
                  <a:schemeClr val="tx1"/>
                </a:solidFill>
                <a:latin typeface="Arial" charset="0"/>
                <a:ea typeface="Arial" charset="0"/>
                <a:cs typeface="Arial" charset="0"/>
              </a:rPr>
              <a:t> en ese orden por ejemplo:</a:t>
            </a:r>
          </a:p>
          <a:p>
            <a:pPr marL="0" indent="0">
              <a:buNone/>
            </a:pPr>
            <a:endParaRPr lang="es-ES_tradnl" sz="2800" dirty="0">
              <a:solidFill>
                <a:schemeClr val="tx1"/>
              </a:solidFill>
              <a:latin typeface="Arial" charset="0"/>
              <a:ea typeface="Arial" charset="0"/>
              <a:cs typeface="Arial" charset="0"/>
            </a:endParaRPr>
          </a:p>
          <a:p>
            <a:pPr marL="0" indent="0">
              <a:buNone/>
            </a:pPr>
            <a:r>
              <a:rPr lang="es-ES_tradnl" sz="2800" b="1" dirty="0" err="1" smtClean="0">
                <a:solidFill>
                  <a:schemeClr val="tx1"/>
                </a:solidFill>
                <a:latin typeface="Arial" charset="0"/>
                <a:ea typeface="Arial" charset="0"/>
                <a:cs typeface="Arial" charset="0"/>
              </a:rPr>
              <a:t>nombreclase</a:t>
            </a:r>
            <a:r>
              <a:rPr lang="es-ES_tradnl" sz="2800" b="1" dirty="0" smtClean="0">
                <a:solidFill>
                  <a:schemeClr val="tx1"/>
                </a:solidFill>
                <a:latin typeface="Arial" charset="0"/>
                <a:ea typeface="Arial" charset="0"/>
                <a:cs typeface="Arial" charset="0"/>
              </a:rPr>
              <a:t> *objeto = [[</a:t>
            </a:r>
            <a:r>
              <a:rPr lang="es-ES_tradnl" sz="2800" b="1" dirty="0" err="1">
                <a:solidFill>
                  <a:schemeClr val="tx1"/>
                </a:solidFill>
                <a:latin typeface="Arial" charset="0"/>
                <a:ea typeface="Arial" charset="0"/>
                <a:cs typeface="Arial" charset="0"/>
              </a:rPr>
              <a:t>nombreclase</a:t>
            </a:r>
            <a:r>
              <a:rPr lang="es-ES_tradnl" sz="2800" b="1" dirty="0">
                <a:solidFill>
                  <a:schemeClr val="tx1"/>
                </a:solidFill>
                <a:latin typeface="Arial" charset="0"/>
                <a:ea typeface="Arial" charset="0"/>
                <a:cs typeface="Arial" charset="0"/>
              </a:rPr>
              <a:t> </a:t>
            </a:r>
            <a:r>
              <a:rPr lang="es-ES_tradnl" sz="2800" b="1" dirty="0" err="1" smtClean="0">
                <a:solidFill>
                  <a:schemeClr val="tx1"/>
                </a:solidFill>
                <a:latin typeface="Arial" charset="0"/>
                <a:ea typeface="Arial" charset="0"/>
                <a:cs typeface="Arial" charset="0"/>
              </a:rPr>
              <a:t>alloc</a:t>
            </a:r>
            <a:r>
              <a:rPr lang="es-ES_tradnl" sz="2800" b="1" dirty="0" smtClean="0">
                <a:solidFill>
                  <a:schemeClr val="tx1"/>
                </a:solidFill>
                <a:latin typeface="Arial" charset="0"/>
                <a:ea typeface="Arial" charset="0"/>
                <a:cs typeface="Arial" charset="0"/>
              </a:rPr>
              <a:t>] </a:t>
            </a:r>
            <a:r>
              <a:rPr lang="es-ES_tradnl" sz="2800" b="1" dirty="0" err="1" smtClean="0">
                <a:solidFill>
                  <a:schemeClr val="tx1"/>
                </a:solidFill>
                <a:latin typeface="Arial" charset="0"/>
                <a:ea typeface="Arial" charset="0"/>
                <a:cs typeface="Arial" charset="0"/>
              </a:rPr>
              <a:t>init</a:t>
            </a:r>
            <a:r>
              <a:rPr lang="es-ES_tradnl" sz="2800" b="1" dirty="0" smtClean="0">
                <a:solidFill>
                  <a:schemeClr val="tx1"/>
                </a:solidFill>
                <a:latin typeface="Arial" charset="0"/>
                <a:ea typeface="Arial" charset="0"/>
                <a:cs typeface="Arial" charset="0"/>
              </a:rPr>
              <a:t>];</a:t>
            </a:r>
          </a:p>
          <a:p>
            <a:pPr marL="0" indent="0">
              <a:buNone/>
            </a:pPr>
            <a:r>
              <a:rPr lang="es-ES_tradnl" sz="2800" dirty="0" smtClean="0">
                <a:solidFill>
                  <a:schemeClr val="tx1"/>
                </a:solidFill>
                <a:latin typeface="Arial" charset="0"/>
                <a:ea typeface="Arial" charset="0"/>
                <a:cs typeface="Arial" charset="0"/>
              </a:rPr>
              <a:t>Hay otra forma  que es la siguiente:</a:t>
            </a:r>
          </a:p>
          <a:p>
            <a:pPr marL="0" indent="0">
              <a:buNone/>
            </a:pPr>
            <a:r>
              <a:rPr lang="es-ES_tradnl" sz="2800" b="1" dirty="0" err="1">
                <a:solidFill>
                  <a:schemeClr val="tx1"/>
                </a:solidFill>
                <a:latin typeface="Arial" charset="0"/>
                <a:ea typeface="Arial" charset="0"/>
                <a:cs typeface="Arial" charset="0"/>
              </a:rPr>
              <a:t>n</a:t>
            </a:r>
            <a:r>
              <a:rPr lang="es-ES_tradnl" sz="2800" b="1" dirty="0" err="1" smtClean="0">
                <a:solidFill>
                  <a:schemeClr val="tx1"/>
                </a:solidFill>
                <a:latin typeface="Arial" charset="0"/>
                <a:ea typeface="Arial" charset="0"/>
                <a:cs typeface="Arial" charset="0"/>
              </a:rPr>
              <a:t>ombreclase</a:t>
            </a:r>
            <a:r>
              <a:rPr lang="es-ES_tradnl" sz="2800" b="1" dirty="0" smtClean="0">
                <a:solidFill>
                  <a:schemeClr val="tx1"/>
                </a:solidFill>
                <a:latin typeface="Arial" charset="0"/>
                <a:ea typeface="Arial" charset="0"/>
                <a:cs typeface="Arial" charset="0"/>
              </a:rPr>
              <a:t> *objeto =[</a:t>
            </a:r>
            <a:r>
              <a:rPr lang="es-ES_tradnl" sz="2800" b="1" dirty="0" err="1" smtClean="0">
                <a:solidFill>
                  <a:schemeClr val="tx1"/>
                </a:solidFill>
                <a:latin typeface="Arial" charset="0"/>
                <a:ea typeface="Arial" charset="0"/>
                <a:cs typeface="Arial" charset="0"/>
              </a:rPr>
              <a:t>nombreclase</a:t>
            </a:r>
            <a:r>
              <a:rPr lang="es-ES_tradnl" sz="2800" b="1" dirty="0" smtClean="0">
                <a:solidFill>
                  <a:schemeClr val="tx1"/>
                </a:solidFill>
                <a:latin typeface="Arial" charset="0"/>
                <a:ea typeface="Arial" charset="0"/>
                <a:cs typeface="Arial" charset="0"/>
              </a:rPr>
              <a:t> new];</a:t>
            </a:r>
          </a:p>
        </p:txBody>
      </p:sp>
    </p:spTree>
    <p:extLst>
      <p:ext uri="{BB962C8B-B14F-4D97-AF65-F5344CB8AC3E}">
        <p14:creationId xmlns:p14="http://schemas.microsoft.com/office/powerpoint/2010/main" val="18546586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715208" y="1418663"/>
            <a:ext cx="11032507" cy="1507067"/>
          </a:xfrm>
        </p:spPr>
        <p:txBody>
          <a:bodyPr/>
          <a:lstStyle/>
          <a:p>
            <a:r>
              <a:rPr lang="es-ES_tradnl" dirty="0" smtClean="0">
                <a:latin typeface="Arial" charset="0"/>
                <a:ea typeface="Arial" charset="0"/>
                <a:cs typeface="Arial" charset="0"/>
              </a:rPr>
              <a:t>Instanciar objetos en </a:t>
            </a:r>
            <a:r>
              <a:rPr lang="es-ES_tradnl" dirty="0" err="1" smtClean="0">
                <a:latin typeface="Arial" charset="0"/>
                <a:ea typeface="Arial" charset="0"/>
                <a:cs typeface="Arial" charset="0"/>
              </a:rPr>
              <a:t>objective</a:t>
            </a:r>
            <a:r>
              <a:rPr lang="es-ES_tradnl" dirty="0" smtClean="0">
                <a:latin typeface="Arial" charset="0"/>
                <a:ea typeface="Arial" charset="0"/>
                <a:cs typeface="Arial" charset="0"/>
              </a:rPr>
              <a:t>-c</a:t>
            </a:r>
            <a:endParaRPr lang="es-ES_tradnl" dirty="0">
              <a:latin typeface="Arial" charset="0"/>
              <a:ea typeface="Arial" charset="0"/>
              <a:cs typeface="Arial" charset="0"/>
            </a:endParaRPr>
          </a:p>
        </p:txBody>
      </p:sp>
      <p:sp>
        <p:nvSpPr>
          <p:cNvPr id="6" name="Marcador de contenido 5"/>
          <p:cNvSpPr>
            <a:spLocks noGrp="1"/>
          </p:cNvSpPr>
          <p:nvPr>
            <p:ph idx="1"/>
          </p:nvPr>
        </p:nvSpPr>
        <p:spPr>
          <a:xfrm>
            <a:off x="715207" y="3192650"/>
            <a:ext cx="11326975" cy="3208149"/>
          </a:xfrm>
        </p:spPr>
        <p:txBody>
          <a:bodyPr>
            <a:normAutofit/>
          </a:bodyPr>
          <a:lstStyle/>
          <a:p>
            <a:pPr marL="0" indent="0">
              <a:buNone/>
            </a:pPr>
            <a:r>
              <a:rPr lang="es-ES_tradnl" sz="2800" dirty="0" smtClean="0">
                <a:solidFill>
                  <a:schemeClr val="tx1"/>
                </a:solidFill>
                <a:latin typeface="Arial" charset="0"/>
                <a:ea typeface="Arial" charset="0"/>
                <a:cs typeface="Arial" charset="0"/>
              </a:rPr>
              <a:t>El </a:t>
            </a:r>
            <a:r>
              <a:rPr lang="es-ES_tradnl" sz="2800" dirty="0" err="1" smtClean="0">
                <a:solidFill>
                  <a:schemeClr val="tx1"/>
                </a:solidFill>
                <a:latin typeface="Arial" charset="0"/>
                <a:ea typeface="Arial" charset="0"/>
                <a:cs typeface="Arial" charset="0"/>
              </a:rPr>
              <a:t>metodo</a:t>
            </a:r>
            <a:r>
              <a:rPr lang="es-ES_tradnl" sz="2800" dirty="0" smtClean="0">
                <a:solidFill>
                  <a:schemeClr val="tx1"/>
                </a:solidFill>
                <a:latin typeface="Arial" charset="0"/>
                <a:ea typeface="Arial" charset="0"/>
                <a:cs typeface="Arial" charset="0"/>
              </a:rPr>
              <a:t>  de la clase </a:t>
            </a:r>
            <a:r>
              <a:rPr lang="es-ES_tradnl" sz="2800" dirty="0" err="1" smtClean="0">
                <a:solidFill>
                  <a:schemeClr val="tx1"/>
                </a:solidFill>
                <a:latin typeface="Arial" charset="0"/>
                <a:ea typeface="Arial" charset="0"/>
                <a:cs typeface="Arial" charset="0"/>
              </a:rPr>
              <a:t>alloc</a:t>
            </a:r>
            <a:r>
              <a:rPr lang="es-ES_tradnl" sz="2800" dirty="0" smtClean="0">
                <a:solidFill>
                  <a:schemeClr val="tx1"/>
                </a:solidFill>
                <a:latin typeface="Arial" charset="0"/>
                <a:ea typeface="Arial" charset="0"/>
                <a:cs typeface="Arial" charset="0"/>
              </a:rPr>
              <a:t> que se ejecuta sobre la clase “</a:t>
            </a:r>
            <a:r>
              <a:rPr lang="es-ES_tradnl" sz="2800" dirty="0" err="1" smtClean="0">
                <a:solidFill>
                  <a:schemeClr val="tx1"/>
                </a:solidFill>
                <a:latin typeface="Arial" charset="0"/>
                <a:ea typeface="Arial" charset="0"/>
                <a:cs typeface="Arial" charset="0"/>
              </a:rPr>
              <a:t>nombreclase</a:t>
            </a:r>
            <a:r>
              <a:rPr lang="es-ES_tradnl" sz="2800" dirty="0" smtClean="0">
                <a:solidFill>
                  <a:schemeClr val="tx1"/>
                </a:solidFill>
                <a:latin typeface="Arial" charset="0"/>
                <a:ea typeface="Arial" charset="0"/>
                <a:cs typeface="Arial" charset="0"/>
              </a:rPr>
              <a:t>” reserva memoria dinámica  del objeto  y pone en cero todas las variables de instancia del objeto. El método de la clase </a:t>
            </a:r>
            <a:r>
              <a:rPr lang="es-ES_tradnl" sz="2800" dirty="0" err="1" smtClean="0">
                <a:solidFill>
                  <a:schemeClr val="tx1"/>
                </a:solidFill>
                <a:latin typeface="Arial" charset="0"/>
                <a:ea typeface="Arial" charset="0"/>
                <a:cs typeface="Arial" charset="0"/>
              </a:rPr>
              <a:t>alloc</a:t>
            </a:r>
            <a:r>
              <a:rPr lang="es-ES_tradnl" sz="2800" dirty="0" smtClean="0">
                <a:solidFill>
                  <a:schemeClr val="tx1"/>
                </a:solidFill>
                <a:latin typeface="Arial" charset="0"/>
                <a:ea typeface="Arial" charset="0"/>
                <a:cs typeface="Arial" charset="0"/>
              </a:rPr>
              <a:t> seria equivalente al operador new en </a:t>
            </a:r>
            <a:r>
              <a:rPr lang="es-ES_tradnl" sz="2800" dirty="0" err="1" smtClean="0">
                <a:solidFill>
                  <a:schemeClr val="tx1"/>
                </a:solidFill>
                <a:latin typeface="Arial" charset="0"/>
                <a:ea typeface="Arial" charset="0"/>
                <a:cs typeface="Arial" charset="0"/>
              </a:rPr>
              <a:t>c++</a:t>
            </a:r>
            <a:r>
              <a:rPr lang="es-ES_tradnl" sz="2800" dirty="0" smtClean="0">
                <a:solidFill>
                  <a:schemeClr val="tx1"/>
                </a:solidFill>
                <a:latin typeface="Arial" charset="0"/>
                <a:ea typeface="Arial" charset="0"/>
                <a:cs typeface="Arial" charset="0"/>
              </a:rPr>
              <a:t> o java.</a:t>
            </a:r>
          </a:p>
        </p:txBody>
      </p:sp>
    </p:spTree>
    <p:extLst>
      <p:ext uri="{BB962C8B-B14F-4D97-AF65-F5344CB8AC3E}">
        <p14:creationId xmlns:p14="http://schemas.microsoft.com/office/powerpoint/2010/main" val="692979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Propiedades de una clase</a:t>
            </a:r>
            <a:endParaRPr lang="es-ES_tradnl" dirty="0"/>
          </a:p>
        </p:txBody>
      </p:sp>
      <p:sp>
        <p:nvSpPr>
          <p:cNvPr id="3" name="Marcador de contenido 2"/>
          <p:cNvSpPr>
            <a:spLocks noGrp="1"/>
          </p:cNvSpPr>
          <p:nvPr>
            <p:ph idx="1"/>
          </p:nvPr>
        </p:nvSpPr>
        <p:spPr>
          <a:xfrm>
            <a:off x="677333" y="1580827"/>
            <a:ext cx="11070382" cy="4460535"/>
          </a:xfrm>
        </p:spPr>
        <p:txBody>
          <a:bodyPr>
            <a:noAutofit/>
          </a:bodyPr>
          <a:lstStyle/>
          <a:p>
            <a:pPr fontAlgn="base"/>
            <a:r>
              <a:rPr lang="es-ES_tradnl" sz="2800" dirty="0">
                <a:latin typeface="Arial" charset="0"/>
                <a:ea typeface="Arial" charset="0"/>
                <a:cs typeface="Arial" charset="0"/>
              </a:rPr>
              <a:t>La manera de utilizar propiedades en una clase es por medio de la siguiente palabra reservada que es </a:t>
            </a:r>
            <a:r>
              <a:rPr lang="es-ES_tradnl" sz="2800" b="1" dirty="0">
                <a:latin typeface="Arial" charset="0"/>
                <a:ea typeface="Arial" charset="0"/>
                <a:cs typeface="Arial" charset="0"/>
              </a:rPr>
              <a:t>@</a:t>
            </a:r>
            <a:r>
              <a:rPr lang="es-ES_tradnl" sz="2800" b="1" dirty="0" err="1">
                <a:latin typeface="Arial" charset="0"/>
                <a:ea typeface="Arial" charset="0"/>
                <a:cs typeface="Arial" charset="0"/>
              </a:rPr>
              <a:t>property</a:t>
            </a:r>
            <a:r>
              <a:rPr lang="es-ES_tradnl" sz="2800" b="1" dirty="0">
                <a:latin typeface="Arial" charset="0"/>
                <a:ea typeface="Arial" charset="0"/>
                <a:cs typeface="Arial" charset="0"/>
              </a:rPr>
              <a:t>, </a:t>
            </a:r>
            <a:r>
              <a:rPr lang="es-ES_tradnl" sz="2800" dirty="0">
                <a:latin typeface="Arial" charset="0"/>
                <a:ea typeface="Arial" charset="0"/>
                <a:cs typeface="Arial" charset="0"/>
              </a:rPr>
              <a:t>estos representan atributos estáticos de una clase, lo cual son cosas que no necesariamente necesitan ser computadas.</a:t>
            </a:r>
          </a:p>
          <a:p>
            <a:pPr fontAlgn="base"/>
            <a:r>
              <a:rPr lang="es-ES_tradnl" sz="2800" dirty="0">
                <a:latin typeface="Arial" charset="0"/>
                <a:ea typeface="Arial" charset="0"/>
                <a:cs typeface="Arial" charset="0"/>
              </a:rPr>
              <a:t>Si </a:t>
            </a:r>
            <a:r>
              <a:rPr lang="es-ES_tradnl" sz="2800" dirty="0" smtClean="0">
                <a:latin typeface="Arial" charset="0"/>
                <a:ea typeface="Arial" charset="0"/>
                <a:cs typeface="Arial" charset="0"/>
              </a:rPr>
              <a:t> se observa </a:t>
            </a:r>
            <a:r>
              <a:rPr lang="es-ES_tradnl" sz="2800" dirty="0">
                <a:latin typeface="Arial" charset="0"/>
                <a:ea typeface="Arial" charset="0"/>
                <a:cs typeface="Arial" charset="0"/>
              </a:rPr>
              <a:t>bien, y </a:t>
            </a:r>
            <a:r>
              <a:rPr lang="es-ES_tradnl" sz="2800" dirty="0" smtClean="0">
                <a:latin typeface="Arial" charset="0"/>
                <a:ea typeface="Arial" charset="0"/>
                <a:cs typeface="Arial" charset="0"/>
              </a:rPr>
              <a:t>se </a:t>
            </a:r>
            <a:r>
              <a:rPr lang="es-ES_tradnl" sz="2800" dirty="0">
                <a:latin typeface="Arial" charset="0"/>
                <a:ea typeface="Arial" charset="0"/>
                <a:cs typeface="Arial" charset="0"/>
              </a:rPr>
              <a:t>comparas con otros lenguajes pues no era necesario ninguna palabra reservada para la creación de una propiedad, pero esto tiene sus ventajas, como principio, creara automáticamente una variable de instancia así como sus métodos accesorios (</a:t>
            </a:r>
            <a:r>
              <a:rPr lang="es-ES_tradnl" sz="2800" b="1" dirty="0" err="1">
                <a:latin typeface="Arial" charset="0"/>
                <a:ea typeface="Arial" charset="0"/>
                <a:cs typeface="Arial" charset="0"/>
              </a:rPr>
              <a:t>getter</a:t>
            </a:r>
            <a:r>
              <a:rPr lang="es-ES_tradnl" sz="2800" b="1" dirty="0">
                <a:latin typeface="Arial" charset="0"/>
                <a:ea typeface="Arial" charset="0"/>
                <a:cs typeface="Arial" charset="0"/>
              </a:rPr>
              <a:t>/setter</a:t>
            </a:r>
            <a:r>
              <a:rPr lang="es-ES_tradnl" sz="2800" dirty="0" smtClean="0">
                <a:latin typeface="Arial" charset="0"/>
                <a:ea typeface="Arial" charset="0"/>
                <a:cs typeface="Arial" charset="0"/>
              </a:rPr>
              <a:t>).</a:t>
            </a:r>
            <a:r>
              <a:rPr lang="es-ES_tradnl" sz="2800" dirty="0">
                <a:latin typeface="Arial" charset="0"/>
                <a:ea typeface="Arial" charset="0"/>
                <a:cs typeface="Arial" charset="0"/>
              </a:rPr>
              <a:t/>
            </a:r>
            <a:br>
              <a:rPr lang="es-ES_tradnl" sz="2800" dirty="0">
                <a:latin typeface="Arial" charset="0"/>
                <a:ea typeface="Arial" charset="0"/>
                <a:cs typeface="Arial" charset="0"/>
              </a:rPr>
            </a:br>
            <a:endParaRPr lang="es-ES_tradnl" sz="2800" dirty="0">
              <a:latin typeface="Arial" charset="0"/>
              <a:ea typeface="Arial" charset="0"/>
              <a:cs typeface="Arial" charset="0"/>
            </a:endParaRPr>
          </a:p>
        </p:txBody>
      </p:sp>
    </p:spTree>
    <p:extLst>
      <p:ext uri="{BB962C8B-B14F-4D97-AF65-F5344CB8AC3E}">
        <p14:creationId xmlns:p14="http://schemas.microsoft.com/office/powerpoint/2010/main" val="691321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738753"/>
          </a:xfrm>
        </p:spPr>
        <p:txBody>
          <a:bodyPr/>
          <a:lstStyle/>
          <a:p>
            <a:r>
              <a:rPr lang="es-ES_tradnl" dirty="0"/>
              <a:t>Propiedades de una clase</a:t>
            </a:r>
          </a:p>
        </p:txBody>
      </p:sp>
      <p:sp>
        <p:nvSpPr>
          <p:cNvPr id="3" name="Marcador de contenido 2"/>
          <p:cNvSpPr>
            <a:spLocks noGrp="1"/>
          </p:cNvSpPr>
          <p:nvPr>
            <p:ph idx="1"/>
          </p:nvPr>
        </p:nvSpPr>
        <p:spPr>
          <a:xfrm>
            <a:off x="677334" y="1556156"/>
            <a:ext cx="10589934" cy="1063058"/>
          </a:xfrm>
        </p:spPr>
        <p:txBody>
          <a:bodyPr>
            <a:normAutofit/>
          </a:bodyPr>
          <a:lstStyle/>
          <a:p>
            <a:r>
              <a:rPr lang="es-ES_tradnl" sz="2800">
                <a:latin typeface="Arial" charset="0"/>
                <a:ea typeface="Arial" charset="0"/>
                <a:cs typeface="Arial" charset="0"/>
              </a:rPr>
              <a:t>Supongamos que queremos tener una propiedad </a:t>
            </a:r>
            <a:r>
              <a:rPr lang="es-ES_tradnl" sz="2800" b="1">
                <a:latin typeface="Arial" charset="0"/>
                <a:ea typeface="Arial" charset="0"/>
                <a:cs typeface="Arial" charset="0"/>
              </a:rPr>
              <a:t>Estatura </a:t>
            </a:r>
            <a:endParaRPr lang="es-ES_tradnl" sz="2800" dirty="0">
              <a:latin typeface="Arial" charset="0"/>
              <a:ea typeface="Arial" charset="0"/>
              <a:cs typeface="Arial" charset="0"/>
            </a:endParaRP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270" y="2268216"/>
            <a:ext cx="3980800" cy="660963"/>
          </a:xfrm>
          <a:prstGeom prst="rect">
            <a:avLst/>
          </a:prstGeom>
        </p:spPr>
      </p:pic>
      <p:sp>
        <p:nvSpPr>
          <p:cNvPr id="10" name="Marcador de contenido 2"/>
          <p:cNvSpPr txBox="1">
            <a:spLocks/>
          </p:cNvSpPr>
          <p:nvPr/>
        </p:nvSpPr>
        <p:spPr>
          <a:xfrm>
            <a:off x="829734" y="2963921"/>
            <a:ext cx="10589934" cy="154608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s-ES_tradnl" sz="2800" dirty="0">
                <a:latin typeface="Arial" charset="0"/>
                <a:ea typeface="Arial" charset="0"/>
                <a:cs typeface="Arial" charset="0"/>
              </a:rPr>
              <a:t>Al declararlo así, </a:t>
            </a:r>
            <a:r>
              <a:rPr lang="es-ES_tradnl" sz="2800" dirty="0" smtClean="0">
                <a:latin typeface="Arial" charset="0"/>
                <a:ea typeface="Arial" charset="0"/>
                <a:cs typeface="Arial" charset="0"/>
              </a:rPr>
              <a:t>automáticamente </a:t>
            </a:r>
            <a:r>
              <a:rPr lang="es-ES_tradnl" sz="2800" dirty="0">
                <a:latin typeface="Arial" charset="0"/>
                <a:ea typeface="Arial" charset="0"/>
                <a:cs typeface="Arial" charset="0"/>
              </a:rPr>
              <a:t>nos da sus métodos accesorios los cuales podríamos accederlos sencillamente de la siguiente forma.</a:t>
            </a:r>
          </a:p>
        </p:txBody>
      </p:sp>
      <p:pic>
        <p:nvPicPr>
          <p:cNvPr id="8" name="Imagen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8269" y="4510007"/>
            <a:ext cx="5123927" cy="836908"/>
          </a:xfrm>
          <a:prstGeom prst="rect">
            <a:avLst/>
          </a:prstGeom>
        </p:spPr>
      </p:pic>
    </p:spTree>
    <p:extLst>
      <p:ext uri="{BB962C8B-B14F-4D97-AF65-F5344CB8AC3E}">
        <p14:creationId xmlns:p14="http://schemas.microsoft.com/office/powerpoint/2010/main" val="657430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940231"/>
          </a:xfrm>
        </p:spPr>
        <p:txBody>
          <a:bodyPr/>
          <a:lstStyle/>
          <a:p>
            <a:r>
              <a:rPr lang="es-ES_tradnl" dirty="0"/>
              <a:t>Propiedades de una clase</a:t>
            </a:r>
          </a:p>
        </p:txBody>
      </p:sp>
      <p:sp>
        <p:nvSpPr>
          <p:cNvPr id="4" name="Rectángulo 3"/>
          <p:cNvSpPr/>
          <p:nvPr/>
        </p:nvSpPr>
        <p:spPr>
          <a:xfrm>
            <a:off x="677334" y="1716898"/>
            <a:ext cx="10419452" cy="3539430"/>
          </a:xfrm>
          <a:prstGeom prst="rect">
            <a:avLst/>
          </a:prstGeom>
        </p:spPr>
        <p:txBody>
          <a:bodyPr wrap="square">
            <a:spAutoFit/>
          </a:bodyPr>
          <a:lstStyle/>
          <a:p>
            <a:r>
              <a:rPr lang="es-ES_tradnl" sz="2800" dirty="0">
                <a:solidFill>
                  <a:srgbClr val="333A42"/>
                </a:solidFill>
                <a:latin typeface="Arial" charset="0"/>
                <a:ea typeface="Arial" charset="0"/>
                <a:cs typeface="Arial" charset="0"/>
              </a:rPr>
              <a:t>Como pueden observar, a diferencia de otros lenguajes como Java por ejemplo, la nomenclatura que tenia era que a los métodos </a:t>
            </a:r>
            <a:r>
              <a:rPr lang="es-ES_tradnl" sz="2800" dirty="0" err="1">
                <a:solidFill>
                  <a:srgbClr val="333A42"/>
                </a:solidFill>
                <a:latin typeface="Arial" charset="0"/>
                <a:ea typeface="Arial" charset="0"/>
                <a:cs typeface="Arial" charset="0"/>
              </a:rPr>
              <a:t>get</a:t>
            </a:r>
            <a:r>
              <a:rPr lang="es-ES_tradnl" sz="2800" dirty="0">
                <a:solidFill>
                  <a:srgbClr val="333A42"/>
                </a:solidFill>
                <a:latin typeface="Arial" charset="0"/>
                <a:ea typeface="Arial" charset="0"/>
                <a:cs typeface="Arial" charset="0"/>
              </a:rPr>
              <a:t> se les colocaba de esa forma </a:t>
            </a:r>
            <a:r>
              <a:rPr lang="es-ES_tradnl" sz="2800" b="1" dirty="0" err="1">
                <a:solidFill>
                  <a:srgbClr val="333A42"/>
                </a:solidFill>
                <a:latin typeface="Arial" charset="0"/>
                <a:ea typeface="Arial" charset="0"/>
                <a:cs typeface="Arial" charset="0"/>
              </a:rPr>
              <a:t>get</a:t>
            </a:r>
            <a:r>
              <a:rPr lang="es-ES_tradnl" sz="2800" b="1" dirty="0">
                <a:solidFill>
                  <a:srgbClr val="333A42"/>
                </a:solidFill>
                <a:latin typeface="Arial" charset="0"/>
                <a:ea typeface="Arial" charset="0"/>
                <a:cs typeface="Arial" charset="0"/>
              </a:rPr>
              <a:t>&lt;Variable&gt;</a:t>
            </a:r>
            <a:r>
              <a:rPr lang="es-ES_tradnl" sz="2800" dirty="0">
                <a:solidFill>
                  <a:srgbClr val="333A42"/>
                </a:solidFill>
                <a:latin typeface="Arial" charset="0"/>
                <a:ea typeface="Arial" charset="0"/>
                <a:cs typeface="Arial" charset="0"/>
              </a:rPr>
              <a:t>, pues esto en </a:t>
            </a:r>
            <a:r>
              <a:rPr lang="es-ES_tradnl" sz="2800" dirty="0" err="1">
                <a:solidFill>
                  <a:srgbClr val="333A42"/>
                </a:solidFill>
                <a:latin typeface="Arial" charset="0"/>
                <a:ea typeface="Arial" charset="0"/>
                <a:cs typeface="Arial" charset="0"/>
              </a:rPr>
              <a:t>Objective</a:t>
            </a:r>
            <a:r>
              <a:rPr lang="es-ES_tradnl" sz="2800" dirty="0">
                <a:solidFill>
                  <a:srgbClr val="333A42"/>
                </a:solidFill>
                <a:latin typeface="Arial" charset="0"/>
                <a:ea typeface="Arial" charset="0"/>
                <a:cs typeface="Arial" charset="0"/>
              </a:rPr>
              <a:t>-C no se hace, únicamente se coloca el mismo nombre de la propiedad como método </a:t>
            </a:r>
            <a:r>
              <a:rPr lang="es-ES_tradnl" sz="2800" b="1" dirty="0" err="1">
                <a:solidFill>
                  <a:srgbClr val="333A42"/>
                </a:solidFill>
                <a:latin typeface="Arial" charset="0"/>
                <a:ea typeface="Arial" charset="0"/>
                <a:cs typeface="Arial" charset="0"/>
              </a:rPr>
              <a:t>get</a:t>
            </a:r>
            <a:r>
              <a:rPr lang="es-ES_tradnl" sz="2800" b="1" dirty="0">
                <a:solidFill>
                  <a:srgbClr val="333A42"/>
                </a:solidFill>
                <a:latin typeface="Arial" charset="0"/>
                <a:ea typeface="Arial" charset="0"/>
                <a:cs typeface="Arial" charset="0"/>
              </a:rPr>
              <a:t> </a:t>
            </a:r>
            <a:r>
              <a:rPr lang="es-ES_tradnl" sz="2800" dirty="0">
                <a:solidFill>
                  <a:srgbClr val="333A42"/>
                </a:solidFill>
                <a:latin typeface="Arial" charset="0"/>
                <a:ea typeface="Arial" charset="0"/>
                <a:cs typeface="Arial" charset="0"/>
              </a:rPr>
              <a:t>a diferencia de los </a:t>
            </a:r>
            <a:r>
              <a:rPr lang="es-ES_tradnl" sz="2800" b="1" dirty="0">
                <a:solidFill>
                  <a:srgbClr val="333A42"/>
                </a:solidFill>
                <a:latin typeface="Arial" charset="0"/>
                <a:ea typeface="Arial" charset="0"/>
                <a:cs typeface="Arial" charset="0"/>
              </a:rPr>
              <a:t>set </a:t>
            </a:r>
            <a:r>
              <a:rPr lang="es-ES_tradnl" sz="2800" dirty="0">
                <a:solidFill>
                  <a:srgbClr val="333A42"/>
                </a:solidFill>
                <a:latin typeface="Arial" charset="0"/>
                <a:ea typeface="Arial" charset="0"/>
                <a:cs typeface="Arial" charset="0"/>
              </a:rPr>
              <a:t>que se siguen manteniendo de la misma manera </a:t>
            </a:r>
            <a:r>
              <a:rPr lang="es-ES_tradnl" sz="2800" b="1" dirty="0" err="1">
                <a:solidFill>
                  <a:srgbClr val="333A42"/>
                </a:solidFill>
                <a:latin typeface="Arial" charset="0"/>
                <a:ea typeface="Arial" charset="0"/>
                <a:cs typeface="Arial" charset="0"/>
              </a:rPr>
              <a:t>get</a:t>
            </a:r>
            <a:r>
              <a:rPr lang="es-ES_tradnl" sz="2800" b="1" dirty="0">
                <a:solidFill>
                  <a:srgbClr val="333A42"/>
                </a:solidFill>
                <a:latin typeface="Arial" charset="0"/>
                <a:ea typeface="Arial" charset="0"/>
                <a:cs typeface="Arial" charset="0"/>
              </a:rPr>
              <a:t>&lt;Variable&gt;</a:t>
            </a:r>
            <a:r>
              <a:rPr lang="es-ES_tradnl" sz="2800" dirty="0">
                <a:solidFill>
                  <a:srgbClr val="333A42"/>
                </a:solidFill>
                <a:latin typeface="Arial" charset="0"/>
                <a:ea typeface="Arial" charset="0"/>
                <a:cs typeface="Arial" charset="0"/>
              </a:rPr>
              <a:t>, probablemente es lo que mas ha de importar en esta parte, la nomenclatura de estos.</a:t>
            </a:r>
            <a:endParaRPr lang="es-ES_tradnl" sz="2800" dirty="0">
              <a:latin typeface="Arial" charset="0"/>
              <a:ea typeface="Arial" charset="0"/>
              <a:cs typeface="Arial" charset="0"/>
            </a:endParaRPr>
          </a:p>
        </p:txBody>
      </p:sp>
    </p:spTree>
    <p:extLst>
      <p:ext uri="{BB962C8B-B14F-4D97-AF65-F5344CB8AC3E}">
        <p14:creationId xmlns:p14="http://schemas.microsoft.com/office/powerpoint/2010/main" val="21413703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715208" y="1418663"/>
            <a:ext cx="11032507" cy="1507067"/>
          </a:xfrm>
        </p:spPr>
        <p:txBody>
          <a:bodyPr/>
          <a:lstStyle/>
          <a:p>
            <a:r>
              <a:rPr lang="es-ES_tradnl" dirty="0" smtClean="0">
                <a:latin typeface="Arial" charset="0"/>
                <a:ea typeface="Arial" charset="0"/>
                <a:cs typeface="Arial" charset="0"/>
              </a:rPr>
              <a:t>Ejercicios</a:t>
            </a:r>
            <a:endParaRPr lang="es-ES_tradnl" dirty="0">
              <a:latin typeface="Arial" charset="0"/>
              <a:ea typeface="Arial" charset="0"/>
              <a:cs typeface="Arial" charset="0"/>
            </a:endParaRPr>
          </a:p>
        </p:txBody>
      </p:sp>
      <p:sp>
        <p:nvSpPr>
          <p:cNvPr id="6" name="Marcador de contenido 5"/>
          <p:cNvSpPr>
            <a:spLocks noGrp="1"/>
          </p:cNvSpPr>
          <p:nvPr>
            <p:ph idx="1"/>
          </p:nvPr>
        </p:nvSpPr>
        <p:spPr>
          <a:xfrm>
            <a:off x="715208" y="3192651"/>
            <a:ext cx="8534400" cy="1387524"/>
          </a:xfrm>
        </p:spPr>
        <p:txBody>
          <a:bodyPr/>
          <a:lstStyle/>
          <a:p>
            <a:r>
              <a:rPr lang="es-ES_tradnl" sz="2800" dirty="0" smtClean="0">
                <a:solidFill>
                  <a:schemeClr val="tx1"/>
                </a:solidFill>
                <a:latin typeface="Arial" charset="0"/>
                <a:ea typeface="Arial" charset="0"/>
                <a:cs typeface="Arial" charset="0"/>
              </a:rPr>
              <a:t>link</a:t>
            </a:r>
            <a:endParaRPr lang="es-ES_tradnl" sz="2800" dirty="0">
              <a:solidFill>
                <a:schemeClr val="tx1"/>
              </a:solidFill>
              <a:latin typeface="Arial" charset="0"/>
              <a:ea typeface="Arial" charset="0"/>
              <a:cs typeface="Arial" charset="0"/>
            </a:endParaRPr>
          </a:p>
        </p:txBody>
      </p:sp>
    </p:spTree>
    <p:extLst>
      <p:ext uri="{BB962C8B-B14F-4D97-AF65-F5344CB8AC3E}">
        <p14:creationId xmlns:p14="http://schemas.microsoft.com/office/powerpoint/2010/main" val="2083245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75723" y="225299"/>
            <a:ext cx="11032507" cy="1507067"/>
          </a:xfrm>
        </p:spPr>
        <p:txBody>
          <a:bodyPr/>
          <a:lstStyle/>
          <a:p>
            <a:r>
              <a:rPr lang="es-ES_tradnl" dirty="0" smtClean="0">
                <a:latin typeface="Arial" charset="0"/>
                <a:ea typeface="Arial" charset="0"/>
                <a:cs typeface="Arial" charset="0"/>
              </a:rPr>
              <a:t>Historia</a:t>
            </a:r>
            <a:endParaRPr lang="es-ES_tradnl" dirty="0">
              <a:latin typeface="Arial" charset="0"/>
              <a:ea typeface="Arial" charset="0"/>
              <a:cs typeface="Arial" charset="0"/>
            </a:endParaRPr>
          </a:p>
        </p:txBody>
      </p:sp>
      <p:sp>
        <p:nvSpPr>
          <p:cNvPr id="3" name="Marcador de contenido 2"/>
          <p:cNvSpPr>
            <a:spLocks noGrp="1"/>
          </p:cNvSpPr>
          <p:nvPr>
            <p:ph idx="1"/>
          </p:nvPr>
        </p:nvSpPr>
        <p:spPr>
          <a:xfrm>
            <a:off x="575723" y="1460716"/>
            <a:ext cx="11032507" cy="2243380"/>
          </a:xfrm>
        </p:spPr>
        <p:txBody>
          <a:bodyPr/>
          <a:lstStyle/>
          <a:p>
            <a:r>
              <a:rPr lang="es-ES_tradnl" dirty="0" smtClean="0">
                <a:solidFill>
                  <a:schemeClr val="tx1"/>
                </a:solidFill>
                <a:latin typeface="Arial" charset="0"/>
                <a:ea typeface="Arial" charset="0"/>
                <a:cs typeface="Arial" charset="0"/>
              </a:rPr>
              <a:t>Es un lenguaje de programación orientado a objetos creado como un </a:t>
            </a:r>
            <a:r>
              <a:rPr lang="es-ES_tradnl" dirty="0" err="1" smtClean="0">
                <a:solidFill>
                  <a:schemeClr val="tx1"/>
                </a:solidFill>
                <a:latin typeface="Arial" charset="0"/>
                <a:ea typeface="Arial" charset="0"/>
                <a:cs typeface="Arial" charset="0"/>
              </a:rPr>
              <a:t>superconjunto</a:t>
            </a:r>
            <a:r>
              <a:rPr lang="es-ES_tradnl" dirty="0" smtClean="0">
                <a:solidFill>
                  <a:schemeClr val="tx1"/>
                </a:solidFill>
                <a:latin typeface="Arial" charset="0"/>
                <a:ea typeface="Arial" charset="0"/>
                <a:cs typeface="Arial" charset="0"/>
              </a:rPr>
              <a:t> de C su estructura se parece a </a:t>
            </a:r>
            <a:r>
              <a:rPr lang="es-ES_tradnl" dirty="0" err="1" smtClean="0">
                <a:solidFill>
                  <a:schemeClr val="tx1"/>
                </a:solidFill>
                <a:latin typeface="Arial" charset="0"/>
                <a:ea typeface="Arial" charset="0"/>
                <a:cs typeface="Arial" charset="0"/>
              </a:rPr>
              <a:t>Smalltalk</a:t>
            </a:r>
            <a:r>
              <a:rPr lang="es-ES_tradnl" dirty="0" smtClean="0">
                <a:solidFill>
                  <a:schemeClr val="tx1"/>
                </a:solidFill>
                <a:latin typeface="Arial" charset="0"/>
                <a:ea typeface="Arial" charset="0"/>
                <a:cs typeface="Arial" charset="0"/>
              </a:rPr>
              <a:t>.</a:t>
            </a:r>
          </a:p>
          <a:p>
            <a:r>
              <a:rPr lang="es-ES_tradnl" dirty="0" smtClean="0">
                <a:solidFill>
                  <a:schemeClr val="tx1"/>
                </a:solidFill>
                <a:latin typeface="Arial" charset="0"/>
                <a:ea typeface="Arial" charset="0"/>
                <a:cs typeface="Arial" charset="0"/>
              </a:rPr>
              <a:t>En 1988 fue adoptado como lenguaje de programación de NEXTSTEP y en 1992 fue liberado bajo licencia GPL para el compilador de GCC.</a:t>
            </a:r>
          </a:p>
          <a:p>
            <a:r>
              <a:rPr lang="es-ES_tradnl" b="1" dirty="0" smtClean="0">
                <a:solidFill>
                  <a:schemeClr val="tx1"/>
                </a:solidFill>
                <a:latin typeface="Arial" charset="0"/>
                <a:ea typeface="Arial" charset="0"/>
                <a:cs typeface="Arial" charset="0"/>
              </a:rPr>
              <a:t>A continuación estructura del método main usando objetive-c.</a:t>
            </a:r>
            <a:endParaRPr lang="es-ES_tradnl" b="1" dirty="0">
              <a:solidFill>
                <a:schemeClr val="tx1"/>
              </a:solidFill>
              <a:latin typeface="Arial" charset="0"/>
              <a:ea typeface="Arial" charset="0"/>
              <a:cs typeface="Arial" charset="0"/>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6065" y="3851617"/>
            <a:ext cx="6644805" cy="2547749"/>
          </a:xfrm>
          <a:prstGeom prst="rect">
            <a:avLst/>
          </a:prstGeom>
        </p:spPr>
      </p:pic>
    </p:spTree>
    <p:extLst>
      <p:ext uri="{BB962C8B-B14F-4D97-AF65-F5344CB8AC3E}">
        <p14:creationId xmlns:p14="http://schemas.microsoft.com/office/powerpoint/2010/main" val="17844844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latin typeface="Arial" charset="0"/>
                <a:ea typeface="Arial" charset="0"/>
                <a:cs typeface="Arial" charset="0"/>
              </a:rPr>
              <a:t>M</a:t>
            </a:r>
            <a:r>
              <a:rPr lang="es-ES_tradnl" dirty="0" smtClean="0">
                <a:latin typeface="Arial" charset="0"/>
                <a:ea typeface="Arial" charset="0"/>
                <a:cs typeface="Arial" charset="0"/>
              </a:rPr>
              <a:t>as información de “</a:t>
            </a:r>
            <a:r>
              <a:rPr lang="es-ES_tradnl" dirty="0" err="1" smtClean="0">
                <a:latin typeface="Arial" charset="0"/>
                <a:ea typeface="Arial" charset="0"/>
                <a:cs typeface="Arial" charset="0"/>
              </a:rPr>
              <a:t>Objective</a:t>
            </a:r>
            <a:r>
              <a:rPr lang="es-ES_tradnl" dirty="0" smtClean="0">
                <a:latin typeface="Arial" charset="0"/>
                <a:ea typeface="Arial" charset="0"/>
                <a:cs typeface="Arial" charset="0"/>
              </a:rPr>
              <a:t>-C”</a:t>
            </a:r>
            <a:endParaRPr lang="es-ES_tradnl" dirty="0">
              <a:latin typeface="Arial" charset="0"/>
              <a:ea typeface="Arial" charset="0"/>
              <a:cs typeface="Arial" charset="0"/>
            </a:endParaRPr>
          </a:p>
        </p:txBody>
      </p:sp>
      <p:sp>
        <p:nvSpPr>
          <p:cNvPr id="3" name="Marcador de contenido 2"/>
          <p:cNvSpPr>
            <a:spLocks noGrp="1"/>
          </p:cNvSpPr>
          <p:nvPr>
            <p:ph idx="1"/>
          </p:nvPr>
        </p:nvSpPr>
        <p:spPr/>
        <p:txBody>
          <a:bodyPr/>
          <a:lstStyle/>
          <a:p>
            <a:r>
              <a:rPr lang="es-ES_tradnl" dirty="0" err="1">
                <a:latin typeface="Arial" charset="0"/>
                <a:ea typeface="Arial" charset="0"/>
                <a:cs typeface="Arial" charset="0"/>
              </a:rPr>
              <a:t>Objective</a:t>
            </a:r>
            <a:r>
              <a:rPr lang="es-ES_tradnl" dirty="0">
                <a:latin typeface="Arial" charset="0"/>
                <a:ea typeface="Arial" charset="0"/>
                <a:cs typeface="Arial" charset="0"/>
              </a:rPr>
              <a:t>-C es una extensión de C </a:t>
            </a:r>
            <a:r>
              <a:rPr lang="es-ES_tradnl" b="1" dirty="0">
                <a:latin typeface="Arial" charset="0"/>
                <a:ea typeface="Arial" charset="0"/>
                <a:cs typeface="Arial" charset="0"/>
              </a:rPr>
              <a:t>compatible hacía atrás</a:t>
            </a:r>
            <a:r>
              <a:rPr lang="es-ES_tradnl" dirty="0">
                <a:latin typeface="Arial" charset="0"/>
                <a:ea typeface="Arial" charset="0"/>
                <a:cs typeface="Arial" charset="0"/>
              </a:rPr>
              <a:t>; es decir, toda la sintaxis C se puede usar en </a:t>
            </a:r>
            <a:r>
              <a:rPr lang="es-ES_tradnl" dirty="0" err="1">
                <a:latin typeface="Arial" charset="0"/>
                <a:ea typeface="Arial" charset="0"/>
                <a:cs typeface="Arial" charset="0"/>
              </a:rPr>
              <a:t>Objective</a:t>
            </a:r>
            <a:r>
              <a:rPr lang="es-ES_tradnl" dirty="0">
                <a:latin typeface="Arial" charset="0"/>
                <a:ea typeface="Arial" charset="0"/>
                <a:cs typeface="Arial" charset="0"/>
              </a:rPr>
              <a:t>-C. Además, muchas reglas sintácticas de C han sido heredadas por </a:t>
            </a:r>
            <a:r>
              <a:rPr lang="es-ES_tradnl" dirty="0" err="1">
                <a:latin typeface="Arial" charset="0"/>
                <a:ea typeface="Arial" charset="0"/>
                <a:cs typeface="Arial" charset="0"/>
              </a:rPr>
              <a:t>Objective</a:t>
            </a:r>
            <a:r>
              <a:rPr lang="es-ES_tradnl" dirty="0">
                <a:latin typeface="Arial" charset="0"/>
                <a:ea typeface="Arial" charset="0"/>
                <a:cs typeface="Arial" charset="0"/>
              </a:rPr>
              <a:t>-C, entre ellas:</a:t>
            </a:r>
          </a:p>
          <a:p>
            <a:r>
              <a:rPr lang="es-ES_tradnl" dirty="0">
                <a:latin typeface="Arial" charset="0"/>
                <a:ea typeface="Arial" charset="0"/>
                <a:cs typeface="Arial" charset="0"/>
              </a:rPr>
              <a:t>Sentencias de control de flujo.</a:t>
            </a:r>
          </a:p>
          <a:p>
            <a:r>
              <a:rPr lang="es-ES_tradnl" dirty="0">
                <a:latin typeface="Arial" charset="0"/>
                <a:ea typeface="Arial" charset="0"/>
                <a:cs typeface="Arial" charset="0"/>
              </a:rPr>
              <a:t>Los tipos de datos fundamentales, estructuras y punteros.</a:t>
            </a:r>
          </a:p>
          <a:p>
            <a:r>
              <a:rPr lang="es-ES_tradnl" dirty="0">
                <a:latin typeface="Arial" charset="0"/>
                <a:ea typeface="Arial" charset="0"/>
                <a:cs typeface="Arial" charset="0"/>
              </a:rPr>
              <a:t>Las conversiones implícitas y explícitas entre tipos.</a:t>
            </a:r>
          </a:p>
          <a:p>
            <a:r>
              <a:rPr lang="es-ES_tradnl" dirty="0">
                <a:latin typeface="Arial" charset="0"/>
                <a:ea typeface="Arial" charset="0"/>
                <a:cs typeface="Arial" charset="0"/>
              </a:rPr>
              <a:t>Los ámbitos de las variables: globales, estáticas y locales.</a:t>
            </a:r>
          </a:p>
          <a:p>
            <a:r>
              <a:rPr lang="es-ES_tradnl" dirty="0">
                <a:latin typeface="Arial" charset="0"/>
                <a:ea typeface="Arial" charset="0"/>
                <a:cs typeface="Arial" charset="0"/>
              </a:rPr>
              <a:t>Las funciones y su sintaxis.</a:t>
            </a:r>
          </a:p>
          <a:p>
            <a:r>
              <a:rPr lang="es-ES_tradnl" dirty="0">
                <a:latin typeface="Arial" charset="0"/>
                <a:ea typeface="Arial" charset="0"/>
                <a:cs typeface="Arial" charset="0"/>
              </a:rPr>
              <a:t>Las directivas del preprocesador.</a:t>
            </a:r>
          </a:p>
          <a:p>
            <a:r>
              <a:rPr lang="es-ES_tradnl" dirty="0">
                <a:latin typeface="Arial" charset="0"/>
                <a:ea typeface="Arial" charset="0"/>
                <a:cs typeface="Arial" charset="0"/>
              </a:rPr>
              <a:t>Las directivas del compilador.</a:t>
            </a:r>
          </a:p>
          <a:p>
            <a:endParaRPr lang="es-ES_tradnl" dirty="0"/>
          </a:p>
        </p:txBody>
      </p:sp>
    </p:spTree>
    <p:extLst>
      <p:ext uri="{BB962C8B-B14F-4D97-AF65-F5344CB8AC3E}">
        <p14:creationId xmlns:p14="http://schemas.microsoft.com/office/powerpoint/2010/main" val="5053608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Sintaxis básica</a:t>
            </a:r>
            <a:endParaRPr lang="es-ES_tradnl"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505" y="1643466"/>
            <a:ext cx="4102100" cy="2349500"/>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5668" y="1270000"/>
            <a:ext cx="6756400" cy="4216400"/>
          </a:xfrm>
          <a:prstGeom prst="rect">
            <a:avLst/>
          </a:prstGeom>
        </p:spPr>
      </p:pic>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715" y="4188202"/>
            <a:ext cx="3162300" cy="2108200"/>
          </a:xfrm>
          <a:prstGeom prst="rect">
            <a:avLst/>
          </a:prstGeom>
        </p:spPr>
      </p:pic>
    </p:spTree>
    <p:extLst>
      <p:ext uri="{BB962C8B-B14F-4D97-AF65-F5344CB8AC3E}">
        <p14:creationId xmlns:p14="http://schemas.microsoft.com/office/powerpoint/2010/main" val="2986508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Sintaxis básica</a:t>
            </a:r>
            <a:endParaRPr lang="es-ES_tradnl"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490" y="1528520"/>
            <a:ext cx="3975100" cy="3429000"/>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9902" y="1528520"/>
            <a:ext cx="3594100" cy="2324100"/>
          </a:xfrm>
          <a:prstGeom prst="rect">
            <a:avLst/>
          </a:prstGeom>
        </p:spPr>
      </p:pic>
    </p:spTree>
    <p:extLst>
      <p:ext uri="{BB962C8B-B14F-4D97-AF65-F5344CB8AC3E}">
        <p14:creationId xmlns:p14="http://schemas.microsoft.com/office/powerpoint/2010/main" val="11078346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Sintaxis básica</a:t>
            </a:r>
            <a:endParaRPr lang="es-ES_tradnl"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975" y="3865752"/>
            <a:ext cx="3416300" cy="1854200"/>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975" y="1631305"/>
            <a:ext cx="6642100" cy="1943100"/>
          </a:xfrm>
          <a:prstGeom prst="rect">
            <a:avLst/>
          </a:prstGeom>
        </p:spPr>
      </p:pic>
    </p:spTree>
    <p:extLst>
      <p:ext uri="{BB962C8B-B14F-4D97-AF65-F5344CB8AC3E}">
        <p14:creationId xmlns:p14="http://schemas.microsoft.com/office/powerpoint/2010/main" val="10883588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Foundation Framework</a:t>
            </a:r>
            <a:endParaRPr lang="es-ES_tradnl"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766" y="1382148"/>
            <a:ext cx="10007600" cy="5054600"/>
          </a:xfrm>
          <a:prstGeom prst="rect">
            <a:avLst/>
          </a:prstGeom>
        </p:spPr>
      </p:pic>
    </p:spTree>
    <p:extLst>
      <p:ext uri="{BB962C8B-B14F-4D97-AF65-F5344CB8AC3E}">
        <p14:creationId xmlns:p14="http://schemas.microsoft.com/office/powerpoint/2010/main" val="12446296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Foundation Framework</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2302" y="1270000"/>
            <a:ext cx="7467600" cy="5397500"/>
          </a:xfrm>
          <a:prstGeom prst="rect">
            <a:avLst/>
          </a:prstGeom>
        </p:spPr>
      </p:pic>
    </p:spTree>
    <p:extLst>
      <p:ext uri="{BB962C8B-B14F-4D97-AF65-F5344CB8AC3E}">
        <p14:creationId xmlns:p14="http://schemas.microsoft.com/office/powerpoint/2010/main" val="12834972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Interfaces e implementaciones</a:t>
            </a:r>
            <a:endParaRPr lang="es-ES_tradnl" dirty="0"/>
          </a:p>
        </p:txBody>
      </p:sp>
      <p:sp>
        <p:nvSpPr>
          <p:cNvPr id="3" name="Marcador de contenido 2"/>
          <p:cNvSpPr>
            <a:spLocks noGrp="1"/>
          </p:cNvSpPr>
          <p:nvPr>
            <p:ph idx="1"/>
          </p:nvPr>
        </p:nvSpPr>
        <p:spPr>
          <a:xfrm>
            <a:off x="677334" y="1930400"/>
            <a:ext cx="11101378" cy="3880773"/>
          </a:xfrm>
        </p:spPr>
        <p:txBody>
          <a:bodyPr>
            <a:noAutofit/>
          </a:bodyPr>
          <a:lstStyle/>
          <a:p>
            <a:r>
              <a:rPr lang="es-ES_tradnl" sz="2800" dirty="0" err="1">
                <a:latin typeface="Arial" charset="0"/>
                <a:ea typeface="Arial" charset="0"/>
                <a:cs typeface="Arial" charset="0"/>
              </a:rPr>
              <a:t>Objective</a:t>
            </a:r>
            <a:r>
              <a:rPr lang="es-ES_tradnl" sz="2800" dirty="0">
                <a:latin typeface="Arial" charset="0"/>
                <a:ea typeface="Arial" charset="0"/>
                <a:cs typeface="Arial" charset="0"/>
              </a:rPr>
              <a:t>-C requiere que la interfaz e implementación de una clase estén en bloques de código separados. Por convención, la interfaz es puesta en un archivo cabecera y la implementación en un archivo de código; los archivos cabecera, que normalmente poseen el sufijo .h, son similares a los archivos cabeceras de C; los archivos de implementación (método), que normalmente poseen el sufijo .m, pueden ser muy similares a los archivos de código de C.</a:t>
            </a:r>
          </a:p>
        </p:txBody>
      </p:sp>
    </p:spTree>
    <p:extLst>
      <p:ext uri="{BB962C8B-B14F-4D97-AF65-F5344CB8AC3E}">
        <p14:creationId xmlns:p14="http://schemas.microsoft.com/office/powerpoint/2010/main" val="3699636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a">
  <a:themeElements>
    <a:clrScheme name="Naranja">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4536</TotalTime>
  <Words>368</Words>
  <Application>Microsoft Macintosh PowerPoint</Application>
  <PresentationFormat>Panorámica</PresentationFormat>
  <Paragraphs>42</Paragraphs>
  <Slides>16</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16</vt:i4>
      </vt:variant>
    </vt:vector>
  </HeadingPairs>
  <TitlesOfParts>
    <vt:vector size="21" baseType="lpstr">
      <vt:lpstr>Arial</vt:lpstr>
      <vt:lpstr>Calibri</vt:lpstr>
      <vt:lpstr>Trebuchet MS</vt:lpstr>
      <vt:lpstr>Wingdings 3</vt:lpstr>
      <vt:lpstr>Faceta</vt:lpstr>
      <vt:lpstr>Introducción a Objetive-c</vt:lpstr>
      <vt:lpstr>Historia</vt:lpstr>
      <vt:lpstr>Mas información de “Objective-C”</vt:lpstr>
      <vt:lpstr>Sintaxis básica</vt:lpstr>
      <vt:lpstr>Sintaxis básica</vt:lpstr>
      <vt:lpstr>Sintaxis básica</vt:lpstr>
      <vt:lpstr>Foundation Framework</vt:lpstr>
      <vt:lpstr>Foundation Framework</vt:lpstr>
      <vt:lpstr>Interfaces e implementaciones</vt:lpstr>
      <vt:lpstr>Ejemplo de clases y métodos</vt:lpstr>
      <vt:lpstr>Instanciar objetos en objective-c</vt:lpstr>
      <vt:lpstr>Instanciar objetos en objective-c</vt:lpstr>
      <vt:lpstr>Propiedades de una clase</vt:lpstr>
      <vt:lpstr>Propiedades de una clase</vt:lpstr>
      <vt:lpstr>Propiedades de una clase</vt:lpstr>
      <vt:lpstr>Ejercicios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 Objetive-c</dc:title>
  <dc:creator>felipe hernadez</dc:creator>
  <cp:lastModifiedBy>felipe hernadez</cp:lastModifiedBy>
  <cp:revision>34</cp:revision>
  <dcterms:created xsi:type="dcterms:W3CDTF">2016-08-30T00:56:55Z</dcterms:created>
  <dcterms:modified xsi:type="dcterms:W3CDTF">2016-09-10T12:58:51Z</dcterms:modified>
</cp:coreProperties>
</file>