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2"/>
    <p:restoredTop sz="93561"/>
  </p:normalViewPr>
  <p:slideViewPr>
    <p:cSldViewPr snapToGrid="0" snapToObjects="1">
      <p:cViewPr varScale="1">
        <p:scale>
          <a:sx n="84" d="100"/>
          <a:sy n="84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BB78B-9599-F249-99FB-81DCC6F404AC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4E51-D9EA-D44D-BC9C-6D8C4A22446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4E51-D9EA-D44D-BC9C-6D8C4A22446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371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4E51-D9EA-D44D-BC9C-6D8C4A224466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73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4E51-D9EA-D44D-BC9C-6D8C4A224466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293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63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240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22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36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3514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888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0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16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92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070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864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741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3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643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301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5342-6EE5-2A49-AB6A-4C7DCA6768CA}" type="datetimeFigureOut">
              <a:rPr lang="es-ES_tradnl" smtClean="0"/>
              <a:t>10/9/16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17CD4A-CF5D-2847-8226-D6C57BA3EB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21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ios/documentation/Swift/Conceptual/BuildingCocoaApps/Migration.htm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Diferencias  entre </a:t>
            </a:r>
            <a:r>
              <a:rPr lang="es-ES_tradnl" dirty="0"/>
              <a:t>S</a:t>
            </a:r>
            <a:r>
              <a:rPr lang="es-ES_tradnl" dirty="0" smtClean="0"/>
              <a:t>wift  y Objective-c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>
                <a:solidFill>
                  <a:schemeClr val="tx1"/>
                </a:solidFill>
              </a:rPr>
              <a:t>Ing. </a:t>
            </a:r>
            <a:r>
              <a:rPr lang="es-ES_tradnl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Felipe</a:t>
            </a:r>
            <a:r>
              <a:rPr lang="es-ES_tradnl" dirty="0">
                <a:solidFill>
                  <a:schemeClr val="tx1"/>
                </a:solidFill>
              </a:rPr>
              <a:t> Hernández Palafox 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926" y="4518332"/>
            <a:ext cx="2709825" cy="2032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pPr algn="ctr"/>
            <a:r>
              <a:rPr lang="es-ES_tradnl" dirty="0" smtClean="0"/>
              <a:t>Inicializadores </a:t>
            </a:r>
            <a:r>
              <a:rPr lang="es-ES_tradnl" dirty="0" err="1" smtClean="0"/>
              <a:t>NSString</a:t>
            </a:r>
            <a:r>
              <a:rPr lang="es-ES_tradnl" dirty="0" err="1"/>
              <a:t>,</a:t>
            </a:r>
            <a:r>
              <a:rPr lang="es-ES_tradnl" dirty="0" err="1" smtClean="0"/>
              <a:t>NSURL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98230" y="1623219"/>
            <a:ext cx="8655570" cy="2146768"/>
          </a:xfrm>
        </p:spPr>
        <p:txBody>
          <a:bodyPr>
            <a:normAutofit/>
          </a:bodyPr>
          <a:lstStyle/>
          <a:p>
            <a:r>
              <a:rPr lang="es-ES_tradnl" sz="2000" dirty="0" err="1" smtClean="0"/>
              <a:t>NSString</a:t>
            </a:r>
            <a:r>
              <a:rPr lang="es-ES_tradnl" sz="2000" dirty="0" smtClean="0"/>
              <a:t>()</a:t>
            </a:r>
          </a:p>
          <a:p>
            <a:r>
              <a:rPr lang="es-ES_tradnl" sz="2000" dirty="0" err="1" smtClean="0"/>
              <a:t>NSString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format:myFormat</a:t>
            </a:r>
            <a:r>
              <a:rPr lang="es-ES_tradnl" sz="2000" dirty="0" smtClean="0"/>
              <a:t>)</a:t>
            </a:r>
          </a:p>
          <a:p>
            <a:r>
              <a:rPr lang="es-ES_tradnl" sz="2000" dirty="0" err="1" smtClean="0"/>
              <a:t>NSString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format:myFormat,args:myArgs</a:t>
            </a:r>
            <a:r>
              <a:rPr lang="es-ES_tradnl" sz="2000" dirty="0" smtClean="0"/>
              <a:t>)</a:t>
            </a:r>
          </a:p>
          <a:p>
            <a:r>
              <a:rPr lang="es-ES_tradnl" sz="2000" dirty="0" smtClean="0"/>
              <a:t>NSURL</a:t>
            </a:r>
          </a:p>
          <a:p>
            <a:r>
              <a:rPr lang="es-ES_tradnl" sz="2000" dirty="0" smtClean="0"/>
              <a:t>Var </a:t>
            </a:r>
            <a:r>
              <a:rPr lang="es-ES_tradnl" sz="2000" dirty="0" err="1" smtClean="0"/>
              <a:t>myURL</a:t>
            </a:r>
            <a:r>
              <a:rPr lang="es-ES_tradnl" sz="2000" dirty="0" smtClean="0"/>
              <a:t> =  NSURL(</a:t>
            </a:r>
            <a:r>
              <a:rPr lang="es-ES_tradnl" sz="2000" dirty="0" err="1" smtClean="0"/>
              <a:t>string</a:t>
            </a:r>
            <a:r>
              <a:rPr lang="es-ES_tradnl" sz="2000" dirty="0" smtClean="0"/>
              <a:t>:”http://</a:t>
            </a:r>
            <a:r>
              <a:rPr lang="es-ES_tradnl" sz="2000" dirty="0" err="1" smtClean="0"/>
              <a:t>dominio.com</a:t>
            </a:r>
            <a:r>
              <a:rPr lang="es-ES_tradnl" sz="2000" dirty="0" smtClean="0"/>
              <a:t>”)</a:t>
            </a:r>
            <a:endParaRPr lang="es-ES_tradnl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3" y="4336999"/>
            <a:ext cx="1496659" cy="1502506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2698230" y="4127452"/>
            <a:ext cx="8655570" cy="2146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200" dirty="0" smtClean="0"/>
              <a:t>[[</a:t>
            </a:r>
            <a:r>
              <a:rPr lang="es-ES_tradnl" sz="2200" dirty="0" err="1" smtClean="0"/>
              <a:t>NSString</a:t>
            </a:r>
            <a:r>
              <a:rPr lang="es-ES_tradnl" sz="2200" dirty="0" smtClean="0"/>
              <a:t> </a:t>
            </a:r>
            <a:r>
              <a:rPr lang="es-ES_tradnl" sz="2200" dirty="0" err="1" smtClean="0"/>
              <a:t>alloc</a:t>
            </a:r>
            <a:r>
              <a:rPr lang="es-ES_tradnl" sz="2200" dirty="0" smtClean="0"/>
              <a:t>] </a:t>
            </a:r>
            <a:r>
              <a:rPr lang="es-ES_tradnl" sz="2200" dirty="0" err="1" smtClean="0"/>
              <a:t>init</a:t>
            </a:r>
            <a:r>
              <a:rPr lang="es-ES_tradnl" sz="2200" dirty="0" smtClean="0"/>
              <a:t>];</a:t>
            </a:r>
          </a:p>
          <a:p>
            <a:r>
              <a:rPr lang="es-ES_tradnl" sz="2200" dirty="0" smtClean="0"/>
              <a:t>[[</a:t>
            </a:r>
            <a:r>
              <a:rPr lang="es-ES_tradnl" sz="2200" dirty="0" err="1" smtClean="0"/>
              <a:t>NSString</a:t>
            </a:r>
            <a:r>
              <a:rPr lang="es-ES_tradnl" sz="2200" dirty="0" smtClean="0"/>
              <a:t> </a:t>
            </a:r>
            <a:r>
              <a:rPr lang="es-ES_tradnl" sz="2200" dirty="0" err="1" smtClean="0"/>
              <a:t>alloc</a:t>
            </a:r>
            <a:r>
              <a:rPr lang="es-ES_tradnl" sz="2200" dirty="0" smtClean="0"/>
              <a:t>] </a:t>
            </a:r>
            <a:r>
              <a:rPr lang="es-ES_tradnl" sz="2200" dirty="0" err="1" smtClean="0"/>
              <a:t>initWithFormat:myFormat</a:t>
            </a:r>
            <a:r>
              <a:rPr lang="es-ES_tradnl" sz="2200" dirty="0" smtClean="0"/>
              <a:t>];</a:t>
            </a:r>
          </a:p>
          <a:p>
            <a:r>
              <a:rPr lang="es-ES_tradnl" sz="2200" dirty="0" smtClean="0"/>
              <a:t>[[</a:t>
            </a:r>
            <a:r>
              <a:rPr lang="es-ES_tradnl" sz="2200" dirty="0" err="1" smtClean="0"/>
              <a:t>NSString</a:t>
            </a:r>
            <a:r>
              <a:rPr lang="es-ES_tradnl" sz="2200" dirty="0" smtClean="0"/>
              <a:t> </a:t>
            </a:r>
            <a:r>
              <a:rPr lang="es-ES_tradnl" sz="2200" dirty="0" err="1" smtClean="0"/>
              <a:t>alloc</a:t>
            </a:r>
            <a:r>
              <a:rPr lang="es-ES_tradnl" sz="2200" dirty="0" smtClean="0"/>
              <a:t>] </a:t>
            </a:r>
            <a:r>
              <a:rPr lang="es-ES_tradnl" sz="2200" dirty="0" err="1" smtClean="0"/>
              <a:t>initWithFormat</a:t>
            </a:r>
            <a:r>
              <a:rPr lang="es-ES_tradnl" sz="2200" dirty="0" smtClean="0"/>
              <a:t>: </a:t>
            </a:r>
            <a:r>
              <a:rPr lang="es-ES_tradnl" sz="2200" dirty="0" err="1" smtClean="0"/>
              <a:t>myFormat</a:t>
            </a:r>
            <a:r>
              <a:rPr lang="es-ES_tradnl" sz="2200" dirty="0" smtClean="0"/>
              <a:t>  </a:t>
            </a:r>
            <a:r>
              <a:rPr lang="es-ES_tradnl" sz="2200" dirty="0" err="1" smtClean="0"/>
              <a:t>arguments:miArguments</a:t>
            </a:r>
            <a:r>
              <a:rPr lang="es-ES_tradnl" sz="2200" dirty="0" smtClean="0"/>
              <a:t>];</a:t>
            </a:r>
          </a:p>
          <a:p>
            <a:r>
              <a:rPr lang="es-ES_tradnl" sz="2200" dirty="0" smtClean="0"/>
              <a:t>NSURL</a:t>
            </a:r>
          </a:p>
          <a:p>
            <a:r>
              <a:rPr lang="es-ES_tradnl" sz="2200" dirty="0" smtClean="0"/>
              <a:t>NSURL *</a:t>
            </a:r>
            <a:r>
              <a:rPr lang="es-ES_tradnl" sz="2200" dirty="0" err="1" smtClean="0"/>
              <a:t>myURL</a:t>
            </a:r>
            <a:r>
              <a:rPr lang="es-ES_tradnl" sz="2200" dirty="0" smtClean="0"/>
              <a:t> = [[NSURL </a:t>
            </a:r>
            <a:r>
              <a:rPr lang="es-ES_tradnl" sz="2200" dirty="0" err="1" smtClean="0"/>
              <a:t>alloc</a:t>
            </a:r>
            <a:r>
              <a:rPr lang="es-ES_tradnl" sz="2200" dirty="0" smtClean="0"/>
              <a:t>] </a:t>
            </a:r>
            <a:r>
              <a:rPr lang="es-ES_tradnl" sz="2200" dirty="0" err="1" smtClean="0"/>
              <a:t>initWithString</a:t>
            </a:r>
            <a:r>
              <a:rPr lang="es-ES_tradnl" sz="2200" dirty="0" smtClean="0"/>
              <a:t>:@”http://</a:t>
            </a:r>
            <a:r>
              <a:rPr lang="es-ES_tradnl" sz="2200" dirty="0" err="1" smtClean="0"/>
              <a:t>dominio.com</a:t>
            </a:r>
            <a:r>
              <a:rPr lang="es-ES_tradnl" sz="2200" dirty="0" smtClean="0"/>
              <a:t>”];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" y="1641013"/>
            <a:ext cx="2327741" cy="17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Métodos de fabrica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En </a:t>
            </a:r>
            <a:r>
              <a:rPr lang="es-ES_tradnl" dirty="0" err="1" smtClean="0"/>
              <a:t>objective</a:t>
            </a:r>
            <a:r>
              <a:rPr lang="es-ES_tradnl" dirty="0" smtClean="0"/>
              <a:t>-c contamos con métodos que fabrican objetos en vez de inicializarlos por cuenta propia.</a:t>
            </a:r>
          </a:p>
          <a:p>
            <a:r>
              <a:rPr lang="es-ES_tradnl" dirty="0" smtClean="0"/>
              <a:t>La razón fue por la necesidad del manejo de memoria.</a:t>
            </a:r>
          </a:p>
          <a:p>
            <a:r>
              <a:rPr lang="es-ES_tradnl" dirty="0" smtClean="0"/>
              <a:t>Se define como métodos de clase.</a:t>
            </a:r>
          </a:p>
          <a:p>
            <a:endParaRPr lang="es-ES_tradnl" dirty="0"/>
          </a:p>
          <a:p>
            <a:r>
              <a:rPr lang="es-ES_tradnl" dirty="0" err="1" smtClean="0"/>
              <a:t>NSString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NSString</a:t>
            </a:r>
            <a:r>
              <a:rPr lang="es-ES_tradnl" dirty="0" smtClean="0"/>
              <a:t> </a:t>
            </a:r>
            <a:r>
              <a:rPr lang="es-ES_tradnl" dirty="0" err="1" smtClean="0"/>
              <a:t>stringWithFormat</a:t>
            </a:r>
            <a:r>
              <a:rPr lang="es-ES_tradnl" dirty="0" smtClean="0"/>
              <a:t>:</a:t>
            </a:r>
          </a:p>
          <a:p>
            <a:r>
              <a:rPr lang="es-ES_tradnl" dirty="0" err="1" smtClean="0"/>
              <a:t>NSString</a:t>
            </a:r>
            <a:r>
              <a:rPr lang="es-ES_tradnl" dirty="0" smtClean="0"/>
              <a:t> </a:t>
            </a:r>
            <a:r>
              <a:rPr lang="es-ES_tradnl" dirty="0" err="1" smtClean="0"/>
              <a:t>stringWithString</a:t>
            </a:r>
            <a:r>
              <a:rPr lang="es-ES_tradnl" dirty="0" smtClean="0"/>
              <a:t>:</a:t>
            </a:r>
          </a:p>
          <a:p>
            <a:endParaRPr lang="es-ES_tradnl" dirty="0"/>
          </a:p>
          <a:p>
            <a:r>
              <a:rPr lang="es-ES_tradnl" dirty="0" smtClean="0"/>
              <a:t>NSURL</a:t>
            </a:r>
          </a:p>
          <a:p>
            <a:r>
              <a:rPr lang="es-ES_tradnl" dirty="0" smtClean="0"/>
              <a:t>NSURL </a:t>
            </a:r>
            <a:r>
              <a:rPr lang="es-ES_tradnl" dirty="0" err="1" smtClean="0"/>
              <a:t>URLWithString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NSURL </a:t>
            </a:r>
            <a:r>
              <a:rPr lang="es-ES_tradnl" dirty="0" err="1" smtClean="0"/>
              <a:t>URLWithString</a:t>
            </a:r>
            <a:r>
              <a:rPr lang="es-ES_tradnl" dirty="0" smtClean="0"/>
              <a:t>: </a:t>
            </a:r>
            <a:r>
              <a:rPr lang="es-ES_tradnl" dirty="0" err="1" smtClean="0"/>
              <a:t>relativeToURL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81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Métodos de fabrica</a:t>
            </a:r>
            <a:endParaRPr lang="es-ES_tradnl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698230" y="2196268"/>
            <a:ext cx="8655570" cy="625306"/>
          </a:xfrm>
        </p:spPr>
        <p:txBody>
          <a:bodyPr>
            <a:normAutofit/>
          </a:bodyPr>
          <a:lstStyle/>
          <a:p>
            <a:r>
              <a:rPr lang="es-ES_tradnl" sz="2200" dirty="0" err="1" smtClean="0"/>
              <a:t>var</a:t>
            </a:r>
            <a:r>
              <a:rPr lang="es-ES_tradnl" sz="2200" dirty="0" smtClean="0"/>
              <a:t> color = </a:t>
            </a:r>
            <a:r>
              <a:rPr lang="es-ES_tradnl" sz="2200" dirty="0" err="1" smtClean="0"/>
              <a:t>NSColor</a:t>
            </a:r>
            <a:r>
              <a:rPr lang="es-ES_tradnl" sz="2200" dirty="0" smtClean="0"/>
              <a:t>(red:0.5,green:0.2,blue:0.3,alpha:1)</a:t>
            </a:r>
            <a:endParaRPr lang="es-ES_tradnl" sz="2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3" y="4336999"/>
            <a:ext cx="1496659" cy="1502506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2698230" y="4577766"/>
            <a:ext cx="8655570" cy="90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200" dirty="0" err="1" smtClean="0"/>
              <a:t>NSColor</a:t>
            </a:r>
            <a:r>
              <a:rPr lang="es-ES_tradnl" sz="2200" dirty="0" smtClean="0"/>
              <a:t> *color = [</a:t>
            </a:r>
            <a:r>
              <a:rPr lang="es-ES_tradnl" sz="2200" dirty="0" err="1" smtClean="0"/>
              <a:t>NSColor</a:t>
            </a:r>
            <a:r>
              <a:rPr lang="es-ES_tradnl" sz="2200" dirty="0" smtClean="0"/>
              <a:t> colorWithRed:0.5 green:0.2 blue:0.3 alpha:1];</a:t>
            </a:r>
          </a:p>
          <a:p>
            <a:pPr marL="0" indent="0">
              <a:buNone/>
            </a:pPr>
            <a:endParaRPr lang="es-ES_tradnl" sz="2200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6" y="1657179"/>
            <a:ext cx="2327741" cy="17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Iniciar con fallos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err="1" smtClean="0"/>
              <a:t>objective</a:t>
            </a:r>
            <a:r>
              <a:rPr lang="es-ES_tradnl" dirty="0" smtClean="0"/>
              <a:t>-c contamos con métodos que pueden devolver </a:t>
            </a:r>
            <a:r>
              <a:rPr lang="es-ES_tradnl" dirty="0" err="1" smtClean="0"/>
              <a:t>nil</a:t>
            </a:r>
            <a:endParaRPr lang="es-ES_tradnl" dirty="0" smtClean="0"/>
          </a:p>
          <a:p>
            <a:r>
              <a:rPr lang="es-ES_tradnl" dirty="0" smtClean="0"/>
              <a:t>Esto es por el pase de mensajes que soporta un lenguaje dinámico como </a:t>
            </a:r>
            <a:r>
              <a:rPr lang="es-ES_tradnl" dirty="0" err="1" smtClean="0"/>
              <a:t>objective</a:t>
            </a:r>
            <a:r>
              <a:rPr lang="es-ES_tradnl" dirty="0" smtClean="0"/>
              <a:t>-c</a:t>
            </a:r>
          </a:p>
          <a:p>
            <a:r>
              <a:rPr lang="es-ES_tradnl" dirty="0" smtClean="0"/>
              <a:t>Pero </a:t>
            </a:r>
            <a:r>
              <a:rPr lang="es-ES_tradnl" dirty="0" err="1" smtClean="0"/>
              <a:t>swift</a:t>
            </a:r>
            <a:r>
              <a:rPr lang="es-ES_tradnl" dirty="0" smtClean="0"/>
              <a:t> es un lenguaje de </a:t>
            </a:r>
            <a:r>
              <a:rPr lang="es-ES_tradnl" dirty="0" err="1" smtClean="0"/>
              <a:t>tipado</a:t>
            </a:r>
            <a:r>
              <a:rPr lang="es-ES_tradnl" dirty="0" smtClean="0"/>
              <a:t> estático a través de la inferencia, los métodos deben regresar el tipo que indican.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Ejemplo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45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Iniciar con fallos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76" y="1312897"/>
            <a:ext cx="7487494" cy="47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Propiedades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096000" y="3364975"/>
            <a:ext cx="5282784" cy="2048972"/>
          </a:xfrm>
        </p:spPr>
        <p:txBody>
          <a:bodyPr>
            <a:normAutofit/>
          </a:bodyPr>
          <a:lstStyle/>
          <a:p>
            <a:r>
              <a:rPr lang="es-ES_tradnl" sz="2000" dirty="0" smtClean="0"/>
              <a:t>Persona *persona = [[Persona </a:t>
            </a:r>
            <a:r>
              <a:rPr lang="es-ES_tradnl" sz="2000" dirty="0" err="1" smtClean="0"/>
              <a:t>alloc</a:t>
            </a:r>
            <a:r>
              <a:rPr lang="es-ES_tradnl" sz="2000" dirty="0" smtClean="0"/>
              <a:t>]</a:t>
            </a:r>
            <a:r>
              <a:rPr lang="es-ES_tradnl" sz="2000" dirty="0" err="1" smtClean="0"/>
              <a:t>init</a:t>
            </a:r>
            <a:r>
              <a:rPr lang="es-ES_tradnl" sz="2000" dirty="0" smtClean="0"/>
              <a:t>];</a:t>
            </a:r>
          </a:p>
          <a:p>
            <a:r>
              <a:rPr lang="es-ES_tradnl" sz="2000" dirty="0" err="1" smtClean="0"/>
              <a:t>persona.nombre</a:t>
            </a:r>
            <a:r>
              <a:rPr lang="es-ES_tradnl" sz="2000" dirty="0" smtClean="0"/>
              <a:t> = @”Felipe”;</a:t>
            </a:r>
          </a:p>
          <a:p>
            <a:r>
              <a:rPr lang="es-ES_tradnl" sz="2000" dirty="0" smtClean="0"/>
              <a:t>[persona </a:t>
            </a:r>
            <a:r>
              <a:rPr lang="es-ES_tradnl" sz="2000" dirty="0" err="1" smtClean="0"/>
              <a:t>setNombre</a:t>
            </a:r>
            <a:r>
              <a:rPr lang="es-ES_tradnl" sz="2000" dirty="0" smtClean="0"/>
              <a:t>=@”Felipe”];	</a:t>
            </a:r>
          </a:p>
          <a:p>
            <a:r>
              <a:rPr lang="es-ES_tradnl" sz="2000" dirty="0" err="1" smtClean="0"/>
              <a:t>NSLog</a:t>
            </a:r>
            <a:r>
              <a:rPr lang="es-ES_tradnl" sz="2000" dirty="0" smtClean="0"/>
              <a:t>(@”Nombre es: %@”,</a:t>
            </a:r>
            <a:r>
              <a:rPr lang="es-ES_tradnl" sz="2000" dirty="0" err="1" smtClean="0"/>
              <a:t>persona.nombre</a:t>
            </a:r>
            <a:r>
              <a:rPr lang="es-ES_tradnl" sz="2000" dirty="0" smtClean="0"/>
              <a:t>);</a:t>
            </a:r>
            <a:endParaRPr lang="es-ES_tradnl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2" y="1570766"/>
            <a:ext cx="1496659" cy="1502506"/>
          </a:xfrm>
          <a:prstGeom prst="rect">
            <a:avLst/>
          </a:prstGeom>
        </p:spPr>
      </p:pic>
      <p:sp>
        <p:nvSpPr>
          <p:cNvPr id="7" name="Marcador de contenido 5"/>
          <p:cNvSpPr txBox="1">
            <a:spLocks/>
          </p:cNvSpPr>
          <p:nvPr/>
        </p:nvSpPr>
        <p:spPr>
          <a:xfrm>
            <a:off x="512163" y="3364975"/>
            <a:ext cx="5282784" cy="204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 err="1" smtClean="0"/>
              <a:t>let</a:t>
            </a:r>
            <a:r>
              <a:rPr lang="es-ES_tradnl" sz="2000" dirty="0" smtClean="0"/>
              <a:t> persona = Persona()</a:t>
            </a:r>
          </a:p>
          <a:p>
            <a:r>
              <a:rPr lang="es-ES_tradnl" sz="2000" dirty="0" err="1" smtClean="0"/>
              <a:t>Persona.nombre</a:t>
            </a:r>
            <a:r>
              <a:rPr lang="es-ES_tradnl" sz="2000" dirty="0" smtClean="0"/>
              <a:t> = “Felipe”</a:t>
            </a:r>
          </a:p>
          <a:p>
            <a:r>
              <a:rPr lang="es-ES_tradnl" sz="2000" dirty="0" err="1" smtClean="0"/>
              <a:t>println</a:t>
            </a:r>
            <a:r>
              <a:rPr lang="es-ES_tradnl" sz="2000" dirty="0" smtClean="0"/>
              <a:t>(“Su nombres es: \(</a:t>
            </a:r>
            <a:r>
              <a:rPr lang="es-ES_tradnl" sz="2000" dirty="0" err="1" smtClean="0"/>
              <a:t>persona.nombre</a:t>
            </a:r>
            <a:r>
              <a:rPr lang="es-ES_tradnl" sz="2000" dirty="0" smtClean="0"/>
              <a:t>))</a:t>
            </a:r>
            <a:endParaRPr lang="es-ES_tradnl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4" y="1570766"/>
            <a:ext cx="2327741" cy="17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Usando id  y </a:t>
            </a:r>
            <a:r>
              <a:rPr lang="es-ES_tradnl" dirty="0" err="1" smtClean="0"/>
              <a:t>AnyObject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err="1" smtClean="0"/>
              <a:t>objective</a:t>
            </a:r>
            <a:r>
              <a:rPr lang="es-ES_tradnl" dirty="0" smtClean="0"/>
              <a:t>-c tenemos un tipo  para referencias de variables llamado id.</a:t>
            </a:r>
          </a:p>
          <a:p>
            <a:r>
              <a:rPr lang="es-ES_tradnl" dirty="0" smtClean="0"/>
              <a:t>Id es lo que hace  </a:t>
            </a:r>
            <a:r>
              <a:rPr lang="es-ES_tradnl" dirty="0" err="1" smtClean="0"/>
              <a:t>Objective</a:t>
            </a:r>
            <a:r>
              <a:rPr lang="es-ES_tradnl" dirty="0" smtClean="0"/>
              <a:t>-c un lenguaje  dinámico , además  del envió de mensajes y la evaluación tardía de los tipos.</a:t>
            </a:r>
          </a:p>
          <a:p>
            <a:r>
              <a:rPr lang="es-ES_tradnl" dirty="0" err="1" smtClean="0"/>
              <a:t>AnyObject</a:t>
            </a:r>
            <a:r>
              <a:rPr lang="es-ES_tradnl" dirty="0" smtClean="0"/>
              <a:t> es la respuesta  de Swift para soportar referencias a cualquier tipo.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69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Usando id  y </a:t>
            </a:r>
            <a:r>
              <a:rPr lang="es-ES_tradnl" dirty="0" err="1" smtClean="0"/>
              <a:t>AnyObject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1" y="1690688"/>
            <a:ext cx="7929589" cy="42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 de datos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294882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Objective</a:t>
                      </a:r>
                      <a:r>
                        <a:rPr lang="es-ES_tradnl" dirty="0" smtClean="0"/>
                        <a:t>-c</a:t>
                      </a:r>
                      <a:endParaRPr lang="es-ES_tradnl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Swift</a:t>
                      </a:r>
                      <a:endParaRPr lang="es-ES_tradnl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NSString</a:t>
                      </a:r>
                      <a:endParaRPr lang="es-ES_tradnl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String</a:t>
                      </a:r>
                      <a:endParaRPr lang="es-ES_tradnl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NSArray</a:t>
                      </a:r>
                      <a:endParaRPr lang="es-ES_tradnl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Array</a:t>
                      </a:r>
                      <a:endParaRPr lang="es-ES_tradnl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NSDictionary</a:t>
                      </a:r>
                      <a:endParaRPr lang="es-ES_tradnl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DIctionary</a:t>
                      </a:r>
                      <a:endParaRPr lang="es-ES_tradnl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NSNumber</a:t>
                      </a:r>
                      <a:endParaRPr lang="es-ES_tradnl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Int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Uint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Float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Double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Float</a:t>
                      </a:r>
                      <a:endParaRPr lang="es-ES_tradnl" dirty="0"/>
                    </a:p>
                  </a:txBody>
                  <a:tcPr marL="74751" marR="74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Mezclando </a:t>
            </a:r>
            <a:r>
              <a:rPr lang="es-ES_tradnl" dirty="0" err="1" smtClean="0"/>
              <a:t>codigo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En </a:t>
            </a:r>
            <a:r>
              <a:rPr lang="es-ES_tradnl" dirty="0" err="1" smtClean="0"/>
              <a:t>objective</a:t>
            </a:r>
            <a:r>
              <a:rPr lang="es-ES_tradnl" dirty="0" smtClean="0"/>
              <a:t>-c tenemos encabezados, es la forma  que utilizaremos para poder conocer los métodos disponibles en otros archivos.</a:t>
            </a:r>
          </a:p>
          <a:p>
            <a:endParaRPr lang="es-ES_tradnl" dirty="0"/>
          </a:p>
          <a:p>
            <a:r>
              <a:rPr lang="es-ES_tradnl" dirty="0" smtClean="0"/>
              <a:t>En </a:t>
            </a:r>
            <a:r>
              <a:rPr lang="es-ES_tradnl" dirty="0" err="1" smtClean="0"/>
              <a:t>swift</a:t>
            </a:r>
            <a:r>
              <a:rPr lang="es-ES_tradnl" dirty="0" smtClean="0"/>
              <a:t> no tenemos encabezados, por defecto todos los métodos definidos en una clase pueden ser vistos desde otros archivos.</a:t>
            </a:r>
          </a:p>
          <a:p>
            <a:r>
              <a:rPr lang="es-ES_tradnl" dirty="0" smtClean="0"/>
              <a:t>Los métodos de </a:t>
            </a:r>
            <a:r>
              <a:rPr lang="es-ES_tradnl" dirty="0" err="1" smtClean="0"/>
              <a:t>Objective</a:t>
            </a:r>
            <a:r>
              <a:rPr lang="es-ES_tradnl" dirty="0" smtClean="0"/>
              <a:t>-c deben estar disponibles para los archivos hechos en </a:t>
            </a:r>
            <a:r>
              <a:rPr lang="es-ES_tradnl" dirty="0" err="1" smtClean="0"/>
              <a:t>swift</a:t>
            </a:r>
            <a:r>
              <a:rPr lang="es-ES_tradnl" dirty="0" smtClean="0"/>
              <a:t> y viceversa.</a:t>
            </a:r>
          </a:p>
          <a:p>
            <a:r>
              <a:rPr lang="es-ES_tradnl" dirty="0" smtClean="0"/>
              <a:t>La primera vez que mezclas código en Xcode te crea un </a:t>
            </a:r>
            <a:r>
              <a:rPr lang="es-ES_tradnl" dirty="0" err="1" smtClean="0"/>
              <a:t>BridgeHeader</a:t>
            </a:r>
            <a:r>
              <a:rPr lang="es-ES_tradnl" dirty="0" smtClean="0"/>
              <a:t> que es un archivo que permite conocer los métodos de un lenguaje a otro.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349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Conocimiento previo antes de ver las diferencias de </a:t>
            </a:r>
            <a:r>
              <a:rPr lang="es-ES_tradnl" dirty="0"/>
              <a:t>O</a:t>
            </a:r>
            <a:r>
              <a:rPr lang="es-ES_tradnl" dirty="0" smtClean="0"/>
              <a:t>bjective-c  y </a:t>
            </a:r>
            <a:r>
              <a:rPr lang="es-ES_tradnl" dirty="0"/>
              <a:t>S</a:t>
            </a:r>
            <a:r>
              <a:rPr lang="es-ES_tradnl" dirty="0" smtClean="0"/>
              <a:t>wift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00" y="3292469"/>
            <a:ext cx="1496659" cy="15025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83" y="3191980"/>
            <a:ext cx="2327741" cy="17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Demo de mezcla de código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256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_tradnl" sz="6000" dirty="0" smtClean="0"/>
              <a:t>Video</a:t>
            </a:r>
            <a:endParaRPr lang="es-ES_tradnl"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36" y="2893127"/>
            <a:ext cx="6929527" cy="23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Recomendaciones para la migración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Se debe considerar si se tiene una buena razón para migrar tu código ejemplo de un motivo no valido para migrar. “Quiero estar a la moda”.</a:t>
            </a:r>
          </a:p>
          <a:p>
            <a:r>
              <a:rPr lang="es-ES_tradnl" dirty="0" smtClean="0"/>
              <a:t>Preparación de tu código.</a:t>
            </a:r>
          </a:p>
          <a:p>
            <a:r>
              <a:rPr lang="es-ES_tradnl" dirty="0" smtClean="0"/>
              <a:t>Se debe considerar una migración gradual  y no radicalmente.</a:t>
            </a:r>
          </a:p>
          <a:p>
            <a:r>
              <a:rPr lang="es-ES_tradnl" dirty="0" smtClean="0"/>
              <a:t>Verifica que es lo que se puede hacer con </a:t>
            </a:r>
            <a:r>
              <a:rPr lang="es-ES_tradnl" dirty="0"/>
              <a:t>S</a:t>
            </a:r>
            <a:r>
              <a:rPr lang="es-ES_tradnl" dirty="0" smtClean="0"/>
              <a:t>wift  y </a:t>
            </a:r>
            <a:r>
              <a:rPr lang="es-ES_tradnl" dirty="0" err="1"/>
              <a:t>O</a:t>
            </a:r>
            <a:r>
              <a:rPr lang="es-ES_tradnl" dirty="0" err="1" smtClean="0"/>
              <a:t>bjective</a:t>
            </a:r>
            <a:r>
              <a:rPr lang="es-ES_tradnl" dirty="0" smtClean="0"/>
              <a:t>-c esto lo puedes ver en la pagina de </a:t>
            </a:r>
            <a:r>
              <a:rPr lang="es-ES_tradnl" dirty="0" err="1" smtClean="0"/>
              <a:t>apple</a:t>
            </a:r>
            <a:r>
              <a:rPr lang="es-ES_tradnl" dirty="0"/>
              <a:t> (</a:t>
            </a:r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developer.apple.com/library/ios/documentation/Swift/Conceptual/BuildingCocoaApps/Migration.html)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079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Importante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Objective</a:t>
            </a:r>
            <a:r>
              <a:rPr lang="es-ES_tradnl" dirty="0" smtClean="0"/>
              <a:t>-c tiene mas de 30 a</a:t>
            </a:r>
            <a:r>
              <a:rPr lang="es-ES" dirty="0" err="1" smtClean="0"/>
              <a:t>ños</a:t>
            </a:r>
            <a:r>
              <a:rPr lang="es-ES" dirty="0" smtClean="0"/>
              <a:t>  y existe mucho </a:t>
            </a:r>
            <a:r>
              <a:rPr lang="es-ES" dirty="0" smtClean="0"/>
              <a:t>código de </a:t>
            </a:r>
            <a:r>
              <a:rPr lang="es-ES" dirty="0" smtClean="0"/>
              <a:t>legado.</a:t>
            </a:r>
          </a:p>
          <a:p>
            <a:r>
              <a:rPr lang="es-ES" dirty="0" smtClean="0"/>
              <a:t>Swift no se creo para remplazar a </a:t>
            </a:r>
            <a:r>
              <a:rPr lang="es-ES" dirty="0" err="1" smtClean="0"/>
              <a:t>objective</a:t>
            </a:r>
            <a:r>
              <a:rPr lang="es-ES" dirty="0" smtClean="0"/>
              <a:t>-c si no ahorrar el trabajo  que tenia que ver  el lenguaje C en </a:t>
            </a:r>
            <a:r>
              <a:rPr lang="es-ES" dirty="0" err="1" smtClean="0"/>
              <a:t>objective</a:t>
            </a:r>
            <a:r>
              <a:rPr lang="es-ES" dirty="0" smtClean="0"/>
              <a:t>-c.</a:t>
            </a:r>
          </a:p>
          <a:p>
            <a:r>
              <a:rPr lang="es-ES" dirty="0" smtClean="0"/>
              <a:t>Swift  tiene ciertas características  que </a:t>
            </a:r>
            <a:r>
              <a:rPr lang="es-ES" dirty="0" err="1" smtClean="0"/>
              <a:t>objective</a:t>
            </a:r>
            <a:r>
              <a:rPr lang="es-ES" dirty="0" smtClean="0"/>
              <a:t>-c no y viceversa hay que conocerlas para saber que hacer en esos casos.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13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el presente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Desde la liberación  de </a:t>
            </a:r>
            <a:r>
              <a:rPr lang="es-ES_tradnl" dirty="0" err="1" smtClean="0"/>
              <a:t>swift</a:t>
            </a:r>
            <a:r>
              <a:rPr lang="es-ES_tradnl" dirty="0" smtClean="0"/>
              <a:t> hay una gran adopción por el lenguaje  de </a:t>
            </a:r>
            <a:r>
              <a:rPr lang="es-ES_tradnl" dirty="0" err="1" smtClean="0"/>
              <a:t>swift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Los desarrolladores han visto que el lenguaje de Swift es parecido a otros lenguajes de programación existentes y mas usados.</a:t>
            </a:r>
          </a:p>
          <a:p>
            <a:r>
              <a:rPr lang="es-ES_tradnl" dirty="0" smtClean="0"/>
              <a:t>Swift entiende Objective-c mejor que </a:t>
            </a:r>
            <a:r>
              <a:rPr lang="es-ES_tradnl" dirty="0" smtClean="0"/>
              <a:t>Objective-c </a:t>
            </a:r>
            <a:r>
              <a:rPr lang="es-ES_tradnl" dirty="0" smtClean="0"/>
              <a:t>entiende a Swift.</a:t>
            </a:r>
          </a:p>
          <a:p>
            <a:r>
              <a:rPr lang="es-ES_tradnl" dirty="0" err="1" smtClean="0"/>
              <a:t>Objective</a:t>
            </a:r>
            <a:r>
              <a:rPr lang="es-ES_tradnl" dirty="0" smtClean="0"/>
              <a:t>-c no reconoce ciertas </a:t>
            </a:r>
            <a:r>
              <a:rPr lang="es-ES_tradnl" dirty="0" err="1" smtClean="0"/>
              <a:t>caracteristicas</a:t>
            </a:r>
            <a:r>
              <a:rPr lang="es-ES_tradnl" dirty="0" smtClean="0"/>
              <a:t> de </a:t>
            </a:r>
            <a:r>
              <a:rPr lang="es-ES_tradnl" dirty="0" err="1" smtClean="0"/>
              <a:t>swift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071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Instancias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747541"/>
            <a:ext cx="10515600" cy="2429422"/>
          </a:xfrm>
        </p:spPr>
        <p:txBody>
          <a:bodyPr/>
          <a:lstStyle/>
          <a:p>
            <a:r>
              <a:rPr lang="es-ES_tradnl" dirty="0" err="1" smtClean="0"/>
              <a:t>var</a:t>
            </a:r>
            <a:r>
              <a:rPr lang="es-ES_tradnl" dirty="0" smtClean="0"/>
              <a:t> fecha = </a:t>
            </a:r>
            <a:r>
              <a:rPr lang="es-ES_tradnl" dirty="0" err="1" smtClean="0"/>
              <a:t>NSDate</a:t>
            </a:r>
            <a:r>
              <a:rPr lang="es-ES_tradnl" dirty="0" smtClean="0"/>
              <a:t>()                     </a:t>
            </a:r>
            <a:r>
              <a:rPr lang="es-ES_tradnl" dirty="0" err="1" smtClean="0"/>
              <a:t>NSDate</a:t>
            </a:r>
            <a:r>
              <a:rPr lang="es-ES_tradnl" dirty="0" smtClean="0"/>
              <a:t> *fecha = [[</a:t>
            </a:r>
            <a:r>
              <a:rPr lang="es-ES_tradnl" dirty="0" err="1" smtClean="0"/>
              <a:t>NSDate</a:t>
            </a:r>
            <a:r>
              <a:rPr lang="es-ES_tradnl" dirty="0" smtClean="0"/>
              <a:t> </a:t>
            </a:r>
            <a:r>
              <a:rPr lang="es-ES_tradnl" dirty="0" err="1" smtClean="0"/>
              <a:t>alloc</a:t>
            </a:r>
            <a:r>
              <a:rPr lang="es-ES_tradnl" dirty="0" smtClean="0"/>
              <a:t>] </a:t>
            </a:r>
            <a:r>
              <a:rPr lang="es-ES_tradnl" dirty="0" err="1" smtClean="0"/>
              <a:t>init</a:t>
            </a:r>
            <a:r>
              <a:rPr lang="es-ES_tradnl" dirty="0" smtClean="0"/>
              <a:t>];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84" y="1791176"/>
            <a:ext cx="1496659" cy="15025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61" y="1690688"/>
            <a:ext cx="2327741" cy="17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Mezcla de código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sintaxis de </a:t>
            </a:r>
            <a:r>
              <a:rPr lang="es-ES_tradnl" dirty="0" err="1"/>
              <a:t>O</a:t>
            </a:r>
            <a:r>
              <a:rPr lang="es-ES_tradnl" dirty="0" err="1" smtClean="0"/>
              <a:t>bjective</a:t>
            </a:r>
            <a:r>
              <a:rPr lang="es-ES_tradnl" dirty="0" smtClean="0"/>
              <a:t>-c esta soportada por la sintaxis de Swift.</a:t>
            </a:r>
          </a:p>
          <a:p>
            <a:endParaRPr lang="es-ES_tradnl" dirty="0"/>
          </a:p>
          <a:p>
            <a:r>
              <a:rPr lang="es-ES_tradnl" dirty="0" smtClean="0"/>
              <a:t>No hay necesidad de escribir  código en </a:t>
            </a:r>
            <a:r>
              <a:rPr lang="es-ES_tradnl" dirty="0" err="1" smtClean="0"/>
              <a:t>Objective</a:t>
            </a:r>
            <a:r>
              <a:rPr lang="es-ES_tradnl" dirty="0" smtClean="0"/>
              <a:t>-c dentro de código  Swift y viceversa.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45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Métodos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462728"/>
            <a:ext cx="10515600" cy="2714235"/>
          </a:xfrm>
        </p:spPr>
        <p:txBody>
          <a:bodyPr/>
          <a:lstStyle/>
          <a:p>
            <a:pPr marL="0" indent="0">
              <a:buNone/>
            </a:pPr>
            <a:r>
              <a:rPr lang="es-ES_tradnl" dirty="0" err="1" smtClean="0"/>
              <a:t>miObjecto.miMetodo</a:t>
            </a:r>
            <a:r>
              <a:rPr lang="es-ES_tradnl" dirty="0" smtClean="0"/>
              <a:t>()				[</a:t>
            </a:r>
            <a:r>
              <a:rPr lang="es-ES_tradnl" dirty="0" err="1" smtClean="0"/>
              <a:t>miObjecto</a:t>
            </a:r>
            <a:r>
              <a:rPr lang="es-ES_tradnl" dirty="0" smtClean="0"/>
              <a:t> </a:t>
            </a:r>
            <a:r>
              <a:rPr lang="es-ES_tradnl" dirty="0" err="1" smtClean="0"/>
              <a:t>miMetodo</a:t>
            </a:r>
            <a:r>
              <a:rPr lang="es-ES_tradnl" dirty="0" smtClean="0"/>
              <a:t>];     </a:t>
            </a:r>
          </a:p>
          <a:p>
            <a:pPr marL="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                  		Argumentos</a:t>
            </a:r>
          </a:p>
          <a:p>
            <a:pPr marL="0" indent="0">
              <a:buNone/>
            </a:pPr>
            <a:r>
              <a:rPr lang="es-ES_tradnl" dirty="0"/>
              <a:t> </a:t>
            </a:r>
            <a:r>
              <a:rPr lang="es-ES_tradnl" dirty="0" err="1" smtClean="0"/>
              <a:t>miObjecto.miMetodo</a:t>
            </a:r>
            <a:r>
              <a:rPr lang="es-ES_tradnl" dirty="0" smtClean="0"/>
              <a:t>(123)                           [</a:t>
            </a:r>
            <a:r>
              <a:rPr lang="es-ES_tradnl" dirty="0" err="1" smtClean="0"/>
              <a:t>miObjecto</a:t>
            </a:r>
            <a:r>
              <a:rPr lang="es-ES_tradnl" dirty="0" smtClean="0"/>
              <a:t> miMetodo:123];         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77" y="1810544"/>
            <a:ext cx="1496659" cy="15025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61" y="1489711"/>
            <a:ext cx="2327741" cy="17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Métodos con varios argumentos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62069" y="1690688"/>
            <a:ext cx="9190220" cy="2146794"/>
          </a:xfrm>
        </p:spPr>
        <p:txBody>
          <a:bodyPr/>
          <a:lstStyle/>
          <a:p>
            <a:r>
              <a:rPr lang="es-ES_tradnl" dirty="0" err="1" smtClean="0"/>
              <a:t>miObjeto.miMetodo</a:t>
            </a:r>
            <a:r>
              <a:rPr lang="es-ES_tradnl" dirty="0" smtClean="0"/>
              <a:t>(miValor,param2:miValor2)</a:t>
            </a:r>
          </a:p>
          <a:p>
            <a:endParaRPr lang="es-ES_tradnl" dirty="0"/>
          </a:p>
          <a:p>
            <a:r>
              <a:rPr lang="es-ES_tradnl" dirty="0" err="1" smtClean="0"/>
              <a:t>miObjeto.miMetodo</a:t>
            </a:r>
            <a:r>
              <a:rPr lang="es-ES_tradnl" dirty="0" smtClean="0"/>
              <a:t>(mivalor,param2:miValor2,param3:miValor3)</a:t>
            </a:r>
          </a:p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43" y="4771714"/>
            <a:ext cx="1496659" cy="1502506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2607039" y="4127426"/>
            <a:ext cx="9190220" cy="2146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790044" y="4127426"/>
            <a:ext cx="9190220" cy="2146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 smtClean="0"/>
              <a:t>[</a:t>
            </a:r>
            <a:r>
              <a:rPr lang="es-ES_tradnl" sz="1800" dirty="0" err="1" smtClean="0"/>
              <a:t>miObjeto</a:t>
            </a:r>
            <a:r>
              <a:rPr lang="es-ES_tradnl" sz="1800" dirty="0" smtClean="0"/>
              <a:t> miMetodo:param1:miValor1 param2:miValor2];</a:t>
            </a:r>
          </a:p>
          <a:p>
            <a:endParaRPr lang="es-ES_tradnl" sz="1800" dirty="0" smtClean="0"/>
          </a:p>
          <a:p>
            <a:r>
              <a:rPr lang="es-ES_tradnl" sz="1800" dirty="0" smtClean="0"/>
              <a:t>[</a:t>
            </a:r>
            <a:r>
              <a:rPr lang="es-ES_tradnl" sz="1800" dirty="0" err="1" smtClean="0"/>
              <a:t>miObjeto</a:t>
            </a:r>
            <a:r>
              <a:rPr lang="es-ES_tradnl" sz="1800" dirty="0" smtClean="0"/>
              <a:t> miMetodo:param1:miValor1 param2:miValor2 param3:miValor3];</a:t>
            </a:r>
          </a:p>
          <a:p>
            <a:endParaRPr lang="es-ES_tradnl" sz="1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8" y="1433691"/>
            <a:ext cx="2327741" cy="17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Inicializadores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99593"/>
            <a:ext cx="10515600" cy="3031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err="1" smtClean="0"/>
              <a:t>var</a:t>
            </a:r>
            <a:r>
              <a:rPr lang="es-ES_tradnl" dirty="0" smtClean="0"/>
              <a:t> fecha = </a:t>
            </a:r>
            <a:r>
              <a:rPr lang="es-ES_tradnl" dirty="0" err="1" smtClean="0"/>
              <a:t>NSDate</a:t>
            </a:r>
            <a:r>
              <a:rPr lang="es-ES_tradnl" dirty="0" smtClean="0"/>
              <a:t>()                     </a:t>
            </a:r>
            <a:r>
              <a:rPr lang="es-ES_tradnl" dirty="0" err="1" smtClean="0"/>
              <a:t>NSDate</a:t>
            </a:r>
            <a:r>
              <a:rPr lang="es-ES_tradnl" dirty="0" smtClean="0"/>
              <a:t> *fecha = [[</a:t>
            </a:r>
            <a:r>
              <a:rPr lang="es-ES_tradnl" dirty="0" err="1" smtClean="0"/>
              <a:t>NSDate</a:t>
            </a:r>
            <a:r>
              <a:rPr lang="es-ES_tradnl" dirty="0" smtClean="0"/>
              <a:t> </a:t>
            </a:r>
            <a:r>
              <a:rPr lang="es-ES_tradnl" dirty="0" err="1" smtClean="0"/>
              <a:t>alloc</a:t>
            </a:r>
            <a:r>
              <a:rPr lang="es-ES_tradnl" dirty="0" smtClean="0"/>
              <a:t>] </a:t>
            </a:r>
            <a:r>
              <a:rPr lang="es-ES_tradnl" dirty="0" err="1" smtClean="0"/>
              <a:t>init</a:t>
            </a:r>
            <a:r>
              <a:rPr lang="es-ES_tradnl" dirty="0" smtClean="0"/>
              <a:t>];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Ejemplo </a:t>
            </a:r>
            <a:r>
              <a:rPr lang="es-ES_tradnl" dirty="0" err="1" smtClean="0"/>
              <a:t>NSString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err="1" smtClean="0"/>
              <a:t>Init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err="1" smtClean="0"/>
              <a:t>InitWithFortmat</a:t>
            </a:r>
            <a:r>
              <a:rPr lang="es-ES_tradnl" dirty="0" smtClean="0"/>
              <a:t>:</a:t>
            </a:r>
          </a:p>
          <a:p>
            <a:pPr marL="0" indent="0">
              <a:buNone/>
            </a:pPr>
            <a:r>
              <a:rPr lang="es-ES_tradnl" dirty="0" err="1" smtClean="0"/>
              <a:t>InitWithFormat</a:t>
            </a:r>
            <a:r>
              <a:rPr lang="es-ES_tradnl" dirty="0" smtClean="0"/>
              <a:t>: </a:t>
            </a:r>
            <a:r>
              <a:rPr lang="es-ES_tradnl" dirty="0" err="1" smtClean="0"/>
              <a:t>arguments</a:t>
            </a:r>
            <a:r>
              <a:rPr lang="es-ES_tradnl" dirty="0" smtClean="0"/>
              <a:t>:</a:t>
            </a:r>
          </a:p>
          <a:p>
            <a:pPr marL="0" indent="0">
              <a:buNone/>
            </a:pPr>
            <a:r>
              <a:rPr lang="es-ES_tradnl" dirty="0" err="1" smtClean="0"/>
              <a:t>InitWithString</a:t>
            </a:r>
            <a:endParaRPr lang="es-ES_tradnl" dirty="0" smtClean="0"/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2" y="1435856"/>
            <a:ext cx="1496659" cy="15025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2327741" cy="17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2118</TotalTime>
  <Words>695</Words>
  <Application>Microsoft Macintosh PowerPoint</Application>
  <PresentationFormat>Panorámica</PresentationFormat>
  <Paragraphs>110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Calibri</vt:lpstr>
      <vt:lpstr>Trebuchet MS</vt:lpstr>
      <vt:lpstr>Wingdings 3</vt:lpstr>
      <vt:lpstr>Arial</vt:lpstr>
      <vt:lpstr>Faceta</vt:lpstr>
      <vt:lpstr>Diferencias  entre Swift  y Objective-c</vt:lpstr>
      <vt:lpstr>Conocimiento previo antes de ver las diferencias de Objective-c  y Swift</vt:lpstr>
      <vt:lpstr>Importante</vt:lpstr>
      <vt:lpstr>En el presente</vt:lpstr>
      <vt:lpstr>Instancias</vt:lpstr>
      <vt:lpstr>Mezcla de código</vt:lpstr>
      <vt:lpstr>Métodos</vt:lpstr>
      <vt:lpstr>Métodos con varios argumentos</vt:lpstr>
      <vt:lpstr>Inicializadores</vt:lpstr>
      <vt:lpstr>Inicializadores NSString,NSURL</vt:lpstr>
      <vt:lpstr>Métodos de fabrica</vt:lpstr>
      <vt:lpstr>Métodos de fabrica</vt:lpstr>
      <vt:lpstr>Iniciar con fallos</vt:lpstr>
      <vt:lpstr>Iniciar con fallos</vt:lpstr>
      <vt:lpstr>Propiedades</vt:lpstr>
      <vt:lpstr>Usando id  y AnyObject</vt:lpstr>
      <vt:lpstr>Usando id  y AnyObject</vt:lpstr>
      <vt:lpstr>Tipo de datos</vt:lpstr>
      <vt:lpstr>Mezclando codigo</vt:lpstr>
      <vt:lpstr>Demo de mezcla de código</vt:lpstr>
      <vt:lpstr>Recomendaciones para la migración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Diferencias  entre swift  y objective-c</dc:title>
  <dc:creator>felipe hernadez</dc:creator>
  <cp:lastModifiedBy>felipe hernadez</cp:lastModifiedBy>
  <cp:revision>42</cp:revision>
  <dcterms:created xsi:type="dcterms:W3CDTF">2016-09-06T14:52:34Z</dcterms:created>
  <dcterms:modified xsi:type="dcterms:W3CDTF">2016-09-10T14:40:38Z</dcterms:modified>
</cp:coreProperties>
</file>