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2"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2"/>
    <p:restoredTop sz="94886"/>
  </p:normalViewPr>
  <p:slideViewPr>
    <p:cSldViewPr snapToGrid="0" snapToObjects="1">
      <p:cViewPr>
        <p:scale>
          <a:sx n="100" d="100"/>
          <a:sy n="100" d="100"/>
        </p:scale>
        <p:origin x="14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1805A-EDB4-0842-8A3C-234854688672}" type="datetimeFigureOut">
              <a:rPr lang="es-ES_tradnl" smtClean="0"/>
              <a:t>23/9/16</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5F7FA-BB17-DB40-91E3-9B07D5963844}" type="slidenum">
              <a:rPr lang="es-ES_tradnl" smtClean="0"/>
              <a:t>‹Nr.›</a:t>
            </a:fld>
            <a:endParaRPr lang="es-ES_tradnl"/>
          </a:p>
        </p:txBody>
      </p:sp>
    </p:spTree>
    <p:extLst>
      <p:ext uri="{BB962C8B-B14F-4D97-AF65-F5344CB8AC3E}">
        <p14:creationId xmlns:p14="http://schemas.microsoft.com/office/powerpoint/2010/main" val="55843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C155F7FA-BB17-DB40-91E3-9B07D5963844}" type="slidenum">
              <a:rPr lang="es-ES_tradnl" smtClean="0"/>
              <a:t>1</a:t>
            </a:fld>
            <a:endParaRPr lang="es-ES_tradnl"/>
          </a:p>
        </p:txBody>
      </p:sp>
    </p:spTree>
    <p:extLst>
      <p:ext uri="{BB962C8B-B14F-4D97-AF65-F5344CB8AC3E}">
        <p14:creationId xmlns:p14="http://schemas.microsoft.com/office/powerpoint/2010/main" val="109959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6544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Clic para editar título</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80208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Clic para editar título</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3863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Clic para editar título</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69492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Clic para editar título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2368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Clic para editar título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581326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535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Clic para editar título</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9496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7324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Clic para editar título</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687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05775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Clic para editar título</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3643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9016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1925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Clic para editar título</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6266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39334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Clic para editar título</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9/23/16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435861972"/>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library/content/documentation/General/Conceptual/CocoaEncyclopedia/DelegatesandDataSources/DelegatesandDataSourc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reference/appkit/nstableviewdatasour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50544" y="893763"/>
            <a:ext cx="9294496" cy="2916638"/>
          </a:xfrm>
        </p:spPr>
        <p:txBody>
          <a:bodyPr/>
          <a:lstStyle/>
          <a:p>
            <a:r>
              <a:rPr lang="es-ES_tradnl" dirty="0">
                <a:latin typeface="Arial" charset="0"/>
                <a:ea typeface="Arial" charset="0"/>
                <a:cs typeface="Arial" charset="0"/>
              </a:rPr>
              <a:t>Los protocolos (</a:t>
            </a:r>
            <a:r>
              <a:rPr lang="es-ES_tradnl" dirty="0" err="1">
                <a:latin typeface="Arial" charset="0"/>
                <a:ea typeface="Arial" charset="0"/>
                <a:cs typeface="Arial" charset="0"/>
              </a:rPr>
              <a:t>Protocols</a:t>
            </a:r>
            <a:r>
              <a:rPr lang="es-ES_tradnl" dirty="0">
                <a:latin typeface="Arial" charset="0"/>
                <a:ea typeface="Arial" charset="0"/>
                <a:cs typeface="Arial" charset="0"/>
              </a:rPr>
              <a:t>), los delegados (</a:t>
            </a:r>
            <a:r>
              <a:rPr lang="es-ES_tradnl" dirty="0" err="1">
                <a:latin typeface="Arial" charset="0"/>
                <a:ea typeface="Arial" charset="0"/>
                <a:cs typeface="Arial" charset="0"/>
              </a:rPr>
              <a:t>Delegates</a:t>
            </a:r>
            <a:r>
              <a:rPr lang="es-ES_tradnl" dirty="0">
                <a:latin typeface="Arial" charset="0"/>
                <a:ea typeface="Arial" charset="0"/>
                <a:cs typeface="Arial" charset="0"/>
              </a:rPr>
              <a:t>) y las fuentes de datos(</a:t>
            </a:r>
            <a:r>
              <a:rPr lang="es-ES_tradnl" dirty="0" err="1">
                <a:latin typeface="Arial" charset="0"/>
                <a:ea typeface="Arial" charset="0"/>
                <a:cs typeface="Arial" charset="0"/>
              </a:rPr>
              <a:t>DataSource</a:t>
            </a:r>
            <a:r>
              <a:rPr lang="es-ES_tradnl" dirty="0">
                <a:latin typeface="Arial" charset="0"/>
                <a:ea typeface="Arial" charset="0"/>
                <a:cs typeface="Arial" charset="0"/>
              </a:rPr>
              <a:t>)</a:t>
            </a:r>
          </a:p>
        </p:txBody>
      </p:sp>
      <p:sp>
        <p:nvSpPr>
          <p:cNvPr id="3" name="Subtítulo 2"/>
          <p:cNvSpPr>
            <a:spLocks noGrp="1"/>
          </p:cNvSpPr>
          <p:nvPr>
            <p:ph type="subTitle" idx="1"/>
          </p:nvPr>
        </p:nvSpPr>
        <p:spPr>
          <a:xfrm>
            <a:off x="1403984" y="3810401"/>
            <a:ext cx="8791575" cy="416825"/>
          </a:xfrm>
        </p:spPr>
        <p:txBody>
          <a:bodyPr/>
          <a:lstStyle/>
          <a:p>
            <a:r>
              <a:rPr lang="es-ES_tradnl" dirty="0" smtClean="0">
                <a:solidFill>
                  <a:schemeClr val="tx1"/>
                </a:solidFill>
              </a:rPr>
              <a:t>Ing. </a:t>
            </a:r>
            <a:r>
              <a:rPr lang="es-ES_tradnl" dirty="0" smtClean="0">
                <a:solidFill>
                  <a:schemeClr val="tx1"/>
                </a:solidFill>
                <a:latin typeface="Arial" charset="0"/>
                <a:ea typeface="Arial" charset="0"/>
                <a:cs typeface="Arial" charset="0"/>
              </a:rPr>
              <a:t>Felipe</a:t>
            </a:r>
            <a:r>
              <a:rPr lang="es-ES_tradnl" dirty="0" smtClean="0">
                <a:solidFill>
                  <a:schemeClr val="tx1"/>
                </a:solidFill>
              </a:rPr>
              <a:t> Hernández Palafox </a:t>
            </a:r>
            <a:endParaRPr lang="es-ES_tradnl" dirty="0">
              <a:solidFill>
                <a:schemeClr val="tx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0291" y="4338479"/>
            <a:ext cx="3004949" cy="2253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0420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5723" y="225300"/>
            <a:ext cx="11032507" cy="794032"/>
          </a:xfrm>
        </p:spPr>
        <p:txBody>
          <a:bodyPr>
            <a:normAutofit/>
          </a:bodyPr>
          <a:lstStyle/>
          <a:p>
            <a:r>
              <a:rPr lang="es-ES_tradnl" dirty="0" err="1" smtClean="0"/>
              <a:t>Protocol</a:t>
            </a:r>
            <a:endParaRPr lang="es-ES_tradnl" dirty="0">
              <a:latin typeface="Arial" charset="0"/>
              <a:ea typeface="Arial" charset="0"/>
              <a:cs typeface="Arial" charset="0"/>
            </a:endParaRPr>
          </a:p>
        </p:txBody>
      </p:sp>
      <p:sp>
        <p:nvSpPr>
          <p:cNvPr id="3" name="Marcador de contenido 2"/>
          <p:cNvSpPr>
            <a:spLocks noGrp="1"/>
          </p:cNvSpPr>
          <p:nvPr>
            <p:ph idx="1"/>
          </p:nvPr>
        </p:nvSpPr>
        <p:spPr>
          <a:xfrm>
            <a:off x="575723" y="1019332"/>
            <a:ext cx="10322125" cy="3366118"/>
          </a:xfrm>
        </p:spPr>
        <p:txBody>
          <a:bodyPr>
            <a:normAutofit lnSpcReduction="10000"/>
          </a:bodyPr>
          <a:lstStyle/>
          <a:p>
            <a:r>
              <a:rPr lang="es-ES_tradnl" dirty="0"/>
              <a:t>Los protocolos en iOS son métodos que actúan sobre un objeto y pueden ser implementados por cualquier clase. Básicamente tienen la declaración de una serie de métodos que ejecuta otra clase y se espera que le agreguemos funcionalidad según lo necesite cada una de las clases que invocan esta otra clase. Apple nos provee una serie de situaciones por las que probablemente deberíamos utilizar un protocolo:</a:t>
            </a:r>
          </a:p>
          <a:p>
            <a:r>
              <a:rPr lang="es-ES_tradnl" dirty="0"/>
              <a:t>Declarar los métodos que se espera que otros implementen.</a:t>
            </a:r>
          </a:p>
          <a:p>
            <a:r>
              <a:rPr lang="es-ES_tradnl" dirty="0"/>
              <a:t>Declarar la interfaz a un objeto, ocultando su clase.</a:t>
            </a:r>
          </a:p>
          <a:p>
            <a:r>
              <a:rPr lang="es-ES_tradnl" dirty="0"/>
              <a:t>Capturar similitudes entre las clases que no están jerárquicamente relacionadas</a:t>
            </a:r>
            <a:r>
              <a:rPr lang="es-ES_tradnl" dirty="0" smtClean="0"/>
              <a:t>.</a:t>
            </a:r>
          </a:p>
          <a:p>
            <a:r>
              <a:rPr lang="es-ES_tradnl" dirty="0"/>
              <a:t>Para empezar debemos recordar que los protocolos no tienen una implementación de los métodos que ahí están declarados, por lo tanto su declaración sólo es necesaria en los archivos .h. Veamos la sintaxis de un protocolo sencillo: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079" y="4501421"/>
            <a:ext cx="4864101" cy="22058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4484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Delegate</a:t>
            </a:r>
            <a:endParaRPr lang="es-ES_tradnl" dirty="0"/>
          </a:p>
        </p:txBody>
      </p:sp>
      <p:sp>
        <p:nvSpPr>
          <p:cNvPr id="3" name="Marcador de contenido 2"/>
          <p:cNvSpPr>
            <a:spLocks noGrp="1"/>
          </p:cNvSpPr>
          <p:nvPr>
            <p:ph idx="1"/>
          </p:nvPr>
        </p:nvSpPr>
        <p:spPr>
          <a:xfrm>
            <a:off x="677334" y="1469037"/>
            <a:ext cx="8596668" cy="4572326"/>
          </a:xfrm>
        </p:spPr>
        <p:txBody>
          <a:bodyPr>
            <a:normAutofit fontScale="92500" lnSpcReduction="10000"/>
          </a:bodyPr>
          <a:lstStyle/>
          <a:p>
            <a:r>
              <a:rPr lang="es-ES_tradnl" dirty="0"/>
              <a:t>Los delegados (</a:t>
            </a:r>
            <a:r>
              <a:rPr lang="es-ES_tradnl" b="1" dirty="0" err="1"/>
              <a:t>delegate</a:t>
            </a:r>
            <a:r>
              <a:rPr lang="es-ES_tradnl" dirty="0"/>
              <a:t>) son un patrón en donde un objeto actúa en nombre de un coordinador asociado a otro objeto. Un </a:t>
            </a:r>
            <a:r>
              <a:rPr lang="es-ES_tradnl" dirty="0" err="1"/>
              <a:t>delegate</a:t>
            </a:r>
            <a:r>
              <a:rPr lang="es-ES_tradnl" dirty="0"/>
              <a:t> básicamente delega el control de la interfaz de usuario para un evento, o al menos se le pregunta para interpretar el evento de una manera específica en la aplicación, es decir mantiene una especie de vínculo con el objeto que le permite recibir los mensajes que el objeto genérico genera.</a:t>
            </a:r>
          </a:p>
          <a:p>
            <a:r>
              <a:rPr lang="es-ES_tradnl" dirty="0"/>
              <a:t>El funcionamiento de un </a:t>
            </a:r>
            <a:r>
              <a:rPr lang="es-ES_tradnl" dirty="0" err="1"/>
              <a:t>delegate</a:t>
            </a:r>
            <a:r>
              <a:rPr lang="es-ES_tradnl" dirty="0"/>
              <a:t> nos permite coordinar su apariencia y estado con cambios que se producen en otras partes de un programa, cambia generalmente provocado por las acciones del usuario. Más importante aún, los </a:t>
            </a:r>
            <a:r>
              <a:rPr lang="es-ES_tradnl" dirty="0" err="1"/>
              <a:t>delegates</a:t>
            </a:r>
            <a:r>
              <a:rPr lang="es-ES_tradnl" dirty="0"/>
              <a:t> hacen posible que un objeto pueda alterar el comportamiento de otro objeto sin la necesidad de tener una relación de herencia entre los objetos. El </a:t>
            </a:r>
            <a:r>
              <a:rPr lang="es-ES_tradnl" dirty="0" err="1"/>
              <a:t>delegate</a:t>
            </a:r>
            <a:r>
              <a:rPr lang="es-ES_tradnl" dirty="0"/>
              <a:t> es casi siempre uno de los objetos personalizados, y por definición, incorpora la lógica específica de la aplicación que el objeto genérico y el </a:t>
            </a:r>
            <a:r>
              <a:rPr lang="es-ES_tradnl" dirty="0" err="1"/>
              <a:t>delegate</a:t>
            </a:r>
            <a:r>
              <a:rPr lang="es-ES_tradnl" dirty="0"/>
              <a:t> no conoce.</a:t>
            </a:r>
          </a:p>
          <a:p>
            <a:r>
              <a:rPr lang="es-ES_tradnl" dirty="0" smtClean="0"/>
              <a:t>Link de referencia</a:t>
            </a:r>
          </a:p>
          <a:p>
            <a:r>
              <a:rPr lang="es-ES_tradnl" dirty="0">
                <a:hlinkClick r:id="rId2"/>
              </a:rPr>
              <a:t>https://</a:t>
            </a:r>
            <a:r>
              <a:rPr lang="es-ES_tradnl" dirty="0" smtClean="0">
                <a:hlinkClick r:id="rId2"/>
              </a:rPr>
              <a:t>developer.apple.com/library/content/documentation/General/Conceptual/CocoaEncyclopedia/DelegatesandDataSources/DelegatesandDataSources.html</a:t>
            </a:r>
            <a:endParaRPr lang="es-ES_tradnl" dirty="0" smtClean="0"/>
          </a:p>
          <a:p>
            <a:endParaRPr lang="es-ES_tradnl" dirty="0"/>
          </a:p>
        </p:txBody>
      </p:sp>
    </p:spTree>
    <p:extLst>
      <p:ext uri="{BB962C8B-B14F-4D97-AF65-F5344CB8AC3E}">
        <p14:creationId xmlns:p14="http://schemas.microsoft.com/office/powerpoint/2010/main" val="100293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Datasource</a:t>
            </a:r>
            <a:endParaRPr lang="es-ES_tradnl" dirty="0"/>
          </a:p>
        </p:txBody>
      </p:sp>
      <p:sp>
        <p:nvSpPr>
          <p:cNvPr id="3" name="Marcador de contenido 2"/>
          <p:cNvSpPr>
            <a:spLocks noGrp="1"/>
          </p:cNvSpPr>
          <p:nvPr>
            <p:ph idx="1"/>
          </p:nvPr>
        </p:nvSpPr>
        <p:spPr/>
        <p:txBody>
          <a:bodyPr/>
          <a:lstStyle/>
          <a:p>
            <a:r>
              <a:rPr lang="es-ES_tradnl" dirty="0"/>
              <a:t>El patrón de fuente de datos es a menudo utilizado por </a:t>
            </a:r>
            <a:r>
              <a:rPr lang="es-ES_tradnl" dirty="0" err="1"/>
              <a:t>NSView</a:t>
            </a:r>
            <a:r>
              <a:rPr lang="es-ES_tradnl" dirty="0"/>
              <a:t> subclases en Cocoa que tienen datos de estado complejas tales como </a:t>
            </a:r>
            <a:r>
              <a:rPr lang="es-ES_tradnl" dirty="0" err="1"/>
              <a:t>NSBrowser</a:t>
            </a:r>
            <a:r>
              <a:rPr lang="es-ES_tradnl" dirty="0"/>
              <a:t>, </a:t>
            </a:r>
            <a:r>
              <a:rPr lang="es-ES_tradnl" dirty="0" err="1"/>
              <a:t>NSTableView</a:t>
            </a:r>
            <a:r>
              <a:rPr lang="es-ES_tradnl" dirty="0"/>
              <a:t>, </a:t>
            </a:r>
            <a:r>
              <a:rPr lang="es-ES_tradnl" dirty="0" err="1"/>
              <a:t>NSOutlineView</a:t>
            </a:r>
            <a:r>
              <a:rPr lang="es-ES_tradnl" dirty="0"/>
              <a:t>, etc. El protocolo de origen de datos define una API que los casos de estas (y otras) las clases se pueden utilizar para obtener el dato a mostrar en la vista. Aunque las arquitecturas </a:t>
            </a:r>
            <a:r>
              <a:rPr lang="es-ES_tradnl" dirty="0" err="1"/>
              <a:t>NSController</a:t>
            </a:r>
            <a:r>
              <a:rPr lang="es-ES_tradnl" dirty="0"/>
              <a:t> y Cocoa Fijaciones han sustituido a muchos usos del patrón de fuente de datos, todavía es común y muy potente. Al igual que el patrón de delegado descrito anteriormente, parte de su poder proviene de un objeto de ser capaz de actuar como la fuente de datos para múltiples instancias de datos de código que utilizan (y posiblemente incluso casos de múltiples clases que tienen diferentes protocolos de fuente de datos</a:t>
            </a:r>
            <a:r>
              <a:rPr lang="es-ES_tradnl" dirty="0" smtClean="0"/>
              <a:t>).</a:t>
            </a:r>
          </a:p>
          <a:p>
            <a:r>
              <a:rPr lang="es-ES_tradnl" dirty="0" smtClean="0"/>
              <a:t>Ejemplo de </a:t>
            </a:r>
            <a:r>
              <a:rPr lang="es-ES_tradnl" dirty="0"/>
              <a:t>un </a:t>
            </a:r>
            <a:r>
              <a:rPr lang="es-ES_tradnl" dirty="0" err="1"/>
              <a:t>datasource</a:t>
            </a:r>
            <a:r>
              <a:rPr lang="es-ES_tradnl" dirty="0"/>
              <a:t/>
            </a:r>
            <a:br>
              <a:rPr lang="es-ES_tradnl" dirty="0"/>
            </a:br>
            <a:r>
              <a:rPr lang="es-ES_tradnl" dirty="0">
                <a:hlinkClick r:id="rId2"/>
              </a:rPr>
              <a:t>https://</a:t>
            </a:r>
            <a:r>
              <a:rPr lang="es-ES_tradnl" dirty="0" smtClean="0">
                <a:hlinkClick r:id="rId2"/>
              </a:rPr>
              <a:t>developer.apple.com/reference/appkit/nstableviewdatasource</a:t>
            </a:r>
            <a:endParaRPr lang="es-ES_tradnl" dirty="0" smtClean="0"/>
          </a:p>
          <a:p>
            <a:endParaRPr lang="es-ES_tradnl" dirty="0"/>
          </a:p>
        </p:txBody>
      </p:sp>
    </p:spTree>
    <p:extLst>
      <p:ext uri="{BB962C8B-B14F-4D97-AF65-F5344CB8AC3E}">
        <p14:creationId xmlns:p14="http://schemas.microsoft.com/office/powerpoint/2010/main" val="58143241"/>
      </p:ext>
    </p:extLst>
  </p:cSld>
  <p:clrMapOvr>
    <a:masterClrMapping/>
  </p:clrMapOvr>
</p:sld>
</file>

<file path=ppt/theme/theme1.xml><?xml version="1.0" encoding="utf-8"?>
<a:theme xmlns:a="http://schemas.openxmlformats.org/drawingml/2006/main" name="Faceta">
  <a:themeElements>
    <a:clrScheme name="N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5880</TotalTime>
  <Words>484</Words>
  <Application>Microsoft Macintosh PowerPoint</Application>
  <PresentationFormat>Panorámica</PresentationFormat>
  <Paragraphs>17</Paragraphs>
  <Slides>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Calibri</vt:lpstr>
      <vt:lpstr>Trebuchet MS</vt:lpstr>
      <vt:lpstr>Wingdings 3</vt:lpstr>
      <vt:lpstr>Arial</vt:lpstr>
      <vt:lpstr>Faceta</vt:lpstr>
      <vt:lpstr>Los protocolos (Protocols), los delegados (Delegates) y las fuentes de datos(DataSource)</vt:lpstr>
      <vt:lpstr>Protocol</vt:lpstr>
      <vt:lpstr>Delegate</vt:lpstr>
      <vt:lpstr>Datasource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Objetive-c</dc:title>
  <dc:creator>felipe hernadez</dc:creator>
  <cp:lastModifiedBy>felipe hernadez</cp:lastModifiedBy>
  <cp:revision>65</cp:revision>
  <dcterms:created xsi:type="dcterms:W3CDTF">2016-08-30T00:56:55Z</dcterms:created>
  <dcterms:modified xsi:type="dcterms:W3CDTF">2016-09-23T21:13:18Z</dcterms:modified>
</cp:coreProperties>
</file>