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62"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48"/>
    <p:restoredTop sz="91252"/>
  </p:normalViewPr>
  <p:slideViewPr>
    <p:cSldViewPr snapToGrid="0" snapToObjects="1">
      <p:cViewPr>
        <p:scale>
          <a:sx n="85" d="100"/>
          <a:sy n="85" d="100"/>
        </p:scale>
        <p:origin x="2752" y="8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A1805A-EDB4-0842-8A3C-234854688672}" type="datetimeFigureOut">
              <a:rPr lang="es-ES_tradnl" smtClean="0"/>
              <a:t>6/1/17</a:t>
            </a:fld>
            <a:endParaRPr lang="es-ES_tradn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55F7FA-BB17-DB40-91E3-9B07D5963844}" type="slidenum">
              <a:rPr lang="es-ES_tradnl" smtClean="0"/>
              <a:t>‹Nr.›</a:t>
            </a:fld>
            <a:endParaRPr lang="es-ES_tradnl"/>
          </a:p>
        </p:txBody>
      </p:sp>
    </p:spTree>
    <p:extLst>
      <p:ext uri="{BB962C8B-B14F-4D97-AF65-F5344CB8AC3E}">
        <p14:creationId xmlns:p14="http://schemas.microsoft.com/office/powerpoint/2010/main" val="558434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C155F7FA-BB17-DB40-91E3-9B07D5963844}" type="slidenum">
              <a:rPr lang="es-ES_tradnl" smtClean="0"/>
              <a:t>1</a:t>
            </a:fld>
            <a:endParaRPr lang="es-ES_tradnl"/>
          </a:p>
        </p:txBody>
      </p:sp>
    </p:spTree>
    <p:extLst>
      <p:ext uri="{BB962C8B-B14F-4D97-AF65-F5344CB8AC3E}">
        <p14:creationId xmlns:p14="http://schemas.microsoft.com/office/powerpoint/2010/main" val="1099591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s-ES" smtClean="0"/>
              <a:t>Clic para editar título</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465443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Clic para editar título</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t>1/6/17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1802082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Clic para editar título</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t>1/6/17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‹Nr.›</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338634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Clic para editar título</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t>1/6/17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4694923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Clic para editar título</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pPr/>
              <a:t>1/6/17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‹Nr.›</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02368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Clic para editar título</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pPr/>
              <a:t>1/6/17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‹Nr.›</a:t>
            </a:fld>
            <a:endParaRPr lang="en-US" dirty="0"/>
          </a:p>
        </p:txBody>
      </p:sp>
    </p:spTree>
    <p:extLst>
      <p:ext uri="{BB962C8B-B14F-4D97-AF65-F5344CB8AC3E}">
        <p14:creationId xmlns:p14="http://schemas.microsoft.com/office/powerpoint/2010/main" val="5813266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14535265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Clic para editar título</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1794963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1573243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Clic para editar título</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t>1/6/17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1687111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2057750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Clic para editar título</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1/6/17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1536439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Clic para editar título</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1590162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1/6/17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419251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Clic para editar título</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1/6/17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462669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Clic para editar título</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Arrastre la imagen al marcador de posición o haga clic en el icono para agregar</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1/6/17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4393341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Clic para editar título</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1/6/17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6D22F896-40B5-4ADD-8801-0D06FADFA095}" type="slidenum">
              <a:rPr lang="en-US" smtClean="0"/>
              <a:pPr/>
              <a:t>‹Nr.›</a:t>
            </a:fld>
            <a:endParaRPr lang="en-US" dirty="0"/>
          </a:p>
        </p:txBody>
      </p:sp>
    </p:spTree>
    <p:extLst>
      <p:ext uri="{BB962C8B-B14F-4D97-AF65-F5344CB8AC3E}">
        <p14:creationId xmlns:p14="http://schemas.microsoft.com/office/powerpoint/2010/main" val="435861972"/>
      </p:ext>
    </p:extLst>
  </p:cSld>
  <p:clrMap bg1="lt1" tx1="dk1" bg2="lt2" tx2="dk2" accent1="accent1" accent2="accent2" accent3="accent3" accent4="accent4" accent5="accent5" accent6="accent6" hlink="hlink" folHlink="folHlink"/>
  <p:sldLayoutIdLst>
    <p:sldLayoutId id="2147484163" r:id="rId1"/>
    <p:sldLayoutId id="2147484164" r:id="rId2"/>
    <p:sldLayoutId id="2147484165" r:id="rId3"/>
    <p:sldLayoutId id="2147484166" r:id="rId4"/>
    <p:sldLayoutId id="2147484167" r:id="rId5"/>
    <p:sldLayoutId id="2147484168" r:id="rId6"/>
    <p:sldLayoutId id="2147484169" r:id="rId7"/>
    <p:sldLayoutId id="2147484170" r:id="rId8"/>
    <p:sldLayoutId id="2147484171" r:id="rId9"/>
    <p:sldLayoutId id="2147484172" r:id="rId10"/>
    <p:sldLayoutId id="2147484173" r:id="rId11"/>
    <p:sldLayoutId id="2147484174" r:id="rId12"/>
    <p:sldLayoutId id="2147484175" r:id="rId13"/>
    <p:sldLayoutId id="2147484176" r:id="rId14"/>
    <p:sldLayoutId id="2147484177" r:id="rId15"/>
    <p:sldLayoutId id="2147484178"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masadelante.com/cursos/wordpress" TargetMode="Externa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550544" y="893763"/>
            <a:ext cx="9294496" cy="2387600"/>
          </a:xfrm>
        </p:spPr>
        <p:txBody>
          <a:bodyPr/>
          <a:lstStyle/>
          <a:p>
            <a:r>
              <a:rPr lang="es-ES_tradnl" sz="4400" dirty="0" smtClean="0">
                <a:latin typeface="Arial" charset="0"/>
                <a:ea typeface="Arial" charset="0"/>
                <a:cs typeface="Arial" charset="0"/>
              </a:rPr>
              <a:t>4.9- La </a:t>
            </a:r>
            <a:r>
              <a:rPr lang="es-ES_tradnl" sz="4400" dirty="0">
                <a:latin typeface="Arial" charset="0"/>
                <a:ea typeface="Arial" charset="0"/>
                <a:cs typeface="Arial" charset="0"/>
              </a:rPr>
              <a:t>introducción a </a:t>
            </a:r>
            <a:r>
              <a:rPr lang="es-ES_tradnl" sz="4400" dirty="0" smtClean="0">
                <a:latin typeface="Arial" charset="0"/>
                <a:ea typeface="Arial" charset="0"/>
                <a:cs typeface="Arial" charset="0"/>
              </a:rPr>
              <a:t>Core Data </a:t>
            </a:r>
            <a:r>
              <a:rPr lang="es-ES_tradnl" sz="4400" dirty="0">
                <a:latin typeface="Arial" charset="0"/>
                <a:ea typeface="Arial" charset="0"/>
                <a:cs typeface="Arial" charset="0"/>
              </a:rPr>
              <a:t>y sus componentes.</a:t>
            </a:r>
            <a:br>
              <a:rPr lang="es-ES_tradnl" sz="4400" dirty="0">
                <a:latin typeface="Arial" charset="0"/>
                <a:ea typeface="Arial" charset="0"/>
                <a:cs typeface="Arial" charset="0"/>
              </a:rPr>
            </a:br>
            <a:r>
              <a:rPr lang="es-ES_tradnl" sz="4400" dirty="0" smtClean="0">
                <a:latin typeface="Arial" charset="0"/>
                <a:ea typeface="Arial" charset="0"/>
                <a:cs typeface="Arial" charset="0"/>
              </a:rPr>
              <a:t>4.10- La </a:t>
            </a:r>
            <a:r>
              <a:rPr lang="es-ES_tradnl" sz="4400" dirty="0">
                <a:latin typeface="Arial" charset="0"/>
                <a:ea typeface="Arial" charset="0"/>
                <a:cs typeface="Arial" charset="0"/>
              </a:rPr>
              <a:t>utilización de los diferentes componentes del </a:t>
            </a:r>
            <a:r>
              <a:rPr lang="es-ES_tradnl" sz="4400" dirty="0" smtClean="0">
                <a:latin typeface="Arial" charset="0"/>
                <a:ea typeface="Arial" charset="0"/>
                <a:cs typeface="Arial" charset="0"/>
              </a:rPr>
              <a:t>Core Data</a:t>
            </a:r>
            <a:endParaRPr lang="es-ES_tradnl" sz="4400" dirty="0">
              <a:latin typeface="Arial" charset="0"/>
              <a:ea typeface="Arial" charset="0"/>
              <a:cs typeface="Arial" charset="0"/>
            </a:endParaRPr>
          </a:p>
        </p:txBody>
      </p:sp>
      <p:sp>
        <p:nvSpPr>
          <p:cNvPr id="3" name="Subtítulo 2"/>
          <p:cNvSpPr>
            <a:spLocks noGrp="1"/>
          </p:cNvSpPr>
          <p:nvPr>
            <p:ph type="subTitle" idx="1"/>
          </p:nvPr>
        </p:nvSpPr>
        <p:spPr>
          <a:xfrm>
            <a:off x="1403984" y="3510598"/>
            <a:ext cx="8791575" cy="1655762"/>
          </a:xfrm>
        </p:spPr>
        <p:txBody>
          <a:bodyPr/>
          <a:lstStyle/>
          <a:p>
            <a:r>
              <a:rPr lang="es-ES_tradnl" dirty="0" smtClean="0">
                <a:solidFill>
                  <a:schemeClr val="tx1"/>
                </a:solidFill>
              </a:rPr>
              <a:t>Ing. </a:t>
            </a:r>
            <a:r>
              <a:rPr lang="es-ES_tradnl" dirty="0" smtClean="0">
                <a:solidFill>
                  <a:schemeClr val="tx1"/>
                </a:solidFill>
                <a:latin typeface="Arial" charset="0"/>
                <a:ea typeface="Arial" charset="0"/>
                <a:cs typeface="Arial" charset="0"/>
              </a:rPr>
              <a:t>Felipe</a:t>
            </a:r>
            <a:r>
              <a:rPr lang="es-ES_tradnl" dirty="0" smtClean="0">
                <a:solidFill>
                  <a:schemeClr val="tx1"/>
                </a:solidFill>
              </a:rPr>
              <a:t> Hernández Palafox </a:t>
            </a:r>
            <a:endParaRPr lang="es-ES_tradnl" dirty="0">
              <a:solidFill>
                <a:schemeClr val="tx1"/>
              </a:solidFill>
            </a:endParaRPr>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10291" y="4068628"/>
            <a:ext cx="3004949" cy="225371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404204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75723" y="225299"/>
            <a:ext cx="11032507" cy="1507067"/>
          </a:xfrm>
        </p:spPr>
        <p:txBody>
          <a:bodyPr/>
          <a:lstStyle/>
          <a:p>
            <a:r>
              <a:rPr lang="es-ES_tradnl" dirty="0" smtClean="0">
                <a:latin typeface="Arial" charset="0"/>
                <a:ea typeface="Arial" charset="0"/>
                <a:cs typeface="Arial" charset="0"/>
              </a:rPr>
              <a:t>¿Que es Core Data?</a:t>
            </a:r>
            <a:endParaRPr lang="es-ES_tradnl" dirty="0">
              <a:latin typeface="Arial" charset="0"/>
              <a:ea typeface="Arial" charset="0"/>
              <a:cs typeface="Arial" charset="0"/>
            </a:endParaRPr>
          </a:p>
        </p:txBody>
      </p:sp>
      <p:sp>
        <p:nvSpPr>
          <p:cNvPr id="3" name="Marcador de contenido 2"/>
          <p:cNvSpPr>
            <a:spLocks noGrp="1"/>
          </p:cNvSpPr>
          <p:nvPr>
            <p:ph idx="1"/>
          </p:nvPr>
        </p:nvSpPr>
        <p:spPr>
          <a:xfrm>
            <a:off x="575723" y="1460716"/>
            <a:ext cx="11032507" cy="1597278"/>
          </a:xfrm>
        </p:spPr>
        <p:txBody>
          <a:bodyPr>
            <a:normAutofit fontScale="92500" lnSpcReduction="10000"/>
          </a:bodyPr>
          <a:lstStyle/>
          <a:p>
            <a:r>
              <a:rPr lang="es-ES_tradnl" sz="2400" dirty="0"/>
              <a:t>E</a:t>
            </a:r>
            <a:r>
              <a:rPr lang="es-ES_tradnl" sz="2400" dirty="0" smtClean="0"/>
              <a:t>s </a:t>
            </a:r>
            <a:r>
              <a:rPr lang="es-ES_tradnl" sz="2400" dirty="0"/>
              <a:t>un F</a:t>
            </a:r>
            <a:r>
              <a:rPr lang="es-ES_tradnl" sz="2400" dirty="0" smtClean="0"/>
              <a:t>ramework </a:t>
            </a:r>
            <a:r>
              <a:rPr lang="es-ES_tradnl" sz="2400" dirty="0"/>
              <a:t>que nos facilita Apple, y que por debajo realmente utiliza SQL Lite, pero contamos con una serie de herramientas que nos facilita tanto la creación del modelo como su gestión posterior desde código. Esta es la opción que vamos a abordar en este artículo</a:t>
            </a:r>
            <a:r>
              <a:rPr lang="es-ES_tradnl" dirty="0">
                <a:hlinkClick r:id="rId2"/>
              </a:rPr>
              <a:t/>
            </a:r>
            <a:br>
              <a:rPr lang="es-ES_tradnl" dirty="0">
                <a:hlinkClick r:id="rId2"/>
              </a:rPr>
            </a:br>
            <a:endParaRPr lang="es-ES_tradnl" b="1" dirty="0">
              <a:solidFill>
                <a:schemeClr val="tx1"/>
              </a:solidFill>
              <a:latin typeface="Arial" charset="0"/>
              <a:ea typeface="Arial" charset="0"/>
              <a:cs typeface="Arial" charset="0"/>
            </a:endParaRPr>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1490" y="2967783"/>
            <a:ext cx="3673631" cy="3673631"/>
          </a:xfrm>
          <a:prstGeom prst="rect">
            <a:avLst/>
          </a:prstGeom>
        </p:spPr>
      </p:pic>
    </p:spTree>
    <p:extLst>
      <p:ext uri="{BB962C8B-B14F-4D97-AF65-F5344CB8AC3E}">
        <p14:creationId xmlns:p14="http://schemas.microsoft.com/office/powerpoint/2010/main" val="17844844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Que conforma a Core Data</a:t>
            </a:r>
            <a:endParaRPr lang="es-ES_tradnl" dirty="0"/>
          </a:p>
        </p:txBody>
      </p:sp>
      <p:sp>
        <p:nvSpPr>
          <p:cNvPr id="3" name="Marcador de contenido 2"/>
          <p:cNvSpPr>
            <a:spLocks noGrp="1"/>
          </p:cNvSpPr>
          <p:nvPr>
            <p:ph idx="1"/>
          </p:nvPr>
        </p:nvSpPr>
        <p:spPr>
          <a:xfrm>
            <a:off x="530035" y="1590963"/>
            <a:ext cx="4296798" cy="4345142"/>
          </a:xfrm>
        </p:spPr>
        <p:txBody>
          <a:bodyPr/>
          <a:lstStyle/>
          <a:p>
            <a:r>
              <a:rPr lang="es-ES_tradnl" b="1" dirty="0" err="1"/>
              <a:t>Managed</a:t>
            </a:r>
            <a:r>
              <a:rPr lang="es-ES_tradnl" b="1" dirty="0"/>
              <a:t> </a:t>
            </a:r>
            <a:r>
              <a:rPr lang="es-ES_tradnl" b="1" dirty="0" err="1"/>
              <a:t>Object</a:t>
            </a:r>
            <a:r>
              <a:rPr lang="es-ES_tradnl" b="1" dirty="0"/>
              <a:t> </a:t>
            </a:r>
            <a:r>
              <a:rPr lang="es-ES_tradnl" b="1" dirty="0" err="1"/>
              <a:t>Model</a:t>
            </a:r>
            <a:r>
              <a:rPr lang="es-ES_tradnl" b="1" dirty="0"/>
              <a:t>:</a:t>
            </a:r>
            <a:r>
              <a:rPr lang="es-ES_tradnl" dirty="0"/>
              <a:t> definición del modelo de datos.</a:t>
            </a:r>
          </a:p>
          <a:p>
            <a:r>
              <a:rPr lang="es-ES_tradnl" b="1" dirty="0" err="1"/>
              <a:t>Persistent</a:t>
            </a:r>
            <a:r>
              <a:rPr lang="es-ES_tradnl" b="1" dirty="0"/>
              <a:t> Storage </a:t>
            </a:r>
            <a:r>
              <a:rPr lang="es-ES_tradnl" b="1" dirty="0" err="1"/>
              <a:t>Coordinator</a:t>
            </a:r>
            <a:r>
              <a:rPr lang="es-ES_tradnl" b="1" dirty="0"/>
              <a:t>:</a:t>
            </a:r>
            <a:r>
              <a:rPr lang="es-ES_tradnl" dirty="0"/>
              <a:t> es el encargado de persistir la información.</a:t>
            </a:r>
          </a:p>
          <a:p>
            <a:r>
              <a:rPr lang="es-ES_tradnl" b="1" dirty="0" err="1"/>
              <a:t>Managed</a:t>
            </a:r>
            <a:r>
              <a:rPr lang="es-ES_tradnl" b="1" dirty="0"/>
              <a:t> </a:t>
            </a:r>
            <a:r>
              <a:rPr lang="es-ES_tradnl" b="1" dirty="0" err="1"/>
              <a:t>Object</a:t>
            </a:r>
            <a:r>
              <a:rPr lang="es-ES_tradnl" b="1" dirty="0"/>
              <a:t> </a:t>
            </a:r>
            <a:r>
              <a:rPr lang="es-ES_tradnl" b="1" dirty="0" err="1"/>
              <a:t>Context</a:t>
            </a:r>
            <a:r>
              <a:rPr lang="es-ES_tradnl" b="1" dirty="0"/>
              <a:t>:</a:t>
            </a:r>
            <a:r>
              <a:rPr lang="es-ES_tradnl" dirty="0"/>
              <a:t> “memoria temporal” donde poder trabajar antes de realizar la persistencia.</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7302" y="1232017"/>
            <a:ext cx="7425763" cy="5468585"/>
          </a:xfrm>
          <a:prstGeom prst="rect">
            <a:avLst/>
          </a:prstGeom>
        </p:spPr>
      </p:pic>
    </p:spTree>
    <p:extLst>
      <p:ext uri="{BB962C8B-B14F-4D97-AF65-F5344CB8AC3E}">
        <p14:creationId xmlns:p14="http://schemas.microsoft.com/office/powerpoint/2010/main" val="2135960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i="1" dirty="0" err="1"/>
              <a:t>Managed</a:t>
            </a:r>
            <a:r>
              <a:rPr lang="es-ES_tradnl" i="1" dirty="0"/>
              <a:t> </a:t>
            </a:r>
            <a:r>
              <a:rPr lang="es-ES_tradnl" i="1" dirty="0" err="1"/>
              <a:t>Object</a:t>
            </a:r>
            <a:r>
              <a:rPr lang="es-ES_tradnl" i="1" dirty="0"/>
              <a:t> </a:t>
            </a:r>
            <a:r>
              <a:rPr lang="es-ES_tradnl" i="1" dirty="0" err="1"/>
              <a:t>Model</a:t>
            </a:r>
            <a:r>
              <a:rPr lang="es-ES_tradnl" dirty="0"/>
              <a:t> (</a:t>
            </a:r>
            <a:r>
              <a:rPr lang="es-ES_tradnl" b="1" dirty="0"/>
              <a:t>MOM</a:t>
            </a:r>
            <a:r>
              <a:rPr lang="es-ES_tradnl" dirty="0"/>
              <a:t>)</a:t>
            </a:r>
          </a:p>
        </p:txBody>
      </p:sp>
      <p:sp>
        <p:nvSpPr>
          <p:cNvPr id="3" name="Marcador de contenido 2"/>
          <p:cNvSpPr>
            <a:spLocks noGrp="1"/>
          </p:cNvSpPr>
          <p:nvPr>
            <p:ph idx="1"/>
          </p:nvPr>
        </p:nvSpPr>
        <p:spPr/>
        <p:txBody>
          <a:bodyPr/>
          <a:lstStyle/>
          <a:p>
            <a:r>
              <a:rPr lang="es-ES_tradnl" dirty="0"/>
              <a:t>Es el </a:t>
            </a:r>
            <a:r>
              <a:rPr lang="es-ES_tradnl" b="1" dirty="0"/>
              <a:t>modelo</a:t>
            </a:r>
            <a:r>
              <a:rPr lang="es-ES_tradnl" dirty="0"/>
              <a:t> de la app. Aquí es donde se definen las entidades, atributos y relaciones mencionadas antes. Se define en un archivo de extensión </a:t>
            </a:r>
            <a:r>
              <a:rPr lang="es-ES_tradnl" i="1" dirty="0"/>
              <a:t>.</a:t>
            </a:r>
            <a:r>
              <a:rPr lang="es-ES_tradnl" i="1" dirty="0" err="1"/>
              <a:t>xcdatamodeld</a:t>
            </a:r>
            <a:r>
              <a:rPr lang="es-ES_tradnl" dirty="0"/>
              <a:t>. Lo usarás para definir qué entidades necesitas, qué propiedades tienen y cómo se relacionan entre ellas.</a:t>
            </a:r>
          </a:p>
        </p:txBody>
      </p:sp>
    </p:spTree>
    <p:extLst>
      <p:ext uri="{BB962C8B-B14F-4D97-AF65-F5344CB8AC3E}">
        <p14:creationId xmlns:p14="http://schemas.microsoft.com/office/powerpoint/2010/main" val="1262261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i="1" dirty="0" err="1"/>
              <a:t>Managed</a:t>
            </a:r>
            <a:r>
              <a:rPr lang="es-ES_tradnl" i="1" dirty="0"/>
              <a:t> </a:t>
            </a:r>
            <a:r>
              <a:rPr lang="es-ES_tradnl" i="1" dirty="0" err="1"/>
              <a:t>Object</a:t>
            </a:r>
            <a:r>
              <a:rPr lang="es-ES_tradnl" i="1" dirty="0"/>
              <a:t> </a:t>
            </a:r>
            <a:r>
              <a:rPr lang="es-ES_tradnl" i="1" dirty="0" err="1"/>
              <a:t>Context</a:t>
            </a:r>
            <a:r>
              <a:rPr lang="es-ES_tradnl" dirty="0"/>
              <a:t> (</a:t>
            </a:r>
            <a:r>
              <a:rPr lang="es-ES_tradnl" b="1" dirty="0"/>
              <a:t>MOC</a:t>
            </a:r>
            <a:r>
              <a:rPr lang="es-ES_tradnl" dirty="0"/>
              <a:t>)</a:t>
            </a:r>
          </a:p>
        </p:txBody>
      </p:sp>
      <p:sp>
        <p:nvSpPr>
          <p:cNvPr id="3" name="Marcador de contenido 2"/>
          <p:cNvSpPr>
            <a:spLocks noGrp="1"/>
          </p:cNvSpPr>
          <p:nvPr>
            <p:ph idx="1"/>
          </p:nvPr>
        </p:nvSpPr>
        <p:spPr/>
        <p:txBody>
          <a:bodyPr/>
          <a:lstStyle/>
          <a:p>
            <a:r>
              <a:rPr lang="es-ES_tradnl" dirty="0"/>
              <a:t>Viene a ser un intermediario muy eficaz entre todo ese entramado de datos y nosotros. </a:t>
            </a:r>
            <a:r>
              <a:rPr lang="es-ES_tradnl" b="1" dirty="0"/>
              <a:t>Carga en memoria los objetos</a:t>
            </a:r>
            <a:r>
              <a:rPr lang="es-ES_tradnl" dirty="0"/>
              <a:t> que necesitamos, y efectivamente, nos permite interactuar con ellos (leerlos, </a:t>
            </a:r>
            <a:r>
              <a:rPr lang="es-ES_tradnl" b="1" dirty="0"/>
              <a:t>guardarlos</a:t>
            </a:r>
            <a:r>
              <a:rPr lang="es-ES_tradnl" dirty="0"/>
              <a:t>, eliminarlos, </a:t>
            </a:r>
            <a:r>
              <a:rPr lang="es-ES_tradnl" dirty="0" err="1"/>
              <a:t>etc</a:t>
            </a:r>
            <a:r>
              <a:rPr lang="es-ES_tradnl" dirty="0" smtClean="0"/>
              <a:t>). crear </a:t>
            </a:r>
            <a:r>
              <a:rPr lang="es-ES_tradnl" dirty="0"/>
              <a:t>una instancia de él en el código de manera temprana, al igual que lo hacías con tu </a:t>
            </a:r>
            <a:r>
              <a:rPr lang="es-ES_tradnl" dirty="0" smtClean="0"/>
              <a:t>modelo.</a:t>
            </a:r>
            <a:endParaRPr lang="es-ES_tradnl" dirty="0"/>
          </a:p>
        </p:txBody>
      </p:sp>
    </p:spTree>
    <p:extLst>
      <p:ext uri="{BB962C8B-B14F-4D97-AF65-F5344CB8AC3E}">
        <p14:creationId xmlns:p14="http://schemas.microsoft.com/office/powerpoint/2010/main" val="1113399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i="1" dirty="0" err="1"/>
              <a:t>Persistent</a:t>
            </a:r>
            <a:r>
              <a:rPr lang="es-ES_tradnl" i="1" dirty="0"/>
              <a:t> Store </a:t>
            </a:r>
            <a:r>
              <a:rPr lang="es-ES_tradnl" i="1" dirty="0" err="1"/>
              <a:t>Coordinator</a:t>
            </a:r>
            <a:r>
              <a:rPr lang="es-ES_tradnl" dirty="0"/>
              <a:t> (</a:t>
            </a:r>
            <a:r>
              <a:rPr lang="es-ES_tradnl" b="1" dirty="0"/>
              <a:t>PSC</a:t>
            </a:r>
            <a:r>
              <a:rPr lang="es-ES_tradnl" dirty="0"/>
              <a:t>).</a:t>
            </a:r>
          </a:p>
        </p:txBody>
      </p:sp>
      <p:sp>
        <p:nvSpPr>
          <p:cNvPr id="3" name="Marcador de contenido 2"/>
          <p:cNvSpPr>
            <a:spLocks noGrp="1"/>
          </p:cNvSpPr>
          <p:nvPr>
            <p:ph idx="1"/>
          </p:nvPr>
        </p:nvSpPr>
        <p:spPr/>
        <p:txBody>
          <a:bodyPr/>
          <a:lstStyle/>
          <a:p>
            <a:r>
              <a:rPr lang="es-ES_tradnl" dirty="0"/>
              <a:t>Se comunica con el MOC que acabamos de ver, y su labor consiste en hacer que los datos pasen en </a:t>
            </a:r>
            <a:r>
              <a:rPr lang="es-ES_tradnl" dirty="0" smtClean="0"/>
              <a:t>fila, </a:t>
            </a:r>
            <a:r>
              <a:rPr lang="es-ES_tradnl" dirty="0"/>
              <a:t>por decirlo de alguna manera. Gracias a él no tenemos que preocuparnos de no corromper los datos. Es la pieza clave que relaciona los datos cargados en memoria (MOC), el acceso a disco, y el modelo que hemos creado (MOM).</a:t>
            </a:r>
          </a:p>
        </p:txBody>
      </p:sp>
    </p:spTree>
    <p:extLst>
      <p:ext uri="{BB962C8B-B14F-4D97-AF65-F5344CB8AC3E}">
        <p14:creationId xmlns:p14="http://schemas.microsoft.com/office/powerpoint/2010/main" val="466053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i="1" dirty="0" err="1"/>
              <a:t>Persistent</a:t>
            </a:r>
            <a:r>
              <a:rPr lang="es-ES_tradnl" i="1" dirty="0"/>
              <a:t> </a:t>
            </a:r>
            <a:r>
              <a:rPr lang="es-ES_tradnl" i="1" dirty="0" err="1"/>
              <a:t>Object</a:t>
            </a:r>
            <a:r>
              <a:rPr lang="es-ES_tradnl" i="1" dirty="0"/>
              <a:t> Store</a:t>
            </a:r>
            <a:r>
              <a:rPr lang="es-ES_tradnl" dirty="0"/>
              <a:t> (</a:t>
            </a:r>
            <a:r>
              <a:rPr lang="es-ES_tradnl" b="1" dirty="0"/>
              <a:t>POS</a:t>
            </a:r>
            <a:r>
              <a:rPr lang="es-ES_tradnl" dirty="0"/>
              <a:t>).</a:t>
            </a:r>
          </a:p>
        </p:txBody>
      </p:sp>
      <p:sp>
        <p:nvSpPr>
          <p:cNvPr id="3" name="Marcador de contenido 2"/>
          <p:cNvSpPr>
            <a:spLocks noGrp="1"/>
          </p:cNvSpPr>
          <p:nvPr>
            <p:ph idx="1"/>
          </p:nvPr>
        </p:nvSpPr>
        <p:spPr/>
        <p:txBody>
          <a:bodyPr/>
          <a:lstStyle/>
          <a:p>
            <a:r>
              <a:rPr lang="es-ES_tradnl" dirty="0"/>
              <a:t>Él se encarga de negociar directamente con la base de datos, que en la gran mayoría de los casos </a:t>
            </a:r>
            <a:r>
              <a:rPr lang="es-ES_tradnl" dirty="0" smtClean="0"/>
              <a:t>será</a:t>
            </a:r>
            <a:r>
              <a:rPr lang="es-ES_tradnl" dirty="0"/>
              <a:t> </a:t>
            </a:r>
            <a:r>
              <a:rPr lang="es-ES_tradnl" b="1" dirty="0" err="1"/>
              <a:t>SQLite</a:t>
            </a:r>
            <a:r>
              <a:rPr lang="es-ES_tradnl" dirty="0"/>
              <a:t>.</a:t>
            </a:r>
          </a:p>
        </p:txBody>
      </p:sp>
    </p:spTree>
    <p:extLst>
      <p:ext uri="{BB962C8B-B14F-4D97-AF65-F5344CB8AC3E}">
        <p14:creationId xmlns:p14="http://schemas.microsoft.com/office/powerpoint/2010/main" val="2109194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Ejemplo de uso</a:t>
            </a:r>
            <a:endParaRPr lang="es-ES_tradnl" dirty="0"/>
          </a:p>
        </p:txBody>
      </p:sp>
      <p:sp>
        <p:nvSpPr>
          <p:cNvPr id="3" name="Marcador de contenido 2"/>
          <p:cNvSpPr>
            <a:spLocks noGrp="1"/>
          </p:cNvSpPr>
          <p:nvPr>
            <p:ph idx="1"/>
          </p:nvPr>
        </p:nvSpPr>
        <p:spPr/>
        <p:txBody>
          <a:bodyPr/>
          <a:lstStyle/>
          <a:p>
            <a:r>
              <a:rPr lang="es-ES_tradnl" smtClean="0"/>
              <a:t>link</a:t>
            </a:r>
            <a:endParaRPr lang="es-ES_tradnl"/>
          </a:p>
        </p:txBody>
      </p:sp>
    </p:spTree>
    <p:extLst>
      <p:ext uri="{BB962C8B-B14F-4D97-AF65-F5344CB8AC3E}">
        <p14:creationId xmlns:p14="http://schemas.microsoft.com/office/powerpoint/2010/main" val="398096007"/>
      </p:ext>
    </p:extLst>
  </p:cSld>
  <p:clrMapOvr>
    <a:masterClrMapping/>
  </p:clrMapOvr>
</p:sld>
</file>

<file path=ppt/theme/theme1.xml><?xml version="1.0" encoding="utf-8"?>
<a:theme xmlns:a="http://schemas.openxmlformats.org/drawingml/2006/main" name="Faceta">
  <a:themeElements>
    <a:clrScheme name="Naranja">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6946</TotalTime>
  <Words>206</Words>
  <Application>Microsoft Macintosh PowerPoint</Application>
  <PresentationFormat>Panorámica</PresentationFormat>
  <Paragraphs>19</Paragraphs>
  <Slides>8</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Arial</vt:lpstr>
      <vt:lpstr>Calibri</vt:lpstr>
      <vt:lpstr>Trebuchet MS</vt:lpstr>
      <vt:lpstr>Wingdings 3</vt:lpstr>
      <vt:lpstr>Faceta</vt:lpstr>
      <vt:lpstr>4.9- La introducción a Core Data y sus componentes. 4.10- La utilización de los diferentes componentes del Core Data</vt:lpstr>
      <vt:lpstr>¿Que es Core Data?</vt:lpstr>
      <vt:lpstr>Que conforma a Core Data</vt:lpstr>
      <vt:lpstr>Managed Object Model (MOM)</vt:lpstr>
      <vt:lpstr>Managed Object Context (MOC)</vt:lpstr>
      <vt:lpstr>Persistent Store Coordinator (PSC).</vt:lpstr>
      <vt:lpstr>Persistent Object Store (POS).</vt:lpstr>
      <vt:lpstr>Ejemplo de uso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 Objetive-c</dc:title>
  <dc:creator>felipe hernadez</dc:creator>
  <cp:lastModifiedBy>felipe hernadez</cp:lastModifiedBy>
  <cp:revision>41</cp:revision>
  <dcterms:created xsi:type="dcterms:W3CDTF">2016-08-30T00:56:55Z</dcterms:created>
  <dcterms:modified xsi:type="dcterms:W3CDTF">2017-01-08T19:19:05Z</dcterms:modified>
</cp:coreProperties>
</file>