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65" r:id="rId2"/>
    <p:sldId id="266" r:id="rId3"/>
    <p:sldId id="257" r:id="rId4"/>
    <p:sldId id="283" r:id="rId5"/>
    <p:sldId id="267" r:id="rId6"/>
    <p:sldId id="269" r:id="rId7"/>
    <p:sldId id="258" r:id="rId8"/>
    <p:sldId id="271" r:id="rId9"/>
    <p:sldId id="268" r:id="rId10"/>
    <p:sldId id="259" r:id="rId11"/>
    <p:sldId id="260" r:id="rId12"/>
    <p:sldId id="261" r:id="rId13"/>
    <p:sldId id="262" r:id="rId14"/>
    <p:sldId id="263" r:id="rId15"/>
    <p:sldId id="272" r:id="rId16"/>
    <p:sldId id="273" r:id="rId17"/>
    <p:sldId id="275" r:id="rId18"/>
    <p:sldId id="274" r:id="rId19"/>
    <p:sldId id="276" r:id="rId20"/>
    <p:sldId id="277" r:id="rId21"/>
    <p:sldId id="278" r:id="rId22"/>
    <p:sldId id="279" r:id="rId23"/>
    <p:sldId id="280" r:id="rId24"/>
    <p:sldId id="281" r:id="rId25"/>
    <p:sldId id="282" r:id="rId26"/>
    <p:sldId id="284" r:id="rId27"/>
    <p:sldId id="285" r:id="rId28"/>
    <p:sldId id="286" r:id="rId29"/>
    <p:sldId id="289" r:id="rId30"/>
    <p:sldId id="287" r:id="rId31"/>
    <p:sldId id="288" r:id="rId32"/>
    <p:sldId id="290" r:id="rId33"/>
    <p:sldId id="291" r:id="rId34"/>
    <p:sldId id="292" r:id="rId35"/>
    <p:sldId id="293" r:id="rId36"/>
    <p:sldId id="294" r:id="rId37"/>
    <p:sldId id="295" r:id="rId38"/>
    <p:sldId id="296" r:id="rId39"/>
    <p:sldId id="297" r:id="rId40"/>
    <p:sldId id="299" r:id="rId41"/>
    <p:sldId id="298" r:id="rId42"/>
    <p:sldId id="300" r:id="rId43"/>
    <p:sldId id="264" r:id="rId44"/>
    <p:sldId id="270"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0"/>
  </p:normalViewPr>
  <p:slideViewPr>
    <p:cSldViewPr>
      <p:cViewPr varScale="1">
        <p:scale>
          <a:sx n="67" d="100"/>
          <a:sy n="67" d="100"/>
        </p:scale>
        <p:origin x="139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208945-6871-414B-9661-D6136236968D}" type="datetimeFigureOut">
              <a:rPr lang="en-US" smtClean="0"/>
              <a:t>7/6/2017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302D26-CBB9-4C49-9C39-D675DCB7AD25}" type="slidenum">
              <a:rPr lang="en-US" smtClean="0"/>
              <a:t>‹#›</a:t>
            </a:fld>
            <a:endParaRPr lang="en-US"/>
          </a:p>
        </p:txBody>
      </p:sp>
    </p:spTree>
    <p:extLst>
      <p:ext uri="{BB962C8B-B14F-4D97-AF65-F5344CB8AC3E}">
        <p14:creationId xmlns:p14="http://schemas.microsoft.com/office/powerpoint/2010/main" val="981290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302D26-CBB9-4C49-9C39-D675DCB7AD25}" type="slidenum">
              <a:rPr lang="en-US" smtClean="0"/>
              <a:t>3</a:t>
            </a:fld>
            <a:endParaRPr lang="en-US"/>
          </a:p>
        </p:txBody>
      </p:sp>
    </p:spTree>
    <p:extLst>
      <p:ext uri="{BB962C8B-B14F-4D97-AF65-F5344CB8AC3E}">
        <p14:creationId xmlns:p14="http://schemas.microsoft.com/office/powerpoint/2010/main" val="33083353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302D26-CBB9-4C49-9C39-D675DCB7AD25}" type="slidenum">
              <a:rPr lang="en-US" smtClean="0"/>
              <a:t>12</a:t>
            </a:fld>
            <a:endParaRPr lang="en-US"/>
          </a:p>
        </p:txBody>
      </p:sp>
    </p:spTree>
    <p:extLst>
      <p:ext uri="{BB962C8B-B14F-4D97-AF65-F5344CB8AC3E}">
        <p14:creationId xmlns:p14="http://schemas.microsoft.com/office/powerpoint/2010/main" val="2525867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302D26-CBB9-4C49-9C39-D675DCB7AD25}" type="slidenum">
              <a:rPr lang="en-US" smtClean="0"/>
              <a:t>13</a:t>
            </a:fld>
            <a:endParaRPr lang="en-US"/>
          </a:p>
        </p:txBody>
      </p:sp>
    </p:spTree>
    <p:extLst>
      <p:ext uri="{BB962C8B-B14F-4D97-AF65-F5344CB8AC3E}">
        <p14:creationId xmlns:p14="http://schemas.microsoft.com/office/powerpoint/2010/main" val="53477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302D26-CBB9-4C49-9C39-D675DCB7AD25}" type="slidenum">
              <a:rPr lang="en-US" smtClean="0"/>
              <a:t>14</a:t>
            </a:fld>
            <a:endParaRPr lang="en-US"/>
          </a:p>
        </p:txBody>
      </p:sp>
    </p:spTree>
    <p:extLst>
      <p:ext uri="{BB962C8B-B14F-4D97-AF65-F5344CB8AC3E}">
        <p14:creationId xmlns:p14="http://schemas.microsoft.com/office/powerpoint/2010/main" val="3461952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302D26-CBB9-4C49-9C39-D675DCB7AD25}" type="slidenum">
              <a:rPr lang="en-US" smtClean="0"/>
              <a:t>15</a:t>
            </a:fld>
            <a:endParaRPr lang="en-US"/>
          </a:p>
        </p:txBody>
      </p:sp>
    </p:spTree>
    <p:extLst>
      <p:ext uri="{BB962C8B-B14F-4D97-AF65-F5344CB8AC3E}">
        <p14:creationId xmlns:p14="http://schemas.microsoft.com/office/powerpoint/2010/main" val="4161682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302D26-CBB9-4C49-9C39-D675DCB7AD25}" type="slidenum">
              <a:rPr lang="en-US" smtClean="0"/>
              <a:t>16</a:t>
            </a:fld>
            <a:endParaRPr lang="en-US"/>
          </a:p>
        </p:txBody>
      </p:sp>
    </p:spTree>
    <p:extLst>
      <p:ext uri="{BB962C8B-B14F-4D97-AF65-F5344CB8AC3E}">
        <p14:creationId xmlns:p14="http://schemas.microsoft.com/office/powerpoint/2010/main" val="1145503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302D26-CBB9-4C49-9C39-D675DCB7AD25}" type="slidenum">
              <a:rPr lang="en-US" smtClean="0"/>
              <a:t>18</a:t>
            </a:fld>
            <a:endParaRPr lang="en-US"/>
          </a:p>
        </p:txBody>
      </p:sp>
    </p:spTree>
    <p:extLst>
      <p:ext uri="{BB962C8B-B14F-4D97-AF65-F5344CB8AC3E}">
        <p14:creationId xmlns:p14="http://schemas.microsoft.com/office/powerpoint/2010/main" val="38779213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302D26-CBB9-4C49-9C39-D675DCB7AD25}" type="slidenum">
              <a:rPr lang="en-US" smtClean="0"/>
              <a:t>19</a:t>
            </a:fld>
            <a:endParaRPr lang="en-US"/>
          </a:p>
        </p:txBody>
      </p:sp>
    </p:spTree>
    <p:extLst>
      <p:ext uri="{BB962C8B-B14F-4D97-AF65-F5344CB8AC3E}">
        <p14:creationId xmlns:p14="http://schemas.microsoft.com/office/powerpoint/2010/main" val="2616954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302D26-CBB9-4C49-9C39-D675DCB7AD25}" type="slidenum">
              <a:rPr lang="en-US" smtClean="0"/>
              <a:t>20</a:t>
            </a:fld>
            <a:endParaRPr lang="en-US"/>
          </a:p>
        </p:txBody>
      </p:sp>
    </p:spTree>
    <p:extLst>
      <p:ext uri="{BB962C8B-B14F-4D97-AF65-F5344CB8AC3E}">
        <p14:creationId xmlns:p14="http://schemas.microsoft.com/office/powerpoint/2010/main" val="13398121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302D26-CBB9-4C49-9C39-D675DCB7AD25}" type="slidenum">
              <a:rPr lang="en-US" smtClean="0"/>
              <a:t>21</a:t>
            </a:fld>
            <a:endParaRPr lang="en-US"/>
          </a:p>
        </p:txBody>
      </p:sp>
    </p:spTree>
    <p:extLst>
      <p:ext uri="{BB962C8B-B14F-4D97-AF65-F5344CB8AC3E}">
        <p14:creationId xmlns:p14="http://schemas.microsoft.com/office/powerpoint/2010/main" val="34006561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302D26-CBB9-4C49-9C39-D675DCB7AD25}" type="slidenum">
              <a:rPr lang="en-US" smtClean="0"/>
              <a:t>22</a:t>
            </a:fld>
            <a:endParaRPr lang="en-US"/>
          </a:p>
        </p:txBody>
      </p:sp>
    </p:spTree>
    <p:extLst>
      <p:ext uri="{BB962C8B-B14F-4D97-AF65-F5344CB8AC3E}">
        <p14:creationId xmlns:p14="http://schemas.microsoft.com/office/powerpoint/2010/main" val="3365457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302D26-CBB9-4C49-9C39-D675DCB7AD25}" type="slidenum">
              <a:rPr lang="en-US" smtClean="0"/>
              <a:t>4</a:t>
            </a:fld>
            <a:endParaRPr lang="en-US"/>
          </a:p>
        </p:txBody>
      </p:sp>
    </p:spTree>
    <p:extLst>
      <p:ext uri="{BB962C8B-B14F-4D97-AF65-F5344CB8AC3E}">
        <p14:creationId xmlns:p14="http://schemas.microsoft.com/office/powerpoint/2010/main" val="13986361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302D26-CBB9-4C49-9C39-D675DCB7AD25}" type="slidenum">
              <a:rPr lang="en-US" smtClean="0"/>
              <a:t>23</a:t>
            </a:fld>
            <a:endParaRPr lang="en-US"/>
          </a:p>
        </p:txBody>
      </p:sp>
    </p:spTree>
    <p:extLst>
      <p:ext uri="{BB962C8B-B14F-4D97-AF65-F5344CB8AC3E}">
        <p14:creationId xmlns:p14="http://schemas.microsoft.com/office/powerpoint/2010/main" val="1225991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302D26-CBB9-4C49-9C39-D675DCB7AD25}" type="slidenum">
              <a:rPr lang="en-US" smtClean="0"/>
              <a:t>24</a:t>
            </a:fld>
            <a:endParaRPr lang="en-US"/>
          </a:p>
        </p:txBody>
      </p:sp>
    </p:spTree>
    <p:extLst>
      <p:ext uri="{BB962C8B-B14F-4D97-AF65-F5344CB8AC3E}">
        <p14:creationId xmlns:p14="http://schemas.microsoft.com/office/powerpoint/2010/main" val="1422096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302D26-CBB9-4C49-9C39-D675DCB7AD25}" type="slidenum">
              <a:rPr lang="en-US" smtClean="0"/>
              <a:t>25</a:t>
            </a:fld>
            <a:endParaRPr lang="en-US"/>
          </a:p>
        </p:txBody>
      </p:sp>
    </p:spTree>
    <p:extLst>
      <p:ext uri="{BB962C8B-B14F-4D97-AF65-F5344CB8AC3E}">
        <p14:creationId xmlns:p14="http://schemas.microsoft.com/office/powerpoint/2010/main" val="31009321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302D26-CBB9-4C49-9C39-D675DCB7AD25}" type="slidenum">
              <a:rPr lang="en-US" smtClean="0"/>
              <a:t>26</a:t>
            </a:fld>
            <a:endParaRPr lang="en-US"/>
          </a:p>
        </p:txBody>
      </p:sp>
    </p:spTree>
    <p:extLst>
      <p:ext uri="{BB962C8B-B14F-4D97-AF65-F5344CB8AC3E}">
        <p14:creationId xmlns:p14="http://schemas.microsoft.com/office/powerpoint/2010/main" val="2664401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302D26-CBB9-4C49-9C39-D675DCB7AD25}" type="slidenum">
              <a:rPr lang="en-US" smtClean="0"/>
              <a:t>27</a:t>
            </a:fld>
            <a:endParaRPr lang="en-US"/>
          </a:p>
        </p:txBody>
      </p:sp>
    </p:spTree>
    <p:extLst>
      <p:ext uri="{BB962C8B-B14F-4D97-AF65-F5344CB8AC3E}">
        <p14:creationId xmlns:p14="http://schemas.microsoft.com/office/powerpoint/2010/main" val="678248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302D26-CBB9-4C49-9C39-D675DCB7AD25}" type="slidenum">
              <a:rPr lang="en-US" smtClean="0"/>
              <a:t>28</a:t>
            </a:fld>
            <a:endParaRPr lang="en-US"/>
          </a:p>
        </p:txBody>
      </p:sp>
    </p:spTree>
    <p:extLst>
      <p:ext uri="{BB962C8B-B14F-4D97-AF65-F5344CB8AC3E}">
        <p14:creationId xmlns:p14="http://schemas.microsoft.com/office/powerpoint/2010/main" val="35300692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302D26-CBB9-4C49-9C39-D675DCB7AD25}" type="slidenum">
              <a:rPr lang="en-US" smtClean="0"/>
              <a:t>29</a:t>
            </a:fld>
            <a:endParaRPr lang="en-US"/>
          </a:p>
        </p:txBody>
      </p:sp>
    </p:spTree>
    <p:extLst>
      <p:ext uri="{BB962C8B-B14F-4D97-AF65-F5344CB8AC3E}">
        <p14:creationId xmlns:p14="http://schemas.microsoft.com/office/powerpoint/2010/main" val="39022984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302D26-CBB9-4C49-9C39-D675DCB7AD25}" type="slidenum">
              <a:rPr lang="en-US" smtClean="0"/>
              <a:t>30</a:t>
            </a:fld>
            <a:endParaRPr lang="en-US"/>
          </a:p>
        </p:txBody>
      </p:sp>
    </p:spTree>
    <p:extLst>
      <p:ext uri="{BB962C8B-B14F-4D97-AF65-F5344CB8AC3E}">
        <p14:creationId xmlns:p14="http://schemas.microsoft.com/office/powerpoint/2010/main" val="20314755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302D26-CBB9-4C49-9C39-D675DCB7AD25}" type="slidenum">
              <a:rPr lang="en-US" smtClean="0"/>
              <a:t>31</a:t>
            </a:fld>
            <a:endParaRPr lang="en-US"/>
          </a:p>
        </p:txBody>
      </p:sp>
    </p:spTree>
    <p:extLst>
      <p:ext uri="{BB962C8B-B14F-4D97-AF65-F5344CB8AC3E}">
        <p14:creationId xmlns:p14="http://schemas.microsoft.com/office/powerpoint/2010/main" val="7538718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302D26-CBB9-4C49-9C39-D675DCB7AD25}" type="slidenum">
              <a:rPr lang="en-US" smtClean="0"/>
              <a:t>32</a:t>
            </a:fld>
            <a:endParaRPr lang="en-US"/>
          </a:p>
        </p:txBody>
      </p:sp>
    </p:spTree>
    <p:extLst>
      <p:ext uri="{BB962C8B-B14F-4D97-AF65-F5344CB8AC3E}">
        <p14:creationId xmlns:p14="http://schemas.microsoft.com/office/powerpoint/2010/main" val="19932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302D26-CBB9-4C49-9C39-D675DCB7AD25}" type="slidenum">
              <a:rPr lang="en-US" smtClean="0"/>
              <a:t>5</a:t>
            </a:fld>
            <a:endParaRPr lang="en-US"/>
          </a:p>
        </p:txBody>
      </p:sp>
    </p:spTree>
    <p:extLst>
      <p:ext uri="{BB962C8B-B14F-4D97-AF65-F5344CB8AC3E}">
        <p14:creationId xmlns:p14="http://schemas.microsoft.com/office/powerpoint/2010/main" val="29647660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302D26-CBB9-4C49-9C39-D675DCB7AD25}" type="slidenum">
              <a:rPr lang="en-US" smtClean="0"/>
              <a:t>39</a:t>
            </a:fld>
            <a:endParaRPr lang="en-US"/>
          </a:p>
        </p:txBody>
      </p:sp>
    </p:spTree>
    <p:extLst>
      <p:ext uri="{BB962C8B-B14F-4D97-AF65-F5344CB8AC3E}">
        <p14:creationId xmlns:p14="http://schemas.microsoft.com/office/powerpoint/2010/main" val="2052410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302D26-CBB9-4C49-9C39-D675DCB7AD25}" type="slidenum">
              <a:rPr lang="en-US" smtClean="0"/>
              <a:t>40</a:t>
            </a:fld>
            <a:endParaRPr lang="en-US"/>
          </a:p>
        </p:txBody>
      </p:sp>
    </p:spTree>
    <p:extLst>
      <p:ext uri="{BB962C8B-B14F-4D97-AF65-F5344CB8AC3E}">
        <p14:creationId xmlns:p14="http://schemas.microsoft.com/office/powerpoint/2010/main" val="28854769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302D26-CBB9-4C49-9C39-D675DCB7AD25}" type="slidenum">
              <a:rPr lang="en-US" smtClean="0"/>
              <a:t>41</a:t>
            </a:fld>
            <a:endParaRPr lang="en-US"/>
          </a:p>
        </p:txBody>
      </p:sp>
    </p:spTree>
    <p:extLst>
      <p:ext uri="{BB962C8B-B14F-4D97-AF65-F5344CB8AC3E}">
        <p14:creationId xmlns:p14="http://schemas.microsoft.com/office/powerpoint/2010/main" val="42671884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302D26-CBB9-4C49-9C39-D675DCB7AD25}" type="slidenum">
              <a:rPr lang="en-US" smtClean="0"/>
              <a:t>43</a:t>
            </a:fld>
            <a:endParaRPr lang="en-US"/>
          </a:p>
        </p:txBody>
      </p:sp>
    </p:spTree>
    <p:extLst>
      <p:ext uri="{BB962C8B-B14F-4D97-AF65-F5344CB8AC3E}">
        <p14:creationId xmlns:p14="http://schemas.microsoft.com/office/powerpoint/2010/main" val="1353244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302D26-CBB9-4C49-9C39-D675DCB7AD25}" type="slidenum">
              <a:rPr lang="en-US" smtClean="0"/>
              <a:t>6</a:t>
            </a:fld>
            <a:endParaRPr lang="en-US"/>
          </a:p>
        </p:txBody>
      </p:sp>
    </p:spTree>
    <p:extLst>
      <p:ext uri="{BB962C8B-B14F-4D97-AF65-F5344CB8AC3E}">
        <p14:creationId xmlns:p14="http://schemas.microsoft.com/office/powerpoint/2010/main" val="4137912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302D26-CBB9-4C49-9C39-D675DCB7AD25}" type="slidenum">
              <a:rPr lang="en-US" smtClean="0"/>
              <a:t>7</a:t>
            </a:fld>
            <a:endParaRPr lang="en-US"/>
          </a:p>
        </p:txBody>
      </p:sp>
    </p:spTree>
    <p:extLst>
      <p:ext uri="{BB962C8B-B14F-4D97-AF65-F5344CB8AC3E}">
        <p14:creationId xmlns:p14="http://schemas.microsoft.com/office/powerpoint/2010/main" val="696589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302D26-CBB9-4C49-9C39-D675DCB7AD25}" type="slidenum">
              <a:rPr lang="en-US" smtClean="0"/>
              <a:t>8</a:t>
            </a:fld>
            <a:endParaRPr lang="en-US"/>
          </a:p>
        </p:txBody>
      </p:sp>
    </p:spTree>
    <p:extLst>
      <p:ext uri="{BB962C8B-B14F-4D97-AF65-F5344CB8AC3E}">
        <p14:creationId xmlns:p14="http://schemas.microsoft.com/office/powerpoint/2010/main" val="3874091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302D26-CBB9-4C49-9C39-D675DCB7AD25}" type="slidenum">
              <a:rPr lang="en-US" smtClean="0"/>
              <a:t>9</a:t>
            </a:fld>
            <a:endParaRPr lang="en-US"/>
          </a:p>
        </p:txBody>
      </p:sp>
    </p:spTree>
    <p:extLst>
      <p:ext uri="{BB962C8B-B14F-4D97-AF65-F5344CB8AC3E}">
        <p14:creationId xmlns:p14="http://schemas.microsoft.com/office/powerpoint/2010/main" val="1578011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302D26-CBB9-4C49-9C39-D675DCB7AD25}" type="slidenum">
              <a:rPr lang="en-US" smtClean="0"/>
              <a:t>10</a:t>
            </a:fld>
            <a:endParaRPr lang="en-US"/>
          </a:p>
        </p:txBody>
      </p:sp>
    </p:spTree>
    <p:extLst>
      <p:ext uri="{BB962C8B-B14F-4D97-AF65-F5344CB8AC3E}">
        <p14:creationId xmlns:p14="http://schemas.microsoft.com/office/powerpoint/2010/main" val="3906007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302D26-CBB9-4C49-9C39-D675DCB7AD25}" type="slidenum">
              <a:rPr lang="en-US" smtClean="0"/>
              <a:t>11</a:t>
            </a:fld>
            <a:endParaRPr lang="en-US"/>
          </a:p>
        </p:txBody>
      </p:sp>
    </p:spTree>
    <p:extLst>
      <p:ext uri="{BB962C8B-B14F-4D97-AF65-F5344CB8AC3E}">
        <p14:creationId xmlns:p14="http://schemas.microsoft.com/office/powerpoint/2010/main" val="3733750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66E8B9-1704-48B0-BCDE-1B9B776C558E}" type="datetimeFigureOut">
              <a:rPr lang="en-US" smtClean="0"/>
              <a:t>7/6/2017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C5A34A-C873-403C-B649-8110ECCF1971}" type="slidenum">
              <a:rPr lang="en-US" smtClean="0"/>
              <a:t>‹#›</a:t>
            </a:fld>
            <a:endParaRPr lang="en-US"/>
          </a:p>
        </p:txBody>
      </p:sp>
    </p:spTree>
    <p:extLst>
      <p:ext uri="{BB962C8B-B14F-4D97-AF65-F5344CB8AC3E}">
        <p14:creationId xmlns:p14="http://schemas.microsoft.com/office/powerpoint/2010/main" val="2046697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6E8B9-1704-48B0-BCDE-1B9B776C558E}" type="datetimeFigureOut">
              <a:rPr lang="en-US" smtClean="0"/>
              <a:t>7/6/2017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C5A34A-C873-403C-B649-8110ECCF1971}" type="slidenum">
              <a:rPr lang="en-US" smtClean="0"/>
              <a:t>‹#›</a:t>
            </a:fld>
            <a:endParaRPr lang="en-US"/>
          </a:p>
        </p:txBody>
      </p:sp>
    </p:spTree>
    <p:extLst>
      <p:ext uri="{BB962C8B-B14F-4D97-AF65-F5344CB8AC3E}">
        <p14:creationId xmlns:p14="http://schemas.microsoft.com/office/powerpoint/2010/main" val="256616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6E8B9-1704-48B0-BCDE-1B9B776C558E}" type="datetimeFigureOut">
              <a:rPr lang="en-US" smtClean="0"/>
              <a:t>7/6/2017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C5A34A-C873-403C-B649-8110ECCF1971}" type="slidenum">
              <a:rPr lang="en-US" smtClean="0"/>
              <a:t>‹#›</a:t>
            </a:fld>
            <a:endParaRPr lang="en-US"/>
          </a:p>
        </p:txBody>
      </p:sp>
    </p:spTree>
    <p:extLst>
      <p:ext uri="{BB962C8B-B14F-4D97-AF65-F5344CB8AC3E}">
        <p14:creationId xmlns:p14="http://schemas.microsoft.com/office/powerpoint/2010/main" val="3744378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6E8B9-1704-48B0-BCDE-1B9B776C558E}" type="datetimeFigureOut">
              <a:rPr lang="en-US" smtClean="0"/>
              <a:t>7/6/2017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C5A34A-C873-403C-B649-8110ECCF1971}" type="slidenum">
              <a:rPr lang="en-US" smtClean="0"/>
              <a:t>‹#›</a:t>
            </a:fld>
            <a:endParaRPr lang="en-US"/>
          </a:p>
        </p:txBody>
      </p:sp>
    </p:spTree>
    <p:extLst>
      <p:ext uri="{BB962C8B-B14F-4D97-AF65-F5344CB8AC3E}">
        <p14:creationId xmlns:p14="http://schemas.microsoft.com/office/powerpoint/2010/main" val="4102597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66E8B9-1704-48B0-BCDE-1B9B776C558E}" type="datetimeFigureOut">
              <a:rPr lang="en-US" smtClean="0"/>
              <a:t>7/6/2017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C5A34A-C873-403C-B649-8110ECCF1971}" type="slidenum">
              <a:rPr lang="en-US" smtClean="0"/>
              <a:t>‹#›</a:t>
            </a:fld>
            <a:endParaRPr lang="en-US"/>
          </a:p>
        </p:txBody>
      </p:sp>
    </p:spTree>
    <p:extLst>
      <p:ext uri="{BB962C8B-B14F-4D97-AF65-F5344CB8AC3E}">
        <p14:creationId xmlns:p14="http://schemas.microsoft.com/office/powerpoint/2010/main" val="3107624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66E8B9-1704-48B0-BCDE-1B9B776C558E}" type="datetimeFigureOut">
              <a:rPr lang="en-US" smtClean="0"/>
              <a:t>7/6/2017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C5A34A-C873-403C-B649-8110ECCF1971}" type="slidenum">
              <a:rPr lang="en-US" smtClean="0"/>
              <a:t>‹#›</a:t>
            </a:fld>
            <a:endParaRPr lang="en-US"/>
          </a:p>
        </p:txBody>
      </p:sp>
    </p:spTree>
    <p:extLst>
      <p:ext uri="{BB962C8B-B14F-4D97-AF65-F5344CB8AC3E}">
        <p14:creationId xmlns:p14="http://schemas.microsoft.com/office/powerpoint/2010/main" val="3419041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66E8B9-1704-48B0-BCDE-1B9B776C558E}" type="datetimeFigureOut">
              <a:rPr lang="en-US" smtClean="0"/>
              <a:t>7/6/2017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C5A34A-C873-403C-B649-8110ECCF1971}" type="slidenum">
              <a:rPr lang="en-US" smtClean="0"/>
              <a:t>‹#›</a:t>
            </a:fld>
            <a:endParaRPr lang="en-US"/>
          </a:p>
        </p:txBody>
      </p:sp>
    </p:spTree>
    <p:extLst>
      <p:ext uri="{BB962C8B-B14F-4D97-AF65-F5344CB8AC3E}">
        <p14:creationId xmlns:p14="http://schemas.microsoft.com/office/powerpoint/2010/main" val="1471653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66E8B9-1704-48B0-BCDE-1B9B776C558E}" type="datetimeFigureOut">
              <a:rPr lang="en-US" smtClean="0"/>
              <a:t>7/6/2017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C5A34A-C873-403C-B649-8110ECCF1971}" type="slidenum">
              <a:rPr lang="en-US" smtClean="0"/>
              <a:t>‹#›</a:t>
            </a:fld>
            <a:endParaRPr lang="en-US"/>
          </a:p>
        </p:txBody>
      </p:sp>
    </p:spTree>
    <p:extLst>
      <p:ext uri="{BB962C8B-B14F-4D97-AF65-F5344CB8AC3E}">
        <p14:creationId xmlns:p14="http://schemas.microsoft.com/office/powerpoint/2010/main" val="2779307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66E8B9-1704-48B0-BCDE-1B9B776C558E}" type="datetimeFigureOut">
              <a:rPr lang="en-US" smtClean="0"/>
              <a:t>7/6/2017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C5A34A-C873-403C-B649-8110ECCF1971}" type="slidenum">
              <a:rPr lang="en-US" smtClean="0"/>
              <a:t>‹#›</a:t>
            </a:fld>
            <a:endParaRPr lang="en-US"/>
          </a:p>
        </p:txBody>
      </p:sp>
    </p:spTree>
    <p:extLst>
      <p:ext uri="{BB962C8B-B14F-4D97-AF65-F5344CB8AC3E}">
        <p14:creationId xmlns:p14="http://schemas.microsoft.com/office/powerpoint/2010/main" val="1321231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6E8B9-1704-48B0-BCDE-1B9B776C558E}" type="datetimeFigureOut">
              <a:rPr lang="en-US" smtClean="0"/>
              <a:t>7/6/2017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C5A34A-C873-403C-B649-8110ECCF1971}" type="slidenum">
              <a:rPr lang="en-US" smtClean="0"/>
              <a:t>‹#›</a:t>
            </a:fld>
            <a:endParaRPr lang="en-US"/>
          </a:p>
        </p:txBody>
      </p:sp>
    </p:spTree>
    <p:extLst>
      <p:ext uri="{BB962C8B-B14F-4D97-AF65-F5344CB8AC3E}">
        <p14:creationId xmlns:p14="http://schemas.microsoft.com/office/powerpoint/2010/main" val="351326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6E8B9-1704-48B0-BCDE-1B9B776C558E}" type="datetimeFigureOut">
              <a:rPr lang="en-US" smtClean="0"/>
              <a:t>7/6/2017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C5A34A-C873-403C-B649-8110ECCF1971}" type="slidenum">
              <a:rPr lang="en-US" smtClean="0"/>
              <a:t>‹#›</a:t>
            </a:fld>
            <a:endParaRPr lang="en-US"/>
          </a:p>
        </p:txBody>
      </p:sp>
    </p:spTree>
    <p:extLst>
      <p:ext uri="{BB962C8B-B14F-4D97-AF65-F5344CB8AC3E}">
        <p14:creationId xmlns:p14="http://schemas.microsoft.com/office/powerpoint/2010/main" val="3643127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6E8B9-1704-48B0-BCDE-1B9B776C558E}" type="datetimeFigureOut">
              <a:rPr lang="en-US" smtClean="0"/>
              <a:t>7/6/2017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C5A34A-C873-403C-B649-8110ECCF1971}" type="slidenum">
              <a:rPr lang="en-US" smtClean="0"/>
              <a:t>‹#›</a:t>
            </a:fld>
            <a:endParaRPr lang="en-US"/>
          </a:p>
        </p:txBody>
      </p:sp>
    </p:spTree>
    <p:extLst>
      <p:ext uri="{BB962C8B-B14F-4D97-AF65-F5344CB8AC3E}">
        <p14:creationId xmlns:p14="http://schemas.microsoft.com/office/powerpoint/2010/main" val="956311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confiz.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hyperlink" Target="http://www.confiz.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www.confiz.com/"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confiz.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www.confiz.com/"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www.confiz.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hyperlink" Target="http://www.confiz.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hyperlink" Target="http://www.confiz.com/"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hyperlink" Target="http://www.confiz.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www.confiz.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confiz.com/" TargetMode="Externa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hyperlink" Target="http://www.confiz.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hyperlink" Target="http://www.confiz.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www.confiz.com/"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www.confiz.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hyperlink" Target="http://www.confiz.co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www.confiz.com/"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www.confiz.com/"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hyperlink" Target="http://www.confiz.com/"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hyperlink" Target="http://www.confiz.com/"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hyperlink" Target="http://www.confiz.com/"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www.confiz.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hyperlink" Target="http://www.confiz.com/"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hyperlink" Target="http://www.confiz.com/"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www.confiz.com/"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www.confiz.com/" TargetMode="Externa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hyperlink" Target="http://www.confiz.com/" TargetMode="Externa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hyperlink" Target="http://www.confiz.com/" TargetMode="Externa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hyperlink" Target="http://www.confiz.com/" TargetMode="Externa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confiz.com/" TargetMode="Externa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hyperlink" Target="http://www.confiz.com/"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www.confiz.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hyperlink" Target="http://www.confiz.com/"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hyperlink" Target="http://www.confiz.com/"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confiz.com/" TargetMode="Externa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hyperlink" Target="https://githowto.com/" TargetMode="External"/></Relationships>
</file>

<file path=ppt/slides/_rels/slide43.xml.rels><?xml version="1.0" encoding="UTF-8" standalone="yes"?>
<Relationships xmlns="http://schemas.openxmlformats.org/package/2006/relationships"><Relationship Id="rId8" Type="http://schemas.openxmlformats.org/officeDocument/2006/relationships/hyperlink" Target="http://www.confiz.com/" TargetMode="External"/><Relationship Id="rId3" Type="http://schemas.openxmlformats.org/officeDocument/2006/relationships/image" Target="../media/image24.png"/><Relationship Id="rId7" Type="http://schemas.openxmlformats.org/officeDocument/2006/relationships/image" Target="../media/image28.wmf"/><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 Id="rId9"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confiz.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www.confiz.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www.confiz.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www.confiz.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hyperlink" Target="http://www.confiz.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4"/>
          <p:cNvSpPr txBox="1"/>
          <p:nvPr/>
        </p:nvSpPr>
        <p:spPr>
          <a:xfrm>
            <a:off x="3974280" y="757113"/>
            <a:ext cx="4038600" cy="3046988"/>
          </a:xfrm>
          <a:prstGeom prst="rect">
            <a:avLst/>
          </a:prstGeom>
          <a:noFill/>
        </p:spPr>
        <p:txBody>
          <a:bodyPr wrap="square" lIns="91435" tIns="45718" rIns="91435" bIns="4571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600" dirty="0">
                <a:solidFill>
                  <a:schemeClr val="tx1">
                    <a:lumMod val="85000"/>
                  </a:schemeClr>
                </a:solidFill>
                <a:latin typeface="Segoe UI" pitchFamily="34" charset="0"/>
                <a:cs typeface="Segoe UI" pitchFamily="34" charset="0"/>
              </a:rPr>
              <a:t> </a:t>
            </a:r>
          </a:p>
          <a:p>
            <a:r>
              <a:rPr lang="en-US" sz="9600" b="1" dirty="0">
                <a:solidFill>
                  <a:srgbClr val="78BF25"/>
                </a:solidFill>
                <a:latin typeface="Segoe UI" pitchFamily="34" charset="0"/>
                <a:cs typeface="Segoe UI" pitchFamily="34" charset="0"/>
              </a:rPr>
              <a:t>enab</a:t>
            </a:r>
            <a:r>
              <a:rPr lang="en-US" sz="9600" b="1" dirty="0">
                <a:solidFill>
                  <a:schemeClr val="tx1">
                    <a:lumMod val="65000"/>
                  </a:schemeClr>
                </a:solidFill>
                <a:latin typeface="Segoe UI" pitchFamily="34" charset="0"/>
                <a:cs typeface="Segoe UI" pitchFamily="34" charset="0"/>
              </a:rPr>
              <a:t>l</a:t>
            </a:r>
            <a:r>
              <a:rPr lang="en-US" sz="9600" b="1" dirty="0">
                <a:solidFill>
                  <a:srgbClr val="78BF25"/>
                </a:solidFill>
                <a:latin typeface="Segoe UI" pitchFamily="34" charset="0"/>
                <a:cs typeface="Segoe UI" pitchFamily="34" charset="0"/>
              </a:rPr>
              <a:t>e</a:t>
            </a:r>
            <a:r>
              <a:rPr lang="en-US" sz="9600" dirty="0">
                <a:solidFill>
                  <a:schemeClr val="tx1">
                    <a:lumMod val="85000"/>
                  </a:schemeClr>
                </a:solidFill>
                <a:latin typeface="Segoe UI" pitchFamily="34" charset="0"/>
                <a:cs typeface="Segoe UI" pitchFamily="34" charset="0"/>
              </a:rPr>
              <a:t> </a:t>
            </a:r>
          </a:p>
        </p:txBody>
      </p:sp>
      <p:sp>
        <p:nvSpPr>
          <p:cNvPr id="18" name="Rectangle 17"/>
          <p:cNvSpPr/>
          <p:nvPr/>
        </p:nvSpPr>
        <p:spPr>
          <a:xfrm>
            <a:off x="3898080" y="2967250"/>
            <a:ext cx="4483920" cy="1569660"/>
          </a:xfrm>
          <a:prstGeom prst="rect">
            <a:avLst/>
          </a:prstGeom>
          <a:effectLst>
            <a:outerShdw blurRad="50800" dist="38100" dir="2700000" algn="tl" rotWithShape="0">
              <a:prstClr val="black">
                <a:alpha val="40000"/>
              </a:prstClr>
            </a:outerShdw>
          </a:effectLst>
        </p:spPr>
        <p:txBody>
          <a:bodyPr wrap="none" lIns="91435" tIns="45718" rIns="91435" bIns="4571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600" b="1" dirty="0">
                <a:solidFill>
                  <a:schemeClr val="tx1">
                    <a:lumMod val="65000"/>
                  </a:schemeClr>
                </a:solidFill>
                <a:latin typeface="Segoe UI" pitchFamily="34" charset="0"/>
                <a:cs typeface="Segoe UI" pitchFamily="34" charset="0"/>
              </a:rPr>
              <a:t>people</a:t>
            </a:r>
            <a:r>
              <a:rPr lang="en-US" sz="9600" dirty="0">
                <a:solidFill>
                  <a:schemeClr val="tx1">
                    <a:lumMod val="65000"/>
                  </a:schemeClr>
                </a:solidFill>
                <a:latin typeface="Segoe UI" pitchFamily="34" charset="0"/>
                <a:cs typeface="Segoe UI" pitchFamily="34" charset="0"/>
              </a:rPr>
              <a:t> </a:t>
            </a:r>
          </a:p>
        </p:txBody>
      </p:sp>
      <p:sp>
        <p:nvSpPr>
          <p:cNvPr id="19" name="Rectangle 18"/>
          <p:cNvSpPr/>
          <p:nvPr/>
        </p:nvSpPr>
        <p:spPr>
          <a:xfrm>
            <a:off x="6184080" y="2510050"/>
            <a:ext cx="228600" cy="4343400"/>
          </a:xfrm>
          <a:prstGeom prst="rect">
            <a:avLst/>
          </a:prstGeom>
          <a:solidFill>
            <a:srgbClr val="78BF25"/>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TextBox 7"/>
          <p:cNvSpPr txBox="1"/>
          <p:nvPr/>
        </p:nvSpPr>
        <p:spPr>
          <a:xfrm>
            <a:off x="4038601" y="1588209"/>
            <a:ext cx="1524000" cy="769441"/>
          </a:xfrm>
          <a:prstGeom prst="rect">
            <a:avLst/>
          </a:prstGeom>
          <a:noFill/>
        </p:spPr>
        <p:txBody>
          <a:bodyPr wrap="square" lIns="91435" tIns="45718" rIns="91435" bIns="4571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200" dirty="0">
                <a:solidFill>
                  <a:schemeClr val="tx1">
                    <a:lumMod val="65000"/>
                  </a:schemeClr>
                </a:solidFill>
                <a:latin typeface="Segoe UI" pitchFamily="34" charset="0"/>
                <a:cs typeface="Segoe UI" pitchFamily="34" charset="0"/>
              </a:rPr>
              <a:t>We build </a:t>
            </a:r>
          </a:p>
          <a:p>
            <a:endParaRPr lang="en-US" sz="2200" dirty="0">
              <a:solidFill>
                <a:schemeClr val="tx1">
                  <a:lumMod val="65000"/>
                </a:schemeClr>
              </a:solidFill>
            </a:endParaRPr>
          </a:p>
        </p:txBody>
      </p:sp>
      <p:sp>
        <p:nvSpPr>
          <p:cNvPr id="21" name="TextBox 8"/>
          <p:cNvSpPr txBox="1"/>
          <p:nvPr/>
        </p:nvSpPr>
        <p:spPr>
          <a:xfrm>
            <a:off x="4038600" y="1849076"/>
            <a:ext cx="2590800" cy="646331"/>
          </a:xfrm>
          <a:prstGeom prst="rect">
            <a:avLst/>
          </a:prstGeom>
          <a:noFill/>
        </p:spPr>
        <p:txBody>
          <a:bodyPr wrap="square" lIns="91435" tIns="45718" rIns="91435" bIns="4571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a:solidFill>
                  <a:srgbClr val="A6AAA9"/>
                </a:solidFill>
                <a:latin typeface="Segoe UI" pitchFamily="34" charset="0"/>
                <a:cs typeface="Segoe UI" pitchFamily="34" charset="0"/>
              </a:rPr>
              <a:t>technology</a:t>
            </a:r>
            <a:endParaRPr lang="en-US" sz="3600" dirty="0">
              <a:solidFill>
                <a:srgbClr val="A6AAA9"/>
              </a:solidFill>
            </a:endParaRPr>
          </a:p>
        </p:txBody>
      </p:sp>
      <p:sp>
        <p:nvSpPr>
          <p:cNvPr id="22" name="TextBox 9"/>
          <p:cNvSpPr txBox="1"/>
          <p:nvPr/>
        </p:nvSpPr>
        <p:spPr>
          <a:xfrm>
            <a:off x="4051110" y="2320919"/>
            <a:ext cx="1942470" cy="769441"/>
          </a:xfrm>
          <a:prstGeom prst="rect">
            <a:avLst/>
          </a:prstGeom>
          <a:noFill/>
        </p:spPr>
        <p:txBody>
          <a:bodyPr wrap="square" lIns="91435" tIns="45718" rIns="91435" bIns="4571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200" dirty="0">
                <a:solidFill>
                  <a:schemeClr val="tx1">
                    <a:lumMod val="65000"/>
                  </a:schemeClr>
                </a:solidFill>
                <a:latin typeface="Segoe UI" pitchFamily="34" charset="0"/>
                <a:cs typeface="Segoe UI" pitchFamily="34" charset="0"/>
              </a:rPr>
              <a:t>solutions that </a:t>
            </a:r>
          </a:p>
          <a:p>
            <a:endParaRPr lang="en-US" sz="2200" dirty="0">
              <a:solidFill>
                <a:schemeClr val="tx1">
                  <a:lumMod val="65000"/>
                </a:schemeClr>
              </a:solidFill>
            </a:endParaRPr>
          </a:p>
        </p:txBody>
      </p:sp>
      <p:sp>
        <p:nvSpPr>
          <p:cNvPr id="23" name="Rectangle 22"/>
          <p:cNvSpPr/>
          <p:nvPr/>
        </p:nvSpPr>
        <p:spPr>
          <a:xfrm>
            <a:off x="6949492" y="4550"/>
            <a:ext cx="228600" cy="4267201"/>
          </a:xfrm>
          <a:prstGeom prst="rect">
            <a:avLst/>
          </a:prstGeom>
          <a:solidFill>
            <a:srgbClr val="A6AAA9"/>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Rectangle 23"/>
          <p:cNvSpPr/>
          <p:nvPr/>
        </p:nvSpPr>
        <p:spPr>
          <a:xfrm>
            <a:off x="228600" y="1793710"/>
            <a:ext cx="3352800" cy="2743200"/>
          </a:xfrm>
          <a:prstGeom prst="rect">
            <a:avLst/>
          </a:prstGeom>
          <a:solidFill>
            <a:srgbClr val="78BF25"/>
          </a:solidFill>
          <a:ln>
            <a:solidFill>
              <a:srgbClr val="78BF25"/>
            </a:solidFill>
          </a:ln>
          <a:effectLst>
            <a:outerShdw blurRad="50800" dist="38100" dir="5400000" algn="t"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5" name="Picture 24" descr="C:\Users\confiz\AppData\Roaming\Skype\My Skype Received Files\C whi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2351274"/>
            <a:ext cx="1752600" cy="1720094"/>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11"/>
          <p:cNvSpPr txBox="1"/>
          <p:nvPr/>
        </p:nvSpPr>
        <p:spPr>
          <a:xfrm>
            <a:off x="6515730" y="4262650"/>
            <a:ext cx="1942470" cy="769441"/>
          </a:xfrm>
          <a:prstGeom prst="rect">
            <a:avLst/>
          </a:prstGeom>
          <a:noFill/>
        </p:spPr>
        <p:txBody>
          <a:bodyPr wrap="square" lIns="91435" tIns="45718" rIns="91435" bIns="4571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200" dirty="0">
                <a:solidFill>
                  <a:schemeClr val="tx1">
                    <a:lumMod val="65000"/>
                  </a:schemeClr>
                </a:solidFill>
                <a:latin typeface="Segoe UI" pitchFamily="34" charset="0"/>
                <a:cs typeface="Segoe UI" pitchFamily="34" charset="0"/>
              </a:rPr>
              <a:t>and verticals</a:t>
            </a:r>
          </a:p>
          <a:p>
            <a:endParaRPr lang="en-US" sz="2200" dirty="0">
              <a:solidFill>
                <a:schemeClr val="tx1">
                  <a:lumMod val="65000"/>
                </a:schemeClr>
              </a:solidFill>
            </a:endParaRPr>
          </a:p>
        </p:txBody>
      </p:sp>
      <p:sp>
        <p:nvSpPr>
          <p:cNvPr id="27" name="Slide Number Placeholder 3"/>
          <p:cNvSpPr>
            <a:spLocks noGrp="1"/>
          </p:cNvSpPr>
          <p:nvPr/>
        </p:nvSpPr>
        <p:spPr>
          <a:xfrm>
            <a:off x="6781800" y="635180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938BA12-F7CB-445C-9492-C4CF3BF3AE4E}" type="slidenum">
              <a:rPr lang="en-US" smtClean="0"/>
              <a:pPr/>
              <a:t>1</a:t>
            </a:fld>
            <a:endParaRPr lang="en-US" dirty="0"/>
          </a:p>
        </p:txBody>
      </p:sp>
      <p:sp>
        <p:nvSpPr>
          <p:cNvPr id="28" name="Footer Placeholder 1"/>
          <p:cNvSpPr>
            <a:spLocks noGrp="1"/>
          </p:cNvSpPr>
          <p:nvPr/>
        </p:nvSpPr>
        <p:spPr>
          <a:xfrm>
            <a:off x="3352800" y="635180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www.confiz.com</a:t>
            </a:r>
            <a:endParaRPr lang="en-US" dirty="0"/>
          </a:p>
        </p:txBody>
      </p:sp>
    </p:spTree>
    <p:extLst>
      <p:ext uri="{BB962C8B-B14F-4D97-AF65-F5344CB8AC3E}">
        <p14:creationId xmlns:p14="http://schemas.microsoft.com/office/powerpoint/2010/main" val="31505198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
            </a:r>
            <a:br>
              <a:rPr lang="en-US" dirty="0" smtClean="0"/>
            </a:br>
            <a:r>
              <a:rPr lang="en-US" dirty="0" smtClean="0"/>
              <a:t>Real World </a:t>
            </a:r>
            <a:r>
              <a:rPr lang="en-US" dirty="0"/>
              <a:t>Example</a:t>
            </a:r>
            <a:br>
              <a:rPr lang="en-US" dirty="0"/>
            </a:br>
            <a:r>
              <a:rPr lang="en-US" dirty="0"/>
              <a:t>Adapter </a:t>
            </a:r>
            <a:r>
              <a:rPr lang="en-US" dirty="0" smtClean="0"/>
              <a:t>Pattern</a:t>
            </a:r>
            <a:br>
              <a:rPr lang="en-US" dirty="0" smtClean="0"/>
            </a:b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9" y="0"/>
            <a:ext cx="1676400" cy="1503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p:txBody>
          <a:bodyPr>
            <a:normAutofit fontScale="92500" lnSpcReduction="20000"/>
          </a:bodyPr>
          <a:lstStyle/>
          <a:p>
            <a:pPr algn="just"/>
            <a:r>
              <a:rPr lang="en-US" dirty="0" smtClean="0"/>
              <a:t>We’re living in digital age of smart devices like iPod media players.</a:t>
            </a:r>
          </a:p>
          <a:p>
            <a:pPr algn="just"/>
            <a:r>
              <a:rPr lang="en-US" dirty="0" smtClean="0"/>
              <a:t>Decade back we used Walkman for the same purpose.</a:t>
            </a:r>
          </a:p>
          <a:p>
            <a:pPr algn="just"/>
            <a:r>
              <a:rPr lang="en-US" dirty="0" smtClean="0"/>
              <a:t>Walkman devices works with DC power supply either in form of lithium-ion battery cells or DC input.</a:t>
            </a:r>
          </a:p>
          <a:p>
            <a:pPr algn="just"/>
            <a:r>
              <a:rPr lang="en-US" dirty="0" smtClean="0"/>
              <a:t>Home power supply is AC compatible.</a:t>
            </a:r>
          </a:p>
          <a:p>
            <a:pPr algn="just"/>
            <a:r>
              <a:rPr lang="en-US" dirty="0" smtClean="0"/>
              <a:t>DC Adapter is used to overcome the incompatibility.</a:t>
            </a:r>
            <a:endParaRPr lang="en-US"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93517"/>
            <a:ext cx="143827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79716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a:t>Design</a:t>
            </a:r>
            <a:br>
              <a:rPr lang="en-US" dirty="0"/>
            </a:br>
            <a:r>
              <a:rPr lang="en-US" dirty="0"/>
              <a:t>Adapter Pattern</a:t>
            </a:r>
            <a:endParaRPr lang="en-US" dirty="0" smtClean="0"/>
          </a:p>
        </p:txBody>
      </p:sp>
      <p:sp>
        <p:nvSpPr>
          <p:cNvPr id="3" name="Content Placeholder 2"/>
          <p:cNvSpPr>
            <a:spLocks noGrp="1"/>
          </p:cNvSpPr>
          <p:nvPr>
            <p:ph idx="1"/>
          </p:nvPr>
        </p:nvSpPr>
        <p:spPr/>
        <p:txBody>
          <a:bodyPr/>
          <a:lstStyle/>
          <a:p>
            <a:r>
              <a:rPr lang="en-US" b="1" dirty="0" smtClean="0">
                <a:solidFill>
                  <a:srgbClr val="FF0000"/>
                </a:solidFill>
              </a:rPr>
              <a:t>ITarget:</a:t>
            </a:r>
            <a:r>
              <a:rPr lang="en-US" b="1" dirty="0" smtClean="0"/>
              <a:t> </a:t>
            </a:r>
            <a:r>
              <a:rPr lang="en-US" dirty="0" smtClean="0"/>
              <a:t>Client Compatible Interface.</a:t>
            </a:r>
          </a:p>
          <a:p>
            <a:r>
              <a:rPr lang="en-US" b="1" dirty="0" smtClean="0">
                <a:solidFill>
                  <a:srgbClr val="FF0000"/>
                </a:solidFill>
              </a:rPr>
              <a:t>Adaptee:</a:t>
            </a:r>
            <a:r>
              <a:rPr lang="en-US" dirty="0" smtClean="0">
                <a:solidFill>
                  <a:srgbClr val="FF0000"/>
                </a:solidFill>
              </a:rPr>
              <a:t> </a:t>
            </a:r>
            <a:r>
              <a:rPr lang="en-US" dirty="0" smtClean="0"/>
              <a:t>An implementation that needs adapting.</a:t>
            </a:r>
          </a:p>
          <a:p>
            <a:r>
              <a:rPr lang="en-US" b="1" dirty="0" smtClean="0">
                <a:solidFill>
                  <a:srgbClr val="FF0000"/>
                </a:solidFill>
              </a:rPr>
              <a:t>Adapter:</a:t>
            </a:r>
            <a:r>
              <a:rPr lang="en-US" b="1" dirty="0" smtClean="0"/>
              <a:t> </a:t>
            </a:r>
            <a:r>
              <a:rPr lang="en-US" dirty="0" smtClean="0"/>
              <a:t>The class that implements </a:t>
            </a:r>
            <a:r>
              <a:rPr lang="en-US" b="1" dirty="0" smtClean="0"/>
              <a:t>ITarget</a:t>
            </a:r>
            <a:r>
              <a:rPr lang="en-US" dirty="0" smtClean="0"/>
              <a:t>.</a:t>
            </a:r>
            <a:r>
              <a:rPr lang="en-US" b="1" dirty="0" smtClean="0"/>
              <a:t> </a:t>
            </a:r>
            <a:r>
              <a:rPr lang="en-US" dirty="0" smtClean="0"/>
              <a:t>interface in terms of the </a:t>
            </a:r>
            <a:r>
              <a:rPr lang="en-US" b="1" dirty="0" smtClean="0"/>
              <a:t>Adaptee</a:t>
            </a:r>
            <a:r>
              <a:rPr lang="en-US" dirty="0" smtClean="0"/>
              <a:t>.</a:t>
            </a:r>
            <a:endParaRPr lang="en-US" b="1" dirty="0" smtClean="0"/>
          </a:p>
          <a:p>
            <a:r>
              <a:rPr lang="en-US" b="1" dirty="0" smtClean="0">
                <a:solidFill>
                  <a:srgbClr val="FF0000"/>
                </a:solidFill>
              </a:rPr>
              <a:t>Request:</a:t>
            </a:r>
            <a:r>
              <a:rPr lang="en-US" b="1" dirty="0" smtClean="0"/>
              <a:t> </a:t>
            </a:r>
            <a:r>
              <a:rPr lang="en-US" dirty="0" smtClean="0"/>
              <a:t>An operation that client wants.</a:t>
            </a:r>
          </a:p>
          <a:p>
            <a:r>
              <a:rPr lang="en-US" b="1" dirty="0" smtClean="0">
                <a:solidFill>
                  <a:srgbClr val="FF0000"/>
                </a:solidFill>
              </a:rPr>
              <a:t>SpecificRequest:</a:t>
            </a:r>
            <a:r>
              <a:rPr lang="en-US" b="1" dirty="0" smtClean="0"/>
              <a:t> </a:t>
            </a:r>
            <a:r>
              <a:rPr lang="en-US" dirty="0" smtClean="0"/>
              <a:t>The actual implementation of the </a:t>
            </a:r>
            <a:r>
              <a:rPr lang="en-US" b="1" dirty="0" smtClean="0"/>
              <a:t>Request </a:t>
            </a:r>
            <a:r>
              <a:rPr lang="en-US" dirty="0" smtClean="0"/>
              <a:t>functionality in the </a:t>
            </a:r>
            <a:r>
              <a:rPr lang="en-US" b="1" dirty="0" smtClean="0"/>
              <a:t>Adaptee</a:t>
            </a:r>
            <a:r>
              <a:rPr lang="en-US" dirty="0" smtClean="0"/>
              <a:t>. </a:t>
            </a:r>
            <a:endParaRPr lang="en-US" b="1" dirty="0"/>
          </a:p>
        </p:txBody>
      </p:sp>
      <p:pic>
        <p:nvPicPr>
          <p:cNvPr id="4" name="Picture 3">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 y="0"/>
            <a:ext cx="1381125" cy="1263355"/>
          </a:xfrm>
          <a:prstGeom prst="rect">
            <a:avLst/>
          </a:prstGeom>
        </p:spPr>
      </p:pic>
    </p:spTree>
    <p:extLst>
      <p:ext uri="{BB962C8B-B14F-4D97-AF65-F5344CB8AC3E}">
        <p14:creationId xmlns:p14="http://schemas.microsoft.com/office/powerpoint/2010/main" val="592826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
            </a:r>
            <a:br>
              <a:rPr lang="en-US" dirty="0" smtClean="0"/>
            </a:br>
            <a:r>
              <a:rPr lang="en-US" dirty="0" smtClean="0"/>
              <a:t>UML </a:t>
            </a:r>
            <a:r>
              <a:rPr lang="en-US" dirty="0"/>
              <a:t>Diagram</a:t>
            </a:r>
            <a:br>
              <a:rPr lang="en-US" dirty="0"/>
            </a:br>
            <a:r>
              <a:rPr lang="en-US" dirty="0"/>
              <a:t>Adapter Pattern</a:t>
            </a:r>
            <a:r>
              <a:rPr lang="en-US" dirty="0" smtClean="0"/>
              <a:t/>
            </a:r>
            <a:br>
              <a:rPr lang="en-US" dirty="0" smtClean="0"/>
            </a:br>
            <a:endParaRPr lang="en-US"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81062" y="2296319"/>
            <a:ext cx="7381875" cy="313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5" y="0"/>
            <a:ext cx="1381125" cy="1263355"/>
          </a:xfrm>
          <a:prstGeom prst="rect">
            <a:avLst/>
          </a:prstGeom>
        </p:spPr>
      </p:pic>
    </p:spTree>
    <p:extLst>
      <p:ext uri="{BB962C8B-B14F-4D97-AF65-F5344CB8AC3E}">
        <p14:creationId xmlns:p14="http://schemas.microsoft.com/office/powerpoint/2010/main" val="37898798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Code/Implementation</a:t>
            </a:r>
            <a:br>
              <a:rPr lang="en-US" dirty="0" smtClean="0"/>
            </a:br>
            <a:r>
              <a:rPr lang="en-US" dirty="0"/>
              <a:t>Adapter Pattern</a:t>
            </a:r>
          </a:p>
        </p:txBody>
      </p:sp>
      <p:sp>
        <p:nvSpPr>
          <p:cNvPr id="3" name="Content Placeholder 2"/>
          <p:cNvSpPr>
            <a:spLocks noGrp="1"/>
          </p:cNvSpPr>
          <p:nvPr>
            <p:ph idx="1"/>
          </p:nvPr>
        </p:nvSpPr>
        <p:spPr/>
        <p:txBody>
          <a:bodyPr>
            <a:normAutofit fontScale="77500" lnSpcReduction="20000"/>
          </a:bodyPr>
          <a:lstStyle/>
          <a:p>
            <a:r>
              <a:rPr lang="en-US" dirty="0" smtClean="0"/>
              <a:t>IACPower Interface (</a:t>
            </a:r>
            <a:r>
              <a:rPr lang="en-US" dirty="0" smtClean="0">
                <a:solidFill>
                  <a:srgbClr val="FF0000"/>
                </a:solidFill>
              </a:rPr>
              <a:t>Adaptee internal interface</a:t>
            </a:r>
            <a:r>
              <a:rPr lang="en-US" dirty="0" smtClean="0"/>
              <a:t>)</a:t>
            </a:r>
          </a:p>
          <a:p>
            <a:r>
              <a:rPr lang="en-US" dirty="0" smtClean="0"/>
              <a:t>IDCPower Interface (</a:t>
            </a:r>
            <a:r>
              <a:rPr lang="en-US" dirty="0" smtClean="0">
                <a:solidFill>
                  <a:srgbClr val="FF0000"/>
                </a:solidFill>
              </a:rPr>
              <a:t>iTarget/Client Compatible Interface</a:t>
            </a:r>
            <a:r>
              <a:rPr lang="en-US" dirty="0" smtClean="0"/>
              <a:t>)</a:t>
            </a:r>
          </a:p>
          <a:p>
            <a:r>
              <a:rPr lang="en-US" dirty="0" smtClean="0"/>
              <a:t>CACPowerSupply </a:t>
            </a:r>
            <a:r>
              <a:rPr lang="en-US" dirty="0"/>
              <a:t>Class (</a:t>
            </a:r>
            <a:r>
              <a:rPr lang="en-US" dirty="0" smtClean="0">
                <a:solidFill>
                  <a:srgbClr val="FF0000"/>
                </a:solidFill>
              </a:rPr>
              <a:t>Adaptee implementation that remains intact</a:t>
            </a:r>
            <a:r>
              <a:rPr lang="en-US" dirty="0" smtClean="0"/>
              <a:t>)</a:t>
            </a:r>
          </a:p>
          <a:p>
            <a:r>
              <a:rPr lang="en-US" dirty="0" smtClean="0"/>
              <a:t>CDCAdapter Class  (</a:t>
            </a:r>
            <a:r>
              <a:rPr lang="en-US" dirty="0" smtClean="0">
                <a:solidFill>
                  <a:srgbClr val="FF0000"/>
                </a:solidFill>
              </a:rPr>
              <a:t>IDCPower/</a:t>
            </a:r>
            <a:r>
              <a:rPr lang="en-US" dirty="0">
                <a:solidFill>
                  <a:srgbClr val="FF0000"/>
                </a:solidFill>
              </a:rPr>
              <a:t>iTarget</a:t>
            </a:r>
            <a:r>
              <a:rPr lang="en-US" dirty="0" smtClean="0">
                <a:solidFill>
                  <a:srgbClr val="FF0000"/>
                </a:solidFill>
              </a:rPr>
              <a:t> implementation in terms </a:t>
            </a:r>
            <a:r>
              <a:rPr lang="en-US" dirty="0">
                <a:solidFill>
                  <a:srgbClr val="FF0000"/>
                </a:solidFill>
              </a:rPr>
              <a:t>of </a:t>
            </a:r>
            <a:r>
              <a:rPr lang="en-US" dirty="0" smtClean="0">
                <a:solidFill>
                  <a:srgbClr val="FF0000"/>
                </a:solidFill>
              </a:rPr>
              <a:t>CACPowerSupply/Adaptee, Call Delegation</a:t>
            </a:r>
            <a:r>
              <a:rPr lang="en-US" dirty="0" smtClean="0"/>
              <a:t>)</a:t>
            </a:r>
          </a:p>
          <a:p>
            <a:r>
              <a:rPr lang="en-US" dirty="0" smtClean="0"/>
              <a:t>Use of multiple inheritance and inheritance access specifier (</a:t>
            </a:r>
            <a:r>
              <a:rPr lang="en-US" dirty="0" smtClean="0">
                <a:solidFill>
                  <a:srgbClr val="FF0000"/>
                </a:solidFill>
              </a:rPr>
              <a:t>Containment is an alternative approach</a:t>
            </a:r>
            <a:r>
              <a:rPr lang="en-US" dirty="0" smtClean="0"/>
              <a:t>)</a:t>
            </a:r>
          </a:p>
          <a:p>
            <a:r>
              <a:rPr lang="en-US" dirty="0" smtClean="0"/>
              <a:t>CWalkmanDevice Class (</a:t>
            </a:r>
            <a:r>
              <a:rPr lang="en-US" dirty="0" smtClean="0">
                <a:solidFill>
                  <a:srgbClr val="FF0000"/>
                </a:solidFill>
              </a:rPr>
              <a:t>Client/Service-Consumer</a:t>
            </a:r>
            <a:r>
              <a:rPr lang="en-US" dirty="0" smtClean="0"/>
              <a:t>)</a:t>
            </a:r>
          </a:p>
          <a:p>
            <a:pPr algn="just"/>
            <a:r>
              <a:rPr lang="en-US" b="1" i="1" dirty="0">
                <a:solidFill>
                  <a:srgbClr val="FF0000"/>
                </a:solidFill>
              </a:rPr>
              <a:t>&lt;&lt;Implementation/Code&gt;&gt;</a:t>
            </a:r>
          </a:p>
          <a:p>
            <a:pPr marL="0" indent="0" algn="just">
              <a:buNone/>
            </a:pPr>
            <a:r>
              <a:rPr lang="en-US" b="1" i="1" dirty="0">
                <a:solidFill>
                  <a:srgbClr val="FF0000"/>
                </a:solidFill>
              </a:rPr>
              <a:t>    Real-World Example/Code Walk Through</a:t>
            </a:r>
            <a:endParaRPr lang="en-US" dirty="0" smtClean="0"/>
          </a:p>
          <a:p>
            <a:endParaRPr lang="en-US" dirty="0" smtClean="0"/>
          </a:p>
          <a:p>
            <a:endParaRPr lang="en-US" dirty="0" smtClean="0"/>
          </a:p>
          <a:p>
            <a:endParaRPr lang="en-US" dirty="0"/>
          </a:p>
        </p:txBody>
      </p:sp>
      <p:pic>
        <p:nvPicPr>
          <p:cNvPr id="4" name="Picture 3">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 y="0"/>
            <a:ext cx="1381125" cy="1263355"/>
          </a:xfrm>
          <a:prstGeom prst="rect">
            <a:avLst/>
          </a:prstGeom>
        </p:spPr>
      </p:pic>
    </p:spTree>
    <p:extLst>
      <p:ext uri="{BB962C8B-B14F-4D97-AF65-F5344CB8AC3E}">
        <p14:creationId xmlns:p14="http://schemas.microsoft.com/office/powerpoint/2010/main" val="29427346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
            </a:r>
            <a:br>
              <a:rPr lang="en-US" dirty="0" smtClean="0"/>
            </a:br>
            <a:r>
              <a:rPr lang="en-US" dirty="0" smtClean="0"/>
              <a:t>Demo</a:t>
            </a:r>
            <a:r>
              <a:rPr lang="en-US" dirty="0"/>
              <a:t/>
            </a:r>
            <a:br>
              <a:rPr lang="en-US" dirty="0"/>
            </a:br>
            <a:r>
              <a:rPr lang="en-US" dirty="0"/>
              <a:t>Adapter Pattern</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Lets run the Demo and Play music loud.</a:t>
            </a:r>
          </a:p>
          <a:p>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00275"/>
            <a:ext cx="8201025" cy="450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5" y="0"/>
            <a:ext cx="1381125" cy="1263355"/>
          </a:xfrm>
          <a:prstGeom prst="rect">
            <a:avLst/>
          </a:prstGeom>
        </p:spPr>
      </p:pic>
    </p:spTree>
    <p:extLst>
      <p:ext uri="{BB962C8B-B14F-4D97-AF65-F5344CB8AC3E}">
        <p14:creationId xmlns:p14="http://schemas.microsoft.com/office/powerpoint/2010/main" val="6155269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Facade </a:t>
            </a:r>
            <a:r>
              <a:rPr lang="en-US" dirty="0"/>
              <a:t>Design </a:t>
            </a:r>
            <a:r>
              <a:rPr lang="en-US" dirty="0" smtClean="0"/>
              <a:t>Pattern</a:t>
            </a:r>
            <a:br>
              <a:rPr lang="en-US" dirty="0" smtClean="0"/>
            </a:br>
            <a:r>
              <a:rPr lang="en-US" i="1" dirty="0">
                <a:solidFill>
                  <a:srgbClr val="FF0000"/>
                </a:solidFill>
              </a:rPr>
              <a:t>Structural Pattern</a:t>
            </a:r>
            <a:endParaRPr lang="en-US" i="1" dirty="0"/>
          </a:p>
        </p:txBody>
      </p:sp>
      <p:sp>
        <p:nvSpPr>
          <p:cNvPr id="3" name="Content Placeholder 2"/>
          <p:cNvSpPr>
            <a:spLocks noGrp="1"/>
          </p:cNvSpPr>
          <p:nvPr>
            <p:ph idx="1"/>
          </p:nvPr>
        </p:nvSpPr>
        <p:spPr/>
        <p:txBody>
          <a:bodyPr>
            <a:normAutofit fontScale="70000" lnSpcReduction="20000"/>
          </a:bodyPr>
          <a:lstStyle/>
          <a:p>
            <a:pPr algn="just"/>
            <a:r>
              <a:rPr lang="en-US" dirty="0"/>
              <a:t>Provide a unified interface to a set of interfaces in a </a:t>
            </a:r>
            <a:r>
              <a:rPr lang="en-US" dirty="0" smtClean="0"/>
              <a:t>complicated subsystems.</a:t>
            </a:r>
          </a:p>
          <a:p>
            <a:pPr algn="just"/>
            <a:r>
              <a:rPr lang="en-US" dirty="0"/>
              <a:t>Facade defines a higher-level interface that makes the subsystem easier to use.</a:t>
            </a:r>
            <a:endParaRPr lang="en-US" dirty="0" smtClean="0"/>
          </a:p>
          <a:p>
            <a:pPr algn="just"/>
            <a:r>
              <a:rPr lang="en-US" dirty="0"/>
              <a:t>make a software library easier to use, understand and test, since the facade has convenient methods for common tasks.</a:t>
            </a:r>
          </a:p>
          <a:p>
            <a:pPr algn="just"/>
            <a:r>
              <a:rPr lang="en-US" dirty="0"/>
              <a:t>make the library more readable, for the same reason. </a:t>
            </a:r>
          </a:p>
          <a:p>
            <a:pPr algn="just"/>
            <a:r>
              <a:rPr lang="en-US" dirty="0"/>
              <a:t>reduce dependencies of outside code on the inner workings of a library, </a:t>
            </a:r>
            <a:r>
              <a:rPr lang="en-US" dirty="0" smtClean="0"/>
              <a:t>reduce coupling, since </a:t>
            </a:r>
            <a:r>
              <a:rPr lang="en-US" dirty="0"/>
              <a:t>most code uses the facade, thus allowing more flexibility in developing the </a:t>
            </a:r>
            <a:r>
              <a:rPr lang="en-US" dirty="0" smtClean="0"/>
              <a:t>system.</a:t>
            </a:r>
            <a:endParaRPr lang="en-US" dirty="0"/>
          </a:p>
          <a:p>
            <a:pPr algn="just"/>
            <a:r>
              <a:rPr lang="en-US" dirty="0"/>
              <a:t>wrap a poorly designed collection of APIs with a single well-designed API. </a:t>
            </a:r>
            <a:endParaRPr lang="en-US" dirty="0" smtClean="0"/>
          </a:p>
          <a:p>
            <a:pPr algn="just"/>
            <a:r>
              <a:rPr lang="en-US" b="1" i="1" dirty="0" smtClean="0">
                <a:solidFill>
                  <a:srgbClr val="FF0000"/>
                </a:solidFill>
              </a:rPr>
              <a:t>&lt;&lt;</a:t>
            </a:r>
            <a:r>
              <a:rPr lang="en-US" b="1" i="1" dirty="0" smtClean="0">
                <a:solidFill>
                  <a:srgbClr val="FF0000"/>
                </a:solidFill>
              </a:rPr>
              <a:t>Implementation/Code&gt;&gt; </a:t>
            </a:r>
          </a:p>
          <a:p>
            <a:pPr marL="0" indent="0" algn="just">
              <a:buNone/>
            </a:pPr>
            <a:r>
              <a:rPr lang="en-US" b="1" i="1" dirty="0" smtClean="0">
                <a:solidFill>
                  <a:srgbClr val="FF0000"/>
                </a:solidFill>
              </a:rPr>
              <a:t>    Walk Through/Real-World Example</a:t>
            </a:r>
          </a:p>
        </p:txBody>
      </p:sp>
      <p:pic>
        <p:nvPicPr>
          <p:cNvPr id="4" name="Picture 3">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 y="0"/>
            <a:ext cx="1381125" cy="1263355"/>
          </a:xfrm>
          <a:prstGeom prst="rect">
            <a:avLst/>
          </a:prstGeom>
        </p:spPr>
      </p:pic>
    </p:spTree>
    <p:extLst>
      <p:ext uri="{BB962C8B-B14F-4D97-AF65-F5344CB8AC3E}">
        <p14:creationId xmlns:p14="http://schemas.microsoft.com/office/powerpoint/2010/main" val="24424677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Observer </a:t>
            </a:r>
            <a:r>
              <a:rPr lang="en-US" dirty="0"/>
              <a:t>Design </a:t>
            </a:r>
            <a:r>
              <a:rPr lang="en-US" dirty="0" smtClean="0"/>
              <a:t>Pattern</a:t>
            </a:r>
            <a:br>
              <a:rPr lang="en-US" dirty="0" smtClean="0"/>
            </a:br>
            <a:r>
              <a:rPr lang="en-US" i="1" dirty="0">
                <a:solidFill>
                  <a:srgbClr val="FF0000"/>
                </a:solidFill>
              </a:rPr>
              <a:t>Behavioral Pattern</a:t>
            </a:r>
            <a:endParaRPr lang="en-US" i="1" dirty="0"/>
          </a:p>
        </p:txBody>
      </p:sp>
      <p:sp>
        <p:nvSpPr>
          <p:cNvPr id="3" name="Content Placeholder 2"/>
          <p:cNvSpPr>
            <a:spLocks noGrp="1"/>
          </p:cNvSpPr>
          <p:nvPr>
            <p:ph idx="1"/>
          </p:nvPr>
        </p:nvSpPr>
        <p:spPr/>
        <p:txBody>
          <a:bodyPr>
            <a:normAutofit fontScale="70000" lnSpcReduction="20000"/>
          </a:bodyPr>
          <a:lstStyle/>
          <a:p>
            <a:pPr algn="just"/>
            <a:r>
              <a:rPr lang="en-US" dirty="0"/>
              <a:t>The observer pattern is a software design pattern in which an object, called the </a:t>
            </a:r>
            <a:r>
              <a:rPr lang="en-US" dirty="0" smtClean="0"/>
              <a:t>subject/</a:t>
            </a:r>
            <a:r>
              <a:rPr lang="en-US" dirty="0" err="1" smtClean="0"/>
              <a:t>notifier</a:t>
            </a:r>
            <a:r>
              <a:rPr lang="en-US" dirty="0" smtClean="0"/>
              <a:t>, </a:t>
            </a:r>
            <a:r>
              <a:rPr lang="en-US" dirty="0"/>
              <a:t>maintains a list of its dependents, called observers/subscriber, and notifies/publishes them automatically of any state changes, usually by calling one of their methods</a:t>
            </a:r>
            <a:r>
              <a:rPr lang="en-US" dirty="0" smtClean="0"/>
              <a:t>.</a:t>
            </a:r>
          </a:p>
          <a:p>
            <a:pPr algn="just"/>
            <a:r>
              <a:rPr lang="en-US" dirty="0" smtClean="0"/>
              <a:t>Define </a:t>
            </a:r>
            <a:r>
              <a:rPr lang="en-US" dirty="0"/>
              <a:t>a one-to-many dependency between objects where a state change in one object results in all its dependents being notified and updated </a:t>
            </a:r>
            <a:r>
              <a:rPr lang="en-US" dirty="0" smtClean="0"/>
              <a:t>automatically.</a:t>
            </a:r>
          </a:p>
          <a:p>
            <a:pPr algn="just"/>
            <a:r>
              <a:rPr lang="en-US" dirty="0" smtClean="0"/>
              <a:t>Mainly </a:t>
            </a:r>
            <a:r>
              <a:rPr lang="en-US" dirty="0"/>
              <a:t>used to implement distributed event handling systems, in "event driven" </a:t>
            </a:r>
            <a:r>
              <a:rPr lang="en-US" dirty="0" smtClean="0"/>
              <a:t>software.</a:t>
            </a:r>
          </a:p>
          <a:p>
            <a:pPr algn="just"/>
            <a:r>
              <a:rPr lang="en-US" dirty="0"/>
              <a:t>Most modern languages such as Java and C# have built in "event" constructs which implement the observer pattern components</a:t>
            </a:r>
            <a:endParaRPr lang="en-US" dirty="0" smtClean="0"/>
          </a:p>
          <a:p>
            <a:pPr algn="just"/>
            <a:r>
              <a:rPr lang="en-US" dirty="0"/>
              <a:t>Also acknowledged as </a:t>
            </a:r>
            <a:r>
              <a:rPr lang="en-US" dirty="0" smtClean="0"/>
              <a:t>pub/sub pattern.</a:t>
            </a:r>
            <a:endParaRPr lang="en-US" b="1" i="1" dirty="0" smtClean="0">
              <a:solidFill>
                <a:srgbClr val="FF0000"/>
              </a:solidFill>
            </a:endParaRPr>
          </a:p>
          <a:p>
            <a:pPr algn="just"/>
            <a:r>
              <a:rPr lang="en-US" b="1" i="1" dirty="0">
                <a:solidFill>
                  <a:srgbClr val="FF0000"/>
                </a:solidFill>
              </a:rPr>
              <a:t> &lt;&lt;Implementation/Code&gt;&gt;</a:t>
            </a:r>
          </a:p>
          <a:p>
            <a:pPr marL="0" indent="0" algn="just">
              <a:buNone/>
            </a:pPr>
            <a:r>
              <a:rPr lang="en-US" b="1" i="1" dirty="0">
                <a:solidFill>
                  <a:srgbClr val="FF0000"/>
                </a:solidFill>
              </a:rPr>
              <a:t>    Real-World Example/Code Walk Through</a:t>
            </a:r>
            <a:endParaRPr lang="en-US" b="1" i="1" dirty="0" smtClean="0">
              <a:solidFill>
                <a:srgbClr val="FF0000"/>
              </a:solidFill>
            </a:endParaRPr>
          </a:p>
        </p:txBody>
      </p:sp>
      <p:pic>
        <p:nvPicPr>
          <p:cNvPr id="4" name="Picture 3">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 y="0"/>
            <a:ext cx="1381125" cy="1263355"/>
          </a:xfrm>
          <a:prstGeom prst="rect">
            <a:avLst/>
          </a:prstGeom>
        </p:spPr>
      </p:pic>
    </p:spTree>
    <p:extLst>
      <p:ext uri="{BB962C8B-B14F-4D97-AF65-F5344CB8AC3E}">
        <p14:creationId xmlns:p14="http://schemas.microsoft.com/office/powerpoint/2010/main" val="6575390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a:t>Observer </a:t>
            </a:r>
            <a:r>
              <a:rPr lang="en-US" dirty="0" smtClean="0"/>
              <a:t>Pattern</a:t>
            </a:r>
            <a:r>
              <a:rPr lang="en-US" dirty="0"/>
              <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752600"/>
            <a:ext cx="8153400" cy="4495800"/>
          </a:xfrm>
        </p:spPr>
      </p:pic>
      <p:pic>
        <p:nvPicPr>
          <p:cNvPr id="5" name="Picture 4">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 y="0"/>
            <a:ext cx="1381125" cy="1263355"/>
          </a:xfrm>
          <a:prstGeom prst="rect">
            <a:avLst/>
          </a:prstGeom>
        </p:spPr>
      </p:pic>
    </p:spTree>
    <p:extLst>
      <p:ext uri="{BB962C8B-B14F-4D97-AF65-F5344CB8AC3E}">
        <p14:creationId xmlns:p14="http://schemas.microsoft.com/office/powerpoint/2010/main" val="4108337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 y="0"/>
            <a:ext cx="1381125" cy="1263355"/>
          </a:xfrm>
          <a:prstGeom prst="rect">
            <a:avLst/>
          </a:prstGeom>
        </p:spPr>
      </p:pic>
      <p:sp>
        <p:nvSpPr>
          <p:cNvPr id="2" name="Title 1"/>
          <p:cNvSpPr>
            <a:spLocks noGrp="1"/>
          </p:cNvSpPr>
          <p:nvPr>
            <p:ph type="title"/>
          </p:nvPr>
        </p:nvSpPr>
        <p:spPr>
          <a:xfrm>
            <a:off x="457200" y="0"/>
            <a:ext cx="8229600" cy="1143000"/>
          </a:xfrm>
        </p:spPr>
        <p:txBody>
          <a:bodyPr>
            <a:normAutofit fontScale="90000"/>
          </a:bodyPr>
          <a:lstStyle/>
          <a:p>
            <a:r>
              <a:rPr lang="en-US" dirty="0" smtClean="0"/>
              <a:t>Model-View-Controller </a:t>
            </a:r>
            <a:r>
              <a:rPr lang="en-US" dirty="0"/>
              <a:t>Design </a:t>
            </a:r>
            <a:r>
              <a:rPr lang="en-US" dirty="0" smtClean="0"/>
              <a:t>Pattern</a:t>
            </a:r>
            <a:br>
              <a:rPr lang="en-US" dirty="0" smtClean="0"/>
            </a:br>
            <a:r>
              <a:rPr lang="en-US" i="1" dirty="0">
                <a:solidFill>
                  <a:srgbClr val="FF0000"/>
                </a:solidFill>
              </a:rPr>
              <a:t>Behavioral Pattern</a:t>
            </a:r>
            <a:endParaRPr lang="en-US" i="1" dirty="0"/>
          </a:p>
        </p:txBody>
      </p:sp>
      <p:sp>
        <p:nvSpPr>
          <p:cNvPr id="3" name="Content Placeholder 2"/>
          <p:cNvSpPr>
            <a:spLocks noGrp="1"/>
          </p:cNvSpPr>
          <p:nvPr>
            <p:ph idx="1"/>
          </p:nvPr>
        </p:nvSpPr>
        <p:spPr/>
        <p:txBody>
          <a:bodyPr>
            <a:normAutofit fontScale="62500" lnSpcReduction="20000"/>
          </a:bodyPr>
          <a:lstStyle/>
          <a:p>
            <a:pPr algn="just"/>
            <a:r>
              <a:rPr lang="en-US" dirty="0"/>
              <a:t>Model–view–controller (MVC) is a software architectural pattern for implementing user interfaces.</a:t>
            </a:r>
            <a:endParaRPr lang="en-US" dirty="0" smtClean="0"/>
          </a:p>
          <a:p>
            <a:pPr algn="just"/>
            <a:r>
              <a:rPr lang="en-US" dirty="0"/>
              <a:t>The Model-View-Controller (MVC) architectural pattern divides an application into three main components: the model, the view, and the controller. </a:t>
            </a:r>
            <a:endParaRPr lang="en-US" dirty="0" smtClean="0"/>
          </a:p>
          <a:p>
            <a:pPr algn="just"/>
            <a:r>
              <a:rPr lang="en-US" dirty="0" smtClean="0"/>
              <a:t>Controller </a:t>
            </a:r>
            <a:r>
              <a:rPr lang="en-US" dirty="0"/>
              <a:t>handles user interaction, works with the model, and ultimately selects a view to render that displays UI. </a:t>
            </a:r>
            <a:endParaRPr lang="en-US" dirty="0" smtClean="0"/>
          </a:p>
          <a:p>
            <a:pPr algn="just"/>
            <a:r>
              <a:rPr lang="en-US" dirty="0" smtClean="0"/>
              <a:t>MVC pattern decouples main aspects of application into Input Logic(Controller</a:t>
            </a:r>
            <a:r>
              <a:rPr lang="en-US" dirty="0"/>
              <a:t>), Business Logic(Model), and UI logic (View</a:t>
            </a:r>
            <a:r>
              <a:rPr lang="en-US" dirty="0" smtClean="0"/>
              <a:t>).</a:t>
            </a:r>
          </a:p>
          <a:p>
            <a:pPr algn="just"/>
            <a:r>
              <a:rPr lang="en-US" dirty="0" smtClean="0"/>
              <a:t>Pattern is not just specific to web application development.</a:t>
            </a:r>
          </a:p>
          <a:p>
            <a:pPr algn="just"/>
            <a:r>
              <a:rPr lang="en-US" dirty="0"/>
              <a:t>Popular programming languages like Java, C#, Ruby, PHP and others have popular MVC frameworks that are currently being used in web application development straight out of the </a:t>
            </a:r>
            <a:r>
              <a:rPr lang="en-US" dirty="0" smtClean="0"/>
              <a:t>box.</a:t>
            </a:r>
          </a:p>
          <a:p>
            <a:pPr algn="just"/>
            <a:r>
              <a:rPr lang="en-US" dirty="0"/>
              <a:t>Traditionally used for desktop graphical user interfaces (GUIs), this architecture has become popular for designing web applications and even mobile, desktop and other clients.</a:t>
            </a:r>
          </a:p>
        </p:txBody>
      </p:sp>
    </p:spTree>
    <p:extLst>
      <p:ext uri="{BB962C8B-B14F-4D97-AF65-F5344CB8AC3E}">
        <p14:creationId xmlns:p14="http://schemas.microsoft.com/office/powerpoint/2010/main" val="19889376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MVC Pattern</a:t>
            </a:r>
            <a:br>
              <a:rPr lang="en-US" dirty="0" smtClean="0"/>
            </a:br>
            <a:endParaRPr lang="en-US" i="1"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914400"/>
            <a:ext cx="7848600" cy="5334000"/>
          </a:xfrm>
        </p:spPr>
      </p:pic>
      <p:pic>
        <p:nvPicPr>
          <p:cNvPr id="6" name="Picture 5">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5" y="0"/>
            <a:ext cx="1381125" cy="1263355"/>
          </a:xfrm>
          <a:prstGeom prst="rect">
            <a:avLst/>
          </a:prstGeom>
        </p:spPr>
      </p:pic>
    </p:spTree>
    <p:extLst>
      <p:ext uri="{BB962C8B-B14F-4D97-AF65-F5344CB8AC3E}">
        <p14:creationId xmlns:p14="http://schemas.microsoft.com/office/powerpoint/2010/main" val="41833810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8A4CB10-E6CD-479E-8A09-7CE79C73AE75}" type="slidenum">
              <a:rPr lang="en-US" smtClean="0"/>
              <a:t>2</a:t>
            </a:fld>
            <a:endParaRPr lang="en-US"/>
          </a:p>
        </p:txBody>
      </p:sp>
      <p:pic>
        <p:nvPicPr>
          <p:cNvPr id="6" name="Picture 5">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 y="0"/>
            <a:ext cx="1381125" cy="1263355"/>
          </a:xfrm>
          <a:prstGeom prst="rect">
            <a:avLst/>
          </a:prstGeom>
        </p:spPr>
      </p:pic>
      <p:sp>
        <p:nvSpPr>
          <p:cNvPr id="8" name="Title 1"/>
          <p:cNvSpPr>
            <a:spLocks noGrp="1"/>
          </p:cNvSpPr>
          <p:nvPr>
            <p:ph type="ctrTitle"/>
          </p:nvPr>
        </p:nvSpPr>
        <p:spPr>
          <a:xfrm>
            <a:off x="685799" y="3810000"/>
            <a:ext cx="7772400" cy="1470025"/>
          </a:xfrm>
        </p:spPr>
        <p:txBody>
          <a:bodyPr>
            <a:normAutofit fontScale="90000"/>
          </a:bodyPr>
          <a:lstStyle/>
          <a:p>
            <a:r>
              <a:rPr lang="en-US" sz="3200" b="1" dirty="0">
                <a:solidFill>
                  <a:schemeClr val="bg1">
                    <a:lumMod val="50000"/>
                  </a:schemeClr>
                </a:solidFill>
              </a:rPr>
              <a:t>Presented by</a:t>
            </a:r>
            <a:r>
              <a:rPr lang="en-US" b="1" dirty="0" smtClean="0">
                <a:solidFill>
                  <a:schemeClr val="bg1">
                    <a:lumMod val="50000"/>
                  </a:schemeClr>
                </a:solidFill>
              </a:rPr>
              <a:t/>
            </a:r>
            <a:br>
              <a:rPr lang="en-US" b="1" dirty="0" smtClean="0">
                <a:solidFill>
                  <a:schemeClr val="bg1">
                    <a:lumMod val="50000"/>
                  </a:schemeClr>
                </a:solidFill>
              </a:rPr>
            </a:br>
            <a:r>
              <a:rPr lang="en-US" b="1" dirty="0" smtClean="0">
                <a:solidFill>
                  <a:schemeClr val="bg1">
                    <a:lumMod val="50000"/>
                  </a:schemeClr>
                </a:solidFill>
              </a:rPr>
              <a:t>Faiz Hassan | </a:t>
            </a:r>
            <a:r>
              <a:rPr lang="en-US" b="1" dirty="0" err="1" smtClean="0">
                <a:solidFill>
                  <a:schemeClr val="bg1">
                    <a:lumMod val="50000"/>
                  </a:schemeClr>
                </a:solidFill>
              </a:rPr>
              <a:t>Sr.Software</a:t>
            </a:r>
            <a:r>
              <a:rPr lang="en-US" b="1" dirty="0" smtClean="0">
                <a:solidFill>
                  <a:schemeClr val="bg1">
                    <a:lumMod val="50000"/>
                  </a:schemeClr>
                </a:solidFill>
              </a:rPr>
              <a:t> Architect</a:t>
            </a:r>
            <a:endParaRPr lang="en-US" b="1" dirty="0">
              <a:solidFill>
                <a:schemeClr val="bg1">
                  <a:lumMod val="50000"/>
                </a:schemeClr>
              </a:solidFill>
            </a:endParaRPr>
          </a:p>
        </p:txBody>
      </p:sp>
      <p:sp>
        <p:nvSpPr>
          <p:cNvPr id="9" name="Title 1"/>
          <p:cNvSpPr txBox="1">
            <a:spLocks/>
          </p:cNvSpPr>
          <p:nvPr/>
        </p:nvSpPr>
        <p:spPr>
          <a:xfrm>
            <a:off x="304800" y="2111375"/>
            <a:ext cx="8153400" cy="14700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rgbClr val="00CC00"/>
                </a:solidFill>
              </a:rPr>
              <a:t>Software Design Patterns/Training</a:t>
            </a:r>
            <a:endParaRPr lang="en-US" sz="3600" b="1" dirty="0">
              <a:solidFill>
                <a:srgbClr val="00CC00"/>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3200" y="1"/>
            <a:ext cx="2590800" cy="1676400"/>
          </a:xfrm>
          <a:prstGeom prst="rect">
            <a:avLst/>
          </a:prstGeom>
        </p:spPr>
      </p:pic>
    </p:spTree>
    <p:extLst>
      <p:ext uri="{BB962C8B-B14F-4D97-AF65-F5344CB8AC3E}">
        <p14:creationId xmlns:p14="http://schemas.microsoft.com/office/powerpoint/2010/main" val="20021045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 y="0"/>
            <a:ext cx="1381125" cy="1263355"/>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en-US" sz="3100" dirty="0" smtClean="0"/>
              <a:t>Double Check Lazy Initialization Design Pattern</a:t>
            </a:r>
            <a:r>
              <a:rPr lang="en-US" dirty="0" smtClean="0"/>
              <a:t/>
            </a:r>
            <a:br>
              <a:rPr lang="en-US" dirty="0" smtClean="0"/>
            </a:br>
            <a:r>
              <a:rPr lang="en-US" sz="3100" i="1" dirty="0">
                <a:solidFill>
                  <a:srgbClr val="FF0000"/>
                </a:solidFill>
              </a:rPr>
              <a:t>Concurrency </a:t>
            </a:r>
            <a:r>
              <a:rPr lang="en-US" sz="3100" i="1" dirty="0" smtClean="0">
                <a:solidFill>
                  <a:srgbClr val="FF0000"/>
                </a:solidFill>
              </a:rPr>
              <a:t>Pattern</a:t>
            </a:r>
            <a:endParaRPr lang="en-US" sz="3100" i="1"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pPr algn="just"/>
            <a:r>
              <a:rPr lang="en-US" dirty="0"/>
              <a:t>Lazy initialization avoids initializing a value until the first time it is accessed.</a:t>
            </a:r>
          </a:p>
          <a:p>
            <a:pPr algn="just"/>
            <a:r>
              <a:rPr lang="en-US" dirty="0" smtClean="0"/>
              <a:t>Reduce </a:t>
            </a:r>
            <a:r>
              <a:rPr lang="en-US" dirty="0"/>
              <a:t>the overhead of acquiring a lock by first testing the locking criterion (the 'lock hint') in an unsafe manner; only if that succeeds does the actual locking logic proceed. </a:t>
            </a:r>
            <a:endParaRPr lang="en-US" dirty="0" smtClean="0"/>
          </a:p>
          <a:p>
            <a:pPr algn="just"/>
            <a:r>
              <a:rPr lang="en-US" dirty="0"/>
              <a:t>Only if the locking criterion check indicates that locking is required does the actual locking logic proceed</a:t>
            </a:r>
            <a:endParaRPr lang="en-US" dirty="0" smtClean="0"/>
          </a:p>
          <a:p>
            <a:pPr algn="just"/>
            <a:r>
              <a:rPr lang="en-US" dirty="0"/>
              <a:t>It is typically used to reduce locking overhead when implementing "lazy initialization" in a multi-threaded environment, especially as part of the Singleton pattern</a:t>
            </a:r>
            <a:r>
              <a:rPr lang="en-US" dirty="0" smtClean="0"/>
              <a:t>.</a:t>
            </a:r>
          </a:p>
          <a:p>
            <a:pPr algn="just"/>
            <a:r>
              <a:rPr lang="en-US" b="1" i="1" dirty="0" smtClean="0">
                <a:solidFill>
                  <a:srgbClr val="FF0000"/>
                </a:solidFill>
              </a:rPr>
              <a:t>&lt;&lt;Implementation/Code&gt;&gt; </a:t>
            </a:r>
          </a:p>
          <a:p>
            <a:pPr marL="0" indent="0" algn="just">
              <a:buNone/>
            </a:pPr>
            <a:r>
              <a:rPr lang="en-US" b="1" i="1" dirty="0">
                <a:solidFill>
                  <a:srgbClr val="FF0000"/>
                </a:solidFill>
              </a:rPr>
              <a:t> </a:t>
            </a:r>
            <a:r>
              <a:rPr lang="en-US" b="1" i="1" dirty="0" smtClean="0">
                <a:solidFill>
                  <a:srgbClr val="FF0000"/>
                </a:solidFill>
              </a:rPr>
              <a:t>     Real-World Example/</a:t>
            </a:r>
            <a:r>
              <a:rPr lang="en-US" b="1" i="1" dirty="0">
                <a:solidFill>
                  <a:srgbClr val="FF0000"/>
                </a:solidFill>
              </a:rPr>
              <a:t>Code Walk Through</a:t>
            </a:r>
          </a:p>
          <a:p>
            <a:pPr algn="just"/>
            <a:endParaRPr lang="en-US" b="1" i="1" dirty="0" smtClean="0">
              <a:solidFill>
                <a:srgbClr val="FF0000"/>
              </a:solidFill>
            </a:endParaRPr>
          </a:p>
        </p:txBody>
      </p:sp>
    </p:spTree>
    <p:extLst>
      <p:ext uri="{BB962C8B-B14F-4D97-AF65-F5344CB8AC3E}">
        <p14:creationId xmlns:p14="http://schemas.microsoft.com/office/powerpoint/2010/main" val="15553731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 y="0"/>
            <a:ext cx="1381125" cy="1263355"/>
          </a:xfrm>
          <a:prstGeom prst="rect">
            <a:avLst/>
          </a:prstGeom>
        </p:spPr>
      </p:pic>
      <p:sp>
        <p:nvSpPr>
          <p:cNvPr id="2" name="Title 1"/>
          <p:cNvSpPr>
            <a:spLocks noGrp="1"/>
          </p:cNvSpPr>
          <p:nvPr>
            <p:ph type="title"/>
          </p:nvPr>
        </p:nvSpPr>
        <p:spPr/>
        <p:txBody>
          <a:bodyPr>
            <a:noAutofit/>
          </a:bodyPr>
          <a:lstStyle/>
          <a:p>
            <a:r>
              <a:rPr lang="en-US" sz="4000" dirty="0"/>
              <a:t>Read-Write (RW) Lock Design Pattern</a:t>
            </a:r>
            <a:br>
              <a:rPr lang="en-US" sz="4000" dirty="0"/>
            </a:br>
            <a:r>
              <a:rPr lang="en-US" sz="4000" i="1" dirty="0">
                <a:solidFill>
                  <a:srgbClr val="FF0000"/>
                </a:solidFill>
              </a:rPr>
              <a:t>Concurrency Pattern</a:t>
            </a:r>
          </a:p>
        </p:txBody>
      </p:sp>
      <p:sp>
        <p:nvSpPr>
          <p:cNvPr id="3" name="Content Placeholder 2"/>
          <p:cNvSpPr>
            <a:spLocks noGrp="1"/>
          </p:cNvSpPr>
          <p:nvPr>
            <p:ph idx="1"/>
          </p:nvPr>
        </p:nvSpPr>
        <p:spPr/>
        <p:txBody>
          <a:bodyPr>
            <a:normAutofit fontScale="77500" lnSpcReduction="20000"/>
          </a:bodyPr>
          <a:lstStyle/>
          <a:p>
            <a:pPr algn="just"/>
            <a:r>
              <a:rPr lang="en-US" dirty="0" smtClean="0"/>
              <a:t>Readers can only read the data set and they don’t perform any update.</a:t>
            </a:r>
          </a:p>
          <a:p>
            <a:pPr algn="just"/>
            <a:r>
              <a:rPr lang="en-US" dirty="0" smtClean="0"/>
              <a:t>Writers can both read and write</a:t>
            </a:r>
          </a:p>
          <a:p>
            <a:pPr algn="just"/>
            <a:r>
              <a:rPr lang="en-US" dirty="0" smtClean="0"/>
              <a:t>Allows </a:t>
            </a:r>
            <a:r>
              <a:rPr lang="en-US" dirty="0"/>
              <a:t>concurrent read access to an object, but requires exclusive access for write operations</a:t>
            </a:r>
            <a:r>
              <a:rPr lang="en-US" dirty="0" smtClean="0"/>
              <a:t>.</a:t>
            </a:r>
          </a:p>
          <a:p>
            <a:pPr algn="just"/>
            <a:r>
              <a:rPr lang="en-US" dirty="0"/>
              <a:t>Multiple Readers (Threads) are allowed concurrent access to </a:t>
            </a:r>
            <a:r>
              <a:rPr lang="en-US" dirty="0" smtClean="0"/>
              <a:t>CS/Protected-Resource.</a:t>
            </a:r>
          </a:p>
          <a:p>
            <a:pPr algn="just"/>
            <a:r>
              <a:rPr lang="en-US" dirty="0" smtClean="0"/>
              <a:t>Reader and Writer are mutually exclusive and only one is allowed at time.</a:t>
            </a:r>
          </a:p>
          <a:p>
            <a:pPr algn="just"/>
            <a:r>
              <a:rPr lang="en-US" dirty="0" smtClean="0"/>
              <a:t>Writer </a:t>
            </a:r>
            <a:r>
              <a:rPr lang="en-US" dirty="0"/>
              <a:t>and Writer are mutually exclusive and only one is allowed at time</a:t>
            </a:r>
            <a:r>
              <a:rPr lang="en-US" dirty="0" smtClean="0"/>
              <a:t>.</a:t>
            </a:r>
          </a:p>
          <a:p>
            <a:pPr algn="just"/>
            <a:r>
              <a:rPr lang="en-US" dirty="0"/>
              <a:t>A</a:t>
            </a:r>
            <a:r>
              <a:rPr lang="en-US" dirty="0" smtClean="0"/>
              <a:t>lso acknowledged </a:t>
            </a:r>
            <a:r>
              <a:rPr lang="en-US" dirty="0"/>
              <a:t>as a multiple readers/single-writer </a:t>
            </a:r>
            <a:r>
              <a:rPr lang="en-US" dirty="0" smtClean="0"/>
              <a:t>lock, multiple-reader or push lock.</a:t>
            </a:r>
            <a:endParaRPr lang="en-US" dirty="0"/>
          </a:p>
          <a:p>
            <a:pPr algn="just"/>
            <a:endParaRPr lang="en-US" dirty="0" smtClean="0"/>
          </a:p>
          <a:p>
            <a:pPr algn="just"/>
            <a:endParaRPr lang="en-US" dirty="0" smtClean="0"/>
          </a:p>
          <a:p>
            <a:pPr algn="just"/>
            <a:endParaRPr lang="en-US" dirty="0" smtClean="0"/>
          </a:p>
          <a:p>
            <a:pPr algn="just"/>
            <a:endParaRPr lang="en-US" dirty="0"/>
          </a:p>
          <a:p>
            <a:pPr marL="0" indent="0" algn="just">
              <a:buNone/>
            </a:pPr>
            <a:endParaRPr lang="en-US" b="1" i="1" dirty="0">
              <a:solidFill>
                <a:srgbClr val="FF0000"/>
              </a:solidFill>
            </a:endParaRPr>
          </a:p>
          <a:p>
            <a:pPr algn="just"/>
            <a:endParaRPr lang="en-US" dirty="0" smtClean="0"/>
          </a:p>
        </p:txBody>
      </p:sp>
    </p:spTree>
    <p:extLst>
      <p:ext uri="{BB962C8B-B14F-4D97-AF65-F5344CB8AC3E}">
        <p14:creationId xmlns:p14="http://schemas.microsoft.com/office/powerpoint/2010/main" val="29011068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Read-Write (RW) Lock Pattern</a:t>
            </a:r>
            <a:br>
              <a:rPr lang="en-US" sz="4000" dirty="0"/>
            </a:br>
            <a:endParaRPr lang="en-US" sz="4000" dirty="0"/>
          </a:p>
        </p:txBody>
      </p:sp>
      <p:sp>
        <p:nvSpPr>
          <p:cNvPr id="3" name="Content Placeholder 2"/>
          <p:cNvSpPr>
            <a:spLocks noGrp="1"/>
          </p:cNvSpPr>
          <p:nvPr>
            <p:ph idx="1"/>
          </p:nvPr>
        </p:nvSpPr>
        <p:spPr/>
        <p:txBody>
          <a:bodyPr>
            <a:normAutofit/>
          </a:bodyPr>
          <a:lstStyle/>
          <a:p>
            <a:pPr marL="0" indent="0" algn="just">
              <a:buNone/>
            </a:pPr>
            <a:endParaRPr lang="en-US" dirty="0" smtClean="0"/>
          </a:p>
          <a:p>
            <a:pPr algn="just"/>
            <a:endParaRPr lang="en-US" dirty="0" smtClean="0"/>
          </a:p>
          <a:p>
            <a:pPr algn="just"/>
            <a:endParaRPr lang="en-US" dirty="0" smtClean="0"/>
          </a:p>
          <a:p>
            <a:pPr algn="just"/>
            <a:endParaRPr lang="en-US" dirty="0"/>
          </a:p>
          <a:p>
            <a:pPr marL="0" indent="0" algn="just">
              <a:buNone/>
            </a:pPr>
            <a:endParaRPr lang="en-US" b="1" i="1" dirty="0">
              <a:solidFill>
                <a:srgbClr val="FF0000"/>
              </a:solidFill>
            </a:endParaRPr>
          </a:p>
          <a:p>
            <a:pPr algn="just"/>
            <a:endParaRPr lang="en-US" dirty="0" smtClean="0"/>
          </a:p>
        </p:txBody>
      </p:sp>
      <p:pic>
        <p:nvPicPr>
          <p:cNvPr id="4" name="Picture 3"/>
          <p:cNvPicPr>
            <a:picLocks noChangeAspect="1"/>
          </p:cNvPicPr>
          <p:nvPr/>
        </p:nvPicPr>
        <p:blipFill>
          <a:blip r:embed="rId3"/>
          <a:stretch>
            <a:fillRect/>
          </a:stretch>
        </p:blipFill>
        <p:spPr>
          <a:xfrm>
            <a:off x="762000" y="1633537"/>
            <a:ext cx="7239000" cy="3625057"/>
          </a:xfrm>
          <a:prstGeom prst="rect">
            <a:avLst/>
          </a:prstGeom>
        </p:spPr>
      </p:pic>
      <p:pic>
        <p:nvPicPr>
          <p:cNvPr id="5" name="Picture 4">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5" y="0"/>
            <a:ext cx="1381125" cy="1263355"/>
          </a:xfrm>
          <a:prstGeom prst="rect">
            <a:avLst/>
          </a:prstGeom>
        </p:spPr>
      </p:pic>
    </p:spTree>
    <p:extLst>
      <p:ext uri="{BB962C8B-B14F-4D97-AF65-F5344CB8AC3E}">
        <p14:creationId xmlns:p14="http://schemas.microsoft.com/office/powerpoint/2010/main" val="28543538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Monitor Object </a:t>
            </a:r>
            <a:r>
              <a:rPr lang="en-US" dirty="0"/>
              <a:t>Design </a:t>
            </a:r>
            <a:r>
              <a:rPr lang="en-US" dirty="0" smtClean="0"/>
              <a:t>Pattern</a:t>
            </a:r>
            <a:br>
              <a:rPr lang="en-US" dirty="0" smtClean="0"/>
            </a:br>
            <a:r>
              <a:rPr lang="en-US" i="1" dirty="0">
                <a:solidFill>
                  <a:srgbClr val="FF0000"/>
                </a:solidFill>
              </a:rPr>
              <a:t>Concurrency Pattern</a:t>
            </a:r>
          </a:p>
        </p:txBody>
      </p:sp>
      <p:sp>
        <p:nvSpPr>
          <p:cNvPr id="3" name="Content Placeholder 2"/>
          <p:cNvSpPr>
            <a:spLocks noGrp="1"/>
          </p:cNvSpPr>
          <p:nvPr>
            <p:ph idx="1"/>
          </p:nvPr>
        </p:nvSpPr>
        <p:spPr/>
        <p:txBody>
          <a:bodyPr>
            <a:normAutofit fontScale="62500" lnSpcReduction="20000"/>
          </a:bodyPr>
          <a:lstStyle/>
          <a:p>
            <a:pPr algn="just"/>
            <a:r>
              <a:rPr lang="en-US" dirty="0"/>
              <a:t>In concurrent programming, a monitor is a synchronization construct that allows threads to have both mutual exclusion and the ability to wait (block) for a certain condition to become true.</a:t>
            </a:r>
          </a:p>
          <a:p>
            <a:pPr algn="just"/>
            <a:r>
              <a:rPr lang="en-US" dirty="0"/>
              <a:t>Monitors also have a mechanism for </a:t>
            </a:r>
            <a:r>
              <a:rPr lang="en-US" dirty="0" smtClean="0"/>
              <a:t>signaling </a:t>
            </a:r>
            <a:r>
              <a:rPr lang="en-US" dirty="0"/>
              <a:t>other threads that their condition has been met.</a:t>
            </a:r>
          </a:p>
          <a:p>
            <a:pPr algn="just"/>
            <a:r>
              <a:rPr lang="en-US" dirty="0"/>
              <a:t>A monitor consists of a mutex (lock) object and condition variables.</a:t>
            </a:r>
          </a:p>
          <a:p>
            <a:pPr algn="just"/>
            <a:r>
              <a:rPr lang="en-US" dirty="0"/>
              <a:t>A condition variable is basically a container of threads that are waiting for a certain condition.</a:t>
            </a:r>
          </a:p>
          <a:p>
            <a:pPr algn="just"/>
            <a:r>
              <a:rPr lang="en-US" dirty="0"/>
              <a:t>Monitors provide a mechanism for threads to temporarily give up exclusive access in order to wait for some condition to be met, before regaining exclusive access and resuming their task.</a:t>
            </a:r>
          </a:p>
          <a:p>
            <a:pPr algn="just"/>
            <a:r>
              <a:rPr lang="en-US" dirty="0"/>
              <a:t>Helps in avoiding busy waiting and hence optimized </a:t>
            </a:r>
            <a:r>
              <a:rPr lang="en-US" dirty="0" smtClean="0"/>
              <a:t>performance </a:t>
            </a:r>
            <a:r>
              <a:rPr lang="en-US" dirty="0"/>
              <a:t>of multi-threaded application and overall </a:t>
            </a:r>
            <a:r>
              <a:rPr lang="en-US" dirty="0" smtClean="0"/>
              <a:t>system.</a:t>
            </a:r>
          </a:p>
          <a:p>
            <a:pPr algn="just"/>
            <a:r>
              <a:rPr lang="en-US" b="1" i="1" dirty="0" smtClean="0">
                <a:solidFill>
                  <a:srgbClr val="FF0000"/>
                </a:solidFill>
              </a:rPr>
              <a:t>&lt;&lt;Implementation/Code&gt;&gt; </a:t>
            </a:r>
          </a:p>
          <a:p>
            <a:pPr marL="0" indent="0" algn="just">
              <a:buNone/>
            </a:pPr>
            <a:r>
              <a:rPr lang="en-US" b="1" i="1" dirty="0">
                <a:solidFill>
                  <a:srgbClr val="FF0000"/>
                </a:solidFill>
              </a:rPr>
              <a:t> </a:t>
            </a:r>
            <a:r>
              <a:rPr lang="en-US" b="1" i="1" dirty="0" smtClean="0">
                <a:solidFill>
                  <a:srgbClr val="FF0000"/>
                </a:solidFill>
              </a:rPr>
              <a:t>     Real-World Example/</a:t>
            </a:r>
            <a:r>
              <a:rPr lang="en-US" b="1" i="1" dirty="0">
                <a:solidFill>
                  <a:srgbClr val="FF0000"/>
                </a:solidFill>
              </a:rPr>
              <a:t>Code Walk Through</a:t>
            </a:r>
          </a:p>
          <a:p>
            <a:pPr algn="just"/>
            <a:endParaRPr lang="en-US" b="1" i="1" dirty="0" smtClean="0">
              <a:solidFill>
                <a:srgbClr val="FF0000"/>
              </a:solidFill>
            </a:endParaRPr>
          </a:p>
        </p:txBody>
      </p:sp>
      <p:pic>
        <p:nvPicPr>
          <p:cNvPr id="4" name="Picture 3">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 y="0"/>
            <a:ext cx="1381125" cy="1263355"/>
          </a:xfrm>
          <a:prstGeom prst="rect">
            <a:avLst/>
          </a:prstGeom>
        </p:spPr>
      </p:pic>
    </p:spTree>
    <p:extLst>
      <p:ext uri="{BB962C8B-B14F-4D97-AF65-F5344CB8AC3E}">
        <p14:creationId xmlns:p14="http://schemas.microsoft.com/office/powerpoint/2010/main" val="33913661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Thread Pool </a:t>
            </a:r>
            <a:r>
              <a:rPr lang="en-US" dirty="0"/>
              <a:t>Design </a:t>
            </a:r>
            <a:r>
              <a:rPr lang="en-US" dirty="0" smtClean="0"/>
              <a:t>Pattern</a:t>
            </a:r>
            <a:br>
              <a:rPr lang="en-US" dirty="0" smtClean="0"/>
            </a:br>
            <a:r>
              <a:rPr lang="en-US" i="1" dirty="0">
                <a:solidFill>
                  <a:srgbClr val="FF0000"/>
                </a:solidFill>
              </a:rPr>
              <a:t>Concurrency Pattern</a:t>
            </a:r>
          </a:p>
        </p:txBody>
      </p:sp>
      <p:sp>
        <p:nvSpPr>
          <p:cNvPr id="3" name="Content Placeholder 2"/>
          <p:cNvSpPr>
            <a:spLocks noGrp="1"/>
          </p:cNvSpPr>
          <p:nvPr>
            <p:ph idx="1"/>
          </p:nvPr>
        </p:nvSpPr>
        <p:spPr/>
        <p:txBody>
          <a:bodyPr>
            <a:normAutofit fontScale="70000" lnSpcReduction="20000"/>
          </a:bodyPr>
          <a:lstStyle/>
          <a:p>
            <a:pPr algn="just"/>
            <a:r>
              <a:rPr lang="en-US" dirty="0"/>
              <a:t>Thread pool is a software design pattern for achieving concurrency of execution.</a:t>
            </a:r>
          </a:p>
          <a:p>
            <a:pPr algn="just"/>
            <a:r>
              <a:rPr lang="en-US" dirty="0"/>
              <a:t>A number of threads are created to perform a number of parallel tasks, which are usually organized in a queue.</a:t>
            </a:r>
          </a:p>
          <a:p>
            <a:pPr algn="just"/>
            <a:r>
              <a:rPr lang="en-US" dirty="0"/>
              <a:t>Typically, there are many more tasks than threads.</a:t>
            </a:r>
          </a:p>
          <a:p>
            <a:pPr algn="just"/>
            <a:r>
              <a:rPr lang="en-US" dirty="0"/>
              <a:t>A thread pool maintains multiple threads waiting for tasks to be allocated for concurrent execution by the supervising program.</a:t>
            </a:r>
          </a:p>
          <a:p>
            <a:pPr algn="just"/>
            <a:r>
              <a:rPr lang="en-US" dirty="0"/>
              <a:t>The model enhance performance and avoids latency in execution due to frequent creation and destruction of threads for short-lived tasks.</a:t>
            </a:r>
          </a:p>
          <a:p>
            <a:pPr algn="just"/>
            <a:r>
              <a:rPr lang="en-US" dirty="0"/>
              <a:t>The number of available threads is tuned to the computing resources available to the program, such as parallel processors, cores, memory, and network sockets.</a:t>
            </a:r>
            <a:endParaRPr lang="en-US" b="1" i="1" dirty="0">
              <a:solidFill>
                <a:srgbClr val="FF0000"/>
              </a:solidFill>
            </a:endParaRPr>
          </a:p>
          <a:p>
            <a:pPr marL="0" indent="0" algn="just">
              <a:buNone/>
            </a:pPr>
            <a:endParaRPr lang="en-US" dirty="0" smtClean="0"/>
          </a:p>
        </p:txBody>
      </p:sp>
      <p:pic>
        <p:nvPicPr>
          <p:cNvPr id="4" name="Picture 3">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 y="0"/>
            <a:ext cx="1381125" cy="1263355"/>
          </a:xfrm>
          <a:prstGeom prst="rect">
            <a:avLst/>
          </a:prstGeom>
        </p:spPr>
      </p:pic>
    </p:spTree>
    <p:extLst>
      <p:ext uri="{BB962C8B-B14F-4D97-AF65-F5344CB8AC3E}">
        <p14:creationId xmlns:p14="http://schemas.microsoft.com/office/powerpoint/2010/main" val="37990102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Thread Pool Pattern</a:t>
            </a:r>
            <a:br>
              <a:rPr lang="en-US" dirty="0" smtClean="0"/>
            </a:br>
            <a:endParaRPr lang="en-US" i="1" dirty="0">
              <a:solidFill>
                <a:srgbClr val="FF0000"/>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295400"/>
            <a:ext cx="7696200" cy="4495800"/>
          </a:xfrm>
        </p:spPr>
      </p:pic>
      <p:pic>
        <p:nvPicPr>
          <p:cNvPr id="5" name="Picture 4">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5" y="0"/>
            <a:ext cx="1381125" cy="1263355"/>
          </a:xfrm>
          <a:prstGeom prst="rect">
            <a:avLst/>
          </a:prstGeom>
        </p:spPr>
      </p:pic>
    </p:spTree>
    <p:extLst>
      <p:ext uri="{BB962C8B-B14F-4D97-AF65-F5344CB8AC3E}">
        <p14:creationId xmlns:p14="http://schemas.microsoft.com/office/powerpoint/2010/main" val="12283187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Reactor Design Pattern</a:t>
            </a:r>
            <a:br>
              <a:rPr lang="en-US" dirty="0" smtClean="0"/>
            </a:br>
            <a:r>
              <a:rPr lang="en-US" i="1" dirty="0">
                <a:solidFill>
                  <a:srgbClr val="FF0000"/>
                </a:solidFill>
              </a:rPr>
              <a:t>Concurrency Pattern</a:t>
            </a:r>
          </a:p>
        </p:txBody>
      </p:sp>
      <p:sp>
        <p:nvSpPr>
          <p:cNvPr id="3" name="Content Placeholder 2"/>
          <p:cNvSpPr>
            <a:spLocks noGrp="1"/>
          </p:cNvSpPr>
          <p:nvPr>
            <p:ph idx="1"/>
          </p:nvPr>
        </p:nvSpPr>
        <p:spPr/>
        <p:txBody>
          <a:bodyPr>
            <a:normAutofit fontScale="62500" lnSpcReduction="20000"/>
          </a:bodyPr>
          <a:lstStyle/>
          <a:p>
            <a:pPr algn="just"/>
            <a:r>
              <a:rPr lang="en-US" dirty="0"/>
              <a:t>A reactor object provides an asynchronous interface to resources that must be handled synchronously</a:t>
            </a:r>
            <a:r>
              <a:rPr lang="en-US" dirty="0" smtClean="0"/>
              <a:t>.</a:t>
            </a:r>
          </a:p>
          <a:p>
            <a:pPr algn="just"/>
            <a:r>
              <a:rPr lang="en-US" dirty="0"/>
              <a:t>The reactor design pattern is an event handling pattern for handling service requests delivered concurrently to a service handler by one or more inputs</a:t>
            </a:r>
            <a:r>
              <a:rPr lang="en-US" dirty="0" smtClean="0"/>
              <a:t>.</a:t>
            </a:r>
          </a:p>
          <a:p>
            <a:pPr algn="just"/>
            <a:r>
              <a:rPr lang="en-US" dirty="0" smtClean="0"/>
              <a:t>The </a:t>
            </a:r>
            <a:r>
              <a:rPr lang="en-US" dirty="0"/>
              <a:t>service handler then demultiplexes the incoming requests and dispatches them synchronously to the associated request handlers.</a:t>
            </a:r>
          </a:p>
          <a:p>
            <a:pPr algn="just"/>
            <a:r>
              <a:rPr lang="en-US" dirty="0" smtClean="0"/>
              <a:t>Reactor </a:t>
            </a:r>
            <a:r>
              <a:rPr lang="en-US" dirty="0"/>
              <a:t>Pattern is a design pattern for synchronous de-multiplexing and dispatching of concurrently arriving events.</a:t>
            </a:r>
          </a:p>
          <a:p>
            <a:pPr algn="just"/>
            <a:r>
              <a:rPr lang="en-US" dirty="0"/>
              <a:t>Provides synchronous demultiplexing of asynchronous events to their corresponding event-handlers</a:t>
            </a:r>
          </a:p>
          <a:p>
            <a:pPr algn="just"/>
            <a:r>
              <a:rPr lang="en-US" dirty="0"/>
              <a:t>The purpose of the Reactor design pattern is to avoid the common problem of creating a thread for each incoming message/request/connection. It receives events from a set of handles and distributes them sequentially to the corresponding event handlers.</a:t>
            </a:r>
          </a:p>
          <a:p>
            <a:pPr marL="0" indent="0" algn="just">
              <a:buNone/>
            </a:pPr>
            <a:endParaRPr lang="en-US" dirty="0" smtClean="0"/>
          </a:p>
        </p:txBody>
      </p:sp>
      <p:pic>
        <p:nvPicPr>
          <p:cNvPr id="4" name="Picture 3">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 y="0"/>
            <a:ext cx="1381125" cy="1263355"/>
          </a:xfrm>
          <a:prstGeom prst="rect">
            <a:avLst/>
          </a:prstGeom>
        </p:spPr>
      </p:pic>
    </p:spTree>
    <p:extLst>
      <p:ext uri="{BB962C8B-B14F-4D97-AF65-F5344CB8AC3E}">
        <p14:creationId xmlns:p14="http://schemas.microsoft.com/office/powerpoint/2010/main" val="36993170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
            </a:r>
            <a:br>
              <a:rPr lang="en-US" dirty="0" smtClean="0"/>
            </a:br>
            <a:r>
              <a:rPr lang="en-US" dirty="0" smtClean="0"/>
              <a:t>Reactor Pattern</a:t>
            </a:r>
            <a:br>
              <a:rPr lang="en-US" dirty="0" smtClean="0"/>
            </a:br>
            <a:r>
              <a:rPr lang="en-US" dirty="0" smtClean="0"/>
              <a:t>IO Multiplexing/Overlapped IO</a:t>
            </a:r>
            <a:br>
              <a:rPr lang="en-US" dirty="0" smtClean="0"/>
            </a:br>
            <a:endParaRPr lang="en-US" i="1" dirty="0">
              <a:solidFill>
                <a:srgbClr val="FF0000"/>
              </a:solidFill>
            </a:endParaRPr>
          </a:p>
        </p:txBody>
      </p:sp>
      <p:sp>
        <p:nvSpPr>
          <p:cNvPr id="3" name="Content Placeholder 2"/>
          <p:cNvSpPr>
            <a:spLocks noGrp="1"/>
          </p:cNvSpPr>
          <p:nvPr>
            <p:ph idx="1"/>
          </p:nvPr>
        </p:nvSpPr>
        <p:spPr/>
        <p:txBody>
          <a:bodyPr>
            <a:normAutofit/>
          </a:bodyPr>
          <a:lstStyle/>
          <a:p>
            <a:pPr algn="just"/>
            <a:r>
              <a:rPr lang="en-US" dirty="0"/>
              <a:t>I/O multiplexing means what it says - allowing the programmer to examine and block on multiple I/O streams/resources being notified whenever any one of the streams is active/ready so that it can process data on that stream.</a:t>
            </a:r>
            <a:endParaRPr lang="en-US" dirty="0" smtClean="0"/>
          </a:p>
        </p:txBody>
      </p:sp>
      <p:pic>
        <p:nvPicPr>
          <p:cNvPr id="4" name="Picture 3">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 y="0"/>
            <a:ext cx="1381125" cy="1263355"/>
          </a:xfrm>
          <a:prstGeom prst="rect">
            <a:avLst/>
          </a:prstGeom>
        </p:spPr>
      </p:pic>
    </p:spTree>
    <p:extLst>
      <p:ext uri="{BB962C8B-B14F-4D97-AF65-F5344CB8AC3E}">
        <p14:creationId xmlns:p14="http://schemas.microsoft.com/office/powerpoint/2010/main" val="32193985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
            </a:r>
            <a:br>
              <a:rPr lang="en-US" dirty="0" smtClean="0"/>
            </a:br>
            <a:r>
              <a:rPr lang="en-US" dirty="0" smtClean="0"/>
              <a:t>Reactor Pattern</a:t>
            </a:r>
            <a:br>
              <a:rPr lang="en-US" dirty="0" smtClean="0"/>
            </a:br>
            <a:r>
              <a:rPr lang="en-US" dirty="0" smtClean="0"/>
              <a:t>Real-World Example</a:t>
            </a:r>
            <a:br>
              <a:rPr lang="en-US" dirty="0" smtClean="0"/>
            </a:br>
            <a:endParaRPr lang="en-US" i="1" dirty="0">
              <a:solidFill>
                <a:srgbClr val="FF0000"/>
              </a:solidFill>
            </a:endParaRPr>
          </a:p>
        </p:txBody>
      </p:sp>
      <p:pic>
        <p:nvPicPr>
          <p:cNvPr id="4" name="Picture 3">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 y="0"/>
            <a:ext cx="1381125" cy="1263355"/>
          </a:xfrm>
          <a:prstGeom prst="rect">
            <a:avLst/>
          </a:prstGeom>
        </p:spPr>
      </p:pic>
      <p:pic>
        <p:nvPicPr>
          <p:cNvPr id="5" name="Content Placeholder 3"/>
          <p:cNvPicPr>
            <a:picLocks noGrp="1" noChangeAspect="1"/>
          </p:cNvPicPr>
          <p:nvPr>
            <p:ph idx="1"/>
          </p:nvPr>
        </p:nvPicPr>
        <p:blipFill>
          <a:blip r:embed="rId5"/>
          <a:stretch>
            <a:fillRect/>
          </a:stretch>
        </p:blipFill>
        <p:spPr>
          <a:xfrm>
            <a:off x="457200" y="1371600"/>
            <a:ext cx="7772400" cy="4724399"/>
          </a:xfrm>
          <a:prstGeom prst="rect">
            <a:avLst/>
          </a:prstGeom>
        </p:spPr>
      </p:pic>
    </p:spTree>
    <p:extLst>
      <p:ext uri="{BB962C8B-B14F-4D97-AF65-F5344CB8AC3E}">
        <p14:creationId xmlns:p14="http://schemas.microsoft.com/office/powerpoint/2010/main" val="35785765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 y="0"/>
            <a:ext cx="1381125" cy="1263355"/>
          </a:xfrm>
          <a:prstGeom prst="rect">
            <a:avLst/>
          </a:prstGeom>
        </p:spPr>
      </p:pic>
      <p:sp>
        <p:nvSpPr>
          <p:cNvPr id="2" name="Title 1"/>
          <p:cNvSpPr>
            <a:spLocks noGrp="1"/>
          </p:cNvSpPr>
          <p:nvPr>
            <p:ph type="title"/>
          </p:nvPr>
        </p:nvSpPr>
        <p:spPr>
          <a:xfrm>
            <a:off x="457200" y="0"/>
            <a:ext cx="8229600" cy="1143000"/>
          </a:xfrm>
        </p:spPr>
        <p:txBody>
          <a:bodyPr>
            <a:normAutofit fontScale="90000"/>
          </a:bodyPr>
          <a:lstStyle/>
          <a:p>
            <a:r>
              <a:rPr lang="en-US" dirty="0"/>
              <a:t/>
            </a:r>
            <a:br>
              <a:rPr lang="en-US" dirty="0"/>
            </a:br>
            <a:r>
              <a:rPr lang="en-US" dirty="0"/>
              <a:t>Reactor Pattern</a:t>
            </a:r>
            <a:br>
              <a:rPr lang="en-US" dirty="0"/>
            </a:br>
            <a:r>
              <a:rPr lang="en-US" dirty="0"/>
              <a:t>Design/Structure</a:t>
            </a:r>
            <a:r>
              <a:rPr lang="en-US" dirty="0" smtClean="0"/>
              <a:t/>
            </a:r>
            <a:br>
              <a:rPr lang="en-US" dirty="0" smtClean="0"/>
            </a:br>
            <a:endParaRPr lang="en-US" i="1"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pPr algn="just"/>
            <a:r>
              <a:rPr lang="en-US" b="1" dirty="0">
                <a:solidFill>
                  <a:srgbClr val="FF0000"/>
                </a:solidFill>
              </a:rPr>
              <a:t>Resource:</a:t>
            </a:r>
            <a:r>
              <a:rPr lang="en-US" dirty="0"/>
              <a:t> Any resource that can provide IO (IO Channel)</a:t>
            </a:r>
          </a:p>
          <a:p>
            <a:pPr algn="just"/>
            <a:r>
              <a:rPr lang="en-US" b="1" dirty="0">
                <a:solidFill>
                  <a:srgbClr val="FF0000"/>
                </a:solidFill>
              </a:rPr>
              <a:t>Synchronous Event De-multiplexer:</a:t>
            </a:r>
            <a:r>
              <a:rPr lang="en-US" dirty="0">
                <a:solidFill>
                  <a:srgbClr val="FF0000"/>
                </a:solidFill>
              </a:rPr>
              <a:t> </a:t>
            </a:r>
            <a:r>
              <a:rPr lang="en-US" dirty="0"/>
              <a:t>Uses an event loop to block on all resources. When it is possible to start a synchronous operation on a resource without blocking, the de-multiplexer sends the resource to the dispatcher for service.</a:t>
            </a:r>
          </a:p>
          <a:p>
            <a:pPr algn="just"/>
            <a:r>
              <a:rPr lang="en-US" b="1" dirty="0">
                <a:solidFill>
                  <a:srgbClr val="FF0000"/>
                </a:solidFill>
              </a:rPr>
              <a:t>Dispatcher:</a:t>
            </a:r>
            <a:r>
              <a:rPr lang="en-US" b="1" dirty="0"/>
              <a:t> </a:t>
            </a:r>
            <a:r>
              <a:rPr lang="en-US" dirty="0"/>
              <a:t>Handles registering and unregistering of request handlers. Dispatches resources from the de-multiplexer to the associated request handler.</a:t>
            </a:r>
            <a:endParaRPr lang="en-US" b="1" dirty="0"/>
          </a:p>
          <a:p>
            <a:pPr algn="just"/>
            <a:r>
              <a:rPr lang="en-US" b="1" dirty="0">
                <a:solidFill>
                  <a:srgbClr val="FF0000"/>
                </a:solidFill>
              </a:rPr>
              <a:t>Request-Handler:</a:t>
            </a:r>
            <a:r>
              <a:rPr lang="en-US" b="1" dirty="0"/>
              <a:t> </a:t>
            </a:r>
            <a:r>
              <a:rPr lang="en-US" dirty="0"/>
              <a:t>An application defined request handler and to service the resource in ready state.</a:t>
            </a:r>
          </a:p>
        </p:txBody>
      </p:sp>
    </p:spTree>
    <p:extLst>
      <p:ext uri="{BB962C8B-B14F-4D97-AF65-F5344CB8AC3E}">
        <p14:creationId xmlns:p14="http://schemas.microsoft.com/office/powerpoint/2010/main" val="27344284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Agenda</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Overview</a:t>
            </a:r>
          </a:p>
          <a:p>
            <a:pPr algn="just"/>
            <a:r>
              <a:rPr lang="en-US" dirty="0" smtClean="0"/>
              <a:t>Categorization</a:t>
            </a:r>
          </a:p>
          <a:p>
            <a:pPr algn="just"/>
            <a:r>
              <a:rPr lang="en-US" dirty="0" smtClean="0"/>
              <a:t>Singleton Design Pattern</a:t>
            </a:r>
          </a:p>
          <a:p>
            <a:pPr algn="just"/>
            <a:r>
              <a:rPr lang="en-US" dirty="0" smtClean="0"/>
              <a:t>Factory </a:t>
            </a:r>
            <a:r>
              <a:rPr lang="en-US" dirty="0"/>
              <a:t> Design Pattern</a:t>
            </a:r>
            <a:endParaRPr lang="en-US" dirty="0" smtClean="0"/>
          </a:p>
          <a:p>
            <a:pPr algn="just"/>
            <a:r>
              <a:rPr lang="en-US" dirty="0" smtClean="0"/>
              <a:t>Adapter Design Pattern</a:t>
            </a:r>
          </a:p>
          <a:p>
            <a:pPr algn="just"/>
            <a:r>
              <a:rPr lang="en-US" dirty="0" smtClean="0"/>
              <a:t>Facade Design Pattern</a:t>
            </a:r>
          </a:p>
          <a:p>
            <a:pPr algn="just"/>
            <a:r>
              <a:rPr lang="en-US" dirty="0" smtClean="0"/>
              <a:t>Observer </a:t>
            </a:r>
            <a:r>
              <a:rPr lang="en-US" dirty="0"/>
              <a:t>Design </a:t>
            </a:r>
            <a:r>
              <a:rPr lang="en-US" dirty="0" smtClean="0"/>
              <a:t>Pattern</a:t>
            </a:r>
          </a:p>
          <a:p>
            <a:pPr algn="just"/>
            <a:r>
              <a:rPr lang="en-US" dirty="0" smtClean="0"/>
              <a:t>MVC</a:t>
            </a:r>
            <a:r>
              <a:rPr lang="en-US" dirty="0"/>
              <a:t> Design </a:t>
            </a:r>
            <a:r>
              <a:rPr lang="en-US" dirty="0" smtClean="0"/>
              <a:t>Pattern</a:t>
            </a:r>
          </a:p>
        </p:txBody>
      </p:sp>
      <p:pic>
        <p:nvPicPr>
          <p:cNvPr id="4" name="Picture 3">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 y="0"/>
            <a:ext cx="1381125" cy="1263355"/>
          </a:xfrm>
          <a:prstGeom prst="rect">
            <a:avLst/>
          </a:prstGeom>
        </p:spPr>
      </p:pic>
    </p:spTree>
    <p:extLst>
      <p:ext uri="{BB962C8B-B14F-4D97-AF65-F5344CB8AC3E}">
        <p14:creationId xmlns:p14="http://schemas.microsoft.com/office/powerpoint/2010/main" val="27326334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
            </a:r>
            <a:br>
              <a:rPr lang="en-US" dirty="0" smtClean="0"/>
            </a:br>
            <a:r>
              <a:rPr lang="en-US" dirty="0" smtClean="0"/>
              <a:t>Reactor Pattern</a:t>
            </a:r>
            <a:br>
              <a:rPr lang="en-US" dirty="0" smtClean="0"/>
            </a:br>
            <a:r>
              <a:rPr lang="en-US" dirty="0" smtClean="0"/>
              <a:t>UML Diagram</a:t>
            </a:r>
            <a:br>
              <a:rPr lang="en-US" dirty="0" smtClean="0"/>
            </a:br>
            <a:endParaRPr lang="en-US" i="1" dirty="0">
              <a:solidFill>
                <a:srgbClr val="FF0000"/>
              </a:solidFill>
            </a:endParaRPr>
          </a:p>
        </p:txBody>
      </p:sp>
      <p:pic>
        <p:nvPicPr>
          <p:cNvPr id="4" name="Picture 3">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 y="0"/>
            <a:ext cx="1381125" cy="1263355"/>
          </a:xfrm>
          <a:prstGeom prst="rect">
            <a:avLst/>
          </a:prstGeom>
        </p:spPr>
      </p:pic>
      <p:pic>
        <p:nvPicPr>
          <p:cNvPr id="5" name="Content Placeholder 3"/>
          <p:cNvPicPr>
            <a:picLocks noGrp="1" noChangeAspect="1"/>
          </p:cNvPicPr>
          <p:nvPr>
            <p:ph idx="1"/>
          </p:nvPr>
        </p:nvPicPr>
        <p:blipFill>
          <a:blip r:embed="rId5"/>
          <a:stretch>
            <a:fillRect/>
          </a:stretch>
        </p:blipFill>
        <p:spPr>
          <a:xfrm>
            <a:off x="838200" y="1143000"/>
            <a:ext cx="7543800" cy="5029200"/>
          </a:xfrm>
          <a:prstGeom prst="rect">
            <a:avLst/>
          </a:prstGeom>
        </p:spPr>
      </p:pic>
    </p:spTree>
    <p:extLst>
      <p:ext uri="{BB962C8B-B14F-4D97-AF65-F5344CB8AC3E}">
        <p14:creationId xmlns:p14="http://schemas.microsoft.com/office/powerpoint/2010/main" val="26994889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
            </a:r>
            <a:br>
              <a:rPr lang="en-US" dirty="0" smtClean="0"/>
            </a:br>
            <a:r>
              <a:rPr lang="en-US" dirty="0" smtClean="0"/>
              <a:t>Reactor Pattern</a:t>
            </a:r>
            <a:br>
              <a:rPr lang="en-US" dirty="0" smtClean="0"/>
            </a:br>
            <a:r>
              <a:rPr lang="en-US" dirty="0" smtClean="0"/>
              <a:t>UML Sequence Diagram</a:t>
            </a:r>
            <a:br>
              <a:rPr lang="en-US" dirty="0" smtClean="0"/>
            </a:br>
            <a:endParaRPr lang="en-US" i="1" dirty="0">
              <a:solidFill>
                <a:srgbClr val="FF0000"/>
              </a:solidFill>
            </a:endParaRPr>
          </a:p>
        </p:txBody>
      </p:sp>
      <p:pic>
        <p:nvPicPr>
          <p:cNvPr id="4" name="Picture 3">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 y="0"/>
            <a:ext cx="1381125" cy="1263355"/>
          </a:xfrm>
          <a:prstGeom prst="rect">
            <a:avLst/>
          </a:prstGeom>
        </p:spPr>
      </p:pic>
      <p:pic>
        <p:nvPicPr>
          <p:cNvPr id="6" name="Content Placeholder 5"/>
          <p:cNvPicPr>
            <a:picLocks noGrp="1" noChangeAspect="1"/>
          </p:cNvPicPr>
          <p:nvPr>
            <p:ph idx="1"/>
          </p:nvPr>
        </p:nvPicPr>
        <p:blipFill>
          <a:blip r:embed="rId5"/>
          <a:stretch>
            <a:fillRect/>
          </a:stretch>
        </p:blipFill>
        <p:spPr>
          <a:xfrm>
            <a:off x="228600" y="1524000"/>
            <a:ext cx="8610600" cy="4571999"/>
          </a:xfrm>
          <a:prstGeom prst="rect">
            <a:avLst/>
          </a:prstGeom>
        </p:spPr>
      </p:pic>
    </p:spTree>
    <p:extLst>
      <p:ext uri="{BB962C8B-B14F-4D97-AF65-F5344CB8AC3E}">
        <p14:creationId xmlns:p14="http://schemas.microsoft.com/office/powerpoint/2010/main" val="38431789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
            </a:r>
            <a:br>
              <a:rPr lang="en-US" dirty="0" smtClean="0"/>
            </a:br>
            <a:r>
              <a:rPr lang="en-US" dirty="0" smtClean="0"/>
              <a:t>Reactor Pattern</a:t>
            </a:r>
            <a:r>
              <a:rPr lang="en-US" dirty="0"/>
              <a:t/>
            </a:r>
            <a:br>
              <a:rPr lang="en-US" dirty="0"/>
            </a:br>
            <a:r>
              <a:rPr lang="en-US" dirty="0"/>
              <a:t>Code Snippet</a:t>
            </a:r>
            <a:r>
              <a:rPr lang="en-US" dirty="0" smtClean="0"/>
              <a:t/>
            </a:r>
            <a:br>
              <a:rPr lang="en-US" dirty="0" smtClean="0"/>
            </a:br>
            <a:endParaRPr lang="en-US" dirty="0"/>
          </a:p>
        </p:txBody>
      </p:sp>
      <p:pic>
        <p:nvPicPr>
          <p:cNvPr id="5" name="Picture 4"/>
          <p:cNvPicPr>
            <a:picLocks noChangeAspect="1"/>
          </p:cNvPicPr>
          <p:nvPr/>
        </p:nvPicPr>
        <p:blipFill>
          <a:blip r:embed="rId3"/>
          <a:stretch>
            <a:fillRect/>
          </a:stretch>
        </p:blipFill>
        <p:spPr>
          <a:xfrm>
            <a:off x="571500" y="1828800"/>
            <a:ext cx="7581900" cy="2895600"/>
          </a:xfrm>
          <a:prstGeom prst="rect">
            <a:avLst/>
          </a:prstGeom>
        </p:spPr>
      </p:pic>
      <p:pic>
        <p:nvPicPr>
          <p:cNvPr id="4" name="Picture 3">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5" y="0"/>
            <a:ext cx="1381125" cy="1263355"/>
          </a:xfrm>
          <a:prstGeom prst="rect">
            <a:avLst/>
          </a:prstGeom>
        </p:spPr>
      </p:pic>
    </p:spTree>
    <p:extLst>
      <p:ext uri="{BB962C8B-B14F-4D97-AF65-F5344CB8AC3E}">
        <p14:creationId xmlns:p14="http://schemas.microsoft.com/office/powerpoint/2010/main" val="6327762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800" y="1600200"/>
            <a:ext cx="7813504" cy="2133600"/>
          </a:xfrm>
          <a:prstGeom prst="rect">
            <a:avLst/>
          </a:prstGeom>
        </p:spPr>
      </p:pic>
      <p:sp>
        <p:nvSpPr>
          <p:cNvPr id="5" name="Title 1"/>
          <p:cNvSpPr>
            <a:spLocks noGrp="1"/>
          </p:cNvSpPr>
          <p:nvPr>
            <p:ph type="title"/>
          </p:nvPr>
        </p:nvSpPr>
        <p:spPr>
          <a:xfrm>
            <a:off x="457200" y="0"/>
            <a:ext cx="8229600" cy="1143000"/>
          </a:xfrm>
        </p:spPr>
        <p:txBody>
          <a:bodyPr>
            <a:normAutofit fontScale="90000"/>
          </a:bodyPr>
          <a:lstStyle/>
          <a:p>
            <a:r>
              <a:rPr lang="en-US" dirty="0" smtClean="0"/>
              <a:t/>
            </a:r>
            <a:br>
              <a:rPr lang="en-US" dirty="0" smtClean="0"/>
            </a:br>
            <a:r>
              <a:rPr lang="en-US" dirty="0" smtClean="0"/>
              <a:t>Reactor Pattern</a:t>
            </a:r>
            <a:r>
              <a:rPr lang="en-US" dirty="0"/>
              <a:t/>
            </a:r>
            <a:br>
              <a:rPr lang="en-US" dirty="0"/>
            </a:br>
            <a:r>
              <a:rPr lang="en-US" dirty="0"/>
              <a:t>Code Snippet</a:t>
            </a:r>
            <a:r>
              <a:rPr lang="en-US" dirty="0" smtClean="0"/>
              <a:t/>
            </a:r>
            <a:br>
              <a:rPr lang="en-US" dirty="0" smtClean="0"/>
            </a:br>
            <a:endParaRPr lang="en-US" dirty="0"/>
          </a:p>
        </p:txBody>
      </p:sp>
      <p:pic>
        <p:nvPicPr>
          <p:cNvPr id="6" name="Picture 5">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 y="0"/>
            <a:ext cx="1381125" cy="1263355"/>
          </a:xfrm>
          <a:prstGeom prst="rect">
            <a:avLst/>
          </a:prstGeom>
        </p:spPr>
      </p:pic>
    </p:spTree>
    <p:extLst>
      <p:ext uri="{BB962C8B-B14F-4D97-AF65-F5344CB8AC3E}">
        <p14:creationId xmlns:p14="http://schemas.microsoft.com/office/powerpoint/2010/main" val="220263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8600" y="1600200"/>
            <a:ext cx="8821119" cy="2438400"/>
          </a:xfrm>
          <a:prstGeom prst="rect">
            <a:avLst/>
          </a:prstGeom>
        </p:spPr>
      </p:pic>
      <p:sp>
        <p:nvSpPr>
          <p:cNvPr id="3" name="Title 1"/>
          <p:cNvSpPr>
            <a:spLocks noGrp="1"/>
          </p:cNvSpPr>
          <p:nvPr>
            <p:ph type="title"/>
          </p:nvPr>
        </p:nvSpPr>
        <p:spPr>
          <a:xfrm>
            <a:off x="457200" y="0"/>
            <a:ext cx="8229600" cy="1143000"/>
          </a:xfrm>
        </p:spPr>
        <p:txBody>
          <a:bodyPr>
            <a:normAutofit fontScale="90000"/>
          </a:bodyPr>
          <a:lstStyle/>
          <a:p>
            <a:r>
              <a:rPr lang="en-US" dirty="0" smtClean="0"/>
              <a:t/>
            </a:r>
            <a:br>
              <a:rPr lang="en-US" dirty="0" smtClean="0"/>
            </a:br>
            <a:r>
              <a:rPr lang="en-US" dirty="0" smtClean="0"/>
              <a:t>Reactor Pattern</a:t>
            </a:r>
            <a:r>
              <a:rPr lang="en-US" dirty="0"/>
              <a:t/>
            </a:r>
            <a:br>
              <a:rPr lang="en-US" dirty="0"/>
            </a:br>
            <a:r>
              <a:rPr lang="en-US" dirty="0"/>
              <a:t>Code Snippet</a:t>
            </a:r>
            <a:r>
              <a:rPr lang="en-US" dirty="0" smtClean="0"/>
              <a:t/>
            </a:r>
            <a:br>
              <a:rPr lang="en-US" dirty="0" smtClean="0"/>
            </a:br>
            <a:endParaRPr lang="en-US" dirty="0"/>
          </a:p>
        </p:txBody>
      </p:sp>
      <p:pic>
        <p:nvPicPr>
          <p:cNvPr id="5" name="Picture 4">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 y="0"/>
            <a:ext cx="1381125" cy="1263355"/>
          </a:xfrm>
          <a:prstGeom prst="rect">
            <a:avLst/>
          </a:prstGeom>
        </p:spPr>
      </p:pic>
    </p:spTree>
    <p:extLst>
      <p:ext uri="{BB962C8B-B14F-4D97-AF65-F5344CB8AC3E}">
        <p14:creationId xmlns:p14="http://schemas.microsoft.com/office/powerpoint/2010/main" val="2767829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800" y="1371600"/>
            <a:ext cx="8407870" cy="4953000"/>
          </a:xfrm>
          <a:prstGeom prst="rect">
            <a:avLst/>
          </a:prstGeom>
        </p:spPr>
      </p:pic>
      <p:sp>
        <p:nvSpPr>
          <p:cNvPr id="3" name="Title 1"/>
          <p:cNvSpPr>
            <a:spLocks noGrp="1"/>
          </p:cNvSpPr>
          <p:nvPr>
            <p:ph type="title"/>
          </p:nvPr>
        </p:nvSpPr>
        <p:spPr>
          <a:xfrm>
            <a:off x="457200" y="0"/>
            <a:ext cx="8229600" cy="1143000"/>
          </a:xfrm>
        </p:spPr>
        <p:txBody>
          <a:bodyPr>
            <a:normAutofit fontScale="90000"/>
          </a:bodyPr>
          <a:lstStyle/>
          <a:p>
            <a:r>
              <a:rPr lang="en-US" dirty="0" smtClean="0"/>
              <a:t/>
            </a:r>
            <a:br>
              <a:rPr lang="en-US" dirty="0" smtClean="0"/>
            </a:br>
            <a:r>
              <a:rPr lang="en-US" dirty="0" smtClean="0"/>
              <a:t>Reactor Pattern</a:t>
            </a:r>
            <a:r>
              <a:rPr lang="en-US" dirty="0"/>
              <a:t/>
            </a:r>
            <a:br>
              <a:rPr lang="en-US" dirty="0"/>
            </a:br>
            <a:r>
              <a:rPr lang="en-US" dirty="0"/>
              <a:t>Code Snippet</a:t>
            </a:r>
            <a:r>
              <a:rPr lang="en-US" dirty="0" smtClean="0"/>
              <a:t/>
            </a:r>
            <a:br>
              <a:rPr lang="en-US" dirty="0" smtClean="0"/>
            </a:br>
            <a:endParaRPr lang="en-US" dirty="0"/>
          </a:p>
        </p:txBody>
      </p:sp>
      <p:pic>
        <p:nvPicPr>
          <p:cNvPr id="5" name="Picture 4">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 y="0"/>
            <a:ext cx="1381125" cy="1263355"/>
          </a:xfrm>
          <a:prstGeom prst="rect">
            <a:avLst/>
          </a:prstGeom>
        </p:spPr>
      </p:pic>
    </p:spTree>
    <p:extLst>
      <p:ext uri="{BB962C8B-B14F-4D97-AF65-F5344CB8AC3E}">
        <p14:creationId xmlns:p14="http://schemas.microsoft.com/office/powerpoint/2010/main" val="27975067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400" y="1676400"/>
            <a:ext cx="8458200" cy="4038600"/>
          </a:xfrm>
          <a:prstGeom prst="rect">
            <a:avLst/>
          </a:prstGeom>
        </p:spPr>
      </p:pic>
      <p:sp>
        <p:nvSpPr>
          <p:cNvPr id="3" name="Title 1"/>
          <p:cNvSpPr>
            <a:spLocks noGrp="1"/>
          </p:cNvSpPr>
          <p:nvPr>
            <p:ph type="title"/>
          </p:nvPr>
        </p:nvSpPr>
        <p:spPr>
          <a:xfrm>
            <a:off x="457200" y="0"/>
            <a:ext cx="8229600" cy="1143000"/>
          </a:xfrm>
        </p:spPr>
        <p:txBody>
          <a:bodyPr>
            <a:normAutofit fontScale="90000"/>
          </a:bodyPr>
          <a:lstStyle/>
          <a:p>
            <a:r>
              <a:rPr lang="en-US" dirty="0" smtClean="0"/>
              <a:t/>
            </a:r>
            <a:br>
              <a:rPr lang="en-US" dirty="0" smtClean="0"/>
            </a:br>
            <a:r>
              <a:rPr lang="en-US" dirty="0" smtClean="0"/>
              <a:t>Reactor Pattern</a:t>
            </a:r>
            <a:r>
              <a:rPr lang="en-US" dirty="0"/>
              <a:t/>
            </a:r>
            <a:br>
              <a:rPr lang="en-US" dirty="0"/>
            </a:br>
            <a:r>
              <a:rPr lang="en-US" dirty="0"/>
              <a:t>Code Snippet</a:t>
            </a:r>
            <a:r>
              <a:rPr lang="en-US" dirty="0" smtClean="0"/>
              <a:t/>
            </a:r>
            <a:br>
              <a:rPr lang="en-US" dirty="0" smtClean="0"/>
            </a:br>
            <a:endParaRPr lang="en-US" dirty="0"/>
          </a:p>
        </p:txBody>
      </p:sp>
      <p:pic>
        <p:nvPicPr>
          <p:cNvPr id="5" name="Picture 4">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 y="0"/>
            <a:ext cx="1381125" cy="1263355"/>
          </a:xfrm>
          <a:prstGeom prst="rect">
            <a:avLst/>
          </a:prstGeom>
        </p:spPr>
      </p:pic>
    </p:spTree>
    <p:extLst>
      <p:ext uri="{BB962C8B-B14F-4D97-AF65-F5344CB8AC3E}">
        <p14:creationId xmlns:p14="http://schemas.microsoft.com/office/powerpoint/2010/main" val="17871497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400" y="-14288"/>
            <a:ext cx="7391400" cy="7086600"/>
          </a:xfrm>
          <a:prstGeom prst="rect">
            <a:avLst/>
          </a:prstGeom>
        </p:spPr>
      </p:pic>
    </p:spTree>
    <p:extLst>
      <p:ext uri="{BB962C8B-B14F-4D97-AF65-F5344CB8AC3E}">
        <p14:creationId xmlns:p14="http://schemas.microsoft.com/office/powerpoint/2010/main" val="4644047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0"/>
            <a:ext cx="8229600" cy="1143000"/>
          </a:xfrm>
        </p:spPr>
        <p:txBody>
          <a:bodyPr>
            <a:normAutofit fontScale="90000"/>
          </a:bodyPr>
          <a:lstStyle/>
          <a:p>
            <a:r>
              <a:rPr lang="en-US" dirty="0" smtClean="0"/>
              <a:t/>
            </a:r>
            <a:br>
              <a:rPr lang="en-US" dirty="0" smtClean="0"/>
            </a:br>
            <a:r>
              <a:rPr lang="en-US" dirty="0" smtClean="0"/>
              <a:t>Reactor Pattern</a:t>
            </a:r>
            <a:r>
              <a:rPr lang="en-US" dirty="0"/>
              <a:t/>
            </a:r>
            <a:br>
              <a:rPr lang="en-US" dirty="0"/>
            </a:br>
            <a:r>
              <a:rPr lang="en-US" dirty="0"/>
              <a:t>Code Snippet</a:t>
            </a:r>
            <a:r>
              <a:rPr lang="en-US" dirty="0" smtClean="0"/>
              <a:t/>
            </a:r>
            <a:br>
              <a:rPr lang="en-US" dirty="0" smtClean="0"/>
            </a:br>
            <a:endParaRPr lang="en-US" dirty="0"/>
          </a:p>
        </p:txBody>
      </p:sp>
      <p:pic>
        <p:nvPicPr>
          <p:cNvPr id="5" name="Picture 4">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 y="0"/>
            <a:ext cx="1381125" cy="1263355"/>
          </a:xfrm>
          <a:prstGeom prst="rect">
            <a:avLst/>
          </a:prstGeom>
        </p:spPr>
      </p:pic>
      <p:pic>
        <p:nvPicPr>
          <p:cNvPr id="4" name="Picture 3"/>
          <p:cNvPicPr>
            <a:picLocks noChangeAspect="1"/>
          </p:cNvPicPr>
          <p:nvPr/>
        </p:nvPicPr>
        <p:blipFill>
          <a:blip r:embed="rId4"/>
          <a:stretch>
            <a:fillRect/>
          </a:stretch>
        </p:blipFill>
        <p:spPr>
          <a:xfrm>
            <a:off x="228600" y="1143000"/>
            <a:ext cx="8305800" cy="5562600"/>
          </a:xfrm>
          <a:prstGeom prst="rect">
            <a:avLst/>
          </a:prstGeom>
        </p:spPr>
      </p:pic>
    </p:spTree>
    <p:extLst>
      <p:ext uri="{BB962C8B-B14F-4D97-AF65-F5344CB8AC3E}">
        <p14:creationId xmlns:p14="http://schemas.microsoft.com/office/powerpoint/2010/main" val="11052780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Proactor Design Pattern</a:t>
            </a:r>
            <a:br>
              <a:rPr lang="en-US" dirty="0" smtClean="0"/>
            </a:br>
            <a:r>
              <a:rPr lang="en-US" i="1" dirty="0">
                <a:solidFill>
                  <a:srgbClr val="FF0000"/>
                </a:solidFill>
              </a:rPr>
              <a:t>Concurrency Pattern</a:t>
            </a:r>
          </a:p>
        </p:txBody>
      </p:sp>
      <p:sp>
        <p:nvSpPr>
          <p:cNvPr id="3" name="Content Placeholder 2"/>
          <p:cNvSpPr>
            <a:spLocks noGrp="1"/>
          </p:cNvSpPr>
          <p:nvPr>
            <p:ph idx="1"/>
          </p:nvPr>
        </p:nvSpPr>
        <p:spPr/>
        <p:txBody>
          <a:bodyPr>
            <a:normAutofit/>
          </a:bodyPr>
          <a:lstStyle/>
          <a:p>
            <a:pPr algn="just"/>
            <a:r>
              <a:rPr lang="en-US" dirty="0"/>
              <a:t>The proactor pattern can be considered to be an asynchronous variant of the reactor pattern synchronous event dispatcher.</a:t>
            </a:r>
          </a:p>
          <a:p>
            <a:pPr algn="just"/>
            <a:r>
              <a:rPr lang="en-US" dirty="0"/>
              <a:t>Proactor is a software design pattern for event handling in which long running activities are running in an asynchronous part. </a:t>
            </a:r>
          </a:p>
          <a:p>
            <a:pPr algn="just"/>
            <a:r>
              <a:rPr lang="en-US" dirty="0"/>
              <a:t>A completion handler is called after the asynchronous part has terminated. </a:t>
            </a:r>
            <a:endParaRPr lang="en-US" dirty="0" smtClean="0"/>
          </a:p>
        </p:txBody>
      </p:sp>
      <p:pic>
        <p:nvPicPr>
          <p:cNvPr id="4" name="Picture 3">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 y="0"/>
            <a:ext cx="1381125" cy="1263355"/>
          </a:xfrm>
          <a:prstGeom prst="rect">
            <a:avLst/>
          </a:prstGeom>
        </p:spPr>
      </p:pic>
    </p:spTree>
    <p:extLst>
      <p:ext uri="{BB962C8B-B14F-4D97-AF65-F5344CB8AC3E}">
        <p14:creationId xmlns:p14="http://schemas.microsoft.com/office/powerpoint/2010/main" val="31899671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Agenda</a:t>
            </a:r>
            <a:endParaRPr lang="en-US" dirty="0"/>
          </a:p>
        </p:txBody>
      </p:sp>
      <p:sp>
        <p:nvSpPr>
          <p:cNvPr id="3" name="Content Placeholder 2"/>
          <p:cNvSpPr>
            <a:spLocks noGrp="1"/>
          </p:cNvSpPr>
          <p:nvPr>
            <p:ph idx="1"/>
          </p:nvPr>
        </p:nvSpPr>
        <p:spPr/>
        <p:txBody>
          <a:bodyPr>
            <a:normAutofit lnSpcReduction="10000"/>
          </a:bodyPr>
          <a:lstStyle/>
          <a:p>
            <a:pPr algn="just"/>
            <a:r>
              <a:rPr lang="en-US" dirty="0"/>
              <a:t>Double Check Lazy Initialization Design Pattern</a:t>
            </a:r>
          </a:p>
          <a:p>
            <a:pPr algn="just"/>
            <a:r>
              <a:rPr lang="en-US" dirty="0"/>
              <a:t>Read-Write (RW) Lock Design Pattern</a:t>
            </a:r>
          </a:p>
          <a:p>
            <a:pPr algn="just"/>
            <a:r>
              <a:rPr lang="en-US" dirty="0"/>
              <a:t>Monitor Object Design Pattern</a:t>
            </a:r>
          </a:p>
          <a:p>
            <a:pPr algn="just"/>
            <a:r>
              <a:rPr lang="en-US" dirty="0"/>
              <a:t>Thread Pool Design Pattern</a:t>
            </a:r>
          </a:p>
          <a:p>
            <a:pPr algn="just"/>
            <a:r>
              <a:rPr lang="en-US" dirty="0"/>
              <a:t>Reactor Design Pattern</a:t>
            </a:r>
          </a:p>
          <a:p>
            <a:pPr algn="just"/>
            <a:r>
              <a:rPr lang="en-US" dirty="0"/>
              <a:t>Proactor Design Pattern</a:t>
            </a:r>
          </a:p>
          <a:p>
            <a:pPr algn="just"/>
            <a:r>
              <a:rPr lang="en-US" dirty="0"/>
              <a:t>Demo</a:t>
            </a:r>
          </a:p>
          <a:p>
            <a:pPr algn="just"/>
            <a:r>
              <a:rPr lang="en-US" dirty="0"/>
              <a:t>Questions &amp; Discussions</a:t>
            </a:r>
          </a:p>
        </p:txBody>
      </p:sp>
      <p:pic>
        <p:nvPicPr>
          <p:cNvPr id="4" name="Picture 3">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 y="0"/>
            <a:ext cx="1381125" cy="1263355"/>
          </a:xfrm>
          <a:prstGeom prst="rect">
            <a:avLst/>
          </a:prstGeom>
        </p:spPr>
      </p:pic>
    </p:spTree>
    <p:extLst>
      <p:ext uri="{BB962C8B-B14F-4D97-AF65-F5344CB8AC3E}">
        <p14:creationId xmlns:p14="http://schemas.microsoft.com/office/powerpoint/2010/main" val="29280585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Proactor Pattern</a:t>
            </a:r>
            <a:br>
              <a:rPr lang="en-US" dirty="0" smtClean="0"/>
            </a:br>
            <a:endParaRPr lang="en-US" i="1" dirty="0">
              <a:solidFill>
                <a:srgbClr val="FF0000"/>
              </a:solidFill>
            </a:endParaRPr>
          </a:p>
        </p:txBody>
      </p:sp>
      <p:sp>
        <p:nvSpPr>
          <p:cNvPr id="3" name="Content Placeholder 2"/>
          <p:cNvSpPr>
            <a:spLocks noGrp="1"/>
          </p:cNvSpPr>
          <p:nvPr>
            <p:ph idx="1"/>
          </p:nvPr>
        </p:nvSpPr>
        <p:spPr/>
        <p:txBody>
          <a:bodyPr>
            <a:normAutofit lnSpcReduction="10000"/>
          </a:bodyPr>
          <a:lstStyle/>
          <a:p>
            <a:pPr algn="just"/>
            <a:r>
              <a:rPr lang="en-US" dirty="0"/>
              <a:t>The Proactive Initiator starts the asynchronous operation via the Asynchronous Operation Processor and defines the Completion Handler.</a:t>
            </a:r>
          </a:p>
          <a:p>
            <a:pPr algn="just"/>
            <a:r>
              <a:rPr lang="en-US" dirty="0" smtClean="0"/>
              <a:t>The </a:t>
            </a:r>
            <a:r>
              <a:rPr lang="en-US" dirty="0"/>
              <a:t>Asynchronous Operation Processor controls the whole asynchronous operation.</a:t>
            </a:r>
          </a:p>
          <a:p>
            <a:pPr algn="just"/>
            <a:r>
              <a:rPr lang="en-US" dirty="0" smtClean="0"/>
              <a:t>Completion </a:t>
            </a:r>
            <a:r>
              <a:rPr lang="en-US" dirty="0"/>
              <a:t>Handler is a called at the end of the operation from the Asynchronous Operation Processor</a:t>
            </a:r>
            <a:r>
              <a:rPr lang="en-US" dirty="0" smtClean="0"/>
              <a:t>.</a:t>
            </a:r>
          </a:p>
          <a:p>
            <a:pPr algn="just"/>
            <a:endParaRPr lang="en-US" dirty="0" smtClean="0"/>
          </a:p>
          <a:p>
            <a:pPr algn="just"/>
            <a:endParaRPr lang="en-US" dirty="0" smtClean="0"/>
          </a:p>
        </p:txBody>
      </p:sp>
      <p:pic>
        <p:nvPicPr>
          <p:cNvPr id="4" name="Picture 3">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 y="0"/>
            <a:ext cx="1381125" cy="1263355"/>
          </a:xfrm>
          <a:prstGeom prst="rect">
            <a:avLst/>
          </a:prstGeom>
        </p:spPr>
      </p:pic>
    </p:spTree>
    <p:extLst>
      <p:ext uri="{BB962C8B-B14F-4D97-AF65-F5344CB8AC3E}">
        <p14:creationId xmlns:p14="http://schemas.microsoft.com/office/powerpoint/2010/main" val="22895475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600200"/>
          </a:xfrm>
        </p:spPr>
        <p:txBody>
          <a:bodyPr>
            <a:normAutofit fontScale="90000"/>
          </a:bodyPr>
          <a:lstStyle/>
          <a:p>
            <a:r>
              <a:rPr lang="en-US" dirty="0" smtClean="0"/>
              <a:t>Proactor Pattern</a:t>
            </a:r>
            <a:br>
              <a:rPr lang="en-US" dirty="0" smtClean="0"/>
            </a:br>
            <a:r>
              <a:rPr lang="en-US" dirty="0" smtClean="0"/>
              <a:t>       UML </a:t>
            </a:r>
            <a:r>
              <a:rPr lang="en-US" dirty="0"/>
              <a:t>Sequence diagram of Proactor</a:t>
            </a:r>
            <a:endParaRPr lang="en-US" i="1" dirty="0">
              <a:solidFill>
                <a:srgbClr val="FF0000"/>
              </a:solidFill>
            </a:endParaRPr>
          </a:p>
        </p:txBody>
      </p:sp>
      <p:sp>
        <p:nvSpPr>
          <p:cNvPr id="3" name="Content Placeholder 2"/>
          <p:cNvSpPr>
            <a:spLocks noGrp="1"/>
          </p:cNvSpPr>
          <p:nvPr>
            <p:ph idx="1"/>
          </p:nvPr>
        </p:nvSpPr>
        <p:spPr/>
        <p:txBody>
          <a:bodyPr>
            <a:normAutofit/>
          </a:bodyPr>
          <a:lstStyle/>
          <a:p>
            <a:pPr marL="0" indent="0" algn="just">
              <a:buNone/>
            </a:pPr>
            <a:r>
              <a:rPr lang="en-US" dirty="0" smtClean="0"/>
              <a:t> </a:t>
            </a:r>
          </a:p>
        </p:txBody>
      </p:sp>
      <p:pic>
        <p:nvPicPr>
          <p:cNvPr id="4" name="Picture 3">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 y="0"/>
            <a:ext cx="1381125" cy="1263355"/>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 y="1720056"/>
            <a:ext cx="8458200" cy="4742952"/>
          </a:xfrm>
          <a:prstGeom prst="rect">
            <a:avLst/>
          </a:prstGeom>
        </p:spPr>
      </p:pic>
    </p:spTree>
    <p:extLst>
      <p:ext uri="{BB962C8B-B14F-4D97-AF65-F5344CB8AC3E}">
        <p14:creationId xmlns:p14="http://schemas.microsoft.com/office/powerpoint/2010/main" val="9873166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t>Further Reading</a:t>
            </a:r>
            <a:endParaRPr lang="en-US" b="1" dirty="0"/>
          </a:p>
        </p:txBody>
      </p:sp>
      <p:sp>
        <p:nvSpPr>
          <p:cNvPr id="3" name="Slide Number Placeholder 2"/>
          <p:cNvSpPr>
            <a:spLocks noGrp="1"/>
          </p:cNvSpPr>
          <p:nvPr>
            <p:ph type="sldNum" sz="quarter" idx="12"/>
          </p:nvPr>
        </p:nvSpPr>
        <p:spPr/>
        <p:txBody>
          <a:bodyPr/>
          <a:lstStyle/>
          <a:p>
            <a:fld id="{C8A4CB10-E6CD-479E-8A09-7CE79C73AE75}" type="slidenum">
              <a:rPr lang="en-US" smtClean="0"/>
              <a:t>42</a:t>
            </a:fld>
            <a:endParaRPr lang="en-US"/>
          </a:p>
        </p:txBody>
      </p:sp>
      <p:pic>
        <p:nvPicPr>
          <p:cNvPr id="5" name="Picture 4">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09" y="0"/>
            <a:ext cx="1381125" cy="1263355"/>
          </a:xfrm>
          <a:prstGeom prst="rect">
            <a:avLst/>
          </a:prstGeom>
        </p:spPr>
      </p:pic>
      <p:sp>
        <p:nvSpPr>
          <p:cNvPr id="6" name="Content Placeholder 5"/>
          <p:cNvSpPr>
            <a:spLocks noGrp="1"/>
          </p:cNvSpPr>
          <p:nvPr>
            <p:ph idx="1"/>
          </p:nvPr>
        </p:nvSpPr>
        <p:spPr/>
        <p:txBody>
          <a:bodyPr>
            <a:normAutofit lnSpcReduction="10000"/>
          </a:bodyPr>
          <a:lstStyle/>
          <a:p>
            <a:r>
              <a:rPr lang="en-US" b="1" dirty="0">
                <a:hlinkClick r:id="rId4"/>
              </a:rPr>
              <a:t>https://</a:t>
            </a:r>
            <a:r>
              <a:rPr lang="en-US" b="1" dirty="0" smtClean="0">
                <a:hlinkClick r:id="rId4"/>
              </a:rPr>
              <a:t>en.wikipedia.org/wiki/Software_design_pattern</a:t>
            </a:r>
          </a:p>
          <a:p>
            <a:r>
              <a:rPr lang="en-US" b="1" dirty="0">
                <a:hlinkClick r:id="rId4"/>
              </a:rPr>
              <a:t>https://</a:t>
            </a:r>
            <a:r>
              <a:rPr lang="en-US" b="1" dirty="0" smtClean="0">
                <a:hlinkClick r:id="rId4"/>
              </a:rPr>
              <a:t>books.google.com.pk/books/about/Design_Patterns.html?id=6oHuKQe3TjQC&amp;printsec=frontcover&amp;source=kp_read_button&amp;redir_esc=y</a:t>
            </a:r>
          </a:p>
          <a:p>
            <a:r>
              <a:rPr lang="en-US" b="1" dirty="0">
                <a:hlinkClick r:id="rId4"/>
              </a:rPr>
              <a:t>https://docs.google.com/document/d/1f8JBzVDlCqH168az39XtvwD-42K2_2OP8LCa2n4MFfs/edit</a:t>
            </a:r>
            <a:endParaRPr lang="en-US" b="1" dirty="0" smtClean="0">
              <a:hlinkClick r:id="rId4"/>
            </a:endParaRPr>
          </a:p>
        </p:txBody>
      </p:sp>
      <p:pic>
        <p:nvPicPr>
          <p:cNvPr id="8" name="Picture 7"/>
          <p:cNvPicPr>
            <a:picLocks noChangeAspect="1"/>
          </p:cNvPicPr>
          <p:nvPr/>
        </p:nvPicPr>
        <p:blipFill>
          <a:blip r:embed="rId5"/>
          <a:stretch>
            <a:fillRect/>
          </a:stretch>
        </p:blipFill>
        <p:spPr>
          <a:xfrm>
            <a:off x="6762750" y="-4764"/>
            <a:ext cx="2362200" cy="1147763"/>
          </a:xfrm>
          <a:prstGeom prst="rect">
            <a:avLst/>
          </a:prstGeom>
        </p:spPr>
      </p:pic>
    </p:spTree>
    <p:extLst>
      <p:ext uri="{BB962C8B-B14F-4D97-AF65-F5344CB8AC3E}">
        <p14:creationId xmlns:p14="http://schemas.microsoft.com/office/powerpoint/2010/main" val="30601645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609600" y="1524000"/>
            <a:ext cx="7772400" cy="4190999"/>
          </a:xfrm>
          <a:prstGeom prst="rect">
            <a:avLst/>
          </a:prstGeom>
        </p:spPr>
      </p:pic>
      <p:sp>
        <p:nvSpPr>
          <p:cNvPr id="2" name="Title 1"/>
          <p:cNvSpPr>
            <a:spLocks noGrp="1"/>
          </p:cNvSpPr>
          <p:nvPr>
            <p:ph type="title"/>
          </p:nvPr>
        </p:nvSpPr>
        <p:spPr>
          <a:xfrm>
            <a:off x="427831" y="47625"/>
            <a:ext cx="8229600" cy="1143000"/>
          </a:xfrm>
        </p:spPr>
        <p:txBody>
          <a:bodyPr/>
          <a:lstStyle/>
          <a:p>
            <a:r>
              <a:rPr lang="en-US" dirty="0" smtClean="0"/>
              <a:t>What’s on your Mind?</a:t>
            </a:r>
            <a:endParaRPr lang="en-US" dirty="0"/>
          </a:p>
        </p:txBody>
      </p:sp>
      <p:pic>
        <p:nvPicPr>
          <p:cNvPr id="4" name="Content Placeholder 3" descr="MCj02934660000[1]"/>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3124200" y="1143000"/>
            <a:ext cx="1504188"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MCj0293480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24000" y="3733800"/>
            <a:ext cx="1836738"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MCj0304309000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67400" y="1524000"/>
            <a:ext cx="1044575" cy="182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MCj03043330000[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6621" y="3429000"/>
            <a:ext cx="1806575"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hlinkClick r:id="rId8"/>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525" y="0"/>
            <a:ext cx="1381125" cy="1263355"/>
          </a:xfrm>
          <a:prstGeom prst="rect">
            <a:avLst/>
          </a:prstGeom>
        </p:spPr>
      </p:pic>
    </p:spTree>
    <p:extLst>
      <p:ext uri="{BB962C8B-B14F-4D97-AF65-F5344CB8AC3E}">
        <p14:creationId xmlns:p14="http://schemas.microsoft.com/office/powerpoint/2010/main" val="24200688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8A4CB10-E6CD-479E-8A09-7CE79C73AE75}" type="slidenum">
              <a:rPr lang="en-US" smtClean="0"/>
              <a:t>44</a:t>
            </a:fld>
            <a:endParaRPr lang="en-US"/>
          </a:p>
        </p:txBody>
      </p:sp>
      <p:sp>
        <p:nvSpPr>
          <p:cNvPr id="5" name="Rectangle 4"/>
          <p:cNvSpPr/>
          <p:nvPr/>
        </p:nvSpPr>
        <p:spPr>
          <a:xfrm>
            <a:off x="-1" y="966884"/>
            <a:ext cx="7696200" cy="2514600"/>
          </a:xfrm>
          <a:prstGeom prst="rect">
            <a:avLst/>
          </a:prstGeom>
          <a:solidFill>
            <a:srgbClr val="78BF25"/>
          </a:solidFill>
          <a:ln>
            <a:solidFill>
              <a:srgbClr val="78BF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extBox 2"/>
          <p:cNvSpPr txBox="1"/>
          <p:nvPr/>
        </p:nvSpPr>
        <p:spPr>
          <a:xfrm>
            <a:off x="2514599" y="1805084"/>
            <a:ext cx="5181600"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dirty="0" smtClean="0">
                <a:latin typeface="Segoe UI" pitchFamily="34" charset="0"/>
                <a:cs typeface="Segoe UI" pitchFamily="34" charset="0"/>
              </a:rPr>
              <a:t>Thank You</a:t>
            </a:r>
            <a:r>
              <a:rPr lang="en-US" sz="2800" dirty="0">
                <a:latin typeface="Segoe UI" pitchFamily="34" charset="0"/>
                <a:cs typeface="Segoe UI" pitchFamily="34" charset="0"/>
              </a:rPr>
              <a:t> </a:t>
            </a:r>
            <a:r>
              <a:rPr lang="en-US" sz="2800" dirty="0" smtClean="0">
                <a:latin typeface="Segoe UI" pitchFamily="34" charset="0"/>
                <a:cs typeface="Segoe UI" pitchFamily="34" charset="0"/>
              </a:rPr>
              <a:t>for participating!</a:t>
            </a:r>
          </a:p>
        </p:txBody>
      </p:sp>
      <p:pic>
        <p:nvPicPr>
          <p:cNvPr id="7" name="Picture 6" descr="C:\Users\confiz\AppData\Roaming\Skype\My Skype Received Files\C whit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560" y="1424084"/>
            <a:ext cx="1630439" cy="160020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5"/>
          <p:cNvSpPr>
            <a:spLocks noGrp="1"/>
          </p:cNvSpPr>
          <p:nvPr/>
        </p:nvSpPr>
        <p:spPr>
          <a:xfrm>
            <a:off x="6553199" y="5418234"/>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938BA12-F7CB-445C-9492-C4CF3BF3AE4E}" type="slidenum">
              <a:rPr lang="en-US" smtClean="0"/>
              <a:pPr/>
              <a:t>44</a:t>
            </a:fld>
            <a:endParaRPr lang="en-US" dirty="0"/>
          </a:p>
        </p:txBody>
      </p:sp>
      <p:pic>
        <p:nvPicPr>
          <p:cNvPr id="9" name="Picture 8" descr="C:\Users\confiz\Desktop\12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 y="4417916"/>
            <a:ext cx="9142413" cy="147320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a:spLocks noGrp="1"/>
          </p:cNvSpPr>
          <p:nvPr/>
        </p:nvSpPr>
        <p:spPr>
          <a:xfrm>
            <a:off x="3124199" y="54182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www.confiz.com</a:t>
            </a:r>
            <a:endParaRPr lang="en-US" dirty="0"/>
          </a:p>
        </p:txBody>
      </p:sp>
    </p:spTree>
    <p:extLst>
      <p:ext uri="{BB962C8B-B14F-4D97-AF65-F5344CB8AC3E}">
        <p14:creationId xmlns:p14="http://schemas.microsoft.com/office/powerpoint/2010/main" val="27388028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Overview</a:t>
            </a:r>
          </a:p>
        </p:txBody>
      </p:sp>
      <p:sp>
        <p:nvSpPr>
          <p:cNvPr id="3" name="Content Placeholder 2"/>
          <p:cNvSpPr>
            <a:spLocks noGrp="1"/>
          </p:cNvSpPr>
          <p:nvPr>
            <p:ph idx="1"/>
          </p:nvPr>
        </p:nvSpPr>
        <p:spPr/>
        <p:txBody>
          <a:bodyPr>
            <a:normAutofit fontScale="92500" lnSpcReduction="20000"/>
          </a:bodyPr>
          <a:lstStyle/>
          <a:p>
            <a:pPr algn="just"/>
            <a:r>
              <a:rPr lang="en-US" dirty="0"/>
              <a:t>Software design pattern is a general reusable solution to a commonly recurring problem within a given context in software design.</a:t>
            </a:r>
            <a:endParaRPr lang="en-US" dirty="0" smtClean="0"/>
          </a:p>
          <a:p>
            <a:pPr algn="just"/>
            <a:r>
              <a:rPr lang="en-US" dirty="0" smtClean="0"/>
              <a:t>Not </a:t>
            </a:r>
            <a:r>
              <a:rPr lang="en-US" dirty="0"/>
              <a:t>a finished design that can be transformed directly into source or machine </a:t>
            </a:r>
            <a:r>
              <a:rPr lang="en-US" dirty="0" smtClean="0"/>
              <a:t>code.</a:t>
            </a:r>
          </a:p>
          <a:p>
            <a:pPr algn="just"/>
            <a:r>
              <a:rPr lang="en-US" dirty="0" smtClean="0"/>
              <a:t>Specific to design and not specific to technology.</a:t>
            </a:r>
            <a:endParaRPr lang="en-US" dirty="0"/>
          </a:p>
          <a:p>
            <a:pPr algn="just"/>
            <a:r>
              <a:rPr lang="en-US" dirty="0" smtClean="0"/>
              <a:t>Description </a:t>
            </a:r>
            <a:r>
              <a:rPr lang="en-US" dirty="0"/>
              <a:t>or template for how to solve a problem</a:t>
            </a:r>
            <a:r>
              <a:rPr lang="en-US" dirty="0" smtClean="0"/>
              <a:t>.</a:t>
            </a:r>
          </a:p>
          <a:p>
            <a:pPr algn="just"/>
            <a:r>
              <a:rPr lang="en-US" dirty="0" smtClean="0"/>
              <a:t>Best practices/guidelines </a:t>
            </a:r>
            <a:r>
              <a:rPr lang="en-US" dirty="0"/>
              <a:t>that the programmer </a:t>
            </a:r>
            <a:r>
              <a:rPr lang="en-US" dirty="0" smtClean="0"/>
              <a:t>should </a:t>
            </a:r>
            <a:r>
              <a:rPr lang="en-US" dirty="0"/>
              <a:t>use to solve common problems when designing an application or </a:t>
            </a:r>
            <a:r>
              <a:rPr lang="en-US" dirty="0" smtClean="0"/>
              <a:t>system.</a:t>
            </a:r>
          </a:p>
          <a:p>
            <a:pPr algn="just"/>
            <a:endParaRPr lang="en-US" dirty="0"/>
          </a:p>
        </p:txBody>
      </p:sp>
      <p:pic>
        <p:nvPicPr>
          <p:cNvPr id="4" name="Picture 3">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 y="0"/>
            <a:ext cx="1381125" cy="1263355"/>
          </a:xfrm>
          <a:prstGeom prst="rect">
            <a:avLst/>
          </a:prstGeom>
        </p:spPr>
      </p:pic>
    </p:spTree>
    <p:extLst>
      <p:ext uri="{BB962C8B-B14F-4D97-AF65-F5344CB8AC3E}">
        <p14:creationId xmlns:p14="http://schemas.microsoft.com/office/powerpoint/2010/main" val="13572965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Categorization</a:t>
            </a:r>
          </a:p>
        </p:txBody>
      </p:sp>
      <p:sp>
        <p:nvSpPr>
          <p:cNvPr id="3" name="Content Placeholder 2"/>
          <p:cNvSpPr>
            <a:spLocks noGrp="1"/>
          </p:cNvSpPr>
          <p:nvPr>
            <p:ph idx="1"/>
          </p:nvPr>
        </p:nvSpPr>
        <p:spPr/>
        <p:txBody>
          <a:bodyPr>
            <a:normAutofit fontScale="55000" lnSpcReduction="20000"/>
          </a:bodyPr>
          <a:lstStyle/>
          <a:p>
            <a:pPr algn="just"/>
            <a:r>
              <a:rPr lang="en-US" b="1" dirty="0"/>
              <a:t>Creational </a:t>
            </a:r>
            <a:r>
              <a:rPr lang="en-US" b="1" dirty="0" smtClean="0"/>
              <a:t>Patterns</a:t>
            </a:r>
          </a:p>
          <a:p>
            <a:pPr marL="0" indent="0" algn="just">
              <a:buNone/>
            </a:pPr>
            <a:r>
              <a:rPr lang="en-US" dirty="0"/>
              <a:t>In software engineering, creational design patterns are design patterns that deal with object creation mechanisms, trying to create objects in a manner suitable to the situation.</a:t>
            </a:r>
          </a:p>
          <a:p>
            <a:pPr algn="just"/>
            <a:r>
              <a:rPr lang="en-US" b="1" dirty="0"/>
              <a:t>Structural Patterns </a:t>
            </a:r>
            <a:endParaRPr lang="en-US" b="1" dirty="0" smtClean="0"/>
          </a:p>
          <a:p>
            <a:pPr marL="0" indent="0" algn="just">
              <a:buNone/>
            </a:pPr>
            <a:r>
              <a:rPr lang="en-US" dirty="0"/>
              <a:t>In software engineering, structural design patterns are design patterns that ease the design by identifying a simple way to realize </a:t>
            </a:r>
            <a:r>
              <a:rPr lang="en-US" dirty="0" smtClean="0"/>
              <a:t>relationships/interfacing </a:t>
            </a:r>
            <a:r>
              <a:rPr lang="en-US" dirty="0"/>
              <a:t>between </a:t>
            </a:r>
            <a:r>
              <a:rPr lang="en-US" dirty="0" smtClean="0"/>
              <a:t>modules/entities</a:t>
            </a:r>
            <a:r>
              <a:rPr lang="en-US" dirty="0"/>
              <a:t>. Addressing concerns related to global structures of applications being developed</a:t>
            </a:r>
            <a:r>
              <a:rPr lang="en-US" dirty="0" smtClean="0"/>
              <a:t>.</a:t>
            </a:r>
          </a:p>
          <a:p>
            <a:pPr algn="just"/>
            <a:r>
              <a:rPr lang="en-US" sz="3100" b="1" dirty="0"/>
              <a:t>Behavioral </a:t>
            </a:r>
            <a:r>
              <a:rPr lang="en-US" sz="3100" b="1" dirty="0" smtClean="0"/>
              <a:t>Patterns </a:t>
            </a:r>
            <a:endParaRPr lang="en-US" sz="3100" b="1" dirty="0"/>
          </a:p>
          <a:p>
            <a:pPr marL="0" indent="0" algn="just">
              <a:buNone/>
            </a:pPr>
            <a:r>
              <a:rPr lang="en-US" dirty="0"/>
              <a:t>In software engineering, behavioral design patterns are design patterns that identify common communication patterns between objects and realize these patterns. By doing so, these patterns increase flexibility in carrying out this communication</a:t>
            </a:r>
            <a:r>
              <a:rPr lang="en-US" dirty="0" smtClean="0"/>
              <a:t>.</a:t>
            </a:r>
          </a:p>
          <a:p>
            <a:pPr algn="just"/>
            <a:r>
              <a:rPr lang="en-US" sz="3100" b="1" dirty="0"/>
              <a:t>Concurrency </a:t>
            </a:r>
            <a:r>
              <a:rPr lang="en-US" sz="3100" b="1" dirty="0" smtClean="0"/>
              <a:t>Patterns</a:t>
            </a:r>
          </a:p>
          <a:p>
            <a:pPr marL="0" indent="0" algn="just">
              <a:buNone/>
            </a:pPr>
            <a:r>
              <a:rPr lang="en-US" sz="3300" dirty="0"/>
              <a:t>In software engineering, concurrency patterns are those types of design patterns that deal with the multi-threaded programming </a:t>
            </a:r>
            <a:r>
              <a:rPr lang="en-US" sz="3300" dirty="0" smtClean="0"/>
              <a:t>paradigm.</a:t>
            </a:r>
            <a:endParaRPr lang="en-US" sz="3300" dirty="0"/>
          </a:p>
          <a:p>
            <a:pPr marL="0" indent="0" algn="just">
              <a:buNone/>
            </a:pPr>
            <a:endParaRPr lang="en-US" dirty="0" smtClean="0"/>
          </a:p>
          <a:p>
            <a:pPr marL="0" indent="0" algn="just">
              <a:buNone/>
            </a:pPr>
            <a:endParaRPr lang="en-US" dirty="0"/>
          </a:p>
        </p:txBody>
      </p:sp>
      <p:pic>
        <p:nvPicPr>
          <p:cNvPr id="4" name="Picture 3">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 y="0"/>
            <a:ext cx="1381125" cy="1263355"/>
          </a:xfrm>
          <a:prstGeom prst="rect">
            <a:avLst/>
          </a:prstGeom>
        </p:spPr>
      </p:pic>
    </p:spTree>
    <p:extLst>
      <p:ext uri="{BB962C8B-B14F-4D97-AF65-F5344CB8AC3E}">
        <p14:creationId xmlns:p14="http://schemas.microsoft.com/office/powerpoint/2010/main" val="670814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Singleton </a:t>
            </a:r>
            <a:r>
              <a:rPr lang="en-US" dirty="0"/>
              <a:t>Design </a:t>
            </a:r>
            <a:r>
              <a:rPr lang="en-US" dirty="0" smtClean="0"/>
              <a:t>Pattern</a:t>
            </a:r>
            <a:br>
              <a:rPr lang="en-US" dirty="0" smtClean="0"/>
            </a:br>
            <a:r>
              <a:rPr lang="en-US" i="1" dirty="0">
                <a:solidFill>
                  <a:srgbClr val="FF0000"/>
                </a:solidFill>
              </a:rPr>
              <a:t>Creational Pattern</a:t>
            </a:r>
          </a:p>
        </p:txBody>
      </p:sp>
      <p:sp>
        <p:nvSpPr>
          <p:cNvPr id="3" name="Content Placeholder 2"/>
          <p:cNvSpPr>
            <a:spLocks noGrp="1"/>
          </p:cNvSpPr>
          <p:nvPr>
            <p:ph idx="1"/>
          </p:nvPr>
        </p:nvSpPr>
        <p:spPr/>
        <p:txBody>
          <a:bodyPr>
            <a:normAutofit fontScale="70000" lnSpcReduction="20000"/>
          </a:bodyPr>
          <a:lstStyle/>
          <a:p>
            <a:pPr algn="just"/>
            <a:r>
              <a:rPr lang="en-US" dirty="0"/>
              <a:t>Singleton pattern ensures that a class has only one instance </a:t>
            </a:r>
            <a:r>
              <a:rPr lang="en-US" dirty="0" smtClean="0"/>
              <a:t>within an application/process scope/lifetime and </a:t>
            </a:r>
            <a:r>
              <a:rPr lang="en-US" dirty="0"/>
              <a:t>provides a global point of access to that instance</a:t>
            </a:r>
            <a:r>
              <a:rPr lang="en-US" dirty="0" smtClean="0"/>
              <a:t>.</a:t>
            </a:r>
          </a:p>
          <a:p>
            <a:pPr algn="just"/>
            <a:r>
              <a:rPr lang="en-US" dirty="0"/>
              <a:t>Define a private static attribute in the "single instance" class.</a:t>
            </a:r>
          </a:p>
          <a:p>
            <a:pPr algn="just"/>
            <a:r>
              <a:rPr lang="en-US" dirty="0"/>
              <a:t>Define a public static accessor function in the class.</a:t>
            </a:r>
          </a:p>
          <a:p>
            <a:pPr algn="just"/>
            <a:r>
              <a:rPr lang="en-US" dirty="0"/>
              <a:t>Do "lazy initialization" (creation on first use) in the accessor function.</a:t>
            </a:r>
          </a:p>
          <a:p>
            <a:pPr algn="just"/>
            <a:r>
              <a:rPr lang="en-US" dirty="0"/>
              <a:t>Define all constructors to be protected or private.</a:t>
            </a:r>
          </a:p>
          <a:p>
            <a:pPr algn="just"/>
            <a:r>
              <a:rPr lang="en-US" dirty="0"/>
              <a:t>Restricts Clients to only use the accessor function to manipulate the Singleton</a:t>
            </a:r>
            <a:r>
              <a:rPr lang="en-US" dirty="0" smtClean="0"/>
              <a:t>.</a:t>
            </a:r>
          </a:p>
          <a:p>
            <a:pPr algn="just"/>
            <a:r>
              <a:rPr lang="en-US" b="1" i="1" dirty="0" smtClean="0">
                <a:solidFill>
                  <a:srgbClr val="FF0000"/>
                </a:solidFill>
              </a:rPr>
              <a:t>&lt;&lt;Implementation/Code&gt;&gt; </a:t>
            </a:r>
          </a:p>
          <a:p>
            <a:pPr marL="0" indent="0" algn="just">
              <a:buNone/>
            </a:pPr>
            <a:r>
              <a:rPr lang="en-US" b="1" i="1" dirty="0">
                <a:solidFill>
                  <a:srgbClr val="FF0000"/>
                </a:solidFill>
              </a:rPr>
              <a:t> </a:t>
            </a:r>
            <a:r>
              <a:rPr lang="en-US" b="1" i="1" dirty="0" smtClean="0">
                <a:solidFill>
                  <a:srgbClr val="FF0000"/>
                </a:solidFill>
              </a:rPr>
              <a:t>     Real-World Example/</a:t>
            </a:r>
            <a:r>
              <a:rPr lang="en-US" b="1" i="1" dirty="0">
                <a:solidFill>
                  <a:srgbClr val="FF0000"/>
                </a:solidFill>
              </a:rPr>
              <a:t>Code Walk Through</a:t>
            </a:r>
          </a:p>
          <a:p>
            <a:pPr algn="just"/>
            <a:endParaRPr lang="en-US" b="1" i="1" dirty="0" smtClean="0">
              <a:solidFill>
                <a:srgbClr val="FF0000"/>
              </a:solidFill>
            </a:endParaRPr>
          </a:p>
        </p:txBody>
      </p:sp>
      <p:pic>
        <p:nvPicPr>
          <p:cNvPr id="4" name="Picture 3">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 y="0"/>
            <a:ext cx="1381125" cy="1263355"/>
          </a:xfrm>
          <a:prstGeom prst="rect">
            <a:avLst/>
          </a:prstGeom>
        </p:spPr>
      </p:pic>
    </p:spTree>
    <p:extLst>
      <p:ext uri="{BB962C8B-B14F-4D97-AF65-F5344CB8AC3E}">
        <p14:creationId xmlns:p14="http://schemas.microsoft.com/office/powerpoint/2010/main" val="898666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Factory </a:t>
            </a:r>
            <a:r>
              <a:rPr lang="en-US" dirty="0"/>
              <a:t>Design </a:t>
            </a:r>
            <a:r>
              <a:rPr lang="en-US" dirty="0" smtClean="0"/>
              <a:t>Pattern</a:t>
            </a:r>
            <a:br>
              <a:rPr lang="en-US" dirty="0" smtClean="0"/>
            </a:br>
            <a:r>
              <a:rPr lang="en-US" i="1" dirty="0">
                <a:solidFill>
                  <a:srgbClr val="FF0000"/>
                </a:solidFill>
              </a:rPr>
              <a:t>Creational Pattern</a:t>
            </a:r>
          </a:p>
        </p:txBody>
      </p:sp>
      <p:sp>
        <p:nvSpPr>
          <p:cNvPr id="3" name="Content Placeholder 2"/>
          <p:cNvSpPr>
            <a:spLocks noGrp="1"/>
          </p:cNvSpPr>
          <p:nvPr>
            <p:ph idx="1"/>
          </p:nvPr>
        </p:nvSpPr>
        <p:spPr/>
        <p:txBody>
          <a:bodyPr>
            <a:normAutofit fontScale="92500" lnSpcReduction="20000"/>
          </a:bodyPr>
          <a:lstStyle/>
          <a:p>
            <a:pPr algn="just"/>
            <a:r>
              <a:rPr lang="en-US" dirty="0"/>
              <a:t>Factory Design Pattern is useful in a situation that requires the creation of many different types of </a:t>
            </a:r>
            <a:r>
              <a:rPr lang="en-US" dirty="0" smtClean="0"/>
              <a:t>objects , </a:t>
            </a:r>
            <a:r>
              <a:rPr lang="en-US" dirty="0"/>
              <a:t>all derived from a common base </a:t>
            </a:r>
            <a:r>
              <a:rPr lang="en-US" dirty="0" smtClean="0"/>
              <a:t>type.</a:t>
            </a:r>
          </a:p>
          <a:p>
            <a:pPr algn="just"/>
            <a:r>
              <a:rPr lang="en-US" dirty="0" smtClean="0"/>
              <a:t>Different object types belong to the same family.</a:t>
            </a:r>
          </a:p>
          <a:p>
            <a:pPr algn="just"/>
            <a:r>
              <a:rPr lang="en-US" dirty="0" smtClean="0"/>
              <a:t>Define </a:t>
            </a:r>
            <a:r>
              <a:rPr lang="en-US" dirty="0"/>
              <a:t>an interface for creating an object</a:t>
            </a:r>
            <a:r>
              <a:rPr lang="en-US" dirty="0" smtClean="0"/>
              <a:t>.</a:t>
            </a:r>
          </a:p>
          <a:p>
            <a:pPr algn="just"/>
            <a:r>
              <a:rPr lang="en-US" dirty="0"/>
              <a:t>Decide at run time what object is to be created based on some configuration or application parameter</a:t>
            </a:r>
            <a:r>
              <a:rPr lang="en-US" dirty="0" smtClean="0"/>
              <a:t>.</a:t>
            </a:r>
          </a:p>
          <a:p>
            <a:pPr algn="just"/>
            <a:r>
              <a:rPr lang="en-US" b="1" i="1" smtClean="0">
                <a:solidFill>
                  <a:srgbClr val="FF0000"/>
                </a:solidFill>
              </a:rPr>
              <a:t>&lt;&lt;</a:t>
            </a:r>
            <a:r>
              <a:rPr lang="en-US" b="1" i="1" dirty="0" smtClean="0">
                <a:solidFill>
                  <a:srgbClr val="FF0000"/>
                </a:solidFill>
              </a:rPr>
              <a:t>Implementation/Code&gt;&gt; </a:t>
            </a:r>
          </a:p>
          <a:p>
            <a:pPr marL="0" indent="0" algn="just">
              <a:buNone/>
            </a:pPr>
            <a:r>
              <a:rPr lang="en-US" b="1" i="1" dirty="0">
                <a:solidFill>
                  <a:srgbClr val="FF0000"/>
                </a:solidFill>
              </a:rPr>
              <a:t> </a:t>
            </a:r>
            <a:r>
              <a:rPr lang="en-US" b="1" i="1" dirty="0" smtClean="0">
                <a:solidFill>
                  <a:srgbClr val="FF0000"/>
                </a:solidFill>
              </a:rPr>
              <a:t>   </a:t>
            </a:r>
            <a:r>
              <a:rPr lang="en-US" b="1" i="1" dirty="0">
                <a:solidFill>
                  <a:srgbClr val="FF0000"/>
                </a:solidFill>
              </a:rPr>
              <a:t>Real-World Example/Code Walk Through</a:t>
            </a:r>
          </a:p>
          <a:p>
            <a:pPr marL="0" indent="0" algn="just">
              <a:buNone/>
            </a:pPr>
            <a:endParaRPr lang="en-US" b="1" i="1" dirty="0" smtClean="0">
              <a:solidFill>
                <a:srgbClr val="FF0000"/>
              </a:solidFill>
            </a:endParaRPr>
          </a:p>
        </p:txBody>
      </p:sp>
      <p:pic>
        <p:nvPicPr>
          <p:cNvPr id="4" name="Picture 3">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 y="0"/>
            <a:ext cx="1381125" cy="1263355"/>
          </a:xfrm>
          <a:prstGeom prst="rect">
            <a:avLst/>
          </a:prstGeom>
        </p:spPr>
      </p:pic>
    </p:spTree>
    <p:extLst>
      <p:ext uri="{BB962C8B-B14F-4D97-AF65-F5344CB8AC3E}">
        <p14:creationId xmlns:p14="http://schemas.microsoft.com/office/powerpoint/2010/main" val="15571923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a:t>Adapter Design </a:t>
            </a:r>
            <a:r>
              <a:rPr lang="en-US" dirty="0" smtClean="0"/>
              <a:t>Pattern </a:t>
            </a:r>
            <a:br>
              <a:rPr lang="en-US" dirty="0" smtClean="0"/>
            </a:br>
            <a:r>
              <a:rPr lang="en-US" i="1" dirty="0" smtClean="0">
                <a:solidFill>
                  <a:srgbClr val="FF0000"/>
                </a:solidFill>
              </a:rPr>
              <a:t>Structural </a:t>
            </a:r>
            <a:r>
              <a:rPr lang="en-US" i="1" dirty="0">
                <a:solidFill>
                  <a:srgbClr val="FF0000"/>
                </a:solidFill>
              </a:rPr>
              <a:t>Pattern</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pPr algn="just"/>
            <a:r>
              <a:rPr lang="en-US" dirty="0" smtClean="0"/>
              <a:t>Adapter adds the required interface support to existing (service) class/software-component in order to make it client compatible.</a:t>
            </a:r>
          </a:p>
          <a:p>
            <a:pPr algn="just"/>
            <a:r>
              <a:rPr lang="en-US" dirty="0" smtClean="0"/>
              <a:t>Allows </a:t>
            </a:r>
            <a:r>
              <a:rPr lang="en-US" dirty="0"/>
              <a:t>the interface of an existing class to be used as another </a:t>
            </a:r>
            <a:r>
              <a:rPr lang="en-US" dirty="0" smtClean="0"/>
              <a:t>interface.</a:t>
            </a:r>
            <a:endParaRPr lang="en-US" dirty="0"/>
          </a:p>
          <a:p>
            <a:pPr algn="just"/>
            <a:r>
              <a:rPr lang="en-US" dirty="0" smtClean="0"/>
              <a:t>Adapter lets classes/modules to work together that couldn't otherwise because of incompatible interfaces.</a:t>
            </a:r>
          </a:p>
          <a:p>
            <a:pPr algn="just"/>
            <a:r>
              <a:rPr lang="en-US" dirty="0" smtClean="0"/>
              <a:t>Often </a:t>
            </a:r>
            <a:r>
              <a:rPr lang="en-US" dirty="0"/>
              <a:t>used to make existing classes work with others without modifying their source code</a:t>
            </a:r>
            <a:r>
              <a:rPr lang="en-US" dirty="0" smtClean="0"/>
              <a:t>.</a:t>
            </a:r>
          </a:p>
          <a:p>
            <a:pPr algn="just"/>
            <a:r>
              <a:rPr lang="en-US" dirty="0"/>
              <a:t>Also acknowledged as wrapper or translator.</a:t>
            </a:r>
          </a:p>
          <a:p>
            <a:pPr algn="just"/>
            <a:endParaRPr lang="en-US" dirty="0"/>
          </a:p>
        </p:txBody>
      </p:sp>
      <p:pic>
        <p:nvPicPr>
          <p:cNvPr id="4" name="Picture 3">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 y="0"/>
            <a:ext cx="1381125" cy="1263355"/>
          </a:xfrm>
          <a:prstGeom prst="rect">
            <a:avLst/>
          </a:prstGeom>
        </p:spPr>
      </p:pic>
    </p:spTree>
    <p:extLst>
      <p:ext uri="{BB962C8B-B14F-4D97-AF65-F5344CB8AC3E}">
        <p14:creationId xmlns:p14="http://schemas.microsoft.com/office/powerpoint/2010/main" val="21972154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889</TotalTime>
  <Words>1984</Words>
  <Application>Microsoft Office PowerPoint</Application>
  <PresentationFormat>On-screen Show (4:3)</PresentationFormat>
  <Paragraphs>236</Paragraphs>
  <Slides>44</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Segoe UI</vt:lpstr>
      <vt:lpstr>Office Theme</vt:lpstr>
      <vt:lpstr>PowerPoint Presentation</vt:lpstr>
      <vt:lpstr>Presented by Faiz Hassan | Sr.Software Architect</vt:lpstr>
      <vt:lpstr>Agenda</vt:lpstr>
      <vt:lpstr>Agenda</vt:lpstr>
      <vt:lpstr>Overview</vt:lpstr>
      <vt:lpstr>Categorization</vt:lpstr>
      <vt:lpstr>Singleton Design Pattern Creational Pattern</vt:lpstr>
      <vt:lpstr>Factory Design Pattern Creational Pattern</vt:lpstr>
      <vt:lpstr>Adapter Design Pattern  Structural Pattern</vt:lpstr>
      <vt:lpstr> Real World Example Adapter Pattern </vt:lpstr>
      <vt:lpstr>Design Adapter Pattern</vt:lpstr>
      <vt:lpstr> UML Diagram Adapter Pattern </vt:lpstr>
      <vt:lpstr>Code/Implementation Adapter Pattern</vt:lpstr>
      <vt:lpstr> Demo Adapter Pattern </vt:lpstr>
      <vt:lpstr>Facade Design Pattern Structural Pattern</vt:lpstr>
      <vt:lpstr>Observer Design Pattern Behavioral Pattern</vt:lpstr>
      <vt:lpstr>Observer Pattern </vt:lpstr>
      <vt:lpstr>Model-View-Controller Design Pattern Behavioral Pattern</vt:lpstr>
      <vt:lpstr>MVC Pattern </vt:lpstr>
      <vt:lpstr>Double Check Lazy Initialization Design Pattern Concurrency Pattern</vt:lpstr>
      <vt:lpstr>Read-Write (RW) Lock Design Pattern Concurrency Pattern</vt:lpstr>
      <vt:lpstr>Read-Write (RW) Lock Pattern </vt:lpstr>
      <vt:lpstr>Monitor Object Design Pattern Concurrency Pattern</vt:lpstr>
      <vt:lpstr>Thread Pool Design Pattern Concurrency Pattern</vt:lpstr>
      <vt:lpstr>Thread Pool Pattern </vt:lpstr>
      <vt:lpstr>Reactor Design Pattern Concurrency Pattern</vt:lpstr>
      <vt:lpstr> Reactor Pattern IO Multiplexing/Overlapped IO </vt:lpstr>
      <vt:lpstr> Reactor Pattern Real-World Example </vt:lpstr>
      <vt:lpstr> Reactor Pattern Design/Structure </vt:lpstr>
      <vt:lpstr> Reactor Pattern UML Diagram </vt:lpstr>
      <vt:lpstr> Reactor Pattern UML Sequence Diagram </vt:lpstr>
      <vt:lpstr> Reactor Pattern Code Snippet </vt:lpstr>
      <vt:lpstr> Reactor Pattern Code Snippet </vt:lpstr>
      <vt:lpstr> Reactor Pattern Code Snippet </vt:lpstr>
      <vt:lpstr> Reactor Pattern Code Snippet </vt:lpstr>
      <vt:lpstr> Reactor Pattern Code Snippet </vt:lpstr>
      <vt:lpstr>PowerPoint Presentation</vt:lpstr>
      <vt:lpstr> Reactor Pattern Code Snippet </vt:lpstr>
      <vt:lpstr>Proactor Design Pattern Concurrency Pattern</vt:lpstr>
      <vt:lpstr>Proactor Pattern </vt:lpstr>
      <vt:lpstr>Proactor Pattern        UML Sequence diagram of Proactor</vt:lpstr>
      <vt:lpstr>Further Reading</vt:lpstr>
      <vt:lpstr>What’s on your Mind?</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Faiz</dc:creator>
  <cp:lastModifiedBy>Faiz Farhan</cp:lastModifiedBy>
  <cp:revision>62</cp:revision>
  <dcterms:created xsi:type="dcterms:W3CDTF">2016-03-16T07:02:18Z</dcterms:created>
  <dcterms:modified xsi:type="dcterms:W3CDTF">2017-07-06T10:56:14Z</dcterms:modified>
</cp:coreProperties>
</file>