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02" r:id="rId2"/>
    <p:sldId id="256" r:id="rId3"/>
    <p:sldId id="257" r:id="rId4"/>
    <p:sldId id="308" r:id="rId5"/>
    <p:sldId id="307" r:id="rId6"/>
    <p:sldId id="305" r:id="rId7"/>
    <p:sldId id="258" r:id="rId8"/>
    <p:sldId id="298" r:id="rId9"/>
    <p:sldId id="259" r:id="rId10"/>
    <p:sldId id="268" r:id="rId11"/>
    <p:sldId id="283" r:id="rId12"/>
    <p:sldId id="284" r:id="rId13"/>
    <p:sldId id="269" r:id="rId14"/>
    <p:sldId id="270" r:id="rId15"/>
    <p:sldId id="266" r:id="rId16"/>
    <p:sldId id="261" r:id="rId17"/>
    <p:sldId id="262" r:id="rId18"/>
    <p:sldId id="263" r:id="rId19"/>
    <p:sldId id="264" r:id="rId20"/>
    <p:sldId id="265" r:id="rId21"/>
    <p:sldId id="272" r:id="rId22"/>
    <p:sldId id="310" r:id="rId23"/>
    <p:sldId id="311" r:id="rId24"/>
    <p:sldId id="312" r:id="rId25"/>
    <p:sldId id="309" r:id="rId26"/>
    <p:sldId id="273" r:id="rId27"/>
    <p:sldId id="306" r:id="rId28"/>
    <p:sldId id="301" r:id="rId29"/>
    <p:sldId id="30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DA29"/>
    <a:srgbClr val="00CC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39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469D9-99DF-4729-A1D8-CEBCC2448162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D05E4-A46B-431D-8F32-70FC8367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71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E744-F4C4-4296-B7EA-E50CACF297CA}" type="datetime1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CB10-E6CD-479E-8A09-7CE79C73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0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BE20-D829-4426-B26F-BDC2FF4F0E0D}" type="datetime1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CB10-E6CD-479E-8A09-7CE79C73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2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3A96-E716-4AF7-9FAF-7BF9E9E8351E}" type="datetime1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CB10-E6CD-479E-8A09-7CE79C73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4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B001-CA02-462A-8977-3C9FE9AC1D60}" type="datetime1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CB10-E6CD-479E-8A09-7CE79C73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9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19C9-F70D-4B05-8C00-6A4FE1E54F8D}" type="datetime1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CB10-E6CD-479E-8A09-7CE79C73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0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6574-9664-42F5-91FC-E26ED67C974F}" type="datetime1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CB10-E6CD-479E-8A09-7CE79C73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9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D1D0-81D5-4B6E-97CB-B389BE31B8CB}" type="datetime1">
              <a:rPr lang="en-US" smtClean="0"/>
              <a:t>7/4/2017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CB10-E6CD-479E-8A09-7CE79C73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7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61F5-E476-4F19-BF8E-DCFFC3E6E9AF}" type="datetime1">
              <a:rPr lang="en-US" smtClean="0"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CB10-E6CD-479E-8A09-7CE79C73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9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18-9E5C-471A-9AF4-915854831817}" type="datetime1">
              <a:rPr lang="en-US" smtClean="0"/>
              <a:t>7/4/2017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CB10-E6CD-479E-8A09-7CE79C73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8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838-E085-4AE4-9048-BE63482AC5EA}" type="datetime1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CB10-E6CD-479E-8A09-7CE79C73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4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E858-EC80-4292-B78E-B474A53A009E}" type="datetime1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CB10-E6CD-479E-8A09-7CE79C73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6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348B1-EE17-4C9C-B11F-BE9A5E8F764C}" type="datetime1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4CB10-E6CD-479E-8A09-7CE79C73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1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onfiz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.png"/><Relationship Id="rId5" Type="http://schemas.openxmlformats.org/officeDocument/2006/relationships/hyperlink" Target="http://www.confiz.com/" TargetMode="External"/><Relationship Id="rId4" Type="http://schemas.openxmlformats.org/officeDocument/2006/relationships/hyperlink" Target="http://git-scm.com/download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fiz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onfiz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onfiz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mailto:git@github.co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onfiz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onfiz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onfiz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onfiz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onfiz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fiz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onfiz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fiz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fiz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fiz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fiz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fiz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onfiz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onfiz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onfiz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githowto.com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2.wmf"/><Relationship Id="rId7" Type="http://schemas.openxmlformats.org/officeDocument/2006/relationships/image" Target="../media/image2.pn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nfiz.com/" TargetMode="External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onfiz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onfiz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fiz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onfiz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fiz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onfiz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fiz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"/>
          <p:cNvSpPr txBox="1"/>
          <p:nvPr/>
        </p:nvSpPr>
        <p:spPr>
          <a:xfrm>
            <a:off x="3974280" y="757113"/>
            <a:ext cx="4038600" cy="3046988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>
                <a:solidFill>
                  <a:schemeClr val="tx1">
                    <a:lumMod val="85000"/>
                  </a:schemeClr>
                </a:solidFill>
                <a:latin typeface="Segoe UI" pitchFamily="34" charset="0"/>
                <a:cs typeface="Segoe UI" pitchFamily="34" charset="0"/>
              </a:rPr>
              <a:t> </a:t>
            </a:r>
          </a:p>
          <a:p>
            <a:r>
              <a:rPr lang="en-US" sz="9600" b="1" dirty="0">
                <a:solidFill>
                  <a:srgbClr val="78BF25"/>
                </a:solidFill>
                <a:latin typeface="Segoe UI" pitchFamily="34" charset="0"/>
                <a:cs typeface="Segoe UI" pitchFamily="34" charset="0"/>
              </a:rPr>
              <a:t>enab</a:t>
            </a:r>
            <a:r>
              <a:rPr lang="en-US" sz="9600" b="1" dirty="0">
                <a:solidFill>
                  <a:schemeClr val="tx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l</a:t>
            </a:r>
            <a:r>
              <a:rPr lang="en-US" sz="9600" b="1" dirty="0">
                <a:solidFill>
                  <a:srgbClr val="78BF25"/>
                </a:solidFill>
                <a:latin typeface="Segoe UI" pitchFamily="34" charset="0"/>
                <a:cs typeface="Segoe UI" pitchFamily="34" charset="0"/>
              </a:rPr>
              <a:t>e</a:t>
            </a:r>
            <a:r>
              <a:rPr lang="en-US" sz="9600" dirty="0">
                <a:solidFill>
                  <a:schemeClr val="tx1">
                    <a:lumMod val="85000"/>
                  </a:schemeClr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98080" y="2967250"/>
            <a:ext cx="4483920" cy="1569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5" tIns="45718" rIns="91435" bIns="4571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b="1" dirty="0">
                <a:solidFill>
                  <a:schemeClr val="tx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people</a:t>
            </a:r>
            <a:r>
              <a:rPr lang="en-US" sz="9600" dirty="0">
                <a:solidFill>
                  <a:schemeClr val="tx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84080" y="2510050"/>
            <a:ext cx="228600" cy="4343400"/>
          </a:xfrm>
          <a:prstGeom prst="rect">
            <a:avLst/>
          </a:prstGeom>
          <a:solidFill>
            <a:srgbClr val="78B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TextBox 7"/>
          <p:cNvSpPr txBox="1"/>
          <p:nvPr/>
        </p:nvSpPr>
        <p:spPr>
          <a:xfrm>
            <a:off x="4038601" y="1588209"/>
            <a:ext cx="1524000" cy="769441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We build </a:t>
            </a:r>
          </a:p>
          <a:p>
            <a:endParaRPr lang="en-US" sz="2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1" name="TextBox 8"/>
          <p:cNvSpPr txBox="1"/>
          <p:nvPr/>
        </p:nvSpPr>
        <p:spPr>
          <a:xfrm>
            <a:off x="4038600" y="1849076"/>
            <a:ext cx="2590800" cy="646331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A6AAA9"/>
                </a:solidFill>
                <a:latin typeface="Segoe UI" pitchFamily="34" charset="0"/>
                <a:cs typeface="Segoe UI" pitchFamily="34" charset="0"/>
              </a:rPr>
              <a:t>technology</a:t>
            </a:r>
            <a:endParaRPr lang="en-US" sz="3600" dirty="0">
              <a:solidFill>
                <a:srgbClr val="A6AAA9"/>
              </a:solidFill>
            </a:endParaRPr>
          </a:p>
        </p:txBody>
      </p:sp>
      <p:sp>
        <p:nvSpPr>
          <p:cNvPr id="22" name="TextBox 9"/>
          <p:cNvSpPr txBox="1"/>
          <p:nvPr/>
        </p:nvSpPr>
        <p:spPr>
          <a:xfrm>
            <a:off x="4051110" y="2320919"/>
            <a:ext cx="1942470" cy="769441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solutions that </a:t>
            </a:r>
          </a:p>
          <a:p>
            <a:endParaRPr lang="en-US" sz="2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49492" y="4550"/>
            <a:ext cx="228600" cy="4267201"/>
          </a:xfrm>
          <a:prstGeom prst="rect">
            <a:avLst/>
          </a:prstGeom>
          <a:solidFill>
            <a:srgbClr val="A6A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28600" y="1793710"/>
            <a:ext cx="3352800" cy="2743200"/>
          </a:xfrm>
          <a:prstGeom prst="rect">
            <a:avLst/>
          </a:prstGeom>
          <a:solidFill>
            <a:srgbClr val="78BF25"/>
          </a:solidFill>
          <a:ln>
            <a:solidFill>
              <a:srgbClr val="78BF2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5" name="Picture 24" descr="C:\Users\confiz\AppData\Roaming\Skype\My Skype Received Files\C whi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351274"/>
            <a:ext cx="1752600" cy="172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11"/>
          <p:cNvSpPr txBox="1"/>
          <p:nvPr/>
        </p:nvSpPr>
        <p:spPr>
          <a:xfrm>
            <a:off x="6515730" y="4262650"/>
            <a:ext cx="1942470" cy="769441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and verticals</a:t>
            </a:r>
          </a:p>
          <a:p>
            <a:endParaRPr lang="en-US" sz="2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7" name="Slide Number Placeholder 3"/>
          <p:cNvSpPr>
            <a:spLocks noGrp="1"/>
          </p:cNvSpPr>
          <p:nvPr/>
        </p:nvSpPr>
        <p:spPr>
          <a:xfrm>
            <a:off x="6781800" y="6351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38BA12-F7CB-445C-9492-C4CF3BF3AE4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8" name="Footer Placeholder 1"/>
          <p:cNvSpPr>
            <a:spLocks noGrp="1"/>
          </p:cNvSpPr>
          <p:nvPr/>
        </p:nvSpPr>
        <p:spPr>
          <a:xfrm>
            <a:off x="3352800" y="63518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www.confiz.com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2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into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Create Project Repository @ GitHub</a:t>
            </a:r>
          </a:p>
          <a:p>
            <a:r>
              <a:rPr lang="en-US" dirty="0" smtClean="0"/>
              <a:t>Download Git Client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git-scm.com/downloads</a:t>
            </a:r>
            <a:endParaRPr lang="en-US" dirty="0"/>
          </a:p>
          <a:p>
            <a:r>
              <a:rPr lang="en-US" dirty="0"/>
              <a:t>Note: Git is primarily a command-line </a:t>
            </a:r>
            <a:r>
              <a:rPr lang="en-US" dirty="0" smtClean="0"/>
              <a:t>tool</a:t>
            </a:r>
          </a:p>
          <a:p>
            <a:r>
              <a:rPr lang="en-US" dirty="0"/>
              <a:t>Step by Step Git Client Installation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CB10-E6CD-479E-8A09-7CE79C73AE75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0"/>
            <a:ext cx="1381125" cy="126335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34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Git </a:t>
            </a:r>
            <a:r>
              <a:rPr lang="en-US" b="1" dirty="0" smtClean="0"/>
              <a:t>Setup</a:t>
            </a:r>
            <a:endParaRPr lang="en-US" b="1" dirty="0"/>
          </a:p>
          <a:p>
            <a:r>
              <a:rPr lang="en-US" dirty="0" smtClean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2750" y="-4764"/>
            <a:ext cx="2362200" cy="114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20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0" y="-4764"/>
            <a:ext cx="2362200" cy="11477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315200" cy="1143000"/>
          </a:xfrm>
        </p:spPr>
        <p:txBody>
          <a:bodyPr>
            <a:normAutofit/>
          </a:bodyPr>
          <a:lstStyle/>
          <a:p>
            <a:r>
              <a:rPr lang="en-US" b="1" dirty="0"/>
              <a:t>Branch </a:t>
            </a:r>
            <a:r>
              <a:rPr lang="en-US" b="1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500" dirty="0" smtClean="0"/>
              <a:t> 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CB10-E6CD-479E-8A09-7CE79C73AE75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0"/>
            <a:ext cx="1381125" cy="1263355"/>
          </a:xfrm>
          <a:prstGeom prst="rect">
            <a:avLst/>
          </a:prstGeom>
        </p:spPr>
      </p:pic>
      <p:sp>
        <p:nvSpPr>
          <p:cNvPr id="9" name="Content Placeholder 6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Open Git command shell and switch to Project Directory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Every command has git prefix</a:t>
            </a:r>
            <a:r>
              <a:rPr lang="en-US" b="1" dirty="0" smtClean="0"/>
              <a:t>  </a:t>
            </a:r>
          </a:p>
          <a:p>
            <a:r>
              <a:rPr lang="en-US" b="1" dirty="0" smtClean="0"/>
              <a:t>Git-</a:t>
            </a:r>
            <a:r>
              <a:rPr lang="en-US" b="1" dirty="0" err="1" smtClean="0"/>
              <a:t>Cmd</a:t>
            </a:r>
            <a:r>
              <a:rPr lang="en-US" b="1" dirty="0" smtClean="0"/>
              <a:t> &gt; git </a:t>
            </a:r>
            <a:r>
              <a:rPr lang="en-US" b="1" dirty="0" err="1" smtClean="0"/>
              <a:t>init</a:t>
            </a:r>
            <a:r>
              <a:rPr lang="en-US" b="1" dirty="0" smtClean="0"/>
              <a:t> #created master branch by default</a:t>
            </a:r>
          </a:p>
          <a:p>
            <a:r>
              <a:rPr lang="en-US" b="1" dirty="0"/>
              <a:t>Add </a:t>
            </a:r>
            <a:r>
              <a:rPr lang="en-US" b="1" dirty="0" smtClean="0"/>
              <a:t>README.md file</a:t>
            </a:r>
          </a:p>
          <a:p>
            <a:r>
              <a:rPr lang="en-US" b="1" dirty="0"/>
              <a:t>Git-</a:t>
            </a:r>
            <a:r>
              <a:rPr lang="en-US" b="1" dirty="0" err="1"/>
              <a:t>Cmd</a:t>
            </a:r>
            <a:r>
              <a:rPr lang="en-US" b="1" dirty="0"/>
              <a:t> </a:t>
            </a:r>
            <a:r>
              <a:rPr lang="en-US" b="1" dirty="0" smtClean="0"/>
              <a:t>&gt; git add README.md</a:t>
            </a:r>
          </a:p>
          <a:p>
            <a:r>
              <a:rPr lang="en-US" b="1" dirty="0"/>
              <a:t>Git-</a:t>
            </a:r>
            <a:r>
              <a:rPr lang="en-US" b="1" dirty="0" err="1"/>
              <a:t>Cmd</a:t>
            </a:r>
            <a:r>
              <a:rPr lang="en-US" b="1" dirty="0"/>
              <a:t> &gt; git add </a:t>
            </a:r>
            <a:r>
              <a:rPr lang="en-US" b="1" dirty="0" smtClean="0"/>
              <a:t>. #Add all file in the current working directory.</a:t>
            </a:r>
          </a:p>
          <a:p>
            <a:r>
              <a:rPr lang="en-US" b="1" dirty="0"/>
              <a:t>Git-</a:t>
            </a:r>
            <a:r>
              <a:rPr lang="en-US" b="1" dirty="0" err="1"/>
              <a:t>Cmd</a:t>
            </a:r>
            <a:r>
              <a:rPr lang="en-US" b="1" dirty="0"/>
              <a:t> &gt; git </a:t>
            </a:r>
            <a:r>
              <a:rPr lang="en-US" b="1" dirty="0" smtClean="0"/>
              <a:t>status</a:t>
            </a:r>
          </a:p>
          <a:p>
            <a:r>
              <a:rPr lang="en-US" b="1" dirty="0" smtClean="0"/>
              <a:t>Git-</a:t>
            </a:r>
            <a:r>
              <a:rPr lang="en-US" b="1" dirty="0" err="1" smtClean="0"/>
              <a:t>Cmd</a:t>
            </a:r>
            <a:r>
              <a:rPr lang="en-US" b="1" dirty="0" smtClean="0"/>
              <a:t>&gt; git </a:t>
            </a:r>
            <a:r>
              <a:rPr lang="en-US" b="1" dirty="0"/>
              <a:t>commit -m "first </a:t>
            </a:r>
            <a:r>
              <a:rPr lang="en-US" b="1" dirty="0" smtClean="0"/>
              <a:t>commit“</a:t>
            </a:r>
          </a:p>
          <a:p>
            <a:r>
              <a:rPr lang="en-US" b="1" dirty="0" smtClean="0"/>
              <a:t>Git-</a:t>
            </a:r>
            <a:r>
              <a:rPr lang="en-US" b="1" dirty="0" err="1" smtClean="0"/>
              <a:t>Cmd</a:t>
            </a:r>
            <a:r>
              <a:rPr lang="en-US" b="1" dirty="0" smtClean="0"/>
              <a:t> &gt; git status</a:t>
            </a:r>
          </a:p>
          <a:p>
            <a:r>
              <a:rPr lang="en-US" b="1" dirty="0" smtClean="0"/>
              <a:t>Git-</a:t>
            </a:r>
            <a:r>
              <a:rPr lang="en-US" b="1" dirty="0" err="1" smtClean="0"/>
              <a:t>Cmd</a:t>
            </a:r>
            <a:r>
              <a:rPr lang="en-US" b="1" dirty="0"/>
              <a:t> &gt; git remote add origin https://github.com/fhfarhan/mytestrepo </a:t>
            </a:r>
            <a:endParaRPr lang="en-US" b="1" dirty="0" smtClean="0"/>
          </a:p>
          <a:p>
            <a:r>
              <a:rPr lang="en-US" b="1" dirty="0"/>
              <a:t>git push -u origin </a:t>
            </a:r>
            <a:r>
              <a:rPr lang="en-US" b="1" dirty="0" smtClean="0"/>
              <a:t>master #push the master branch to Git-Hub cloud</a:t>
            </a:r>
          </a:p>
        </p:txBody>
      </p:sp>
    </p:spTree>
    <p:extLst>
      <p:ext uri="{BB962C8B-B14F-4D97-AF65-F5344CB8AC3E}">
        <p14:creationId xmlns:p14="http://schemas.microsoft.com/office/powerpoint/2010/main" val="17358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CB10-E6CD-479E-8A09-7CE79C73AE75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0"/>
            <a:ext cx="1381125" cy="126335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Branch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Git-</a:t>
            </a:r>
            <a:r>
              <a:rPr lang="en-US" b="1" dirty="0" err="1" smtClean="0"/>
              <a:t>Cmd</a:t>
            </a:r>
            <a:r>
              <a:rPr lang="en-US" b="1" dirty="0" smtClean="0"/>
              <a:t> </a:t>
            </a:r>
            <a:r>
              <a:rPr lang="en-US" b="1" dirty="0"/>
              <a:t>&gt; git branch &lt;branch-name&gt;</a:t>
            </a:r>
          </a:p>
          <a:p>
            <a:r>
              <a:rPr lang="en-US" b="1" dirty="0"/>
              <a:t>Git-</a:t>
            </a:r>
            <a:r>
              <a:rPr lang="en-US" b="1" dirty="0" err="1"/>
              <a:t>Cmd</a:t>
            </a:r>
            <a:r>
              <a:rPr lang="en-US" b="1" dirty="0"/>
              <a:t> &gt; git branch –a #Branch Listing</a:t>
            </a:r>
          </a:p>
          <a:p>
            <a:r>
              <a:rPr lang="en-US" b="1" dirty="0"/>
              <a:t> Git-</a:t>
            </a:r>
            <a:r>
              <a:rPr lang="en-US" b="1" dirty="0" err="1"/>
              <a:t>Cmd</a:t>
            </a:r>
            <a:r>
              <a:rPr lang="en-US" b="1" dirty="0"/>
              <a:t> &gt; git checkout –b &lt;branch-name&gt; #single step branch creation and switching</a:t>
            </a:r>
          </a:p>
          <a:p>
            <a:r>
              <a:rPr lang="en-US" b="1" dirty="0"/>
              <a:t>Derived from the branch from where its created.</a:t>
            </a:r>
          </a:p>
          <a:p>
            <a:r>
              <a:rPr lang="en-US" b="1" dirty="0"/>
              <a:t>Git-</a:t>
            </a:r>
            <a:r>
              <a:rPr lang="en-US" b="1" dirty="0" err="1"/>
              <a:t>Cmd</a:t>
            </a:r>
            <a:r>
              <a:rPr lang="en-US" b="1" dirty="0"/>
              <a:t> &gt; git pull origin &lt;branch-name</a:t>
            </a:r>
            <a:r>
              <a:rPr lang="en-US" b="1" dirty="0" smtClean="0"/>
              <a:t>&gt; #Derived from the branch </a:t>
            </a:r>
          </a:p>
          <a:p>
            <a:r>
              <a:rPr lang="en-US" b="1" dirty="0" smtClean="0"/>
              <a:t>Adding Files/Make Changes</a:t>
            </a:r>
          </a:p>
          <a:p>
            <a:r>
              <a:rPr lang="en-US" b="1" dirty="0" smtClean="0"/>
              <a:t>Add/Commit</a:t>
            </a:r>
          </a:p>
          <a:p>
            <a:r>
              <a:rPr lang="en-US" b="1" dirty="0" smtClean="0"/>
              <a:t>Push to Remote</a:t>
            </a:r>
          </a:p>
          <a:p>
            <a:pPr marL="0" indent="0">
              <a:buNone/>
            </a:pPr>
            <a:r>
              <a:rPr lang="en-US" b="1" dirty="0" smtClean="0"/>
              <a:t>     Git-</a:t>
            </a:r>
            <a:r>
              <a:rPr lang="en-US" b="1" dirty="0" err="1" smtClean="0"/>
              <a:t>Cmd</a:t>
            </a:r>
            <a:r>
              <a:rPr lang="en-US" b="1" dirty="0" smtClean="0"/>
              <a:t> </a:t>
            </a:r>
            <a:r>
              <a:rPr lang="en-US" b="1" dirty="0"/>
              <a:t>&gt; </a:t>
            </a:r>
            <a:r>
              <a:rPr lang="en-US" b="1" dirty="0" smtClean="0"/>
              <a:t>git </a:t>
            </a:r>
            <a:r>
              <a:rPr lang="en-US" b="1" dirty="0"/>
              <a:t>push --set-upstream origin &lt;branch-name&gt;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0" y="-4764"/>
            <a:ext cx="2362200" cy="114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5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 </a:t>
            </a:r>
            <a:r>
              <a:rPr lang="en-US" b="1" dirty="0"/>
              <a:t>Branch Operations</a:t>
            </a:r>
            <a:br>
              <a:rPr lang="en-US" b="1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CB10-E6CD-479E-8A09-7CE79C73AE75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0"/>
            <a:ext cx="1381125" cy="126335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Local Operations (Staging, Snapshot)</a:t>
            </a:r>
          </a:p>
          <a:p>
            <a:r>
              <a:rPr lang="en-US" b="1" dirty="0" smtClean="0"/>
              <a:t>Remote Operations (Clone, Pull, Push)</a:t>
            </a:r>
          </a:p>
          <a:p>
            <a:r>
              <a:rPr lang="en-US" b="1" dirty="0" smtClean="0"/>
              <a:t>Git-</a:t>
            </a:r>
            <a:r>
              <a:rPr lang="en-US" b="1" dirty="0" err="1" smtClean="0"/>
              <a:t>Cmd</a:t>
            </a:r>
            <a:r>
              <a:rPr lang="en-US" b="1" dirty="0" smtClean="0"/>
              <a:t> </a:t>
            </a:r>
            <a:r>
              <a:rPr lang="en-US" b="1" dirty="0"/>
              <a:t>&gt; git branch </a:t>
            </a:r>
            <a:r>
              <a:rPr lang="en-US" b="1" dirty="0" smtClean="0"/>
              <a:t>–a #Branch Listing</a:t>
            </a:r>
          </a:p>
          <a:p>
            <a:r>
              <a:rPr lang="en-US" b="1" dirty="0" smtClean="0"/>
              <a:t>Git-</a:t>
            </a:r>
            <a:r>
              <a:rPr lang="en-US" b="1" dirty="0" err="1" smtClean="0"/>
              <a:t>Cmd</a:t>
            </a:r>
            <a:r>
              <a:rPr lang="en-US" b="1" dirty="0" smtClean="0"/>
              <a:t> </a:t>
            </a:r>
            <a:r>
              <a:rPr lang="en-US" b="1" dirty="0"/>
              <a:t>&gt; git </a:t>
            </a:r>
            <a:r>
              <a:rPr lang="en-US" b="1" dirty="0" smtClean="0"/>
              <a:t>checkout &lt;</a:t>
            </a:r>
            <a:r>
              <a:rPr lang="en-US" b="1" dirty="0"/>
              <a:t>branch-name</a:t>
            </a:r>
            <a:r>
              <a:rPr lang="en-US" b="1" dirty="0" smtClean="0"/>
              <a:t>&gt; #Branch Switching 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Note: save local changes before branch switching</a:t>
            </a:r>
            <a:r>
              <a:rPr lang="en-US" b="1" dirty="0" smtClean="0"/>
              <a:t> </a:t>
            </a:r>
          </a:p>
          <a:p>
            <a:r>
              <a:rPr lang="en-US" b="1" dirty="0"/>
              <a:t>Git-</a:t>
            </a:r>
            <a:r>
              <a:rPr lang="en-US" b="1" dirty="0" err="1"/>
              <a:t>Cmd</a:t>
            </a:r>
            <a:r>
              <a:rPr lang="en-US" b="1" dirty="0"/>
              <a:t> &gt; </a:t>
            </a:r>
            <a:r>
              <a:rPr lang="en-US" b="1" dirty="0" smtClean="0"/>
              <a:t>git </a:t>
            </a:r>
            <a:r>
              <a:rPr lang="en-US" b="1" dirty="0"/>
              <a:t>branch </a:t>
            </a:r>
            <a:r>
              <a:rPr lang="en-US" b="1" dirty="0" smtClean="0"/>
              <a:t>–d </a:t>
            </a:r>
            <a:r>
              <a:rPr lang="en-US" b="1" dirty="0"/>
              <a:t>&lt;branch-name&gt; </a:t>
            </a:r>
            <a:r>
              <a:rPr lang="en-US" b="1" dirty="0" smtClean="0"/>
              <a:t># Delete Local Branch</a:t>
            </a:r>
          </a:p>
          <a:p>
            <a:r>
              <a:rPr lang="en-US" b="1" dirty="0"/>
              <a:t>Git-</a:t>
            </a:r>
            <a:r>
              <a:rPr lang="en-US" b="1" dirty="0" err="1"/>
              <a:t>Cmd</a:t>
            </a:r>
            <a:r>
              <a:rPr lang="en-US" b="1" dirty="0"/>
              <a:t> &gt; </a:t>
            </a:r>
            <a:r>
              <a:rPr lang="en-US" b="1" dirty="0" smtClean="0"/>
              <a:t>git </a:t>
            </a:r>
            <a:r>
              <a:rPr lang="en-US" b="1" dirty="0"/>
              <a:t>push origin – </a:t>
            </a:r>
            <a:r>
              <a:rPr lang="en-US" b="1" dirty="0" smtClean="0"/>
              <a:t>delete </a:t>
            </a:r>
            <a:r>
              <a:rPr lang="en-US" b="1" dirty="0"/>
              <a:t>&lt;</a:t>
            </a:r>
            <a:r>
              <a:rPr lang="en-US" b="1" dirty="0" err="1"/>
              <a:t>branch_name</a:t>
            </a:r>
            <a:r>
              <a:rPr lang="en-US" b="1" dirty="0" smtClean="0"/>
              <a:t>&gt; </a:t>
            </a:r>
            <a:r>
              <a:rPr lang="en-US" b="1" dirty="0"/>
              <a:t># Delete </a:t>
            </a:r>
            <a:r>
              <a:rPr lang="en-US" b="1" dirty="0" smtClean="0"/>
              <a:t>Remote Branch</a:t>
            </a:r>
          </a:p>
          <a:p>
            <a:pPr marL="0" indent="0">
              <a:buNone/>
            </a:pPr>
            <a:r>
              <a:rPr lang="en-US" b="1" dirty="0"/>
              <a:t>e.g. Git-</a:t>
            </a:r>
            <a:r>
              <a:rPr lang="en-US" b="1" dirty="0" err="1"/>
              <a:t>Cmd</a:t>
            </a:r>
            <a:r>
              <a:rPr lang="en-US" b="1" dirty="0"/>
              <a:t> &gt; </a:t>
            </a:r>
            <a:r>
              <a:rPr lang="en-US" b="1" dirty="0" smtClean="0"/>
              <a:t>git </a:t>
            </a:r>
            <a:r>
              <a:rPr lang="en-US" b="1" dirty="0"/>
              <a:t>push </a:t>
            </a:r>
            <a:r>
              <a:rPr lang="en-US" b="1" dirty="0" err="1" smtClean="0">
                <a:hlinkClick r:id="rId4"/>
              </a:rPr>
              <a:t>git@github.com</a:t>
            </a:r>
            <a:r>
              <a:rPr lang="en-US" b="1" dirty="0" err="1" smtClean="0"/>
              <a:t>:Repository.git</a:t>
            </a:r>
            <a:r>
              <a:rPr lang="en-US" b="1" dirty="0" smtClean="0"/>
              <a:t> </a:t>
            </a:r>
            <a:r>
              <a:rPr lang="en-US" b="1" dirty="0"/>
              <a:t>--delete </a:t>
            </a:r>
            <a:r>
              <a:rPr lang="en-US" b="1" dirty="0" smtClean="0"/>
              <a:t>release</a:t>
            </a:r>
          </a:p>
          <a:p>
            <a:r>
              <a:rPr lang="en-US" b="1" dirty="0"/>
              <a:t>Git-</a:t>
            </a:r>
            <a:r>
              <a:rPr lang="en-US" b="1" dirty="0" err="1"/>
              <a:t>Cmd</a:t>
            </a:r>
            <a:r>
              <a:rPr lang="en-US" b="1" dirty="0"/>
              <a:t> &gt; git </a:t>
            </a:r>
            <a:r>
              <a:rPr lang="en-US" b="1" dirty="0" smtClean="0"/>
              <a:t>log # History of commits </a:t>
            </a:r>
          </a:p>
          <a:p>
            <a:r>
              <a:rPr lang="en-US" b="1" dirty="0"/>
              <a:t>Git-</a:t>
            </a:r>
            <a:r>
              <a:rPr lang="en-US" b="1" dirty="0" err="1"/>
              <a:t>Cmd</a:t>
            </a:r>
            <a:r>
              <a:rPr lang="en-US" b="1" dirty="0"/>
              <a:t> </a:t>
            </a:r>
            <a:r>
              <a:rPr lang="en-US" b="1" dirty="0" smtClean="0"/>
              <a:t>&gt; git revert HEAD #one commit back</a:t>
            </a:r>
          </a:p>
          <a:p>
            <a:r>
              <a:rPr lang="en-US" b="1" dirty="0"/>
              <a:t>Git-</a:t>
            </a:r>
            <a:r>
              <a:rPr lang="en-US" b="1" dirty="0" err="1"/>
              <a:t>Cmd</a:t>
            </a:r>
            <a:r>
              <a:rPr lang="en-US" b="1" dirty="0"/>
              <a:t> &gt; git </a:t>
            </a:r>
            <a:r>
              <a:rPr lang="en-US" b="1" dirty="0" smtClean="0"/>
              <a:t>reset –hard &lt;commit hash&gt; #Reset to commit and discard the commits history</a:t>
            </a:r>
          </a:p>
          <a:p>
            <a:r>
              <a:rPr lang="en-US" b="1" dirty="0"/>
              <a:t>Git-</a:t>
            </a:r>
            <a:r>
              <a:rPr lang="en-US" b="1" dirty="0" err="1"/>
              <a:t>Cmd</a:t>
            </a:r>
            <a:r>
              <a:rPr lang="en-US" b="1" dirty="0"/>
              <a:t> &gt; </a:t>
            </a:r>
            <a:r>
              <a:rPr lang="en-US" b="1" dirty="0" smtClean="0"/>
              <a:t>git </a:t>
            </a:r>
            <a:r>
              <a:rPr lang="en-US" b="1" dirty="0"/>
              <a:t>fetch </a:t>
            </a:r>
            <a:r>
              <a:rPr lang="en-US" b="1" dirty="0" smtClean="0"/>
              <a:t>–all #fetch branches and tags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750" y="-4764"/>
            <a:ext cx="2362200" cy="114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1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Git </a:t>
            </a:r>
            <a:r>
              <a:rPr lang="en-US" b="1" dirty="0"/>
              <a:t>Master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b="1" dirty="0" smtClean="0"/>
              <a:t>Repository Origin</a:t>
            </a:r>
          </a:p>
          <a:p>
            <a:pPr algn="just"/>
            <a:r>
              <a:rPr lang="en-US" sz="2500" b="1" dirty="0" smtClean="0"/>
              <a:t>Master branch is a remote branch  </a:t>
            </a:r>
          </a:p>
          <a:p>
            <a:pPr algn="just"/>
            <a:r>
              <a:rPr lang="en-US" sz="2500" b="1" dirty="0" smtClean="0"/>
              <a:t>Contains stable/tested Code</a:t>
            </a:r>
          </a:p>
          <a:p>
            <a:pPr algn="just"/>
            <a:r>
              <a:rPr lang="en-US" sz="2500" b="1" dirty="0" smtClean="0"/>
              <a:t>Code is labelled/Tagged</a:t>
            </a:r>
          </a:p>
          <a:p>
            <a:pPr algn="just"/>
            <a:r>
              <a:rPr lang="en-US" sz="2800" b="1" i="1" dirty="0">
                <a:solidFill>
                  <a:srgbClr val="FF0000"/>
                </a:solidFill>
              </a:rPr>
              <a:t>Never commit any change directly to </a:t>
            </a:r>
            <a:r>
              <a:rPr lang="en-US" sz="2800" b="1" i="1" dirty="0" smtClean="0">
                <a:solidFill>
                  <a:srgbClr val="FF0000"/>
                </a:solidFill>
              </a:rPr>
              <a:t>master branch</a:t>
            </a:r>
            <a:endParaRPr lang="en-US" sz="2500" b="1" dirty="0" smtClean="0"/>
          </a:p>
          <a:p>
            <a:pPr algn="just"/>
            <a:r>
              <a:rPr lang="en-US" sz="2500" b="1" dirty="0" smtClean="0"/>
              <a:t>develop </a:t>
            </a:r>
            <a:r>
              <a:rPr lang="en-US" sz="2500" b="1" dirty="0"/>
              <a:t>is derived from </a:t>
            </a:r>
            <a:r>
              <a:rPr lang="en-US" sz="2500" b="1" dirty="0" smtClean="0"/>
              <a:t>master</a:t>
            </a:r>
          </a:p>
          <a:p>
            <a:pPr algn="just"/>
            <a:r>
              <a:rPr lang="en-US" sz="2500" b="1" dirty="0"/>
              <a:t>h</a:t>
            </a:r>
            <a:r>
              <a:rPr lang="en-US" sz="2500" b="1" dirty="0" smtClean="0"/>
              <a:t>otfix is derived from master</a:t>
            </a:r>
          </a:p>
          <a:p>
            <a:pPr algn="just"/>
            <a:r>
              <a:rPr lang="en-US" sz="2500" b="1" dirty="0"/>
              <a:t>release is merged back to develop and master</a:t>
            </a:r>
            <a:endParaRPr lang="en-US" sz="2500" b="1" dirty="0" smtClean="0"/>
          </a:p>
          <a:p>
            <a:pPr marL="0" indent="0" algn="just">
              <a:buNone/>
            </a:pPr>
            <a:endParaRPr lang="en-US" sz="2500" b="1" dirty="0"/>
          </a:p>
          <a:p>
            <a:pPr algn="just"/>
            <a:endParaRPr lang="en-US" sz="2500" b="1" dirty="0" smtClean="0"/>
          </a:p>
          <a:p>
            <a:pPr algn="just"/>
            <a:endParaRPr lang="en-US" sz="25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CB10-E6CD-479E-8A09-7CE79C73AE75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0"/>
            <a:ext cx="1381125" cy="12633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0" y="-4764"/>
            <a:ext cx="2362200" cy="114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3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Git </a:t>
            </a:r>
            <a:r>
              <a:rPr lang="en-US" b="1" dirty="0" smtClean="0"/>
              <a:t>Develop </a:t>
            </a:r>
            <a:r>
              <a:rPr lang="en-US" b="1" dirty="0"/>
              <a:t>Branch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CB10-E6CD-479E-8A09-7CE79C73AE75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09" y="0"/>
            <a:ext cx="1381125" cy="126335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Active development branch </a:t>
            </a:r>
            <a:endParaRPr lang="en-US" b="1" dirty="0" smtClean="0"/>
          </a:p>
          <a:p>
            <a:r>
              <a:rPr lang="en-US" b="1" dirty="0" smtClean="0"/>
              <a:t>Develop </a:t>
            </a:r>
            <a:r>
              <a:rPr lang="en-US" b="1" dirty="0"/>
              <a:t>branch is a remote branch </a:t>
            </a:r>
          </a:p>
          <a:p>
            <a:r>
              <a:rPr lang="en-US" b="1" dirty="0"/>
              <a:t>Contains code under contentious transition </a:t>
            </a:r>
          </a:p>
          <a:p>
            <a:r>
              <a:rPr lang="en-US" b="1" dirty="0"/>
              <a:t>Contains unstable/untested </a:t>
            </a:r>
            <a:r>
              <a:rPr lang="en-US" b="1" dirty="0" smtClean="0"/>
              <a:t>code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Never commit any change directly to develop branch instead drive a separate branch</a:t>
            </a:r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dirty="0"/>
              <a:t>Feature branches are derived from develop</a:t>
            </a:r>
          </a:p>
          <a:p>
            <a:r>
              <a:rPr lang="en-US" b="1" dirty="0"/>
              <a:t>Feature branches are merged back to develop</a:t>
            </a:r>
          </a:p>
          <a:p>
            <a:r>
              <a:rPr lang="en-US" b="1" dirty="0"/>
              <a:t>release branch is derived from develop</a:t>
            </a:r>
          </a:p>
          <a:p>
            <a:r>
              <a:rPr lang="en-US" b="1" dirty="0"/>
              <a:t>release is merged back to develop and master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0" y="-4764"/>
            <a:ext cx="2362200" cy="114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/>
              <a:t>Git Feature Branches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CB10-E6CD-479E-8A09-7CE79C73AE75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0"/>
            <a:ext cx="1381125" cy="126335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Feature branch contains code for specific feature implementation </a:t>
            </a:r>
          </a:p>
          <a:p>
            <a:r>
              <a:rPr lang="en-US" b="1" dirty="0"/>
              <a:t>Feature branches are derived from </a:t>
            </a:r>
            <a:r>
              <a:rPr lang="en-US" b="1" dirty="0" smtClean="0"/>
              <a:t>develop</a:t>
            </a:r>
          </a:p>
          <a:p>
            <a:r>
              <a:rPr lang="en-US" b="1" dirty="0" smtClean="0"/>
              <a:t>Generally feature branches are local branches </a:t>
            </a:r>
          </a:p>
          <a:p>
            <a:r>
              <a:rPr lang="en-US" b="1" dirty="0" smtClean="0"/>
              <a:t>Peer review is differential of feature branch with develop 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Complete Unit-Test, Static-Code Analysis and Peer-Review Changes before merging back to develop.</a:t>
            </a:r>
          </a:p>
          <a:p>
            <a:r>
              <a:rPr lang="en-US" b="1" dirty="0"/>
              <a:t>Feature branches are merged back to </a:t>
            </a:r>
            <a:r>
              <a:rPr lang="en-US" b="1" dirty="0" smtClean="0"/>
              <a:t>develop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Delete feature branch after its merged</a:t>
            </a:r>
          </a:p>
          <a:p>
            <a:r>
              <a:rPr lang="en-US" b="1" dirty="0" smtClean="0"/>
              <a:t>Confiz Feature Branch Naming Convention is like fb-JIRA-Ticket-Id</a:t>
            </a:r>
          </a:p>
          <a:p>
            <a:r>
              <a:rPr lang="en-US" b="1" dirty="0" smtClean="0"/>
              <a:t>Confiz Commit comment convention</a:t>
            </a:r>
          </a:p>
          <a:p>
            <a:r>
              <a:rPr lang="en-US" b="1" dirty="0" smtClean="0"/>
              <a:t>Git-</a:t>
            </a:r>
            <a:r>
              <a:rPr lang="en-US" b="1" dirty="0" err="1" smtClean="0"/>
              <a:t>Cmd</a:t>
            </a:r>
            <a:r>
              <a:rPr lang="en-US" b="1" dirty="0"/>
              <a:t> </a:t>
            </a:r>
            <a:r>
              <a:rPr lang="en-US" b="1" dirty="0" smtClean="0"/>
              <a:t>&gt; git commit –m “</a:t>
            </a:r>
            <a:r>
              <a:rPr lang="en-US" b="1" dirty="0"/>
              <a:t>fb-JIRA-Ticket-Id</a:t>
            </a:r>
          </a:p>
          <a:p>
            <a:pPr marL="0" indent="0">
              <a:buNone/>
            </a:pPr>
            <a:r>
              <a:rPr lang="en-US" b="1" dirty="0" smtClean="0"/>
              <a:t> Brief comment”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0" y="-4764"/>
            <a:ext cx="2362200" cy="114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/>
              <a:t>Git Release Branch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CB10-E6CD-479E-8A09-7CE79C73AE75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55" y="0"/>
            <a:ext cx="1381125" cy="126335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sz="2500" b="1" dirty="0"/>
              <a:t>release is derived from develop </a:t>
            </a:r>
            <a:r>
              <a:rPr lang="en-US" sz="2500" b="1" dirty="0" smtClean="0"/>
              <a:t>branch</a:t>
            </a:r>
          </a:p>
          <a:p>
            <a:r>
              <a:rPr lang="en-US" sz="2500" b="1" dirty="0" smtClean="0"/>
              <a:t>release branch </a:t>
            </a:r>
            <a:r>
              <a:rPr lang="en-US" sz="2500" b="1" dirty="0"/>
              <a:t>is a remote branch</a:t>
            </a:r>
          </a:p>
          <a:p>
            <a:r>
              <a:rPr lang="en-US" sz="2500" b="1" dirty="0"/>
              <a:t>release is intended for </a:t>
            </a:r>
            <a:r>
              <a:rPr lang="en-US" sz="2500" b="1" dirty="0" smtClean="0"/>
              <a:t>QA</a:t>
            </a:r>
          </a:p>
          <a:p>
            <a:r>
              <a:rPr lang="en-US" sz="2500" b="1" dirty="0" smtClean="0"/>
              <a:t>Git-</a:t>
            </a:r>
            <a:r>
              <a:rPr lang="en-US" sz="2500" b="1" dirty="0" err="1" smtClean="0"/>
              <a:t>Cmd</a:t>
            </a:r>
            <a:r>
              <a:rPr lang="en-US" sz="2500" b="1" dirty="0" smtClean="0"/>
              <a:t> &gt; git </a:t>
            </a:r>
            <a:r>
              <a:rPr lang="en-US" sz="2500" b="1" dirty="0"/>
              <a:t>push -u origin release</a:t>
            </a:r>
            <a:endParaRPr lang="en-US" sz="2500" b="1" dirty="0"/>
          </a:p>
          <a:p>
            <a:r>
              <a:rPr lang="en-US" sz="2500" b="1" dirty="0"/>
              <a:t>QA reported bug fixes is applied on release</a:t>
            </a:r>
          </a:p>
          <a:p>
            <a:r>
              <a:rPr lang="en-US" sz="2500" b="1" dirty="0"/>
              <a:t>release is merged back to develop and master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Delete </a:t>
            </a:r>
            <a:r>
              <a:rPr lang="en-US" b="1" i="1" dirty="0" smtClean="0">
                <a:solidFill>
                  <a:srgbClr val="FF0000"/>
                </a:solidFill>
              </a:rPr>
              <a:t>release </a:t>
            </a:r>
            <a:r>
              <a:rPr lang="en-US" b="1" i="1" dirty="0">
                <a:solidFill>
                  <a:srgbClr val="FF0000"/>
                </a:solidFill>
              </a:rPr>
              <a:t>branch after its merged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174" y="-4764"/>
            <a:ext cx="2136775" cy="126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0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 </a:t>
            </a:r>
            <a:r>
              <a:rPr lang="en-US" b="1" dirty="0" smtClean="0"/>
              <a:t>      Git </a:t>
            </a:r>
            <a:r>
              <a:rPr lang="en-US" b="1" dirty="0"/>
              <a:t>Repository Replication/Cloning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Following command replicate/clone already existing git repository</a:t>
            </a:r>
          </a:p>
          <a:p>
            <a:r>
              <a:rPr lang="en-US" b="1" dirty="0" smtClean="0"/>
              <a:t>Git-</a:t>
            </a:r>
            <a:r>
              <a:rPr lang="en-US" b="1" dirty="0" err="1" smtClean="0"/>
              <a:t>Cmd</a:t>
            </a:r>
            <a:r>
              <a:rPr lang="en-US" b="1" dirty="0"/>
              <a:t>&gt; git clone </a:t>
            </a:r>
            <a:r>
              <a:rPr lang="en-US" b="1" dirty="0" smtClean="0"/>
              <a:t>&lt;Repo-URL&gt;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CB10-E6CD-479E-8A09-7CE79C73AE75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0"/>
            <a:ext cx="1381125" cy="12633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3507581"/>
            <a:ext cx="5105400" cy="2733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750" y="-4764"/>
            <a:ext cx="2362200" cy="114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2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0" y="-4764"/>
            <a:ext cx="2362200" cy="11477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Confiz Git Branching Model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CB10-E6CD-479E-8A09-7CE79C73AE75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82" y="0"/>
            <a:ext cx="1381125" cy="126335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 descr="http://nvie.com/img/git-model@2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030407"/>
            <a:ext cx="6619875" cy="582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05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CB10-E6CD-479E-8A09-7CE79C73AE75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0"/>
            <a:ext cx="1381125" cy="126335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799" y="3810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Presented by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Faiz Hassan |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Sr.Software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Architect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1113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CC00"/>
                </a:solidFill>
              </a:rPr>
              <a:t>Git Training/Workshop</a:t>
            </a:r>
            <a:endParaRPr lang="en-US" sz="3600" b="1" dirty="0">
              <a:solidFill>
                <a:srgbClr val="00CC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899" y="3114675"/>
            <a:ext cx="23622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6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Branch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b="1" dirty="0" smtClean="0"/>
              <a:t>Git-</a:t>
            </a:r>
            <a:r>
              <a:rPr lang="en-US" b="1" dirty="0" err="1" smtClean="0"/>
              <a:t>Cmd</a:t>
            </a:r>
            <a:r>
              <a:rPr lang="en-US" b="1" dirty="0" smtClean="0"/>
              <a:t> &gt; git checkout &lt;develop&gt; #Target branch</a:t>
            </a:r>
          </a:p>
          <a:p>
            <a:r>
              <a:rPr lang="en-US" b="1" dirty="0"/>
              <a:t>Git-</a:t>
            </a:r>
            <a:r>
              <a:rPr lang="en-US" b="1" dirty="0" err="1"/>
              <a:t>Cmd</a:t>
            </a:r>
            <a:r>
              <a:rPr lang="en-US" b="1" dirty="0"/>
              <a:t> &gt; git </a:t>
            </a:r>
            <a:r>
              <a:rPr lang="en-US" b="1" dirty="0" smtClean="0"/>
              <a:t>pull origin </a:t>
            </a:r>
            <a:r>
              <a:rPr lang="en-US" b="1" dirty="0"/>
              <a:t>&lt;develop&gt;</a:t>
            </a:r>
            <a:endParaRPr lang="en-US" b="1" dirty="0" smtClean="0"/>
          </a:p>
          <a:p>
            <a:r>
              <a:rPr lang="en-US" b="1" dirty="0"/>
              <a:t> Git-</a:t>
            </a:r>
            <a:r>
              <a:rPr lang="en-US" b="1" dirty="0" err="1"/>
              <a:t>Cmd</a:t>
            </a:r>
            <a:r>
              <a:rPr lang="en-US" b="1" dirty="0"/>
              <a:t> &gt; git merge </a:t>
            </a:r>
            <a:r>
              <a:rPr lang="en-US" b="1" dirty="0" smtClean="0"/>
              <a:t>&lt;release&gt;      #Source branch</a:t>
            </a:r>
          </a:p>
          <a:p>
            <a:r>
              <a:rPr lang="en-US" b="1" dirty="0"/>
              <a:t>git push -u </a:t>
            </a:r>
            <a:r>
              <a:rPr lang="en-US" b="1" dirty="0" smtClean="0"/>
              <a:t>origin </a:t>
            </a:r>
            <a:r>
              <a:rPr lang="en-US" b="1" dirty="0"/>
              <a:t>&lt;develop&gt; </a:t>
            </a:r>
          </a:p>
          <a:p>
            <a:r>
              <a:rPr lang="en-US" b="1" dirty="0"/>
              <a:t> Git-</a:t>
            </a:r>
            <a:r>
              <a:rPr lang="en-US" b="1" dirty="0" err="1"/>
              <a:t>Cmd</a:t>
            </a:r>
            <a:r>
              <a:rPr lang="en-US" b="1" dirty="0"/>
              <a:t> &gt; </a:t>
            </a:r>
            <a:r>
              <a:rPr lang="en-US" b="1" dirty="0" smtClean="0"/>
              <a:t>git </a:t>
            </a:r>
            <a:r>
              <a:rPr lang="en-US" b="1" dirty="0"/>
              <a:t>push </a:t>
            </a:r>
            <a:r>
              <a:rPr lang="en-US" b="1"/>
              <a:t>origin </a:t>
            </a:r>
            <a:r>
              <a:rPr lang="en-US" b="1" smtClean="0"/>
              <a:t>--</a:t>
            </a:r>
            <a:r>
              <a:rPr lang="en-US" b="1" smtClean="0"/>
              <a:t>delete </a:t>
            </a:r>
            <a:r>
              <a:rPr lang="en-US" b="1" dirty="0"/>
              <a:t>&lt;release&gt;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CB10-E6CD-479E-8A09-7CE79C73AE75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2" descr="http://nvie.com/img/git-model@2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17651"/>
            <a:ext cx="8229600" cy="128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82" y="0"/>
            <a:ext cx="1381125" cy="12633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8174" y="-4764"/>
            <a:ext cx="2136775" cy="1268119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git push origin --delete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9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0" y="-4764"/>
            <a:ext cx="2362200" cy="11477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b="1" dirty="0" smtClean="0"/>
              <a:t>Resolving </a:t>
            </a:r>
            <a:r>
              <a:rPr lang="en-US" b="1" dirty="0"/>
              <a:t>Merging Conflicts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CB10-E6CD-479E-8A09-7CE79C73AE75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09" y="0"/>
            <a:ext cx="1381125" cy="126335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Resolving Merge Conflicts Manually</a:t>
            </a:r>
          </a:p>
          <a:p>
            <a:r>
              <a:rPr lang="en-US" b="1" dirty="0" smtClean="0"/>
              <a:t>Use some visual diff-tool like WinMerge</a:t>
            </a:r>
          </a:p>
          <a:p>
            <a:r>
              <a:rPr lang="en-US" b="1" dirty="0" smtClean="0"/>
              <a:t>Add WinMerge in .gitconfig</a:t>
            </a:r>
            <a:r>
              <a:rPr lang="en-US" b="1" dirty="0"/>
              <a:t> </a:t>
            </a:r>
            <a:r>
              <a:rPr lang="en-US" b="1" dirty="0" smtClean="0"/>
              <a:t>for auto invocation</a:t>
            </a:r>
          </a:p>
          <a:p>
            <a:r>
              <a:rPr lang="en-US" b="1" dirty="0"/>
              <a:t>[diff]  tool = </a:t>
            </a:r>
            <a:r>
              <a:rPr lang="en-US" b="1" dirty="0" err="1" smtClean="0"/>
              <a:t>winmerge</a:t>
            </a:r>
            <a:endParaRPr lang="en-US" b="1" dirty="0" smtClean="0"/>
          </a:p>
          <a:p>
            <a:r>
              <a:rPr lang="en-US" b="1" dirty="0" smtClean="0"/>
              <a:t>[</a:t>
            </a:r>
            <a:r>
              <a:rPr lang="en-US" b="1" dirty="0" err="1"/>
              <a:t>difftool</a:t>
            </a:r>
            <a:r>
              <a:rPr lang="en-US" b="1" dirty="0"/>
              <a:t> "</a:t>
            </a:r>
            <a:r>
              <a:rPr lang="en-US" b="1" dirty="0" err="1"/>
              <a:t>winmerge</a:t>
            </a:r>
            <a:r>
              <a:rPr lang="en-US" b="1" dirty="0"/>
              <a:t>"]  </a:t>
            </a:r>
            <a:r>
              <a:rPr lang="en-US" b="1" dirty="0" err="1"/>
              <a:t>cmd</a:t>
            </a:r>
            <a:r>
              <a:rPr lang="en-US" b="1" dirty="0"/>
              <a:t> = "'C:/Program Files (x86)/WinMerge/WinMergeU.exe'" -e "$LOCAL" "$</a:t>
            </a:r>
            <a:r>
              <a:rPr lang="en-US" b="1" dirty="0" smtClean="0"/>
              <a:t>REMOTE“</a:t>
            </a:r>
          </a:p>
          <a:p>
            <a:r>
              <a:rPr lang="en-US" b="1" dirty="0"/>
              <a:t>git </a:t>
            </a:r>
            <a:r>
              <a:rPr lang="en-US" b="1" dirty="0" err="1"/>
              <a:t>difftool</a:t>
            </a:r>
            <a:r>
              <a:rPr lang="en-US" b="1" dirty="0"/>
              <a:t> </a:t>
            </a:r>
            <a:r>
              <a:rPr lang="en-US" b="1" dirty="0" smtClean="0"/>
              <a:t>&lt;fb-branch&gt;  &lt;develop&gt;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91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0" y="-4764"/>
            <a:ext cx="2362200" cy="11477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b="1" dirty="0" smtClean="0"/>
              <a:t>Resolving </a:t>
            </a:r>
            <a:r>
              <a:rPr lang="en-US" b="1" dirty="0"/>
              <a:t>Merging Conflicts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CB10-E6CD-479E-8A09-7CE79C73AE75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09" y="0"/>
            <a:ext cx="1381125" cy="126335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1263355"/>
            <a:ext cx="8534400" cy="20132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" y="4114800"/>
            <a:ext cx="8229601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6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0" y="-4764"/>
            <a:ext cx="2362200" cy="11477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b="1" dirty="0" smtClean="0"/>
              <a:t>Resolving </a:t>
            </a:r>
            <a:r>
              <a:rPr lang="en-US" b="1" dirty="0"/>
              <a:t>Merging Conflicts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CB10-E6CD-479E-8A09-7CE79C73AE75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09" y="0"/>
            <a:ext cx="1381125" cy="126335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624010"/>
            <a:ext cx="8229600" cy="279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4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0" y="-4764"/>
            <a:ext cx="2362200" cy="11477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b="1" dirty="0" smtClean="0"/>
              <a:t>Resolving </a:t>
            </a:r>
            <a:r>
              <a:rPr lang="en-US" b="1" dirty="0"/>
              <a:t>Merging Conflicts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CB10-E6CD-479E-8A09-7CE79C73AE75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09" y="0"/>
            <a:ext cx="1381125" cy="126335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652587"/>
            <a:ext cx="8229600" cy="451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1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b="1" dirty="0" smtClean="0"/>
              <a:t>Git </a:t>
            </a:r>
            <a:r>
              <a:rPr lang="en-US" b="1" dirty="0"/>
              <a:t>Ignore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CB10-E6CD-479E-8A09-7CE79C73AE75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09" y="0"/>
            <a:ext cx="1381125" cy="126335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Git-Ignore file specifies rules to skip/ignore temporary files from staging</a:t>
            </a:r>
          </a:p>
          <a:p>
            <a:r>
              <a:rPr lang="en-US" b="1" dirty="0" smtClean="0"/>
              <a:t>Object files generated during build process</a:t>
            </a:r>
          </a:p>
          <a:p>
            <a:r>
              <a:rPr lang="en-US" b="1" dirty="0" smtClean="0"/>
              <a:t>IDE specific temporary files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0" y="-4764"/>
            <a:ext cx="2362200" cy="114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8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b="1" dirty="0"/>
              <a:t>Git Tagging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CB10-E6CD-479E-8A09-7CE79C73AE75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0"/>
            <a:ext cx="1381125" cy="126335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Tag is applied after release is merged back to master.</a:t>
            </a:r>
          </a:p>
          <a:p>
            <a:r>
              <a:rPr lang="en-US" b="1" dirty="0"/>
              <a:t>Possible versioning scheme </a:t>
            </a:r>
            <a:r>
              <a:rPr lang="en-US" b="1" i="1" dirty="0" err="1" smtClean="0">
                <a:solidFill>
                  <a:srgbClr val="FF0000"/>
                </a:solidFill>
              </a:rPr>
              <a:t>vSprintNumber.Major.Minor</a:t>
            </a:r>
            <a:endParaRPr lang="en-US" b="1" i="1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Git-</a:t>
            </a:r>
            <a:r>
              <a:rPr lang="en-US" b="1" dirty="0" err="1" smtClean="0"/>
              <a:t>Cmd</a:t>
            </a:r>
            <a:r>
              <a:rPr lang="en-US" b="1" dirty="0" smtClean="0"/>
              <a:t>&gt; git </a:t>
            </a:r>
            <a:r>
              <a:rPr lang="en-US" b="1" dirty="0"/>
              <a:t>tag -a </a:t>
            </a:r>
            <a:r>
              <a:rPr lang="en-US" b="1" dirty="0" err="1" smtClean="0"/>
              <a:t>vSN.m.n</a:t>
            </a:r>
            <a:r>
              <a:rPr lang="en-US" b="1" dirty="0" smtClean="0"/>
              <a:t> </a:t>
            </a:r>
            <a:r>
              <a:rPr lang="en-US" b="1" dirty="0"/>
              <a:t>-m </a:t>
            </a:r>
            <a:r>
              <a:rPr lang="en-US" b="1" dirty="0" smtClean="0"/>
              <a:t>“Release Tag </a:t>
            </a:r>
            <a:r>
              <a:rPr lang="en-US" b="1" dirty="0" err="1" smtClean="0"/>
              <a:t>vSN.m.n</a:t>
            </a:r>
            <a:r>
              <a:rPr lang="en-US" b="1" dirty="0" smtClean="0"/>
              <a:t>"</a:t>
            </a:r>
            <a:endParaRPr lang="en-US" b="1" dirty="0"/>
          </a:p>
          <a:p>
            <a:r>
              <a:rPr lang="en-US" b="1" dirty="0" smtClean="0"/>
              <a:t>Git-</a:t>
            </a:r>
            <a:r>
              <a:rPr lang="en-US" b="1" dirty="0" err="1" smtClean="0"/>
              <a:t>Cmd</a:t>
            </a:r>
            <a:r>
              <a:rPr lang="en-US" b="1" dirty="0" smtClean="0"/>
              <a:t>&gt; git </a:t>
            </a:r>
            <a:r>
              <a:rPr lang="en-US" b="1" dirty="0"/>
              <a:t>push origin </a:t>
            </a:r>
            <a:r>
              <a:rPr lang="en-US" b="1" dirty="0" err="1" smtClean="0"/>
              <a:t>vSN.m.n</a:t>
            </a:r>
            <a:endParaRPr lang="en-US" b="1" dirty="0" smtClean="0"/>
          </a:p>
          <a:p>
            <a:r>
              <a:rPr lang="en-US" b="1" dirty="0"/>
              <a:t>Git-</a:t>
            </a:r>
            <a:r>
              <a:rPr lang="en-US" b="1" dirty="0" err="1"/>
              <a:t>Cmd</a:t>
            </a:r>
            <a:r>
              <a:rPr lang="en-US" b="1" dirty="0"/>
              <a:t>&gt; </a:t>
            </a:r>
            <a:r>
              <a:rPr lang="en-US" b="1" dirty="0" smtClean="0"/>
              <a:t>git tag –l #list down active tags</a:t>
            </a:r>
          </a:p>
          <a:p>
            <a:r>
              <a:rPr lang="en-US" b="1" dirty="0"/>
              <a:t>Git-</a:t>
            </a:r>
            <a:r>
              <a:rPr lang="en-US" b="1" dirty="0" err="1"/>
              <a:t>Cmd</a:t>
            </a:r>
            <a:r>
              <a:rPr lang="en-US" b="1" dirty="0"/>
              <a:t>&gt; </a:t>
            </a:r>
            <a:r>
              <a:rPr lang="en-US" b="1" dirty="0" smtClean="0"/>
              <a:t>git </a:t>
            </a:r>
            <a:r>
              <a:rPr lang="en-US" b="1" dirty="0"/>
              <a:t>checkout &lt;</a:t>
            </a:r>
            <a:r>
              <a:rPr lang="en-US" b="1" dirty="0" err="1"/>
              <a:t>tag_name</a:t>
            </a:r>
            <a:r>
              <a:rPr lang="en-US" b="1" dirty="0"/>
              <a:t>&gt;</a:t>
            </a:r>
          </a:p>
          <a:p>
            <a:r>
              <a:rPr lang="en-US" b="1" dirty="0"/>
              <a:t>Git-</a:t>
            </a:r>
            <a:r>
              <a:rPr lang="en-US" b="1" dirty="0" err="1"/>
              <a:t>Cmd</a:t>
            </a:r>
            <a:r>
              <a:rPr lang="en-US" b="1" dirty="0"/>
              <a:t>&gt; </a:t>
            </a:r>
            <a:r>
              <a:rPr lang="en-US" b="1" dirty="0" smtClean="0"/>
              <a:t>git </a:t>
            </a:r>
            <a:r>
              <a:rPr lang="en-US" b="1" dirty="0"/>
              <a:t>checkout &lt;</a:t>
            </a:r>
            <a:r>
              <a:rPr lang="en-US" b="1" dirty="0" err="1"/>
              <a:t>tag_name</a:t>
            </a:r>
            <a:r>
              <a:rPr lang="en-US" b="1" dirty="0"/>
              <a:t>&gt; -b &lt;</a:t>
            </a:r>
            <a:r>
              <a:rPr lang="en-US" b="1" dirty="0" err="1"/>
              <a:t>branch_name</a:t>
            </a:r>
            <a:r>
              <a:rPr lang="en-US" b="1" dirty="0"/>
              <a:t>&gt;</a:t>
            </a:r>
            <a:endParaRPr lang="en-US" b="1" dirty="0" smtClean="0"/>
          </a:p>
          <a:p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0" y="-4764"/>
            <a:ext cx="2362200" cy="114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9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Further Reading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CB10-E6CD-479E-8A09-7CE79C73AE75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09" y="0"/>
            <a:ext cx="1381125" cy="126335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hlinkClick r:id="rId4"/>
              </a:rPr>
              <a:t>https://</a:t>
            </a:r>
            <a:r>
              <a:rPr lang="en-US" b="1" dirty="0" smtClean="0">
                <a:hlinkClick r:id="rId4"/>
              </a:rPr>
              <a:t>git-scm.com/documentation</a:t>
            </a:r>
          </a:p>
          <a:p>
            <a:r>
              <a:rPr lang="en-US" b="1" dirty="0">
                <a:hlinkClick r:id="rId4"/>
              </a:rPr>
              <a:t>https://www.atlassian.com/git/tutorials</a:t>
            </a:r>
          </a:p>
          <a:p>
            <a:r>
              <a:rPr lang="en-US" b="1" dirty="0" smtClean="0">
                <a:hlinkClick r:id="rId4"/>
              </a:rPr>
              <a:t>https</a:t>
            </a:r>
            <a:r>
              <a:rPr lang="en-US" b="1" dirty="0">
                <a:hlinkClick r:id="rId4"/>
              </a:rPr>
              <a:t>://githowto.com</a:t>
            </a:r>
            <a:r>
              <a:rPr lang="en-US" b="1" dirty="0" smtClean="0">
                <a:hlinkClick r:id="rId4"/>
              </a:rPr>
              <a:t>/</a:t>
            </a:r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750" y="-4764"/>
            <a:ext cx="2362200" cy="114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2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Answers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CB10-E6CD-479E-8A09-7CE79C73AE75}" type="slidenum">
              <a:rPr lang="en-US" smtClean="0"/>
              <a:t>28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33400" y="1066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B050"/>
                </a:solidFill>
              </a:rPr>
              <a:t>What’s on your Mind?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1" name="Content Placeholder 3" descr="MCj02934660000[1]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935162"/>
            <a:ext cx="1504188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MCj0293480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525962"/>
            <a:ext cx="1836738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MCj0304309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316162"/>
            <a:ext cx="1044575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MCj0304333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821" y="4221162"/>
            <a:ext cx="1806575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0"/>
            <a:ext cx="1381125" cy="12633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2750" y="-4764"/>
            <a:ext cx="2362200" cy="114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3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CB10-E6CD-479E-8A09-7CE79C73AE75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966884"/>
            <a:ext cx="7696200" cy="2514600"/>
          </a:xfrm>
          <a:prstGeom prst="rect">
            <a:avLst/>
          </a:prstGeom>
          <a:solidFill>
            <a:srgbClr val="78BF25"/>
          </a:solidFill>
          <a:ln>
            <a:solidFill>
              <a:srgbClr val="78BF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2"/>
          <p:cNvSpPr txBox="1"/>
          <p:nvPr/>
        </p:nvSpPr>
        <p:spPr>
          <a:xfrm>
            <a:off x="2514599" y="1805084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latin typeface="Segoe UI" pitchFamily="34" charset="0"/>
                <a:cs typeface="Segoe UI" pitchFamily="34" charset="0"/>
              </a:rPr>
              <a:t>Thank You</a:t>
            </a:r>
            <a:r>
              <a:rPr lang="en-US" sz="28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800" dirty="0" smtClean="0">
                <a:latin typeface="Segoe UI" pitchFamily="34" charset="0"/>
                <a:cs typeface="Segoe UI" pitchFamily="34" charset="0"/>
              </a:rPr>
              <a:t>for participating!</a:t>
            </a:r>
          </a:p>
        </p:txBody>
      </p:sp>
      <p:pic>
        <p:nvPicPr>
          <p:cNvPr id="7" name="Picture 6" descr="C:\Users\confiz\AppData\Roaming\Skype\My Skype Received Files\C whi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60" y="1424084"/>
            <a:ext cx="163043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/>
        </p:nvSpPr>
        <p:spPr>
          <a:xfrm>
            <a:off x="6553199" y="54182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38BA12-F7CB-445C-9492-C4CF3BF3AE4E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9" name="Picture 8" descr="C:\Users\confiz\Desktop\1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4417916"/>
            <a:ext cx="9142413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3"/>
          <p:cNvSpPr>
            <a:spLocks noGrp="1"/>
          </p:cNvSpPr>
          <p:nvPr/>
        </p:nvSpPr>
        <p:spPr>
          <a:xfrm>
            <a:off x="3124199" y="541823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www.confiz.com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3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Version/Revision/Source Control Manage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Centralized VS Distributed Version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Git Revision Control Management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GitHub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Git </a:t>
            </a:r>
            <a:r>
              <a:rPr lang="en-US" b="1" dirty="0" smtClean="0"/>
              <a:t>Repositories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Git Setup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Branch Initialization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Branch </a:t>
            </a:r>
            <a:r>
              <a:rPr lang="en-US" b="1" dirty="0" smtClean="0"/>
              <a:t>Creation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Branch </a:t>
            </a:r>
            <a:r>
              <a:rPr lang="en-US" b="1" dirty="0" smtClean="0"/>
              <a:t>Operations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Git Master Branch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Git Develop Branch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Git Feature Branches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CB10-E6CD-479E-8A09-7CE79C73AE75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0"/>
            <a:ext cx="1381125" cy="12633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0" y="-4764"/>
            <a:ext cx="2362200" cy="114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4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80000"/>
              </a:lnSpc>
              <a:buFont typeface="+mj-lt"/>
              <a:buAutoNum type="arabicPeriod" startAt="13"/>
            </a:pPr>
            <a:r>
              <a:rPr lang="en-US" sz="2700" b="1" dirty="0"/>
              <a:t>Git Release Branch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 startAt="13"/>
            </a:pPr>
            <a:r>
              <a:rPr lang="en-US" sz="2700" b="1" dirty="0" smtClean="0"/>
              <a:t>Git Repository Replication/Cloning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 startAt="13"/>
            </a:pPr>
            <a:r>
              <a:rPr lang="en-US" sz="2700" b="1" dirty="0" smtClean="0"/>
              <a:t>Confiz Git Branching Model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 startAt="13"/>
            </a:pPr>
            <a:r>
              <a:rPr lang="en-US" sz="2700" b="1" dirty="0" smtClean="0"/>
              <a:t>Branch Merging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 startAt="13"/>
            </a:pPr>
            <a:r>
              <a:rPr lang="en-US" sz="2700" b="1" dirty="0" smtClean="0"/>
              <a:t>Resolving Merging Conflicts  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 startAt="13"/>
            </a:pPr>
            <a:r>
              <a:rPr lang="en-US" sz="2700" b="1" dirty="0" smtClean="0"/>
              <a:t>Git Ignore</a:t>
            </a:r>
            <a:endParaRPr lang="en-US" sz="2700" b="1" dirty="0"/>
          </a:p>
          <a:p>
            <a:pPr marL="514350" indent="-514350">
              <a:lnSpc>
                <a:spcPct val="80000"/>
              </a:lnSpc>
              <a:buFont typeface="+mj-lt"/>
              <a:buAutoNum type="arabicPeriod" startAt="13"/>
            </a:pPr>
            <a:r>
              <a:rPr lang="en-US" sz="2700" b="1" dirty="0" smtClean="0"/>
              <a:t>Git </a:t>
            </a:r>
            <a:r>
              <a:rPr lang="en-US" sz="2700" b="1" dirty="0"/>
              <a:t>Tagging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 startAt="13"/>
            </a:pPr>
            <a:r>
              <a:rPr lang="en-US" sz="2700" b="1" dirty="0"/>
              <a:t>Further </a:t>
            </a:r>
            <a:r>
              <a:rPr lang="en-US" sz="2700" b="1" dirty="0" smtClean="0"/>
              <a:t>Reading</a:t>
            </a:r>
            <a:endParaRPr lang="en-US" sz="2700" b="1" dirty="0"/>
          </a:p>
          <a:p>
            <a:pPr marL="0" indent="0">
              <a:lnSpc>
                <a:spcPct val="80000"/>
              </a:lnSpc>
              <a:buNone/>
            </a:pPr>
            <a:endParaRPr lang="en-US" sz="27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CB10-E6CD-479E-8A09-7CE79C73AE75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0"/>
            <a:ext cx="1381125" cy="12633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0" y="-4764"/>
            <a:ext cx="2362200" cy="114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3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0" y="-4764"/>
            <a:ext cx="2362200" cy="11477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Version/Revision/Source Control Manage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500" b="1" dirty="0" smtClean="0"/>
              <a:t>Revision </a:t>
            </a:r>
            <a:r>
              <a:rPr lang="en-US" sz="2500" b="1" dirty="0"/>
              <a:t>control is any kind of practice that tracks and provides control over changes to source </a:t>
            </a:r>
            <a:r>
              <a:rPr lang="en-US" sz="2500" b="1" dirty="0" smtClean="0"/>
              <a:t>code. </a:t>
            </a:r>
          </a:p>
          <a:p>
            <a:pPr algn="just"/>
            <a:r>
              <a:rPr lang="en-US" sz="2500" b="1" dirty="0"/>
              <a:t>Revision control software to maintain documentation and configuration files as well as source </a:t>
            </a:r>
            <a:r>
              <a:rPr lang="en-US" sz="2500" b="1" dirty="0" smtClean="0"/>
              <a:t>code.</a:t>
            </a:r>
          </a:p>
          <a:p>
            <a:pPr algn="just"/>
            <a:r>
              <a:rPr lang="en-US" sz="2500" b="1" dirty="0" smtClean="0"/>
              <a:t>Teams </a:t>
            </a:r>
            <a:r>
              <a:rPr lang="en-US" sz="2500" b="1" dirty="0"/>
              <a:t>design, develop and deploy </a:t>
            </a:r>
            <a:r>
              <a:rPr lang="en-US" sz="2500" b="1" dirty="0" smtClean="0"/>
              <a:t>software.</a:t>
            </a:r>
          </a:p>
          <a:p>
            <a:pPr algn="just"/>
            <a:r>
              <a:rPr lang="en-US" sz="2500" b="1" dirty="0"/>
              <a:t>Multiple versions of the same software to be deployed in different sites.</a:t>
            </a:r>
          </a:p>
          <a:p>
            <a:pPr algn="just"/>
            <a:r>
              <a:rPr lang="en-US" sz="2500" b="1" dirty="0" smtClean="0"/>
              <a:t>Software's </a:t>
            </a:r>
            <a:r>
              <a:rPr lang="en-US" sz="2500" b="1" dirty="0"/>
              <a:t>developers to be working simultaneously on </a:t>
            </a:r>
            <a:r>
              <a:rPr lang="en-US" sz="2500" b="1" dirty="0" smtClean="0"/>
              <a:t>updates and bug fixing.</a:t>
            </a:r>
          </a:p>
          <a:p>
            <a:pPr algn="just"/>
            <a:r>
              <a:rPr lang="en-US" sz="2500" b="1" dirty="0" smtClean="0"/>
              <a:t>Process of retaining </a:t>
            </a:r>
            <a:r>
              <a:rPr lang="en-US" sz="2500" b="1" dirty="0"/>
              <a:t>multiple copies of the different versions of the program, and label them </a:t>
            </a:r>
            <a:r>
              <a:rPr lang="en-US" sz="2500" b="1" dirty="0" smtClean="0"/>
              <a:t>appropriately.</a:t>
            </a:r>
            <a:endParaRPr lang="en-US" sz="2500" b="1" dirty="0"/>
          </a:p>
          <a:p>
            <a:pPr algn="just"/>
            <a:endParaRPr lang="en-US" sz="2500" dirty="0" smtClean="0"/>
          </a:p>
          <a:p>
            <a:pPr algn="just"/>
            <a:endParaRPr lang="en-US" sz="2500" dirty="0" smtClean="0"/>
          </a:p>
          <a:p>
            <a:pPr algn="just"/>
            <a:endParaRPr lang="en-US" sz="2500" dirty="0" smtClean="0"/>
          </a:p>
          <a:p>
            <a:pPr algn="just"/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CB10-E6CD-479E-8A09-7CE79C73AE75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0"/>
            <a:ext cx="1381125" cy="126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9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 </a:t>
            </a:r>
            <a:r>
              <a:rPr lang="en-US" b="1" dirty="0" smtClean="0"/>
              <a:t>       Centralized </a:t>
            </a:r>
            <a:r>
              <a:rPr lang="en-US" b="1" dirty="0"/>
              <a:t>VS Distributed Version Control</a:t>
            </a:r>
            <a:br>
              <a:rPr lang="en-US" b="1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500" b="1" dirty="0" smtClean="0"/>
              <a:t>Centralized</a:t>
            </a:r>
            <a:r>
              <a:rPr lang="en-US" sz="2500" b="1" dirty="0"/>
              <a:t>: </a:t>
            </a:r>
            <a:r>
              <a:rPr lang="en-US" sz="2500" b="1" dirty="0" smtClean="0"/>
              <a:t>Single </a:t>
            </a:r>
            <a:r>
              <a:rPr lang="en-US" sz="2500" b="1" dirty="0"/>
              <a:t>“central” copy of the </a:t>
            </a:r>
            <a:r>
              <a:rPr lang="en-US" sz="2500" b="1" dirty="0" smtClean="0"/>
              <a:t>project.</a:t>
            </a:r>
          </a:p>
          <a:p>
            <a:pPr algn="just"/>
            <a:r>
              <a:rPr lang="en-US" sz="2500" b="1" dirty="0"/>
              <a:t>Centralized: </a:t>
            </a:r>
            <a:r>
              <a:rPr lang="en-US" sz="2500" b="1" dirty="0" smtClean="0"/>
              <a:t>Programmers </a:t>
            </a:r>
            <a:r>
              <a:rPr lang="en-US" sz="2500" b="1" dirty="0"/>
              <a:t>will “commit” their changes to this central </a:t>
            </a:r>
            <a:r>
              <a:rPr lang="en-US" sz="2500" b="1" dirty="0" smtClean="0"/>
              <a:t>copy.</a:t>
            </a:r>
          </a:p>
          <a:p>
            <a:pPr algn="just"/>
            <a:r>
              <a:rPr lang="en-US" sz="2500" b="1" dirty="0"/>
              <a:t>Centralized</a:t>
            </a:r>
            <a:r>
              <a:rPr lang="en-US" sz="2500" b="1" dirty="0" smtClean="0"/>
              <a:t>: </a:t>
            </a:r>
            <a:r>
              <a:rPr lang="en-US" sz="2500" b="1" dirty="0"/>
              <a:t>“Committing” a change simply means recording the change in the central system</a:t>
            </a:r>
            <a:r>
              <a:rPr lang="en-US" sz="2500" b="1" dirty="0" smtClean="0"/>
              <a:t>.</a:t>
            </a:r>
          </a:p>
          <a:p>
            <a:pPr algn="just"/>
            <a:r>
              <a:rPr lang="en-US" sz="2500" b="1" dirty="0"/>
              <a:t>Centralized</a:t>
            </a:r>
            <a:r>
              <a:rPr lang="en-US" sz="2500" b="1" dirty="0" smtClean="0"/>
              <a:t>: Examples </a:t>
            </a:r>
            <a:r>
              <a:rPr lang="en-US" sz="2500" b="1" dirty="0"/>
              <a:t>Subversion (SVN), Perforce</a:t>
            </a:r>
          </a:p>
          <a:p>
            <a:pPr algn="just"/>
            <a:r>
              <a:rPr lang="en-US" sz="2500" b="1" dirty="0" smtClean="0"/>
              <a:t>Distributed: Every </a:t>
            </a:r>
            <a:r>
              <a:rPr lang="en-US" sz="2500" b="1" dirty="0"/>
              <a:t>developer “clones” a copy of a </a:t>
            </a:r>
            <a:r>
              <a:rPr lang="en-US" sz="2500" b="1" dirty="0" smtClean="0"/>
              <a:t>repository</a:t>
            </a:r>
          </a:p>
          <a:p>
            <a:pPr algn="just"/>
            <a:r>
              <a:rPr lang="en-US" sz="2500" b="1" dirty="0" smtClean="0"/>
              <a:t>Distributed</a:t>
            </a:r>
            <a:r>
              <a:rPr lang="en-US" sz="2500" b="1" dirty="0"/>
              <a:t>: </a:t>
            </a:r>
            <a:r>
              <a:rPr lang="en-US" sz="2500" b="1" dirty="0" smtClean="0"/>
              <a:t>Clone has </a:t>
            </a:r>
            <a:r>
              <a:rPr lang="en-US" sz="2500" b="1" dirty="0"/>
              <a:t>all of the metadata of the </a:t>
            </a:r>
            <a:r>
              <a:rPr lang="en-US" sz="2500" b="1" dirty="0" smtClean="0"/>
              <a:t>original.</a:t>
            </a:r>
            <a:endParaRPr lang="en-US" sz="2500" dirty="0" smtClean="0"/>
          </a:p>
          <a:p>
            <a:pPr algn="just"/>
            <a:r>
              <a:rPr lang="en-US" sz="2500" b="1" dirty="0"/>
              <a:t>Distributed: Performing actions other than pushing and pulling </a:t>
            </a:r>
            <a:r>
              <a:rPr lang="en-US" sz="2500" b="1" dirty="0" smtClean="0"/>
              <a:t>change-sets </a:t>
            </a:r>
            <a:r>
              <a:rPr lang="en-US" sz="2500" b="1" dirty="0"/>
              <a:t>is extremely </a:t>
            </a:r>
            <a:r>
              <a:rPr lang="en-US" sz="2500" b="1" dirty="0" smtClean="0"/>
              <a:t>fast.</a:t>
            </a:r>
          </a:p>
          <a:p>
            <a:pPr algn="just"/>
            <a:r>
              <a:rPr lang="en-US" sz="2500" b="1" dirty="0" smtClean="0"/>
              <a:t>Distributed: No need of internet connection all the time.</a:t>
            </a:r>
          </a:p>
          <a:p>
            <a:pPr algn="just"/>
            <a:r>
              <a:rPr lang="en-US" sz="2500" b="1" dirty="0"/>
              <a:t>Distributed</a:t>
            </a:r>
            <a:r>
              <a:rPr lang="en-US" sz="2500" b="1" dirty="0" smtClean="0"/>
              <a:t>: </a:t>
            </a:r>
            <a:r>
              <a:rPr lang="en-US" sz="2500" b="1" dirty="0"/>
              <a:t>Examples Git, Mercurial</a:t>
            </a:r>
            <a:endParaRPr lang="en-US" sz="2500" b="1" dirty="0" smtClean="0"/>
          </a:p>
          <a:p>
            <a:pPr algn="just"/>
            <a:endParaRPr lang="en-US" sz="2500" dirty="0" smtClean="0"/>
          </a:p>
          <a:p>
            <a:pPr algn="just"/>
            <a:endParaRPr lang="en-US" sz="2500" dirty="0" smtClean="0"/>
          </a:p>
          <a:p>
            <a:pPr algn="just"/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CB10-E6CD-479E-8A09-7CE79C73AE75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7200"/>
            <a:ext cx="1381125" cy="12633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0" y="-4764"/>
            <a:ext cx="2362200" cy="114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0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0" y="-4764"/>
            <a:ext cx="2362200" cy="11477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       </a:t>
            </a:r>
            <a:br>
              <a:rPr lang="en-US" b="1" dirty="0" smtClean="0"/>
            </a:br>
            <a:r>
              <a:rPr lang="en-US" b="1" dirty="0"/>
              <a:t> </a:t>
            </a:r>
            <a:r>
              <a:rPr lang="en-US" b="1" dirty="0" smtClean="0"/>
              <a:t>       Git Version </a:t>
            </a:r>
            <a:r>
              <a:rPr lang="en-US" b="1" dirty="0"/>
              <a:t>Control Management System</a:t>
            </a:r>
            <a:br>
              <a:rPr lang="en-US" b="1" dirty="0"/>
            </a:b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b="1" dirty="0"/>
              <a:t>Git is a version control system (VCS) for tracking changes in computer files. </a:t>
            </a:r>
          </a:p>
          <a:p>
            <a:pPr algn="just"/>
            <a:r>
              <a:rPr lang="en-US" sz="2500" b="1" dirty="0"/>
              <a:t>Primarily used for source code management in software development.</a:t>
            </a:r>
          </a:p>
          <a:p>
            <a:pPr algn="just"/>
            <a:r>
              <a:rPr lang="en-US" sz="2500" b="1" dirty="0"/>
              <a:t>Distributed revision control system that is aimed at speed, data integrity, and support for distributed, non-linear workflows.</a:t>
            </a:r>
          </a:p>
          <a:p>
            <a:pPr algn="just"/>
            <a:r>
              <a:rPr lang="en-US" sz="2500" b="1" dirty="0"/>
              <a:t>Git was created by Linus Torvalds in 2005 for development of the Linux kernel.</a:t>
            </a:r>
          </a:p>
          <a:p>
            <a:pPr marL="0" indent="0" algn="just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CB10-E6CD-479E-8A09-7CE79C73AE75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-27709"/>
            <a:ext cx="1381125" cy="126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6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CB10-E6CD-479E-8A09-7CE79C73AE75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0"/>
            <a:ext cx="1381125" cy="1263355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09600" y="152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b="1" dirty="0"/>
              <a:t>GitHub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b="1" dirty="0"/>
              <a:t>GitHub is a web-based Git or version control repository hosted as a cloud service</a:t>
            </a:r>
            <a:r>
              <a:rPr lang="en-US" sz="2500" b="1" dirty="0" smtClean="0"/>
              <a:t>.</a:t>
            </a:r>
          </a:p>
          <a:p>
            <a:pPr algn="just"/>
            <a:r>
              <a:rPr lang="en-US" sz="2500" b="1" dirty="0" smtClean="0"/>
              <a:t>Offers </a:t>
            </a:r>
            <a:r>
              <a:rPr lang="en-US" sz="2500" b="1" dirty="0"/>
              <a:t>all of the distributed version control and source code management </a:t>
            </a:r>
            <a:r>
              <a:rPr lang="en-US" sz="2500" b="1" dirty="0" smtClean="0"/>
              <a:t>functionality.</a:t>
            </a:r>
          </a:p>
          <a:p>
            <a:pPr algn="just"/>
            <a:r>
              <a:rPr lang="en-US" sz="2500" b="1" dirty="0"/>
              <a:t>GitHub provides a Web-based graphical interface</a:t>
            </a:r>
            <a:r>
              <a:rPr lang="en-US" sz="2500" b="1" dirty="0" smtClean="0"/>
              <a:t>.</a:t>
            </a:r>
          </a:p>
          <a:p>
            <a:pPr algn="just"/>
            <a:r>
              <a:rPr lang="en-US" sz="2500" b="1" dirty="0"/>
              <a:t>Git is a web-based platform for working on projects in a more collaborative way.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4879181"/>
            <a:ext cx="3286125" cy="1362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750" y="-4764"/>
            <a:ext cx="2362200" cy="114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8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Git Repositories</a:t>
            </a:r>
            <a:br>
              <a:rPr lang="en-US" b="1" dirty="0"/>
            </a:br>
            <a:r>
              <a:rPr lang="en-US" dirty="0" smtClean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b="1" dirty="0"/>
              <a:t>In revision control systems, a repository is an on-disk data structure which stores metadata for a set of files and/or directory structure.</a:t>
            </a:r>
          </a:p>
          <a:p>
            <a:pPr algn="just"/>
            <a:r>
              <a:rPr lang="en-US" sz="2500" b="1" dirty="0"/>
              <a:t>Main purpose of a repository is to store a set of files, as well as the history of changes made to those files</a:t>
            </a:r>
          </a:p>
          <a:p>
            <a:pPr algn="just"/>
            <a:r>
              <a:rPr lang="en-US" sz="2500" b="1" dirty="0"/>
              <a:t>A historical record of changes in the repository.</a:t>
            </a:r>
          </a:p>
          <a:p>
            <a:pPr algn="just"/>
            <a:r>
              <a:rPr lang="en-US" sz="2500" b="1" dirty="0"/>
              <a:t>A set of commit objects.</a:t>
            </a:r>
          </a:p>
          <a:p>
            <a:pPr algn="just"/>
            <a:r>
              <a:rPr lang="en-US" sz="2500" b="1" dirty="0"/>
              <a:t>A set of references to commit objects, called heads.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CB10-E6CD-479E-8A09-7CE79C73AE75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0"/>
            <a:ext cx="1381125" cy="12633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750" y="-4764"/>
            <a:ext cx="2362200" cy="114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38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2207</TotalTime>
  <Words>1304</Words>
  <Application>Microsoft Office PowerPoint</Application>
  <PresentationFormat>On-screen Show (4:3)</PresentationFormat>
  <Paragraphs>228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 Unicode MS</vt:lpstr>
      <vt:lpstr>Arial</vt:lpstr>
      <vt:lpstr>Calibri</vt:lpstr>
      <vt:lpstr>Segoe UI</vt:lpstr>
      <vt:lpstr>Office Theme</vt:lpstr>
      <vt:lpstr>PowerPoint Presentation</vt:lpstr>
      <vt:lpstr>Presented by Faiz Hassan | Sr.Software Architect</vt:lpstr>
      <vt:lpstr>Agenda</vt:lpstr>
      <vt:lpstr>Agenda</vt:lpstr>
      <vt:lpstr>Version/Revision/Source Control Manage System</vt:lpstr>
      <vt:lpstr>         Centralized VS Distributed Version Control  </vt:lpstr>
      <vt:lpstr>                Git Version Control Management System   </vt:lpstr>
      <vt:lpstr> </vt:lpstr>
      <vt:lpstr>Git Repositories  </vt:lpstr>
      <vt:lpstr> </vt:lpstr>
      <vt:lpstr>Branch Initialization</vt:lpstr>
      <vt:lpstr> </vt:lpstr>
      <vt:lpstr>   Branch Operations  </vt:lpstr>
      <vt:lpstr>Git Master Branch</vt:lpstr>
      <vt:lpstr> Git Develop Branch</vt:lpstr>
      <vt:lpstr>Git Feature Branches</vt:lpstr>
      <vt:lpstr>Git Release Branch</vt:lpstr>
      <vt:lpstr>        Git Repository Replication/Cloning</vt:lpstr>
      <vt:lpstr> Confiz Git Branching Model  </vt:lpstr>
      <vt:lpstr>Branch Merging</vt:lpstr>
      <vt:lpstr>   Resolving Merging Conflicts </vt:lpstr>
      <vt:lpstr>   Resolving Merging Conflicts </vt:lpstr>
      <vt:lpstr>   Resolving Merging Conflicts </vt:lpstr>
      <vt:lpstr>   Resolving Merging Conflicts </vt:lpstr>
      <vt:lpstr>    Git Ignore </vt:lpstr>
      <vt:lpstr>Git Tagging</vt:lpstr>
      <vt:lpstr>Further Reading</vt:lpstr>
      <vt:lpstr>Questions Answers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PCI-DSS Faiz Hassan | Software Architect</dc:title>
  <dc:creator>Faiz</dc:creator>
  <cp:lastModifiedBy>Faiz Farhan</cp:lastModifiedBy>
  <cp:revision>212</cp:revision>
  <dcterms:created xsi:type="dcterms:W3CDTF">2016-03-15T07:41:59Z</dcterms:created>
  <dcterms:modified xsi:type="dcterms:W3CDTF">2017-07-04T07:40:42Z</dcterms:modified>
</cp:coreProperties>
</file>