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1"/>
    <p:restoredTop sz="94648"/>
  </p:normalViewPr>
  <p:slideViewPr>
    <p:cSldViewPr snapToGrid="0">
      <p:cViewPr>
        <p:scale>
          <a:sx n="86" d="100"/>
          <a:sy n="86" d="100"/>
        </p:scale>
        <p:origin x="-8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27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68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3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8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1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3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9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9" r:id="rId6"/>
    <p:sldLayoutId id="2147483834" r:id="rId7"/>
    <p:sldLayoutId id="2147483835" r:id="rId8"/>
    <p:sldLayoutId id="2147483836" r:id="rId9"/>
    <p:sldLayoutId id="2147483838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73A12226-9913-C025-23F0-3EC592A229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8509" r="1" b="1426"/>
          <a:stretch/>
        </p:blipFill>
        <p:spPr>
          <a:xfrm>
            <a:off x="1" y="10"/>
            <a:ext cx="12183122" cy="6857989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38469940-78AA-86F9-F4B3-83AED2BCF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73" y="5646200"/>
            <a:ext cx="3633923" cy="807304"/>
          </a:xfrm>
        </p:spPr>
        <p:txBody>
          <a:bodyPr anchor="ctr">
            <a:normAutofit/>
          </a:bodyPr>
          <a:lstStyle/>
          <a:p>
            <a:r>
              <a:rPr lang="es-MX" sz="2000" b="1" dirty="0">
                <a:solidFill>
                  <a:srgbClr val="FFFFFF"/>
                </a:solidFill>
              </a:rPr>
              <a:t>Fernando Herrera Garza</a:t>
            </a:r>
          </a:p>
          <a:p>
            <a:r>
              <a:rPr lang="es-MX" sz="2000" i="1" dirty="0">
                <a:solidFill>
                  <a:srgbClr val="FFFFFF"/>
                </a:solidFill>
              </a:rPr>
              <a:t>Nov 2nd, 2023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76F74B26-E682-C954-244C-4450081FB82F}"/>
              </a:ext>
            </a:extLst>
          </p:cNvPr>
          <p:cNvSpPr txBox="1">
            <a:spLocks/>
          </p:cNvSpPr>
          <p:nvPr/>
        </p:nvSpPr>
        <p:spPr>
          <a:xfrm>
            <a:off x="601672" y="2419453"/>
            <a:ext cx="8085127" cy="8073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6600" b="1" dirty="0">
                <a:solidFill>
                  <a:srgbClr val="FFFFFF"/>
                </a:solidFill>
              </a:rPr>
              <a:t>Analysis of Product Sales During the Month of January</a:t>
            </a:r>
            <a:endParaRPr lang="es-MX" sz="66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80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677A9-97E4-6196-2CB9-677F898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28" y="1289765"/>
            <a:ext cx="5742189" cy="4270963"/>
          </a:xfrm>
        </p:spPr>
        <p:txBody>
          <a:bodyPr anchor="ctr">
            <a:normAutofit/>
          </a:bodyPr>
          <a:lstStyle/>
          <a:p>
            <a:pPr algn="ctr"/>
            <a:r>
              <a:rPr lang="es-MX" sz="72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12EB4-6D2A-A8A4-70B7-3681EB7A0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900" y="623186"/>
            <a:ext cx="4685916" cy="597441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s-MX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purpose of this analysis is to obtain the following insights regarding the company’s sales during the month of January:</a:t>
            </a:r>
          </a:p>
          <a:p>
            <a:pPr marL="0" indent="0">
              <a:buNone/>
            </a:pPr>
            <a:endParaRPr lang="es-MX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Top five customers who placed the most orders in January.</a:t>
            </a:r>
          </a:p>
          <a:p>
            <a:pPr marL="0" indent="0">
              <a:buNone/>
            </a:pPr>
            <a:endParaRPr lang="es-MX" sz="16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Most popular productAgrupationID based on the total number of cases ordered.</a:t>
            </a:r>
          </a:p>
          <a:p>
            <a:endParaRPr lang="es-MX" sz="16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Most ordered product ID of each productAgrupationID.</a:t>
            </a:r>
          </a:p>
          <a:p>
            <a:pPr marL="0" indent="0">
              <a:buNone/>
            </a:pPr>
            <a:endParaRPr lang="es-MX" sz="16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ales volume variation across different territories.</a:t>
            </a:r>
          </a:p>
          <a:p>
            <a:pPr marL="0" indent="0">
              <a:buNone/>
            </a:pPr>
            <a:endParaRPr lang="es-MX" sz="1600" b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s-MX" sz="160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Notable patterns or trends in the productAgrupationID with high sales volume.</a:t>
            </a:r>
          </a:p>
          <a:p>
            <a:pPr marL="0" indent="0">
              <a:buNone/>
            </a:pPr>
            <a:endParaRPr lang="es-MX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99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216555F-3B87-2DDF-D1CA-9CEF2E35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75" y="310783"/>
            <a:ext cx="8000092" cy="2276764"/>
          </a:xfrm>
        </p:spPr>
        <p:txBody>
          <a:bodyPr anchor="ctr">
            <a:normAutofit/>
          </a:bodyPr>
          <a:lstStyle/>
          <a:p>
            <a:r>
              <a:rPr lang="es-MX" sz="7200" b="1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EAC014-A942-3D24-4E35-338C2C49920F}"/>
              </a:ext>
            </a:extLst>
          </p:cNvPr>
          <p:cNvSpPr txBox="1"/>
          <p:nvPr/>
        </p:nvSpPr>
        <p:spPr>
          <a:xfrm>
            <a:off x="4242216" y="2893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F59335E-BD04-3E6C-21A5-D042FBC9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96" y="2035207"/>
            <a:ext cx="10823667" cy="10770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800" dirty="0">
                <a:solidFill>
                  <a:schemeClr val="bg1"/>
                </a:solidFill>
              </a:rPr>
              <a:t>The data was previously cleaned in order to avoid faulty entries from affecting the results. Discarded entries in this data set were due to:</a:t>
            </a:r>
            <a:endParaRPr lang="es-MX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1FBE2BB-4AA7-3FDA-36D0-B110C797EB23}"/>
              </a:ext>
            </a:extLst>
          </p:cNvPr>
          <p:cNvSpPr txBox="1">
            <a:spLocks/>
          </p:cNvSpPr>
          <p:nvPr/>
        </p:nvSpPr>
        <p:spPr>
          <a:xfrm>
            <a:off x="698201" y="2284794"/>
            <a:ext cx="10823667" cy="3649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s-MX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Duplicated values.</a:t>
            </a:r>
          </a:p>
          <a:p>
            <a:pPr lvl="1"/>
            <a:r>
              <a:rPr lang="es-MX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Negative values in the Product Cases Ordered column.</a:t>
            </a:r>
            <a:endParaRPr lang="es-MX" sz="12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s-MX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MX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1A8B1E2E-D190-89D5-F14B-C14E1AC97701}"/>
              </a:ext>
            </a:extLst>
          </p:cNvPr>
          <p:cNvSpPr txBox="1">
            <a:spLocks/>
          </p:cNvSpPr>
          <p:nvPr/>
        </p:nvSpPr>
        <p:spPr>
          <a:xfrm>
            <a:off x="736153" y="4663191"/>
            <a:ext cx="10823667" cy="1640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800" dirty="0">
                <a:solidFill>
                  <a:schemeClr val="bg1"/>
                </a:solidFill>
              </a:rPr>
              <a:t>Other transformations were performed regarding the </a:t>
            </a:r>
            <a:r>
              <a:rPr lang="es-MX" sz="2400" b="1" dirty="0">
                <a:solidFill>
                  <a:schemeClr val="bg1"/>
                </a:solidFill>
              </a:rPr>
              <a:t>Territory</a:t>
            </a:r>
            <a:r>
              <a:rPr lang="es-MX" sz="2800" dirty="0">
                <a:solidFill>
                  <a:schemeClr val="bg1"/>
                </a:solidFill>
              </a:rPr>
              <a:t> and </a:t>
            </a:r>
            <a:r>
              <a:rPr lang="es-MX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 Cases Ordered</a:t>
            </a:r>
            <a:r>
              <a:rPr lang="es-MX" sz="2800" dirty="0">
                <a:solidFill>
                  <a:schemeClr val="bg1"/>
                </a:solidFill>
              </a:rPr>
              <a:t> columns, involving the assignment of a region to each Territory and the adjustment of the Product Cases Ordered since the values consisted on mostly non-integers.</a:t>
            </a:r>
            <a:endParaRPr lang="es-MX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4334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8000" b="0" dirty="0">
                <a:solidFill>
                  <a:schemeClr val="bg1">
                    <a:lumMod val="9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Top five customers who placed the most orders in January.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6CDD78A-670F-9DB7-A066-94204613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39909"/>
            <a:ext cx="5779910" cy="547202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412520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Customers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247474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488882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49295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214634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and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262320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where the five with the most orderes placed during January.</a:t>
            </a:r>
            <a:endParaRPr lang="es-MX" sz="24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059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818610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 popular productAgrupationID based on the total </a:t>
            </a:r>
          </a:p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 of cases ordered.</a:t>
            </a:r>
            <a:endParaRPr lang="es-MX" sz="2800" b="0" dirty="0">
              <a:solidFill>
                <a:schemeClr val="bg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412520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Product Agrupation ID </a:t>
            </a:r>
            <a:r>
              <a:rPr lang="es-MX" sz="2400" b="1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1121</a:t>
            </a:r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was the most popular based on ordered cases, followed by 1104, 1123, 1103 and 1202.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B31467-F886-391B-879E-CD09C340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605" y="2032000"/>
            <a:ext cx="61087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11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818610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Most ordered product ID of each productAgrupationID.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412520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 total of 223 distinct product agrupation IDs where grouped, each with its corresponding most ordered product ID.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B2588A-D0B0-BD92-FCF3-F23F20974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8813" b="29004"/>
          <a:stretch/>
        </p:blipFill>
        <p:spPr>
          <a:xfrm>
            <a:off x="7411830" y="381935"/>
            <a:ext cx="3428321" cy="60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11168C-4B73-41CB-F139-B2D6E101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42" y="381935"/>
            <a:ext cx="4287891" cy="1356924"/>
          </a:xfrm>
        </p:spPr>
        <p:txBody>
          <a:bodyPr anchor="ctr">
            <a:normAutofit/>
          </a:bodyPr>
          <a:lstStyle/>
          <a:p>
            <a:r>
              <a:rPr lang="es-MX" sz="80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20EA060E-D167-6ACF-6E3A-5283A4C67D85}"/>
              </a:ext>
            </a:extLst>
          </p:cNvPr>
          <p:cNvSpPr txBox="1">
            <a:spLocks/>
          </p:cNvSpPr>
          <p:nvPr/>
        </p:nvSpPr>
        <p:spPr>
          <a:xfrm>
            <a:off x="613892" y="2053244"/>
            <a:ext cx="4818610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Sales volume variation across different territories.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2B3F6A-6EBC-17B6-BA7E-786C188FA4D5}"/>
              </a:ext>
            </a:extLst>
          </p:cNvPr>
          <p:cNvSpPr txBox="1">
            <a:spLocks/>
          </p:cNvSpPr>
          <p:nvPr/>
        </p:nvSpPr>
        <p:spPr>
          <a:xfrm>
            <a:off x="746009" y="3173648"/>
            <a:ext cx="4287891" cy="1356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- - - - - - - - - - - - - - -</a:t>
            </a:r>
            <a:endParaRPr lang="es-MX" sz="2800" b="0" dirty="0">
              <a:solidFill>
                <a:schemeClr val="bg1">
                  <a:lumMod val="9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7D3F7C-8F7B-90CE-B683-56199F8AB002}"/>
              </a:ext>
            </a:extLst>
          </p:cNvPr>
          <p:cNvSpPr txBox="1">
            <a:spLocks/>
          </p:cNvSpPr>
          <p:nvPr/>
        </p:nvSpPr>
        <p:spPr>
          <a:xfrm>
            <a:off x="671553" y="4125204"/>
            <a:ext cx="4818610" cy="230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 Mexico, the state of Sonora showed the highest sales, while in USA Texas dominated. In South America, Argentina generated the most sales.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5F75E94-BE8E-1A20-7287-E0FA9C4B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185" y="1852778"/>
            <a:ext cx="2865031" cy="310032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B89D8D2-9B03-158B-E0E4-BA30CF43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284" y="3703795"/>
            <a:ext cx="2881533" cy="31003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61CC35A-BF21-91E5-EB73-8350D3D88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490" y="53879"/>
            <a:ext cx="2911327" cy="313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4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{DDB3EDF7-3E4C-6946-A9C4-DE0C55DA9917}tf16401378</Template>
  <TotalTime>581</TotalTime>
  <Words>364</Words>
  <Application>Microsoft Macintosh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Microsoft YaHei</vt:lpstr>
      <vt:lpstr>Arial</vt:lpstr>
      <vt:lpstr>Gill Sans Nova</vt:lpstr>
      <vt:lpstr>Univers</vt:lpstr>
      <vt:lpstr>GradientVTI</vt:lpstr>
      <vt:lpstr>Presentación de PowerPoint</vt:lpstr>
      <vt:lpstr>Objective</vt:lpstr>
      <vt:lpstr>Pre-Processing</vt:lpstr>
      <vt:lpstr>Insights</vt:lpstr>
      <vt:lpstr>Insights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Herrera Garza</dc:creator>
  <cp:lastModifiedBy>Fernando Herrera Garza</cp:lastModifiedBy>
  <cp:revision>2</cp:revision>
  <dcterms:created xsi:type="dcterms:W3CDTF">2023-11-03T07:54:23Z</dcterms:created>
  <dcterms:modified xsi:type="dcterms:W3CDTF">2023-11-03T17:36:20Z</dcterms:modified>
</cp:coreProperties>
</file>