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/>
    <p:restoredTop sz="94648"/>
  </p:normalViewPr>
  <p:slideViewPr>
    <p:cSldViewPr snapToGrid="0">
      <p:cViewPr>
        <p:scale>
          <a:sx n="86" d="100"/>
          <a:sy n="86" d="100"/>
        </p:scale>
        <p:origin x="107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7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8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1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9" r:id="rId6"/>
    <p:sldLayoutId id="2147483834" r:id="rId7"/>
    <p:sldLayoutId id="2147483835" r:id="rId8"/>
    <p:sldLayoutId id="2147483836" r:id="rId9"/>
    <p:sldLayoutId id="2147483838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73A12226-9913-C025-23F0-3EC592A2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509" r="1" b="142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8469940-78AA-86F9-F4B3-83AED2BCF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73" y="5336495"/>
            <a:ext cx="3633923" cy="1603947"/>
          </a:xfrm>
        </p:spPr>
        <p:txBody>
          <a:bodyPr anchor="ctr">
            <a:normAutofit/>
          </a:bodyPr>
          <a:lstStyle/>
          <a:p>
            <a:r>
              <a:rPr lang="es-MX" sz="2000" b="1" dirty="0">
                <a:solidFill>
                  <a:srgbClr val="FFFFFF"/>
                </a:solidFill>
              </a:rPr>
              <a:t>Data Analytics Team</a:t>
            </a:r>
          </a:p>
          <a:p>
            <a:r>
              <a:rPr lang="es-MX" sz="2000" dirty="0">
                <a:solidFill>
                  <a:srgbClr val="FFFFFF"/>
                </a:solidFill>
              </a:rPr>
              <a:t>Arca Continental</a:t>
            </a:r>
          </a:p>
          <a:p>
            <a:r>
              <a:rPr lang="es-MX" sz="2000" i="1" dirty="0">
                <a:solidFill>
                  <a:srgbClr val="FFFFFF"/>
                </a:solidFill>
              </a:rPr>
              <a:t>Nov 2nd, 2023 </a:t>
            </a:r>
          </a:p>
          <a:p>
            <a:endParaRPr lang="es-MX" sz="20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6F74B26-E682-C954-244C-4450081FB82F}"/>
              </a:ext>
            </a:extLst>
          </p:cNvPr>
          <p:cNvSpPr txBox="1">
            <a:spLocks/>
          </p:cNvSpPr>
          <p:nvPr/>
        </p:nvSpPr>
        <p:spPr>
          <a:xfrm>
            <a:off x="601672" y="2419453"/>
            <a:ext cx="8085127" cy="807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600" b="1" dirty="0">
                <a:solidFill>
                  <a:srgbClr val="FFFFFF"/>
                </a:solidFill>
              </a:rPr>
              <a:t>Analysis of Product Sales During the Month of January</a:t>
            </a:r>
            <a:endParaRPr lang="es-MX" sz="6600" i="1" dirty="0">
              <a:solidFill>
                <a:srgbClr val="FFFFFF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8D95A80-0F14-4FA7-B11E-9B132A644C62}"/>
              </a:ext>
            </a:extLst>
          </p:cNvPr>
          <p:cNvSpPr txBox="1">
            <a:spLocks/>
          </p:cNvSpPr>
          <p:nvPr/>
        </p:nvSpPr>
        <p:spPr>
          <a:xfrm>
            <a:off x="7788267" y="5720645"/>
            <a:ext cx="3633923" cy="80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000" b="1" dirty="0">
                <a:solidFill>
                  <a:srgbClr val="FFFFFF"/>
                </a:solidFill>
              </a:rPr>
              <a:t>Collaborators:</a:t>
            </a:r>
          </a:p>
          <a:p>
            <a:pPr algn="r"/>
            <a:r>
              <a:rPr lang="es-MX" sz="2000" dirty="0">
                <a:solidFill>
                  <a:srgbClr val="FFFFFF"/>
                </a:solidFill>
              </a:rPr>
              <a:t>Fernando Herrera Garza</a:t>
            </a:r>
          </a:p>
        </p:txBody>
      </p:sp>
    </p:spTree>
    <p:extLst>
      <p:ext uri="{BB962C8B-B14F-4D97-AF65-F5344CB8AC3E}">
        <p14:creationId xmlns:p14="http://schemas.microsoft.com/office/powerpoint/2010/main" val="3484480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677A9-97E4-6196-2CB9-677F898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8" y="1289765"/>
            <a:ext cx="5742189" cy="4270963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12EB4-6D2A-A8A4-70B7-3681EB7A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638" y="584132"/>
            <a:ext cx="4754178" cy="607342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purpose of this analysis is to obtain the following insights regarding the company’s sales during the month of January:</a:t>
            </a:r>
          </a:p>
          <a:p>
            <a:pPr marL="0" indent="0">
              <a:buNone/>
            </a:pPr>
            <a:endParaRPr lang="es-MX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Top five customers who placed the most orders in January.</a:t>
            </a:r>
          </a:p>
          <a:p>
            <a:pPr marL="0" indent="0">
              <a:buNone/>
            </a:pP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Most popular product agrupation ID based on the total number of cases ordered.</a:t>
            </a:r>
          </a:p>
          <a:p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Most ordered product ID of each product agrupation ID.</a:t>
            </a:r>
          </a:p>
          <a:p>
            <a:pPr marL="0" indent="0">
              <a:buNone/>
            </a:pP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ales volume variation across different territories.</a:t>
            </a:r>
          </a:p>
          <a:p>
            <a:pPr marL="0" indent="0">
              <a:buNone/>
            </a:pPr>
            <a:endParaRPr lang="es-MX" sz="16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Notable patterns or trends in the product agrupation ID with high sales volume.</a:t>
            </a:r>
          </a:p>
          <a:p>
            <a:pPr marL="0" indent="0">
              <a:buNone/>
            </a:pPr>
            <a:endParaRPr lang="es-MX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99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16555F-3B87-2DDF-D1CA-9CEF2E35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75" y="310783"/>
            <a:ext cx="8000092" cy="2276764"/>
          </a:xfrm>
        </p:spPr>
        <p:txBody>
          <a:bodyPr anchor="ctr">
            <a:normAutofit/>
          </a:bodyPr>
          <a:lstStyle/>
          <a:p>
            <a:r>
              <a:rPr lang="es-MX" sz="7200" b="1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EAC014-A942-3D24-4E35-338C2C49920F}"/>
              </a:ext>
            </a:extLst>
          </p:cNvPr>
          <p:cNvSpPr txBox="1"/>
          <p:nvPr/>
        </p:nvSpPr>
        <p:spPr>
          <a:xfrm>
            <a:off x="4242216" y="2893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F59335E-BD04-3E6C-21A5-D042FBC9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96" y="2035207"/>
            <a:ext cx="10823667" cy="10770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800" dirty="0">
                <a:solidFill>
                  <a:schemeClr val="bg1"/>
                </a:solidFill>
              </a:rPr>
              <a:t>The data was previously cleaned in order to avoid faulty entries from affecting the results. Discarded entries in this data set were due to:</a:t>
            </a:r>
            <a:endParaRPr lang="es-MX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1FBE2BB-4AA7-3FDA-36D0-B110C797EB23}"/>
              </a:ext>
            </a:extLst>
          </p:cNvPr>
          <p:cNvSpPr txBox="1">
            <a:spLocks/>
          </p:cNvSpPr>
          <p:nvPr/>
        </p:nvSpPr>
        <p:spPr>
          <a:xfrm>
            <a:off x="698201" y="2284794"/>
            <a:ext cx="10823667" cy="364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Duplicated values.</a:t>
            </a:r>
          </a:p>
          <a:p>
            <a:pPr lvl="1"/>
            <a:r>
              <a:rPr lang="es-MX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 values in the product cases ordered column.</a:t>
            </a:r>
            <a:endParaRPr lang="es-MX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s-MX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A8B1E2E-D190-89D5-F14B-C14E1AC97701}"/>
              </a:ext>
            </a:extLst>
          </p:cNvPr>
          <p:cNvSpPr txBox="1">
            <a:spLocks/>
          </p:cNvSpPr>
          <p:nvPr/>
        </p:nvSpPr>
        <p:spPr>
          <a:xfrm>
            <a:off x="736153" y="4663191"/>
            <a:ext cx="10823667" cy="1640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800" dirty="0">
                <a:solidFill>
                  <a:schemeClr val="bg1"/>
                </a:solidFill>
              </a:rPr>
              <a:t>Other transformations were performed regarding the </a:t>
            </a:r>
            <a:r>
              <a:rPr lang="es-MX" sz="2400" b="1" dirty="0">
                <a:solidFill>
                  <a:schemeClr val="bg1"/>
                </a:solidFill>
              </a:rPr>
              <a:t>territory</a:t>
            </a:r>
            <a:r>
              <a:rPr lang="es-MX" sz="2800" dirty="0">
                <a:solidFill>
                  <a:schemeClr val="bg1"/>
                </a:solidFill>
              </a:rPr>
              <a:t> and </a:t>
            </a:r>
            <a:r>
              <a:rPr lang="es-MX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 cases ordered</a:t>
            </a:r>
            <a:r>
              <a:rPr lang="es-MX" sz="2800" dirty="0">
                <a:solidFill>
                  <a:schemeClr val="bg1"/>
                </a:solidFill>
              </a:rPr>
              <a:t> fields, involving the assignment of a geographical region to each territory and the adjustment of the product cases ordered since the values consisted of mostly non-integers.</a:t>
            </a:r>
            <a:endParaRPr lang="es-MX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334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8000" b="0" dirty="0">
                <a:solidFill>
                  <a:schemeClr val="bg1">
                    <a:lumMod val="9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Top five customers who placed the most orders in January.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412520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Customers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247474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488882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49295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214634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and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262320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were the five with the most orders placed during January.</a:t>
            </a:r>
            <a:endParaRPr lang="es-MX" sz="24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19F0115-F664-01E8-E4E8-A8006F0CC34B}"/>
              </a:ext>
            </a:extLst>
          </p:cNvPr>
          <p:cNvSpPr txBox="1">
            <a:spLocks/>
          </p:cNvSpPr>
          <p:nvPr/>
        </p:nvSpPr>
        <p:spPr>
          <a:xfrm>
            <a:off x="6535595" y="5189620"/>
            <a:ext cx="4818610" cy="1873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 of these customers are located in a border state of Mexico:</a:t>
            </a:r>
          </a:p>
          <a:p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Durango, Chihuahua, Nuevo León, Sonora, and Baja California Norte.</a:t>
            </a:r>
          </a:p>
          <a:p>
            <a:endParaRPr lang="es-MX" sz="24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19BEE50-DB17-B30A-23FB-A4E46BDE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39" y="251800"/>
            <a:ext cx="4165382" cy="49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9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818610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 popular product agrupation ID based on the total number of cases ordered.</a:t>
            </a:r>
            <a:endParaRPr lang="es-MX" sz="2800" b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412520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 agrupation ID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1121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was the most popular based on ordered cases, followed by 1104, 1123, 1103 and 1202.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B31467-F886-391B-879E-CD09C340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05" y="2032000"/>
            <a:ext cx="6108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11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818610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 ordered product ID of each product </a:t>
            </a:r>
          </a:p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agrupation ID.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396031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total of 223 distinct product agrupation IDs where grouped, each with its corresponding most ordered product ID.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B2588A-D0B0-BD92-FCF3-F23F20974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8813" b="29004"/>
          <a:stretch/>
        </p:blipFill>
        <p:spPr>
          <a:xfrm>
            <a:off x="7411830" y="381935"/>
            <a:ext cx="3428321" cy="60336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9BF9F47-BFB4-97A0-5CFA-B9DA68021BA1}"/>
              </a:ext>
            </a:extLst>
          </p:cNvPr>
          <p:cNvSpPr txBox="1">
            <a:spLocks/>
          </p:cNvSpPr>
          <p:nvPr/>
        </p:nvSpPr>
        <p:spPr>
          <a:xfrm>
            <a:off x="671553" y="6048820"/>
            <a:ext cx="4818610" cy="678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308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818610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Sales volume variation across different territories.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399029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Mexico, the state of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Sonora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showed the highest sales, while in USA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Texas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dominated. In South America,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Argentina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generated the most sales.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5F75E94-BE8E-1A20-7287-E0FA9C4B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85" y="1852778"/>
            <a:ext cx="2865031" cy="310032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89D8D2-9B03-158B-E0E4-BA30CF43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84" y="3703795"/>
            <a:ext cx="2881533" cy="31003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D54E85B-7559-1A18-865B-9E3AAD524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217" y="267348"/>
            <a:ext cx="2878687" cy="2355931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56E33376-F974-400F-CF95-5B0FD1451BCF}"/>
              </a:ext>
            </a:extLst>
          </p:cNvPr>
          <p:cNvSpPr txBox="1">
            <a:spLocks/>
          </p:cNvSpPr>
          <p:nvPr/>
        </p:nvSpPr>
        <p:spPr>
          <a:xfrm>
            <a:off x="671553" y="6048820"/>
            <a:ext cx="4818610" cy="678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4624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5022410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Notable patterns or trends in the product agrupation ID with high sales volume.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412520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many of the most popular agrupation IDs, we can see sales </a:t>
            </a:r>
            <a:r>
              <a:rPr lang="es-MX" sz="20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spikes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 the </a:t>
            </a:r>
            <a:r>
              <a:rPr lang="es-MX" sz="20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16th of January </a:t>
            </a:r>
            <a:br>
              <a:rPr lang="es-MX" sz="20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(5 out of the top 7).</a:t>
            </a:r>
          </a:p>
          <a:p>
            <a:endParaRPr lang="es-MX" sz="20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 out of the top 5 agrupation IDs consist of a single product ID.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4633FC-C291-1968-6535-0A457C12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48" y="0"/>
            <a:ext cx="5884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58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2271A9-8FFF-79AE-3FA8-8CB8F2AC0631}"/>
              </a:ext>
            </a:extLst>
          </p:cNvPr>
          <p:cNvSpPr txBox="1">
            <a:spLocks/>
          </p:cNvSpPr>
          <p:nvPr/>
        </p:nvSpPr>
        <p:spPr>
          <a:xfrm>
            <a:off x="1176197" y="1724554"/>
            <a:ext cx="9839606" cy="4320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Tableau Dashboard 1:</a:t>
            </a:r>
          </a:p>
          <a:p>
            <a:r>
              <a:rPr lang="es-MX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https://public.tableau.com/views/DataTranslationCaseDashboard1/Dashboard1?:language=es-ES&amp;publish=yes&amp;:display_count=n&amp;:origin=viz_share_link</a:t>
            </a:r>
          </a:p>
          <a:p>
            <a:endParaRPr lang="es-MX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Tableau Dashboard 2:</a:t>
            </a:r>
          </a:p>
          <a:p>
            <a:r>
              <a:rPr lang="es-MX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https://public.tableau.com/views/DataTranslationCaseDashboard2/Dashboard2?:language=es-ES&amp;publish=yes&amp;:display_count=n&amp;:origin=viz_share_link</a:t>
            </a:r>
          </a:p>
          <a:p>
            <a:endParaRPr lang="es-MX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Notebook:</a:t>
            </a:r>
            <a:endParaRPr lang="es-MX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https://github.com/fhg99/ArcaApplication/blob/master/analysis.ipynb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33D2CF7-9001-10E8-2E2C-A4EABADD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5082368" cy="1356924"/>
          </a:xfrm>
        </p:spPr>
        <p:txBody>
          <a:bodyPr anchor="ctr">
            <a:normAutofit fontScale="90000"/>
          </a:bodyPr>
          <a:lstStyle/>
          <a:p>
            <a:r>
              <a:rPr lang="es-MX" sz="8900" b="1" dirty="0">
                <a:solidFill>
                  <a:schemeClr val="bg1"/>
                </a:solidFill>
              </a:rPr>
              <a:t>Appendix</a:t>
            </a:r>
            <a:endParaRPr lang="es-MX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4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85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charRg st="185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46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charRg st="346" end="4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{DDB3EDF7-3E4C-6946-A9C4-DE0C55DA9917}tf16401378</Template>
  <TotalTime>961</TotalTime>
  <Words>584</Words>
  <Application>Microsoft Macintosh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Microsoft YaHei</vt:lpstr>
      <vt:lpstr>Arial</vt:lpstr>
      <vt:lpstr>Gill Sans Nova</vt:lpstr>
      <vt:lpstr>Univers</vt:lpstr>
      <vt:lpstr>GradientVTI</vt:lpstr>
      <vt:lpstr>Presentación de PowerPoint</vt:lpstr>
      <vt:lpstr>Objective</vt:lpstr>
      <vt:lpstr>Pre-Processing</vt:lpstr>
      <vt:lpstr>Insights</vt:lpstr>
      <vt:lpstr>Insights</vt:lpstr>
      <vt:lpstr>Insights</vt:lpstr>
      <vt:lpstr>Insights</vt:lpstr>
      <vt:lpstr>Insights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Herrera Garza</dc:creator>
  <cp:lastModifiedBy>Fernando Herrera Garza</cp:lastModifiedBy>
  <cp:revision>5</cp:revision>
  <dcterms:created xsi:type="dcterms:W3CDTF">2023-11-03T07:54:23Z</dcterms:created>
  <dcterms:modified xsi:type="dcterms:W3CDTF">2023-11-03T23:55:31Z</dcterms:modified>
</cp:coreProperties>
</file>