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4630400" cy="8229600"/>
  <p:notesSz cx="8229600" cy="14630400"/>
  <p:embeddedFontLst>
    <p:embeddedFont>
      <p:font typeface="Roboto" panose="02000000000000000000" pitchFamily="2" charset="0"/>
      <p:regular r:id="rId22"/>
      <p:bold r:id="rId23"/>
    </p:embeddedFont>
    <p:embeddedFont>
      <p:font typeface="Roboto Slab" pitchFamily="2"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05" d="100"/>
          <a:sy n="105" d="100"/>
        </p:scale>
        <p:origin x="2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444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1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145/1067343.1067372" TargetMode="External"/><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hyperlink" Target="https://doi.org/10.1177/1046878111422560" TargetMode="External"/><Relationship Id="rId5" Type="http://schemas.openxmlformats.org/officeDocument/2006/relationships/hyperlink" Target="https://doi.org/10.1037/0003-066X.55.1.68" TargetMode="External"/><Relationship Id="rId4" Type="http://schemas.openxmlformats.org/officeDocument/2006/relationships/hyperlink" Target="https://doi.org/10.1007/978-3-319-05843-6_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211824"/>
            <a:ext cx="13042821" cy="1417558"/>
          </a:xfrm>
          <a:prstGeom prst="rect">
            <a:avLst/>
          </a:prstGeom>
          <a:noFill/>
          <a:ln/>
        </p:spPr>
        <p:txBody>
          <a:bodyPr wrap="squar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Automating Requirements Engineering in Game Development</a:t>
            </a:r>
            <a:endParaRPr lang="en-US" sz="4450" dirty="0"/>
          </a:p>
        </p:txBody>
      </p:sp>
      <p:sp>
        <p:nvSpPr>
          <p:cNvPr id="3" name="Text 1"/>
          <p:cNvSpPr/>
          <p:nvPr/>
        </p:nvSpPr>
        <p:spPr>
          <a:xfrm>
            <a:off x="793790" y="3969544"/>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An AI-Driven Approach to Player Frustration Analysis and Feedback Categorization</a:t>
            </a:r>
            <a:endParaRPr lang="en-US" sz="1750" dirty="0"/>
          </a:p>
        </p:txBody>
      </p:sp>
      <p:sp>
        <p:nvSpPr>
          <p:cNvPr id="4" name="Shape 2"/>
          <p:cNvSpPr/>
          <p:nvPr/>
        </p:nvSpPr>
        <p:spPr>
          <a:xfrm>
            <a:off x="793790" y="4587597"/>
            <a:ext cx="510302" cy="510302"/>
          </a:xfrm>
          <a:prstGeom prst="roundRect">
            <a:avLst>
              <a:gd name="adj" fmla="val 6667"/>
            </a:avLst>
          </a:prstGeom>
          <a:solidFill>
            <a:srgbClr val="3F4652"/>
          </a:solidFill>
          <a:ln/>
        </p:spPr>
        <p:txBody>
          <a:bodyPr/>
          <a:lstStyle/>
          <a:p>
            <a:endParaRPr lang="en-US"/>
          </a:p>
        </p:txBody>
      </p:sp>
      <p:pic>
        <p:nvPicPr>
          <p:cNvPr id="5" name="Image 0" descr="preencoded.png"/>
          <p:cNvPicPr>
            <a:picLocks noChangeAspect="1"/>
          </p:cNvPicPr>
          <p:nvPr/>
        </p:nvPicPr>
        <p:blipFill>
          <a:blip r:embed="rId3"/>
          <a:stretch>
            <a:fillRect/>
          </a:stretch>
        </p:blipFill>
        <p:spPr>
          <a:xfrm>
            <a:off x="878860" y="4630103"/>
            <a:ext cx="340162" cy="425291"/>
          </a:xfrm>
          <a:prstGeom prst="rect">
            <a:avLst/>
          </a:prstGeom>
        </p:spPr>
      </p:pic>
      <p:sp>
        <p:nvSpPr>
          <p:cNvPr id="6" name="Text 3"/>
          <p:cNvSpPr/>
          <p:nvPr/>
        </p:nvSpPr>
        <p:spPr>
          <a:xfrm>
            <a:off x="1530906" y="466546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Researcher</a:t>
            </a:r>
            <a:endParaRPr lang="en-US" sz="2200" dirty="0"/>
          </a:p>
        </p:txBody>
      </p:sp>
      <p:sp>
        <p:nvSpPr>
          <p:cNvPr id="7" name="Text 4"/>
          <p:cNvSpPr/>
          <p:nvPr/>
        </p:nvSpPr>
        <p:spPr>
          <a:xfrm>
            <a:off x="1530906" y="5155883"/>
            <a:ext cx="5642610"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Jiacheng Xia</a:t>
            </a:r>
            <a:endParaRPr lang="en-US" sz="1750" dirty="0"/>
          </a:p>
        </p:txBody>
      </p:sp>
      <p:sp>
        <p:nvSpPr>
          <p:cNvPr id="8" name="Text 5"/>
          <p:cNvSpPr/>
          <p:nvPr/>
        </p:nvSpPr>
        <p:spPr>
          <a:xfrm>
            <a:off x="1530906" y="5654873"/>
            <a:ext cx="5642610"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Interactive Media &amp; Computer Science, NYUAD</a:t>
            </a:r>
            <a:endParaRPr lang="en-US" sz="1750" dirty="0"/>
          </a:p>
        </p:txBody>
      </p:sp>
      <p:sp>
        <p:nvSpPr>
          <p:cNvPr id="9" name="Shape 6"/>
          <p:cNvSpPr/>
          <p:nvPr/>
        </p:nvSpPr>
        <p:spPr>
          <a:xfrm>
            <a:off x="7457003" y="4587597"/>
            <a:ext cx="510302" cy="510302"/>
          </a:xfrm>
          <a:prstGeom prst="roundRect">
            <a:avLst>
              <a:gd name="adj" fmla="val 6667"/>
            </a:avLst>
          </a:prstGeom>
          <a:solidFill>
            <a:srgbClr val="3F4652"/>
          </a:solidFill>
          <a:ln/>
        </p:spPr>
        <p:txBody>
          <a:bodyPr/>
          <a:lstStyle/>
          <a:p>
            <a:endParaRPr lang="en-US"/>
          </a:p>
        </p:txBody>
      </p:sp>
      <p:pic>
        <p:nvPicPr>
          <p:cNvPr id="10" name="Image 1" descr="preencoded.png"/>
          <p:cNvPicPr>
            <a:picLocks noChangeAspect="1"/>
          </p:cNvPicPr>
          <p:nvPr/>
        </p:nvPicPr>
        <p:blipFill>
          <a:blip r:embed="rId4"/>
          <a:stretch>
            <a:fillRect/>
          </a:stretch>
        </p:blipFill>
        <p:spPr>
          <a:xfrm>
            <a:off x="7542074" y="4630103"/>
            <a:ext cx="340162" cy="425291"/>
          </a:xfrm>
          <a:prstGeom prst="rect">
            <a:avLst/>
          </a:prstGeom>
        </p:spPr>
      </p:pic>
      <p:sp>
        <p:nvSpPr>
          <p:cNvPr id="11" name="Text 7"/>
          <p:cNvSpPr/>
          <p:nvPr/>
        </p:nvSpPr>
        <p:spPr>
          <a:xfrm>
            <a:off x="8194119" y="466546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Academic Advisor</a:t>
            </a:r>
            <a:endParaRPr lang="en-US" sz="2200" dirty="0"/>
          </a:p>
        </p:txBody>
      </p:sp>
      <p:sp>
        <p:nvSpPr>
          <p:cNvPr id="12" name="Text 8"/>
          <p:cNvSpPr/>
          <p:nvPr/>
        </p:nvSpPr>
        <p:spPr>
          <a:xfrm>
            <a:off x="8194119" y="5155883"/>
            <a:ext cx="5642610"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Mohamad Kassab</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116687"/>
            <a:ext cx="11660981"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Phase Two: Data Collection &amp; Preprocessing</a:t>
            </a:r>
            <a:endParaRPr lang="en-US" sz="4450" dirty="0"/>
          </a:p>
        </p:txBody>
      </p:sp>
      <p:sp>
        <p:nvSpPr>
          <p:cNvPr id="3" name="Shape 1"/>
          <p:cNvSpPr/>
          <p:nvPr/>
        </p:nvSpPr>
        <p:spPr>
          <a:xfrm>
            <a:off x="793790" y="2165628"/>
            <a:ext cx="170021" cy="1216223"/>
          </a:xfrm>
          <a:prstGeom prst="roundRect">
            <a:avLst>
              <a:gd name="adj" fmla="val 20012"/>
            </a:avLst>
          </a:prstGeom>
          <a:solidFill>
            <a:srgbClr val="3F4652"/>
          </a:solidFill>
          <a:ln/>
        </p:spPr>
        <p:txBody>
          <a:bodyPr/>
          <a:lstStyle/>
          <a:p>
            <a:endParaRPr lang="en-US"/>
          </a:p>
        </p:txBody>
      </p:sp>
      <p:sp>
        <p:nvSpPr>
          <p:cNvPr id="4" name="Text 2"/>
          <p:cNvSpPr/>
          <p:nvPr/>
        </p:nvSpPr>
        <p:spPr>
          <a:xfrm>
            <a:off x="1303973" y="2165628"/>
            <a:ext cx="3874889"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Mine Requirements Artifacts</a:t>
            </a:r>
            <a:endParaRPr lang="en-US" sz="2200" dirty="0"/>
          </a:p>
        </p:txBody>
      </p:sp>
      <p:sp>
        <p:nvSpPr>
          <p:cNvPr id="5" name="Text 3"/>
          <p:cNvSpPr/>
          <p:nvPr/>
        </p:nvSpPr>
        <p:spPr>
          <a:xfrm>
            <a:off x="1303973" y="2656046"/>
            <a:ext cx="12532638"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Extract requirement-related data from selected game projects, including commit messages, design documents, and issue tracker items.</a:t>
            </a:r>
            <a:endParaRPr lang="en-US" sz="1750" dirty="0"/>
          </a:p>
        </p:txBody>
      </p:sp>
      <p:sp>
        <p:nvSpPr>
          <p:cNvPr id="6" name="Shape 4"/>
          <p:cNvSpPr/>
          <p:nvPr/>
        </p:nvSpPr>
        <p:spPr>
          <a:xfrm>
            <a:off x="1133951" y="3608665"/>
            <a:ext cx="170021" cy="853321"/>
          </a:xfrm>
          <a:prstGeom prst="roundRect">
            <a:avLst>
              <a:gd name="adj" fmla="val 20012"/>
            </a:avLst>
          </a:prstGeom>
          <a:solidFill>
            <a:srgbClr val="3F4652"/>
          </a:solidFill>
          <a:ln/>
        </p:spPr>
        <p:txBody>
          <a:bodyPr/>
          <a:lstStyle/>
          <a:p>
            <a:endParaRPr lang="en-US"/>
          </a:p>
        </p:txBody>
      </p:sp>
      <p:sp>
        <p:nvSpPr>
          <p:cNvPr id="7" name="Text 5"/>
          <p:cNvSpPr/>
          <p:nvPr/>
        </p:nvSpPr>
        <p:spPr>
          <a:xfrm>
            <a:off x="1644134" y="3608665"/>
            <a:ext cx="2959537"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Mine Player Feedback</a:t>
            </a:r>
            <a:endParaRPr lang="en-US" sz="2200" dirty="0"/>
          </a:p>
        </p:txBody>
      </p:sp>
      <p:sp>
        <p:nvSpPr>
          <p:cNvPr id="8" name="Text 6"/>
          <p:cNvSpPr/>
          <p:nvPr/>
        </p:nvSpPr>
        <p:spPr>
          <a:xfrm>
            <a:off x="1644134" y="4099084"/>
            <a:ext cx="12192476"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Use APIs to find frustrated player feedback by filtering with keywords. </a:t>
            </a:r>
            <a:endParaRPr lang="en-US" sz="1750" dirty="0"/>
          </a:p>
        </p:txBody>
      </p:sp>
      <p:sp>
        <p:nvSpPr>
          <p:cNvPr id="9" name="Shape 7"/>
          <p:cNvSpPr/>
          <p:nvPr/>
        </p:nvSpPr>
        <p:spPr>
          <a:xfrm>
            <a:off x="1474232" y="4688800"/>
            <a:ext cx="170021" cy="1216223"/>
          </a:xfrm>
          <a:prstGeom prst="roundRect">
            <a:avLst>
              <a:gd name="adj" fmla="val 20012"/>
            </a:avLst>
          </a:prstGeom>
          <a:solidFill>
            <a:srgbClr val="3F4652"/>
          </a:solidFill>
          <a:ln/>
        </p:spPr>
        <p:txBody>
          <a:bodyPr/>
          <a:lstStyle/>
          <a:p>
            <a:endParaRPr lang="en-US"/>
          </a:p>
        </p:txBody>
      </p:sp>
      <p:sp>
        <p:nvSpPr>
          <p:cNvPr id="10" name="Text 8"/>
          <p:cNvSpPr/>
          <p:nvPr/>
        </p:nvSpPr>
        <p:spPr>
          <a:xfrm>
            <a:off x="1984415" y="4688800"/>
            <a:ext cx="4042053"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Data Cleaning and Annotation</a:t>
            </a:r>
            <a:endParaRPr lang="en-US" sz="2200" dirty="0"/>
          </a:p>
        </p:txBody>
      </p:sp>
      <p:sp>
        <p:nvSpPr>
          <p:cNvPr id="11" name="Text 9"/>
          <p:cNvSpPr/>
          <p:nvPr/>
        </p:nvSpPr>
        <p:spPr>
          <a:xfrm>
            <a:off x="1984415" y="5179219"/>
            <a:ext cx="11852196"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Clean and normalize data with Python libraries like Pandas. Organize requirements by categories and create mapping links.</a:t>
            </a:r>
            <a:endParaRPr lang="en-US" sz="1750" dirty="0"/>
          </a:p>
        </p:txBody>
      </p:sp>
      <p:sp>
        <p:nvSpPr>
          <p:cNvPr id="12" name="Text 10"/>
          <p:cNvSpPr/>
          <p:nvPr/>
        </p:nvSpPr>
        <p:spPr>
          <a:xfrm>
            <a:off x="793790" y="6386989"/>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Deliverables include a dataset with two tables (requirement artifacts and player feedback), extraction scripts, and a data summary report.</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482566"/>
            <a:ext cx="9227225"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Phase Three: Exploratory Analysis</a:t>
            </a:r>
            <a:endParaRPr lang="en-US" sz="4450" dirty="0"/>
          </a:p>
        </p:txBody>
      </p:sp>
      <p:sp>
        <p:nvSpPr>
          <p:cNvPr id="3" name="Text 1"/>
          <p:cNvSpPr/>
          <p:nvPr/>
        </p:nvSpPr>
        <p:spPr>
          <a:xfrm>
            <a:off x="793790" y="2531507"/>
            <a:ext cx="3490198" cy="354330"/>
          </a:xfrm>
          <a:prstGeom prst="rect">
            <a:avLst/>
          </a:prstGeom>
          <a:noFill/>
          <a:ln/>
        </p:spPr>
        <p:txBody>
          <a:bodyPr wrap="none" lIns="0" tIns="0" rIns="0" bIns="0" rtlCol="0" anchor="t"/>
          <a:lstStyle/>
          <a:p>
            <a:pPr marL="0" indent="0" algn="l">
              <a:lnSpc>
                <a:spcPts val="2750"/>
              </a:lnSpc>
              <a:buNone/>
            </a:pPr>
            <a:r>
              <a:rPr lang="en-US" sz="2200" dirty="0">
                <a:solidFill>
                  <a:srgbClr val="76B9FF"/>
                </a:solidFill>
                <a:latin typeface="Roboto Slab" pitchFamily="34" charset="0"/>
                <a:ea typeface="Roboto Slab" pitchFamily="34" charset="-122"/>
                <a:cs typeface="Roboto Slab" pitchFamily="34" charset="-120"/>
              </a:rPr>
              <a:t>Exploratory Data Analysis</a:t>
            </a:r>
            <a:endParaRPr lang="en-US" sz="2200" dirty="0"/>
          </a:p>
        </p:txBody>
      </p:sp>
      <p:sp>
        <p:nvSpPr>
          <p:cNvPr id="4" name="Text 2"/>
          <p:cNvSpPr/>
          <p:nvPr/>
        </p:nvSpPr>
        <p:spPr>
          <a:xfrm>
            <a:off x="793790" y="3225998"/>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Visualize frequency and timing of requirement categories across project timeline. Plot trends in requirement changes with player sentiment shifts.</a:t>
            </a:r>
            <a:endParaRPr lang="en-US" sz="1750" dirty="0"/>
          </a:p>
        </p:txBody>
      </p:sp>
      <p:sp>
        <p:nvSpPr>
          <p:cNvPr id="5" name="Text 3"/>
          <p:cNvSpPr/>
          <p:nvPr/>
        </p:nvSpPr>
        <p:spPr>
          <a:xfrm>
            <a:off x="793790" y="429196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6B9FF"/>
                </a:solidFill>
                <a:latin typeface="Roboto Slab" pitchFamily="34" charset="0"/>
                <a:ea typeface="Roboto Slab" pitchFamily="34" charset="-122"/>
                <a:cs typeface="Roboto Slab" pitchFamily="34" charset="-120"/>
              </a:rPr>
              <a:t>Textual Analysis</a:t>
            </a:r>
            <a:endParaRPr lang="en-US" sz="2200" dirty="0"/>
          </a:p>
        </p:txBody>
      </p:sp>
      <p:sp>
        <p:nvSpPr>
          <p:cNvPr id="6" name="Text 4"/>
          <p:cNvSpPr/>
          <p:nvPr/>
        </p:nvSpPr>
        <p:spPr>
          <a:xfrm>
            <a:off x="793790" y="4986457"/>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Use topic modeling to explore latent topics in requirement documents. Validate results with manual categorizations.</a:t>
            </a:r>
            <a:endParaRPr lang="en-US" sz="1750" dirty="0"/>
          </a:p>
        </p:txBody>
      </p:sp>
      <p:sp>
        <p:nvSpPr>
          <p:cNvPr id="7" name="Text 5"/>
          <p:cNvSpPr/>
          <p:nvPr/>
        </p:nvSpPr>
        <p:spPr>
          <a:xfrm>
            <a:off x="793790" y="568952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6B9FF"/>
                </a:solidFill>
                <a:latin typeface="Roboto Slab" pitchFamily="34" charset="0"/>
                <a:ea typeface="Roboto Slab" pitchFamily="34" charset="-122"/>
                <a:cs typeface="Roboto Slab" pitchFamily="34" charset="-120"/>
              </a:rPr>
              <a:t>Feature Engineering</a:t>
            </a:r>
            <a:endParaRPr lang="en-US" sz="2200" dirty="0"/>
          </a:p>
        </p:txBody>
      </p:sp>
      <p:sp>
        <p:nvSpPr>
          <p:cNvPr id="8" name="Text 6"/>
          <p:cNvSpPr/>
          <p:nvPr/>
        </p:nvSpPr>
        <p:spPr>
          <a:xfrm>
            <a:off x="793790" y="6384012"/>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Create features from requirement artifacts and player feedback. Combine into consolidated dataset for correlation analysis.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787837"/>
            <a:ext cx="8625721"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Phase Four: Predictive Modeling</a:t>
            </a:r>
            <a:endParaRPr lang="en-US" sz="4450" dirty="0"/>
          </a:p>
        </p:txBody>
      </p:sp>
      <p:sp>
        <p:nvSpPr>
          <p:cNvPr id="3" name="Shape 1"/>
          <p:cNvSpPr/>
          <p:nvPr/>
        </p:nvSpPr>
        <p:spPr>
          <a:xfrm>
            <a:off x="793790" y="1950244"/>
            <a:ext cx="2173724" cy="1306949"/>
          </a:xfrm>
          <a:prstGeom prst="roundRect">
            <a:avLst>
              <a:gd name="adj" fmla="val 2603"/>
            </a:avLst>
          </a:prstGeom>
          <a:solidFill>
            <a:srgbClr val="3F4652"/>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1721167" y="2404348"/>
            <a:ext cx="318968" cy="398621"/>
          </a:xfrm>
          <a:prstGeom prst="rect">
            <a:avLst/>
          </a:prstGeom>
        </p:spPr>
      </p:pic>
      <p:sp>
        <p:nvSpPr>
          <p:cNvPr id="5" name="Text 2"/>
          <p:cNvSpPr/>
          <p:nvPr/>
        </p:nvSpPr>
        <p:spPr>
          <a:xfrm>
            <a:off x="3194328" y="217705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Correlation Analysis</a:t>
            </a:r>
            <a:endParaRPr lang="en-US" sz="2200" dirty="0"/>
          </a:p>
        </p:txBody>
      </p:sp>
      <p:sp>
        <p:nvSpPr>
          <p:cNvPr id="6" name="Text 3"/>
          <p:cNvSpPr/>
          <p:nvPr/>
        </p:nvSpPr>
        <p:spPr>
          <a:xfrm>
            <a:off x="3194328" y="2667476"/>
            <a:ext cx="7250192"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Determine significant correlations between requirements and frustration</a:t>
            </a:r>
            <a:endParaRPr lang="en-US" sz="1750" dirty="0"/>
          </a:p>
        </p:txBody>
      </p:sp>
      <p:sp>
        <p:nvSpPr>
          <p:cNvPr id="7" name="Shape 4"/>
          <p:cNvSpPr/>
          <p:nvPr/>
        </p:nvSpPr>
        <p:spPr>
          <a:xfrm>
            <a:off x="3080861" y="3241953"/>
            <a:ext cx="10642402" cy="15240"/>
          </a:xfrm>
          <a:prstGeom prst="roundRect">
            <a:avLst>
              <a:gd name="adj" fmla="val 223256"/>
            </a:avLst>
          </a:prstGeom>
          <a:solidFill>
            <a:srgbClr val="585F6B"/>
          </a:solidFill>
          <a:ln/>
        </p:spPr>
        <p:txBody>
          <a:bodyPr/>
          <a:lstStyle/>
          <a:p>
            <a:endParaRPr lang="en-US"/>
          </a:p>
        </p:txBody>
      </p:sp>
      <p:sp>
        <p:nvSpPr>
          <p:cNvPr id="8" name="Shape 5"/>
          <p:cNvSpPr/>
          <p:nvPr/>
        </p:nvSpPr>
        <p:spPr>
          <a:xfrm>
            <a:off x="793790" y="3370540"/>
            <a:ext cx="4347567" cy="1306949"/>
          </a:xfrm>
          <a:prstGeom prst="roundRect">
            <a:avLst>
              <a:gd name="adj" fmla="val 2603"/>
            </a:avLst>
          </a:prstGeom>
          <a:solidFill>
            <a:srgbClr val="3F4652"/>
          </a:solidFill>
          <a:ln/>
        </p:spPr>
        <p:txBody>
          <a:bodyPr/>
          <a:lstStyle/>
          <a:p>
            <a:endParaRPr lang="en-US"/>
          </a:p>
        </p:txBody>
      </p:sp>
      <p:pic>
        <p:nvPicPr>
          <p:cNvPr id="9" name="Image 1" descr="preencoded.png"/>
          <p:cNvPicPr>
            <a:picLocks noChangeAspect="1"/>
          </p:cNvPicPr>
          <p:nvPr/>
        </p:nvPicPr>
        <p:blipFill>
          <a:blip r:embed="rId4"/>
          <a:stretch>
            <a:fillRect/>
          </a:stretch>
        </p:blipFill>
        <p:spPr>
          <a:xfrm>
            <a:off x="2808089" y="3824645"/>
            <a:ext cx="318968" cy="398621"/>
          </a:xfrm>
          <a:prstGeom prst="rect">
            <a:avLst/>
          </a:prstGeom>
        </p:spPr>
      </p:pic>
      <p:sp>
        <p:nvSpPr>
          <p:cNvPr id="10" name="Text 6"/>
          <p:cNvSpPr/>
          <p:nvPr/>
        </p:nvSpPr>
        <p:spPr>
          <a:xfrm>
            <a:off x="5368171" y="359735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Model Development</a:t>
            </a:r>
            <a:endParaRPr lang="en-US" sz="2200" dirty="0"/>
          </a:p>
        </p:txBody>
      </p:sp>
      <p:sp>
        <p:nvSpPr>
          <p:cNvPr id="11" name="Text 7"/>
          <p:cNvSpPr/>
          <p:nvPr/>
        </p:nvSpPr>
        <p:spPr>
          <a:xfrm>
            <a:off x="5368171" y="4087773"/>
            <a:ext cx="6266021"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Create supervised learning models to predict player frustration</a:t>
            </a:r>
            <a:endParaRPr lang="en-US" sz="1750" dirty="0"/>
          </a:p>
        </p:txBody>
      </p:sp>
      <p:sp>
        <p:nvSpPr>
          <p:cNvPr id="12" name="Shape 8"/>
          <p:cNvSpPr/>
          <p:nvPr/>
        </p:nvSpPr>
        <p:spPr>
          <a:xfrm>
            <a:off x="5254704" y="4662249"/>
            <a:ext cx="8468558" cy="15240"/>
          </a:xfrm>
          <a:prstGeom prst="roundRect">
            <a:avLst>
              <a:gd name="adj" fmla="val 223256"/>
            </a:avLst>
          </a:prstGeom>
          <a:solidFill>
            <a:srgbClr val="585F6B"/>
          </a:solidFill>
          <a:ln/>
        </p:spPr>
        <p:txBody>
          <a:bodyPr/>
          <a:lstStyle/>
          <a:p>
            <a:endParaRPr lang="en-US"/>
          </a:p>
        </p:txBody>
      </p:sp>
      <p:sp>
        <p:nvSpPr>
          <p:cNvPr id="13" name="Shape 9"/>
          <p:cNvSpPr/>
          <p:nvPr/>
        </p:nvSpPr>
        <p:spPr>
          <a:xfrm>
            <a:off x="793790" y="4790837"/>
            <a:ext cx="6521410" cy="1669852"/>
          </a:xfrm>
          <a:prstGeom prst="roundRect">
            <a:avLst>
              <a:gd name="adj" fmla="val 2038"/>
            </a:avLst>
          </a:prstGeom>
          <a:solidFill>
            <a:srgbClr val="3F4652"/>
          </a:solidFill>
          <a:ln/>
        </p:spPr>
        <p:txBody>
          <a:bodyPr/>
          <a:lstStyle/>
          <a:p>
            <a:endParaRPr lang="en-US"/>
          </a:p>
        </p:txBody>
      </p:sp>
      <p:pic>
        <p:nvPicPr>
          <p:cNvPr id="14" name="Image 2" descr="preencoded.png"/>
          <p:cNvPicPr>
            <a:picLocks noChangeAspect="1"/>
          </p:cNvPicPr>
          <p:nvPr/>
        </p:nvPicPr>
        <p:blipFill>
          <a:blip r:embed="rId5"/>
          <a:stretch>
            <a:fillRect/>
          </a:stretch>
        </p:blipFill>
        <p:spPr>
          <a:xfrm>
            <a:off x="3895011" y="5426393"/>
            <a:ext cx="318968" cy="398621"/>
          </a:xfrm>
          <a:prstGeom prst="rect">
            <a:avLst/>
          </a:prstGeom>
        </p:spPr>
      </p:pic>
      <p:sp>
        <p:nvSpPr>
          <p:cNvPr id="15" name="Text 10"/>
          <p:cNvSpPr/>
          <p:nvPr/>
        </p:nvSpPr>
        <p:spPr>
          <a:xfrm>
            <a:off x="7542014" y="501765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Model Evaluation</a:t>
            </a:r>
            <a:endParaRPr lang="en-US" sz="2200" dirty="0"/>
          </a:p>
        </p:txBody>
      </p:sp>
      <p:sp>
        <p:nvSpPr>
          <p:cNvPr id="16" name="Text 11"/>
          <p:cNvSpPr/>
          <p:nvPr/>
        </p:nvSpPr>
        <p:spPr>
          <a:xfrm>
            <a:off x="7542014" y="5508069"/>
            <a:ext cx="6067782"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Assess performance with metrics like accuracy, precision, and recall</a:t>
            </a:r>
            <a:endParaRPr lang="en-US" sz="1750" dirty="0"/>
          </a:p>
        </p:txBody>
      </p:sp>
      <p:sp>
        <p:nvSpPr>
          <p:cNvPr id="17" name="Text 12"/>
          <p:cNvSpPr/>
          <p:nvPr/>
        </p:nvSpPr>
        <p:spPr>
          <a:xfrm>
            <a:off x="793790" y="6715839"/>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We aim for ≥0.8 recall on frustration detection and ≥0.75 F1 on requirement-generation accuracy. We'll analyze model errors to identify unpredictable requirement categories.</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93790" y="2226707"/>
            <a:ext cx="11645979"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Phase Five: Recommendations &amp; Validation</a:t>
            </a:r>
            <a:endParaRPr lang="en-US" sz="4450" dirty="0"/>
          </a:p>
        </p:txBody>
      </p:sp>
      <p:pic>
        <p:nvPicPr>
          <p:cNvPr id="3" name="Image 0" descr="preencoded.png"/>
          <p:cNvPicPr>
            <a:picLocks noChangeAspect="1"/>
          </p:cNvPicPr>
          <p:nvPr/>
        </p:nvPicPr>
        <p:blipFill>
          <a:blip r:embed="rId3"/>
          <a:stretch>
            <a:fillRect/>
          </a:stretch>
        </p:blipFill>
        <p:spPr>
          <a:xfrm>
            <a:off x="793790" y="3275648"/>
            <a:ext cx="566976" cy="566976"/>
          </a:xfrm>
          <a:prstGeom prst="rect">
            <a:avLst/>
          </a:prstGeom>
        </p:spPr>
      </p:pic>
      <p:sp>
        <p:nvSpPr>
          <p:cNvPr id="4" name="Text 1"/>
          <p:cNvSpPr/>
          <p:nvPr/>
        </p:nvSpPr>
        <p:spPr>
          <a:xfrm>
            <a:off x="793790" y="4069437"/>
            <a:ext cx="3048000" cy="708660"/>
          </a:xfrm>
          <a:prstGeom prst="rect">
            <a:avLst/>
          </a:prstGeom>
          <a:noFill/>
          <a:ln/>
        </p:spPr>
        <p:txBody>
          <a:bodyPr wrap="squar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Actionable Recommendations</a:t>
            </a:r>
            <a:endParaRPr lang="en-US" sz="2200" dirty="0"/>
          </a:p>
        </p:txBody>
      </p:sp>
      <p:sp>
        <p:nvSpPr>
          <p:cNvPr id="5" name="Text 2"/>
          <p:cNvSpPr/>
          <p:nvPr/>
        </p:nvSpPr>
        <p:spPr>
          <a:xfrm>
            <a:off x="793790" y="4914186"/>
            <a:ext cx="3048000"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Compile guidelines for game designers and requirement engineers based on findings.</a:t>
            </a:r>
            <a:endParaRPr lang="en-US" sz="1750" dirty="0"/>
          </a:p>
        </p:txBody>
      </p:sp>
      <p:pic>
        <p:nvPicPr>
          <p:cNvPr id="6" name="Image 1" descr="preencoded.png"/>
          <p:cNvPicPr>
            <a:picLocks noChangeAspect="1"/>
          </p:cNvPicPr>
          <p:nvPr/>
        </p:nvPicPr>
        <p:blipFill>
          <a:blip r:embed="rId4"/>
          <a:stretch>
            <a:fillRect/>
          </a:stretch>
        </p:blipFill>
        <p:spPr>
          <a:xfrm>
            <a:off x="4125278" y="3275648"/>
            <a:ext cx="566976" cy="566976"/>
          </a:xfrm>
          <a:prstGeom prst="rect">
            <a:avLst/>
          </a:prstGeom>
        </p:spPr>
      </p:pic>
      <p:sp>
        <p:nvSpPr>
          <p:cNvPr id="7" name="Text 3"/>
          <p:cNvSpPr/>
          <p:nvPr/>
        </p:nvSpPr>
        <p:spPr>
          <a:xfrm>
            <a:off x="4125278" y="406943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Expert Validation</a:t>
            </a:r>
            <a:endParaRPr lang="en-US" sz="2200" dirty="0"/>
          </a:p>
        </p:txBody>
      </p:sp>
      <p:sp>
        <p:nvSpPr>
          <p:cNvPr id="8" name="Text 4"/>
          <p:cNvSpPr/>
          <p:nvPr/>
        </p:nvSpPr>
        <p:spPr>
          <a:xfrm>
            <a:off x="4125278" y="4559856"/>
            <a:ext cx="3048119"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Seek validation from game development peers or online communities through surveys.</a:t>
            </a:r>
            <a:endParaRPr lang="en-US" sz="1750" dirty="0"/>
          </a:p>
        </p:txBody>
      </p:sp>
      <p:pic>
        <p:nvPicPr>
          <p:cNvPr id="9" name="Image 2" descr="preencoded.png"/>
          <p:cNvPicPr>
            <a:picLocks noChangeAspect="1"/>
          </p:cNvPicPr>
          <p:nvPr/>
        </p:nvPicPr>
        <p:blipFill>
          <a:blip r:embed="rId5"/>
          <a:stretch>
            <a:fillRect/>
          </a:stretch>
        </p:blipFill>
        <p:spPr>
          <a:xfrm>
            <a:off x="7456884" y="3275648"/>
            <a:ext cx="566976" cy="566976"/>
          </a:xfrm>
          <a:prstGeom prst="rect">
            <a:avLst/>
          </a:prstGeom>
        </p:spPr>
      </p:pic>
      <p:sp>
        <p:nvSpPr>
          <p:cNvPr id="10" name="Text 5"/>
          <p:cNvSpPr/>
          <p:nvPr/>
        </p:nvSpPr>
        <p:spPr>
          <a:xfrm>
            <a:off x="7456884" y="406943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Final Reporting</a:t>
            </a:r>
            <a:endParaRPr lang="en-US" sz="2200" dirty="0"/>
          </a:p>
        </p:txBody>
      </p:sp>
      <p:sp>
        <p:nvSpPr>
          <p:cNvPr id="11" name="Text 6"/>
          <p:cNvSpPr/>
          <p:nvPr/>
        </p:nvSpPr>
        <p:spPr>
          <a:xfrm>
            <a:off x="7456884" y="4559856"/>
            <a:ext cx="3048119"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Produce comprehensive report and presentation summarizing all findings.</a:t>
            </a:r>
            <a:endParaRPr lang="en-US" sz="1750" dirty="0"/>
          </a:p>
        </p:txBody>
      </p:sp>
      <p:pic>
        <p:nvPicPr>
          <p:cNvPr id="12" name="Image 3" descr="preencoded.png"/>
          <p:cNvPicPr>
            <a:picLocks noChangeAspect="1"/>
          </p:cNvPicPr>
          <p:nvPr/>
        </p:nvPicPr>
        <p:blipFill>
          <a:blip r:embed="rId6"/>
          <a:stretch>
            <a:fillRect/>
          </a:stretch>
        </p:blipFill>
        <p:spPr>
          <a:xfrm>
            <a:off x="10788491" y="3275648"/>
            <a:ext cx="566976" cy="566976"/>
          </a:xfrm>
          <a:prstGeom prst="rect">
            <a:avLst/>
          </a:prstGeom>
        </p:spPr>
      </p:pic>
      <p:sp>
        <p:nvSpPr>
          <p:cNvPr id="13" name="Text 7"/>
          <p:cNvSpPr/>
          <p:nvPr/>
        </p:nvSpPr>
        <p:spPr>
          <a:xfrm>
            <a:off x="10788491" y="406943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Code Repository</a:t>
            </a:r>
            <a:endParaRPr lang="en-US" sz="2200" dirty="0"/>
          </a:p>
        </p:txBody>
      </p:sp>
      <p:sp>
        <p:nvSpPr>
          <p:cNvPr id="14" name="Text 8"/>
          <p:cNvSpPr/>
          <p:nvPr/>
        </p:nvSpPr>
        <p:spPr>
          <a:xfrm>
            <a:off x="10788491" y="4559856"/>
            <a:ext cx="3048119"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Organize all source code and datasets for future use by developers.</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93790" y="1876663"/>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Evaluation Approach</a:t>
            </a:r>
            <a:endParaRPr lang="en-US" sz="4450" dirty="0"/>
          </a:p>
        </p:txBody>
      </p:sp>
      <p:sp>
        <p:nvSpPr>
          <p:cNvPr id="3" name="Text 1"/>
          <p:cNvSpPr/>
          <p:nvPr/>
        </p:nvSpPr>
        <p:spPr>
          <a:xfrm>
            <a:off x="793790" y="3152418"/>
            <a:ext cx="2855238" cy="354330"/>
          </a:xfrm>
          <a:prstGeom prst="rect">
            <a:avLst/>
          </a:prstGeom>
          <a:noFill/>
          <a:ln/>
        </p:spPr>
        <p:txBody>
          <a:bodyPr wrap="none" lIns="0" tIns="0" rIns="0" bIns="0" rtlCol="0" anchor="t"/>
          <a:lstStyle/>
          <a:p>
            <a:pPr marL="0" indent="0" algn="l">
              <a:lnSpc>
                <a:spcPts val="2750"/>
              </a:lnSpc>
              <a:buNone/>
            </a:pPr>
            <a:r>
              <a:rPr lang="en-US" sz="2200" dirty="0">
                <a:solidFill>
                  <a:srgbClr val="76B9FF"/>
                </a:solidFill>
                <a:latin typeface="Roboto Slab" pitchFamily="34" charset="0"/>
                <a:ea typeface="Roboto Slab" pitchFamily="34" charset="-122"/>
                <a:cs typeface="Roboto Slab" pitchFamily="34" charset="-120"/>
              </a:rPr>
              <a:t>Technical Evaluation</a:t>
            </a:r>
            <a:endParaRPr lang="en-US" sz="2200" dirty="0"/>
          </a:p>
        </p:txBody>
      </p:sp>
      <p:sp>
        <p:nvSpPr>
          <p:cNvPr id="4" name="Text 2"/>
          <p:cNvSpPr/>
          <p:nvPr/>
        </p:nvSpPr>
        <p:spPr>
          <a:xfrm>
            <a:off x="793790" y="3733562"/>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During Phase 4, we'll apply appropriate metrics based on the task:</a:t>
            </a:r>
            <a:endParaRPr lang="en-US" sz="1750" dirty="0"/>
          </a:p>
        </p:txBody>
      </p:sp>
      <p:sp>
        <p:nvSpPr>
          <p:cNvPr id="5" name="Text 3"/>
          <p:cNvSpPr/>
          <p:nvPr/>
        </p:nvSpPr>
        <p:spPr>
          <a:xfrm>
            <a:off x="793790" y="466344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Classification: accuracy, precision, recall, F1-score</a:t>
            </a:r>
            <a:endParaRPr lang="en-US" sz="1750" dirty="0"/>
          </a:p>
        </p:txBody>
      </p:sp>
      <p:sp>
        <p:nvSpPr>
          <p:cNvPr id="6" name="Text 4"/>
          <p:cNvSpPr/>
          <p:nvPr/>
        </p:nvSpPr>
        <p:spPr>
          <a:xfrm>
            <a:off x="793790" y="510563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Regression: MAE or RMSE</a:t>
            </a:r>
            <a:endParaRPr lang="en-US" sz="1750" dirty="0"/>
          </a:p>
        </p:txBody>
      </p:sp>
      <p:sp>
        <p:nvSpPr>
          <p:cNvPr id="7" name="Text 5"/>
          <p:cNvSpPr/>
          <p:nvPr/>
        </p:nvSpPr>
        <p:spPr>
          <a:xfrm>
            <a:off x="793790" y="5547836"/>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Error analysis to identify problematic requirement categories</a:t>
            </a:r>
            <a:endParaRPr lang="en-US" sz="1750" dirty="0"/>
          </a:p>
        </p:txBody>
      </p:sp>
      <p:sp>
        <p:nvSpPr>
          <p:cNvPr id="8" name="Text 6"/>
          <p:cNvSpPr/>
          <p:nvPr/>
        </p:nvSpPr>
        <p:spPr>
          <a:xfrm>
            <a:off x="7599521" y="315241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6B9FF"/>
                </a:solidFill>
                <a:latin typeface="Roboto Slab" pitchFamily="34" charset="0"/>
                <a:ea typeface="Roboto Slab" pitchFamily="34" charset="-122"/>
                <a:cs typeface="Roboto Slab" pitchFamily="34" charset="-120"/>
              </a:rPr>
              <a:t>Industry Validation</a:t>
            </a:r>
            <a:endParaRPr lang="en-US" sz="2200" dirty="0"/>
          </a:p>
        </p:txBody>
      </p:sp>
      <p:sp>
        <p:nvSpPr>
          <p:cNvPr id="9" name="Text 7"/>
          <p:cNvSpPr/>
          <p:nvPr/>
        </p:nvSpPr>
        <p:spPr>
          <a:xfrm>
            <a:off x="7599521" y="3733562"/>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During Phase 5, we'll seek external validation:</a:t>
            </a:r>
            <a:endParaRPr lang="en-US" sz="1750" dirty="0"/>
          </a:p>
        </p:txBody>
      </p:sp>
      <p:sp>
        <p:nvSpPr>
          <p:cNvPr id="10" name="Text 8"/>
          <p:cNvSpPr/>
          <p:nvPr/>
        </p:nvSpPr>
        <p:spPr>
          <a:xfrm>
            <a:off x="7599521" y="430053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Feedback from game industry professionals</a:t>
            </a:r>
            <a:endParaRPr lang="en-US" sz="1750" dirty="0"/>
          </a:p>
        </p:txBody>
      </p:sp>
      <p:sp>
        <p:nvSpPr>
          <p:cNvPr id="11" name="Text 9"/>
          <p:cNvSpPr/>
          <p:nvPr/>
        </p:nvSpPr>
        <p:spPr>
          <a:xfrm>
            <a:off x="7599521" y="474273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Surveys with online gaming communities</a:t>
            </a:r>
            <a:endParaRPr lang="en-US" sz="1750" dirty="0"/>
          </a:p>
        </p:txBody>
      </p:sp>
      <p:sp>
        <p:nvSpPr>
          <p:cNvPr id="12" name="Text 10"/>
          <p:cNvSpPr/>
          <p:nvPr/>
        </p:nvSpPr>
        <p:spPr>
          <a:xfrm>
            <a:off x="7599521" y="518493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Interviews to verify alignment with industry experiences</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93790" y="1631752"/>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Project Timeline</a:t>
            </a:r>
            <a:endParaRPr lang="en-US" sz="4450" dirty="0"/>
          </a:p>
        </p:txBody>
      </p:sp>
      <p:sp>
        <p:nvSpPr>
          <p:cNvPr id="3" name="Shape 1"/>
          <p:cNvSpPr/>
          <p:nvPr/>
        </p:nvSpPr>
        <p:spPr>
          <a:xfrm>
            <a:off x="793790" y="2680692"/>
            <a:ext cx="13042821" cy="3917156"/>
          </a:xfrm>
          <a:prstGeom prst="roundRect">
            <a:avLst>
              <a:gd name="adj" fmla="val 869"/>
            </a:avLst>
          </a:prstGeom>
          <a:noFill/>
          <a:ln w="7620">
            <a:solidFill>
              <a:srgbClr val="FFFFFF">
                <a:alpha val="24000"/>
              </a:srgbClr>
            </a:solidFill>
            <a:prstDash val="solid"/>
          </a:ln>
        </p:spPr>
        <p:txBody>
          <a:bodyPr/>
          <a:lstStyle/>
          <a:p>
            <a:endParaRPr lang="en-US"/>
          </a:p>
        </p:txBody>
      </p:sp>
      <p:sp>
        <p:nvSpPr>
          <p:cNvPr id="4" name="Shape 2"/>
          <p:cNvSpPr/>
          <p:nvPr/>
        </p:nvSpPr>
        <p:spPr>
          <a:xfrm>
            <a:off x="801410" y="2688312"/>
            <a:ext cx="13027581" cy="650319"/>
          </a:xfrm>
          <a:prstGeom prst="rect">
            <a:avLst/>
          </a:prstGeom>
          <a:solidFill>
            <a:srgbClr val="FFFFFF">
              <a:alpha val="4000"/>
            </a:srgbClr>
          </a:solidFill>
          <a:ln/>
        </p:spPr>
        <p:txBody>
          <a:bodyPr/>
          <a:lstStyle/>
          <a:p>
            <a:endParaRPr lang="en-US"/>
          </a:p>
        </p:txBody>
      </p:sp>
      <p:sp>
        <p:nvSpPr>
          <p:cNvPr id="5" name="Text 3"/>
          <p:cNvSpPr/>
          <p:nvPr/>
        </p:nvSpPr>
        <p:spPr>
          <a:xfrm>
            <a:off x="1028462" y="2832021"/>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Phase</a:t>
            </a:r>
            <a:endParaRPr lang="en-US" sz="1750" dirty="0"/>
          </a:p>
        </p:txBody>
      </p:sp>
      <p:sp>
        <p:nvSpPr>
          <p:cNvPr id="6" name="Text 4"/>
          <p:cNvSpPr/>
          <p:nvPr/>
        </p:nvSpPr>
        <p:spPr>
          <a:xfrm>
            <a:off x="4289108" y="2832021"/>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Start Date</a:t>
            </a:r>
            <a:endParaRPr lang="en-US" sz="1750" dirty="0"/>
          </a:p>
        </p:txBody>
      </p:sp>
      <p:sp>
        <p:nvSpPr>
          <p:cNvPr id="7" name="Text 5"/>
          <p:cNvSpPr/>
          <p:nvPr/>
        </p:nvSpPr>
        <p:spPr>
          <a:xfrm>
            <a:off x="7545943" y="2832021"/>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End Date</a:t>
            </a:r>
            <a:endParaRPr lang="en-US" sz="1750" dirty="0"/>
          </a:p>
        </p:txBody>
      </p:sp>
      <p:sp>
        <p:nvSpPr>
          <p:cNvPr id="8" name="Text 6"/>
          <p:cNvSpPr/>
          <p:nvPr/>
        </p:nvSpPr>
        <p:spPr>
          <a:xfrm>
            <a:off x="10802779" y="2832021"/>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Duration</a:t>
            </a:r>
            <a:endParaRPr lang="en-US" sz="1750" dirty="0"/>
          </a:p>
        </p:txBody>
      </p:sp>
      <p:sp>
        <p:nvSpPr>
          <p:cNvPr id="9" name="Shape 7"/>
          <p:cNvSpPr/>
          <p:nvPr/>
        </p:nvSpPr>
        <p:spPr>
          <a:xfrm>
            <a:off x="801410" y="3338632"/>
            <a:ext cx="13027581" cy="650319"/>
          </a:xfrm>
          <a:prstGeom prst="rect">
            <a:avLst/>
          </a:prstGeom>
          <a:solidFill>
            <a:srgbClr val="000000">
              <a:alpha val="4000"/>
            </a:srgbClr>
          </a:solidFill>
          <a:ln/>
        </p:spPr>
        <p:txBody>
          <a:bodyPr/>
          <a:lstStyle/>
          <a:p>
            <a:endParaRPr lang="en-US"/>
          </a:p>
        </p:txBody>
      </p:sp>
      <p:sp>
        <p:nvSpPr>
          <p:cNvPr id="10" name="Text 8"/>
          <p:cNvSpPr/>
          <p:nvPr/>
        </p:nvSpPr>
        <p:spPr>
          <a:xfrm>
            <a:off x="1028462" y="3482340"/>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Phase 1</a:t>
            </a:r>
            <a:endParaRPr lang="en-US" sz="1750" dirty="0"/>
          </a:p>
        </p:txBody>
      </p:sp>
      <p:sp>
        <p:nvSpPr>
          <p:cNvPr id="11" name="Text 9"/>
          <p:cNvSpPr/>
          <p:nvPr/>
        </p:nvSpPr>
        <p:spPr>
          <a:xfrm>
            <a:off x="4289108" y="3482340"/>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May 19, 2025</a:t>
            </a:r>
            <a:endParaRPr lang="en-US" sz="1750" dirty="0"/>
          </a:p>
        </p:txBody>
      </p:sp>
      <p:sp>
        <p:nvSpPr>
          <p:cNvPr id="12" name="Text 10"/>
          <p:cNvSpPr/>
          <p:nvPr/>
        </p:nvSpPr>
        <p:spPr>
          <a:xfrm>
            <a:off x="7545943" y="3482340"/>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June 9, 2025</a:t>
            </a:r>
            <a:endParaRPr lang="en-US" sz="1750" dirty="0"/>
          </a:p>
        </p:txBody>
      </p:sp>
      <p:sp>
        <p:nvSpPr>
          <p:cNvPr id="13" name="Text 11"/>
          <p:cNvSpPr/>
          <p:nvPr/>
        </p:nvSpPr>
        <p:spPr>
          <a:xfrm>
            <a:off x="10802779" y="3482340"/>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3 weeks</a:t>
            </a:r>
            <a:endParaRPr lang="en-US" sz="1750" dirty="0"/>
          </a:p>
        </p:txBody>
      </p:sp>
      <p:sp>
        <p:nvSpPr>
          <p:cNvPr id="14" name="Shape 12"/>
          <p:cNvSpPr/>
          <p:nvPr/>
        </p:nvSpPr>
        <p:spPr>
          <a:xfrm>
            <a:off x="801410" y="3988951"/>
            <a:ext cx="13027581" cy="650319"/>
          </a:xfrm>
          <a:prstGeom prst="rect">
            <a:avLst/>
          </a:prstGeom>
          <a:solidFill>
            <a:srgbClr val="FFFFFF">
              <a:alpha val="4000"/>
            </a:srgbClr>
          </a:solidFill>
          <a:ln/>
        </p:spPr>
        <p:txBody>
          <a:bodyPr/>
          <a:lstStyle/>
          <a:p>
            <a:endParaRPr lang="en-US"/>
          </a:p>
        </p:txBody>
      </p:sp>
      <p:sp>
        <p:nvSpPr>
          <p:cNvPr id="15" name="Text 13"/>
          <p:cNvSpPr/>
          <p:nvPr/>
        </p:nvSpPr>
        <p:spPr>
          <a:xfrm>
            <a:off x="1028462" y="4132659"/>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Phase 2</a:t>
            </a:r>
            <a:endParaRPr lang="en-US" sz="1750" dirty="0"/>
          </a:p>
        </p:txBody>
      </p:sp>
      <p:sp>
        <p:nvSpPr>
          <p:cNvPr id="16" name="Text 14"/>
          <p:cNvSpPr/>
          <p:nvPr/>
        </p:nvSpPr>
        <p:spPr>
          <a:xfrm>
            <a:off x="4289108" y="4132659"/>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June 10, 2025</a:t>
            </a:r>
            <a:endParaRPr lang="en-US" sz="1750" dirty="0"/>
          </a:p>
        </p:txBody>
      </p:sp>
      <p:sp>
        <p:nvSpPr>
          <p:cNvPr id="17" name="Text 15"/>
          <p:cNvSpPr/>
          <p:nvPr/>
        </p:nvSpPr>
        <p:spPr>
          <a:xfrm>
            <a:off x="7545943" y="4132659"/>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July 28, 2025</a:t>
            </a:r>
            <a:endParaRPr lang="en-US" sz="1750" dirty="0"/>
          </a:p>
        </p:txBody>
      </p:sp>
      <p:sp>
        <p:nvSpPr>
          <p:cNvPr id="18" name="Text 16"/>
          <p:cNvSpPr/>
          <p:nvPr/>
        </p:nvSpPr>
        <p:spPr>
          <a:xfrm>
            <a:off x="10802779" y="4132659"/>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7 weeks</a:t>
            </a:r>
            <a:endParaRPr lang="en-US" sz="1750" dirty="0"/>
          </a:p>
        </p:txBody>
      </p:sp>
      <p:sp>
        <p:nvSpPr>
          <p:cNvPr id="19" name="Shape 17"/>
          <p:cNvSpPr/>
          <p:nvPr/>
        </p:nvSpPr>
        <p:spPr>
          <a:xfrm>
            <a:off x="801410" y="4639270"/>
            <a:ext cx="13027581" cy="650319"/>
          </a:xfrm>
          <a:prstGeom prst="rect">
            <a:avLst/>
          </a:prstGeom>
          <a:solidFill>
            <a:srgbClr val="000000">
              <a:alpha val="4000"/>
            </a:srgbClr>
          </a:solidFill>
          <a:ln/>
        </p:spPr>
        <p:txBody>
          <a:bodyPr/>
          <a:lstStyle/>
          <a:p>
            <a:endParaRPr lang="en-US"/>
          </a:p>
        </p:txBody>
      </p:sp>
      <p:sp>
        <p:nvSpPr>
          <p:cNvPr id="20" name="Text 18"/>
          <p:cNvSpPr/>
          <p:nvPr/>
        </p:nvSpPr>
        <p:spPr>
          <a:xfrm>
            <a:off x="1028462" y="4782979"/>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Phase 3</a:t>
            </a:r>
            <a:endParaRPr lang="en-US" sz="1750" dirty="0"/>
          </a:p>
        </p:txBody>
      </p:sp>
      <p:sp>
        <p:nvSpPr>
          <p:cNvPr id="21" name="Text 19"/>
          <p:cNvSpPr/>
          <p:nvPr/>
        </p:nvSpPr>
        <p:spPr>
          <a:xfrm>
            <a:off x="4289108" y="4782979"/>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July 29, 2025</a:t>
            </a:r>
            <a:endParaRPr lang="en-US" sz="1750" dirty="0"/>
          </a:p>
        </p:txBody>
      </p:sp>
      <p:sp>
        <p:nvSpPr>
          <p:cNvPr id="22" name="Text 20"/>
          <p:cNvSpPr/>
          <p:nvPr/>
        </p:nvSpPr>
        <p:spPr>
          <a:xfrm>
            <a:off x="7545943" y="4782979"/>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September 7, 2025</a:t>
            </a:r>
            <a:endParaRPr lang="en-US" sz="1750" dirty="0"/>
          </a:p>
        </p:txBody>
      </p:sp>
      <p:sp>
        <p:nvSpPr>
          <p:cNvPr id="23" name="Text 21"/>
          <p:cNvSpPr/>
          <p:nvPr/>
        </p:nvSpPr>
        <p:spPr>
          <a:xfrm>
            <a:off x="10802779" y="4782979"/>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6 weeks</a:t>
            </a:r>
            <a:endParaRPr lang="en-US" sz="1750" dirty="0"/>
          </a:p>
        </p:txBody>
      </p:sp>
      <p:sp>
        <p:nvSpPr>
          <p:cNvPr id="24" name="Shape 22"/>
          <p:cNvSpPr/>
          <p:nvPr/>
        </p:nvSpPr>
        <p:spPr>
          <a:xfrm>
            <a:off x="801410" y="5289590"/>
            <a:ext cx="13027581" cy="650319"/>
          </a:xfrm>
          <a:prstGeom prst="rect">
            <a:avLst/>
          </a:prstGeom>
          <a:solidFill>
            <a:srgbClr val="FFFFFF">
              <a:alpha val="4000"/>
            </a:srgbClr>
          </a:solidFill>
          <a:ln/>
        </p:spPr>
        <p:txBody>
          <a:bodyPr/>
          <a:lstStyle/>
          <a:p>
            <a:endParaRPr lang="en-US"/>
          </a:p>
        </p:txBody>
      </p:sp>
      <p:sp>
        <p:nvSpPr>
          <p:cNvPr id="25" name="Text 23"/>
          <p:cNvSpPr/>
          <p:nvPr/>
        </p:nvSpPr>
        <p:spPr>
          <a:xfrm>
            <a:off x="1028462" y="5433298"/>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Phase 4</a:t>
            </a:r>
            <a:endParaRPr lang="en-US" sz="1750" dirty="0"/>
          </a:p>
        </p:txBody>
      </p:sp>
      <p:sp>
        <p:nvSpPr>
          <p:cNvPr id="26" name="Text 24"/>
          <p:cNvSpPr/>
          <p:nvPr/>
        </p:nvSpPr>
        <p:spPr>
          <a:xfrm>
            <a:off x="4289108" y="5433298"/>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September 8, 2025</a:t>
            </a:r>
            <a:endParaRPr lang="en-US" sz="1750" dirty="0"/>
          </a:p>
        </p:txBody>
      </p:sp>
      <p:sp>
        <p:nvSpPr>
          <p:cNvPr id="27" name="Text 25"/>
          <p:cNvSpPr/>
          <p:nvPr/>
        </p:nvSpPr>
        <p:spPr>
          <a:xfrm>
            <a:off x="7545943" y="5433298"/>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October 19, 2025</a:t>
            </a:r>
            <a:endParaRPr lang="en-US" sz="1750" dirty="0"/>
          </a:p>
        </p:txBody>
      </p:sp>
      <p:sp>
        <p:nvSpPr>
          <p:cNvPr id="28" name="Text 26"/>
          <p:cNvSpPr/>
          <p:nvPr/>
        </p:nvSpPr>
        <p:spPr>
          <a:xfrm>
            <a:off x="10802779" y="5433298"/>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7 weeks</a:t>
            </a:r>
            <a:endParaRPr lang="en-US" sz="1750" dirty="0"/>
          </a:p>
        </p:txBody>
      </p:sp>
      <p:sp>
        <p:nvSpPr>
          <p:cNvPr id="29" name="Shape 27"/>
          <p:cNvSpPr/>
          <p:nvPr/>
        </p:nvSpPr>
        <p:spPr>
          <a:xfrm>
            <a:off x="801410" y="5939909"/>
            <a:ext cx="13027581" cy="650319"/>
          </a:xfrm>
          <a:prstGeom prst="rect">
            <a:avLst/>
          </a:prstGeom>
          <a:solidFill>
            <a:srgbClr val="000000">
              <a:alpha val="4000"/>
            </a:srgbClr>
          </a:solidFill>
          <a:ln/>
        </p:spPr>
        <p:txBody>
          <a:bodyPr/>
          <a:lstStyle/>
          <a:p>
            <a:endParaRPr lang="en-US"/>
          </a:p>
        </p:txBody>
      </p:sp>
      <p:sp>
        <p:nvSpPr>
          <p:cNvPr id="30" name="Text 28"/>
          <p:cNvSpPr/>
          <p:nvPr/>
        </p:nvSpPr>
        <p:spPr>
          <a:xfrm>
            <a:off x="1028462" y="6083618"/>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Phase 5</a:t>
            </a:r>
            <a:endParaRPr lang="en-US" sz="1750" dirty="0"/>
          </a:p>
        </p:txBody>
      </p:sp>
      <p:sp>
        <p:nvSpPr>
          <p:cNvPr id="31" name="Text 29"/>
          <p:cNvSpPr/>
          <p:nvPr/>
        </p:nvSpPr>
        <p:spPr>
          <a:xfrm>
            <a:off x="4289108" y="6083618"/>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October 20, 2025</a:t>
            </a:r>
            <a:endParaRPr lang="en-US" sz="1750" dirty="0"/>
          </a:p>
        </p:txBody>
      </p:sp>
      <p:sp>
        <p:nvSpPr>
          <p:cNvPr id="32" name="Text 30"/>
          <p:cNvSpPr/>
          <p:nvPr/>
        </p:nvSpPr>
        <p:spPr>
          <a:xfrm>
            <a:off x="7545943" y="6083618"/>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November 23, 2025</a:t>
            </a:r>
            <a:endParaRPr lang="en-US" sz="1750" dirty="0"/>
          </a:p>
        </p:txBody>
      </p:sp>
      <p:sp>
        <p:nvSpPr>
          <p:cNvPr id="33" name="Text 31"/>
          <p:cNvSpPr/>
          <p:nvPr/>
        </p:nvSpPr>
        <p:spPr>
          <a:xfrm>
            <a:off x="10802779" y="6083618"/>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5 weeks</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793790" y="1307783"/>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Budget Breakdown</a:t>
            </a:r>
            <a:endParaRPr lang="en-US" sz="4450" dirty="0"/>
          </a:p>
        </p:txBody>
      </p:sp>
      <p:sp>
        <p:nvSpPr>
          <p:cNvPr id="3" name="Text 1"/>
          <p:cNvSpPr/>
          <p:nvPr/>
        </p:nvSpPr>
        <p:spPr>
          <a:xfrm>
            <a:off x="2197418" y="2895481"/>
            <a:ext cx="2835235" cy="354330"/>
          </a:xfrm>
          <a:prstGeom prst="rect">
            <a:avLst/>
          </a:prstGeom>
          <a:noFill/>
          <a:ln/>
        </p:spPr>
        <p:txBody>
          <a:bodyPr wrap="none" lIns="0" tIns="0" rIns="0" bIns="0" rtlCol="0" anchor="t"/>
          <a:lstStyle/>
          <a:p>
            <a:pPr marL="0" indent="0" algn="r">
              <a:lnSpc>
                <a:spcPts val="2750"/>
              </a:lnSpc>
              <a:buNone/>
            </a:pPr>
            <a:r>
              <a:rPr lang="en-US" sz="2200" dirty="0">
                <a:solidFill>
                  <a:srgbClr val="D6E5EF"/>
                </a:solidFill>
                <a:latin typeface="Roboto Slab" pitchFamily="34" charset="0"/>
                <a:ea typeface="Roboto Slab" pitchFamily="34" charset="-122"/>
                <a:cs typeface="Roboto Slab" pitchFamily="34" charset="-120"/>
              </a:rPr>
              <a:t>Cloud Services</a:t>
            </a:r>
            <a:endParaRPr lang="en-US" sz="2200" dirty="0"/>
          </a:p>
        </p:txBody>
      </p:sp>
      <p:sp>
        <p:nvSpPr>
          <p:cNvPr id="4" name="Text 2"/>
          <p:cNvSpPr/>
          <p:nvPr/>
        </p:nvSpPr>
        <p:spPr>
          <a:xfrm>
            <a:off x="793790" y="3385899"/>
            <a:ext cx="4238863" cy="362903"/>
          </a:xfrm>
          <a:prstGeom prst="rect">
            <a:avLst/>
          </a:prstGeom>
          <a:noFill/>
          <a:ln/>
        </p:spPr>
        <p:txBody>
          <a:bodyPr wrap="none" lIns="0" tIns="0" rIns="0" bIns="0" rtlCol="0" anchor="t"/>
          <a:lstStyle/>
          <a:p>
            <a:pPr marL="0" indent="0" algn="r">
              <a:lnSpc>
                <a:spcPts val="2850"/>
              </a:lnSpc>
              <a:buNone/>
            </a:pPr>
            <a:r>
              <a:rPr lang="en-US" sz="1750" dirty="0">
                <a:solidFill>
                  <a:srgbClr val="D6E5EF"/>
                </a:solidFill>
                <a:latin typeface="Roboto" pitchFamily="34" charset="0"/>
                <a:ea typeface="Roboto" pitchFamily="34" charset="-122"/>
                <a:cs typeface="Roboto" pitchFamily="34" charset="-120"/>
              </a:rPr>
              <a:t>Hosting models and data processing</a:t>
            </a:r>
            <a:endParaRPr lang="en-US" sz="1750" dirty="0"/>
          </a:p>
        </p:txBody>
      </p:sp>
      <p:pic>
        <p:nvPicPr>
          <p:cNvPr id="5" name="Image 0" descr="preencoded.png"/>
          <p:cNvPicPr>
            <a:picLocks noChangeAspect="1"/>
          </p:cNvPicPr>
          <p:nvPr/>
        </p:nvPicPr>
        <p:blipFill>
          <a:blip r:embed="rId3"/>
          <a:stretch>
            <a:fillRect/>
          </a:stretch>
        </p:blipFill>
        <p:spPr>
          <a:xfrm>
            <a:off x="5032653" y="2356723"/>
            <a:ext cx="4564975" cy="4564975"/>
          </a:xfrm>
          <a:prstGeom prst="rect">
            <a:avLst/>
          </a:prstGeom>
        </p:spPr>
      </p:pic>
      <p:sp>
        <p:nvSpPr>
          <p:cNvPr id="6" name="Text 3"/>
          <p:cNvSpPr/>
          <p:nvPr/>
        </p:nvSpPr>
        <p:spPr>
          <a:xfrm>
            <a:off x="6324362" y="3608665"/>
            <a:ext cx="318968" cy="398621"/>
          </a:xfrm>
          <a:prstGeom prst="rect">
            <a:avLst/>
          </a:prstGeom>
          <a:noFill/>
          <a:ln/>
        </p:spPr>
        <p:txBody>
          <a:bodyPr wrap="none" lIns="0" tIns="0" rIns="0" bIns="0" rtlCol="0" anchor="t"/>
          <a:lstStyle/>
          <a:p>
            <a:pPr marL="0" indent="0" algn="l">
              <a:lnSpc>
                <a:spcPts val="4000"/>
              </a:lnSpc>
              <a:buNone/>
            </a:pPr>
            <a:r>
              <a:rPr lang="en-US" sz="2500" dirty="0">
                <a:solidFill>
                  <a:srgbClr val="D6E5EF"/>
                </a:solidFill>
                <a:latin typeface="Roboto Slab" pitchFamily="34" charset="0"/>
                <a:ea typeface="Roboto Slab" pitchFamily="34" charset="-122"/>
                <a:cs typeface="Roboto Slab" pitchFamily="34" charset="-120"/>
              </a:rPr>
              <a:t>1</a:t>
            </a:r>
            <a:endParaRPr lang="en-US" sz="2500" dirty="0"/>
          </a:p>
        </p:txBody>
      </p:sp>
      <p:sp>
        <p:nvSpPr>
          <p:cNvPr id="7" name="Text 4"/>
          <p:cNvSpPr/>
          <p:nvPr/>
        </p:nvSpPr>
        <p:spPr>
          <a:xfrm>
            <a:off x="9597628" y="289548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API Access</a:t>
            </a:r>
            <a:endParaRPr lang="en-US" sz="2200" dirty="0"/>
          </a:p>
        </p:txBody>
      </p:sp>
      <p:sp>
        <p:nvSpPr>
          <p:cNvPr id="8" name="Text 5"/>
          <p:cNvSpPr/>
          <p:nvPr/>
        </p:nvSpPr>
        <p:spPr>
          <a:xfrm>
            <a:off x="9597628" y="3385899"/>
            <a:ext cx="4238982"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GitHub/issues/sentiment analysis</a:t>
            </a:r>
            <a:endParaRPr lang="en-US" sz="1750" dirty="0"/>
          </a:p>
        </p:txBody>
      </p:sp>
      <p:pic>
        <p:nvPicPr>
          <p:cNvPr id="9" name="Image 1" descr="preencoded.png"/>
          <p:cNvPicPr>
            <a:picLocks noChangeAspect="1"/>
          </p:cNvPicPr>
          <p:nvPr/>
        </p:nvPicPr>
        <p:blipFill>
          <a:blip r:embed="rId4"/>
          <a:stretch>
            <a:fillRect/>
          </a:stretch>
        </p:blipFill>
        <p:spPr>
          <a:xfrm>
            <a:off x="5032653" y="2356723"/>
            <a:ext cx="4564975" cy="4564975"/>
          </a:xfrm>
          <a:prstGeom prst="rect">
            <a:avLst/>
          </a:prstGeom>
        </p:spPr>
      </p:pic>
      <p:sp>
        <p:nvSpPr>
          <p:cNvPr id="10" name="Text 6"/>
          <p:cNvSpPr/>
          <p:nvPr/>
        </p:nvSpPr>
        <p:spPr>
          <a:xfrm>
            <a:off x="7986713" y="3608665"/>
            <a:ext cx="318968" cy="398621"/>
          </a:xfrm>
          <a:prstGeom prst="rect">
            <a:avLst/>
          </a:prstGeom>
          <a:noFill/>
          <a:ln/>
        </p:spPr>
        <p:txBody>
          <a:bodyPr wrap="none" lIns="0" tIns="0" rIns="0" bIns="0" rtlCol="0" anchor="t"/>
          <a:lstStyle/>
          <a:p>
            <a:pPr marL="0" indent="0" algn="l">
              <a:lnSpc>
                <a:spcPts val="4000"/>
              </a:lnSpc>
              <a:buNone/>
            </a:pPr>
            <a:r>
              <a:rPr lang="en-US" sz="2500" dirty="0">
                <a:solidFill>
                  <a:srgbClr val="D6E5EF"/>
                </a:solidFill>
                <a:latin typeface="Roboto Slab" pitchFamily="34" charset="0"/>
                <a:ea typeface="Roboto Slab" pitchFamily="34" charset="-122"/>
                <a:cs typeface="Roboto Slab" pitchFamily="34" charset="-120"/>
              </a:rPr>
              <a:t>2</a:t>
            </a:r>
            <a:endParaRPr lang="en-US" sz="2500" dirty="0"/>
          </a:p>
        </p:txBody>
      </p:sp>
      <p:sp>
        <p:nvSpPr>
          <p:cNvPr id="11" name="Text 7"/>
          <p:cNvSpPr/>
          <p:nvPr/>
        </p:nvSpPr>
        <p:spPr>
          <a:xfrm>
            <a:off x="9597628" y="534804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LLM Access</a:t>
            </a:r>
            <a:endParaRPr lang="en-US" sz="2200" dirty="0"/>
          </a:p>
        </p:txBody>
      </p:sp>
      <p:sp>
        <p:nvSpPr>
          <p:cNvPr id="12" name="Text 8"/>
          <p:cNvSpPr/>
          <p:nvPr/>
        </p:nvSpPr>
        <p:spPr>
          <a:xfrm>
            <a:off x="9597628" y="5838468"/>
            <a:ext cx="4238982"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Calls to OpenAI or similar APIs</a:t>
            </a:r>
            <a:endParaRPr lang="en-US" sz="1750" dirty="0"/>
          </a:p>
        </p:txBody>
      </p:sp>
      <p:pic>
        <p:nvPicPr>
          <p:cNvPr id="13" name="Image 2" descr="preencoded.png"/>
          <p:cNvPicPr>
            <a:picLocks noChangeAspect="1"/>
          </p:cNvPicPr>
          <p:nvPr/>
        </p:nvPicPr>
        <p:blipFill>
          <a:blip r:embed="rId5"/>
          <a:stretch>
            <a:fillRect/>
          </a:stretch>
        </p:blipFill>
        <p:spPr>
          <a:xfrm>
            <a:off x="5032653" y="2356723"/>
            <a:ext cx="4564975" cy="4564975"/>
          </a:xfrm>
          <a:prstGeom prst="rect">
            <a:avLst/>
          </a:prstGeom>
        </p:spPr>
      </p:pic>
      <p:sp>
        <p:nvSpPr>
          <p:cNvPr id="14" name="Text 9"/>
          <p:cNvSpPr/>
          <p:nvPr/>
        </p:nvSpPr>
        <p:spPr>
          <a:xfrm>
            <a:off x="7986713" y="5271016"/>
            <a:ext cx="318968" cy="398621"/>
          </a:xfrm>
          <a:prstGeom prst="rect">
            <a:avLst/>
          </a:prstGeom>
          <a:noFill/>
          <a:ln/>
        </p:spPr>
        <p:txBody>
          <a:bodyPr wrap="none" lIns="0" tIns="0" rIns="0" bIns="0" rtlCol="0" anchor="t"/>
          <a:lstStyle/>
          <a:p>
            <a:pPr marL="0" indent="0" algn="l">
              <a:lnSpc>
                <a:spcPts val="4000"/>
              </a:lnSpc>
              <a:buNone/>
            </a:pPr>
            <a:r>
              <a:rPr lang="en-US" sz="2500" dirty="0">
                <a:solidFill>
                  <a:srgbClr val="D6E5EF"/>
                </a:solidFill>
                <a:latin typeface="Roboto Slab" pitchFamily="34" charset="0"/>
                <a:ea typeface="Roboto Slab" pitchFamily="34" charset="-122"/>
                <a:cs typeface="Roboto Slab" pitchFamily="34" charset="-120"/>
              </a:rPr>
              <a:t>3</a:t>
            </a:r>
            <a:endParaRPr lang="en-US" sz="2500" dirty="0"/>
          </a:p>
        </p:txBody>
      </p:sp>
      <p:sp>
        <p:nvSpPr>
          <p:cNvPr id="15" name="Text 10"/>
          <p:cNvSpPr/>
          <p:nvPr/>
        </p:nvSpPr>
        <p:spPr>
          <a:xfrm>
            <a:off x="2197418" y="5166598"/>
            <a:ext cx="2835235" cy="354330"/>
          </a:xfrm>
          <a:prstGeom prst="rect">
            <a:avLst/>
          </a:prstGeom>
          <a:noFill/>
          <a:ln/>
        </p:spPr>
        <p:txBody>
          <a:bodyPr wrap="none" lIns="0" tIns="0" rIns="0" bIns="0" rtlCol="0" anchor="t"/>
          <a:lstStyle/>
          <a:p>
            <a:pPr marL="0" indent="0" algn="r">
              <a:lnSpc>
                <a:spcPts val="2750"/>
              </a:lnSpc>
              <a:buNone/>
            </a:pPr>
            <a:r>
              <a:rPr lang="en-US" sz="2200" dirty="0">
                <a:solidFill>
                  <a:srgbClr val="D6E5EF"/>
                </a:solidFill>
                <a:latin typeface="Roboto Slab" pitchFamily="34" charset="0"/>
                <a:ea typeface="Roboto Slab" pitchFamily="34" charset="-122"/>
                <a:cs typeface="Roboto Slab" pitchFamily="34" charset="-120"/>
              </a:rPr>
              <a:t>Other Expenses</a:t>
            </a:r>
            <a:endParaRPr lang="en-US" sz="2200" dirty="0"/>
          </a:p>
        </p:txBody>
      </p:sp>
      <p:sp>
        <p:nvSpPr>
          <p:cNvPr id="16" name="Text 11"/>
          <p:cNvSpPr/>
          <p:nvPr/>
        </p:nvSpPr>
        <p:spPr>
          <a:xfrm>
            <a:off x="793790" y="5657017"/>
            <a:ext cx="4238863" cy="725805"/>
          </a:xfrm>
          <a:prstGeom prst="rect">
            <a:avLst/>
          </a:prstGeom>
          <a:noFill/>
          <a:ln/>
        </p:spPr>
        <p:txBody>
          <a:bodyPr wrap="square" lIns="0" tIns="0" rIns="0" bIns="0" rtlCol="0" anchor="t"/>
          <a:lstStyle/>
          <a:p>
            <a:pPr marL="0" indent="0" algn="r">
              <a:lnSpc>
                <a:spcPts val="2850"/>
              </a:lnSpc>
              <a:buNone/>
            </a:pPr>
            <a:r>
              <a:rPr lang="en-US" sz="1750" dirty="0">
                <a:solidFill>
                  <a:srgbClr val="D6E5EF"/>
                </a:solidFill>
                <a:latin typeface="Roboto" pitchFamily="34" charset="0"/>
                <a:ea typeface="Roboto" pitchFamily="34" charset="-122"/>
                <a:cs typeface="Roboto" pitchFamily="34" charset="-120"/>
              </a:rPr>
              <a:t>Libraries, surveys, presentations, contingency</a:t>
            </a:r>
            <a:endParaRPr lang="en-US" sz="1750" dirty="0"/>
          </a:p>
        </p:txBody>
      </p:sp>
      <p:pic>
        <p:nvPicPr>
          <p:cNvPr id="17" name="Image 3" descr="preencoded.png"/>
          <p:cNvPicPr>
            <a:picLocks noChangeAspect="1"/>
          </p:cNvPicPr>
          <p:nvPr/>
        </p:nvPicPr>
        <p:blipFill>
          <a:blip r:embed="rId6"/>
          <a:stretch>
            <a:fillRect/>
          </a:stretch>
        </p:blipFill>
        <p:spPr>
          <a:xfrm>
            <a:off x="5032653" y="2356723"/>
            <a:ext cx="4564975" cy="4564975"/>
          </a:xfrm>
          <a:prstGeom prst="rect">
            <a:avLst/>
          </a:prstGeom>
        </p:spPr>
      </p:pic>
      <p:sp>
        <p:nvSpPr>
          <p:cNvPr id="18" name="Text 12"/>
          <p:cNvSpPr/>
          <p:nvPr/>
        </p:nvSpPr>
        <p:spPr>
          <a:xfrm>
            <a:off x="6324362" y="5271016"/>
            <a:ext cx="318968" cy="398621"/>
          </a:xfrm>
          <a:prstGeom prst="rect">
            <a:avLst/>
          </a:prstGeom>
          <a:noFill/>
          <a:ln/>
        </p:spPr>
        <p:txBody>
          <a:bodyPr wrap="none" lIns="0" tIns="0" rIns="0" bIns="0" rtlCol="0" anchor="t"/>
          <a:lstStyle/>
          <a:p>
            <a:pPr marL="0" indent="0" algn="l">
              <a:lnSpc>
                <a:spcPts val="4000"/>
              </a:lnSpc>
              <a:buNone/>
            </a:pPr>
            <a:r>
              <a:rPr lang="en-US" sz="2500" dirty="0">
                <a:solidFill>
                  <a:srgbClr val="D6E5EF"/>
                </a:solidFill>
                <a:latin typeface="Roboto Slab" pitchFamily="34" charset="0"/>
                <a:ea typeface="Roboto Slab" pitchFamily="34" charset="-122"/>
                <a:cs typeface="Roboto Slab" pitchFamily="34" charset="-120"/>
              </a:rPr>
              <a:t>4</a:t>
            </a:r>
            <a:endParaRPr lang="en-US" sz="25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793790" y="2342198"/>
            <a:ext cx="7741682"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Risks &amp; Mitigation Strategies</a:t>
            </a:r>
            <a:endParaRPr lang="en-US" sz="4450" dirty="0"/>
          </a:p>
        </p:txBody>
      </p:sp>
      <p:sp>
        <p:nvSpPr>
          <p:cNvPr id="3" name="Shape 1"/>
          <p:cNvSpPr/>
          <p:nvPr/>
        </p:nvSpPr>
        <p:spPr>
          <a:xfrm>
            <a:off x="793790" y="3504605"/>
            <a:ext cx="510302" cy="510302"/>
          </a:xfrm>
          <a:prstGeom prst="roundRect">
            <a:avLst>
              <a:gd name="adj" fmla="val 6667"/>
            </a:avLst>
          </a:prstGeom>
          <a:solidFill>
            <a:srgbClr val="3F4652"/>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878860" y="3547110"/>
            <a:ext cx="340162" cy="425291"/>
          </a:xfrm>
          <a:prstGeom prst="rect">
            <a:avLst/>
          </a:prstGeom>
        </p:spPr>
      </p:pic>
      <p:sp>
        <p:nvSpPr>
          <p:cNvPr id="5" name="Text 2"/>
          <p:cNvSpPr/>
          <p:nvPr/>
        </p:nvSpPr>
        <p:spPr>
          <a:xfrm>
            <a:off x="1530906" y="358247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Data Sparsity</a:t>
            </a:r>
            <a:endParaRPr lang="en-US" sz="2200" dirty="0"/>
          </a:p>
        </p:txBody>
      </p:sp>
      <p:sp>
        <p:nvSpPr>
          <p:cNvPr id="6" name="Text 3"/>
          <p:cNvSpPr/>
          <p:nvPr/>
        </p:nvSpPr>
        <p:spPr>
          <a:xfrm>
            <a:off x="1530906" y="4072890"/>
            <a:ext cx="3421499" cy="1814513"/>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Player comments may not explicitly mention 'frustration'. Mitigate by expanding keyword set or using sentiment thresholds.</a:t>
            </a:r>
            <a:endParaRPr lang="en-US" sz="1750" dirty="0"/>
          </a:p>
        </p:txBody>
      </p:sp>
      <p:sp>
        <p:nvSpPr>
          <p:cNvPr id="7" name="Shape 4"/>
          <p:cNvSpPr/>
          <p:nvPr/>
        </p:nvSpPr>
        <p:spPr>
          <a:xfrm>
            <a:off x="5235893" y="3504605"/>
            <a:ext cx="510302" cy="510302"/>
          </a:xfrm>
          <a:prstGeom prst="roundRect">
            <a:avLst>
              <a:gd name="adj" fmla="val 6667"/>
            </a:avLst>
          </a:prstGeom>
          <a:solidFill>
            <a:srgbClr val="3F4652"/>
          </a:solidFill>
          <a:ln/>
        </p:spPr>
        <p:txBody>
          <a:bodyPr/>
          <a:lstStyle/>
          <a:p>
            <a:endParaRPr lang="en-US"/>
          </a:p>
        </p:txBody>
      </p:sp>
      <p:pic>
        <p:nvPicPr>
          <p:cNvPr id="8" name="Image 1" descr="preencoded.png"/>
          <p:cNvPicPr>
            <a:picLocks noChangeAspect="1"/>
          </p:cNvPicPr>
          <p:nvPr/>
        </p:nvPicPr>
        <p:blipFill>
          <a:blip r:embed="rId4"/>
          <a:stretch>
            <a:fillRect/>
          </a:stretch>
        </p:blipFill>
        <p:spPr>
          <a:xfrm>
            <a:off x="5320963" y="3547110"/>
            <a:ext cx="340162" cy="425291"/>
          </a:xfrm>
          <a:prstGeom prst="rect">
            <a:avLst/>
          </a:prstGeom>
        </p:spPr>
      </p:pic>
      <p:sp>
        <p:nvSpPr>
          <p:cNvPr id="9" name="Text 5"/>
          <p:cNvSpPr/>
          <p:nvPr/>
        </p:nvSpPr>
        <p:spPr>
          <a:xfrm>
            <a:off x="5973008" y="358247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API Limits</a:t>
            </a:r>
            <a:endParaRPr lang="en-US" sz="2200" dirty="0"/>
          </a:p>
        </p:txBody>
      </p:sp>
      <p:sp>
        <p:nvSpPr>
          <p:cNvPr id="10" name="Text 6"/>
          <p:cNvSpPr/>
          <p:nvPr/>
        </p:nvSpPr>
        <p:spPr>
          <a:xfrm>
            <a:off x="5973008" y="4072890"/>
            <a:ext cx="3421499" cy="1451610"/>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LLM calls may exceed free-tier. Plan for budget allocation or implement local inference capabilities.</a:t>
            </a:r>
            <a:endParaRPr lang="en-US" sz="1750" dirty="0"/>
          </a:p>
        </p:txBody>
      </p:sp>
      <p:sp>
        <p:nvSpPr>
          <p:cNvPr id="11" name="Shape 7"/>
          <p:cNvSpPr/>
          <p:nvPr/>
        </p:nvSpPr>
        <p:spPr>
          <a:xfrm>
            <a:off x="9677995" y="3504605"/>
            <a:ext cx="510302" cy="510302"/>
          </a:xfrm>
          <a:prstGeom prst="roundRect">
            <a:avLst>
              <a:gd name="adj" fmla="val 6667"/>
            </a:avLst>
          </a:prstGeom>
          <a:solidFill>
            <a:srgbClr val="3F4652"/>
          </a:solidFill>
          <a:ln/>
        </p:spPr>
        <p:txBody>
          <a:bodyPr/>
          <a:lstStyle/>
          <a:p>
            <a:endParaRPr lang="en-US"/>
          </a:p>
        </p:txBody>
      </p:sp>
      <p:pic>
        <p:nvPicPr>
          <p:cNvPr id="12" name="Image 2" descr="preencoded.png"/>
          <p:cNvPicPr>
            <a:picLocks noChangeAspect="1"/>
          </p:cNvPicPr>
          <p:nvPr/>
        </p:nvPicPr>
        <p:blipFill>
          <a:blip r:embed="rId5"/>
          <a:stretch>
            <a:fillRect/>
          </a:stretch>
        </p:blipFill>
        <p:spPr>
          <a:xfrm>
            <a:off x="9763065" y="3547110"/>
            <a:ext cx="340162" cy="425291"/>
          </a:xfrm>
          <a:prstGeom prst="rect">
            <a:avLst/>
          </a:prstGeom>
        </p:spPr>
      </p:pic>
      <p:sp>
        <p:nvSpPr>
          <p:cNvPr id="13" name="Text 8"/>
          <p:cNvSpPr/>
          <p:nvPr/>
        </p:nvSpPr>
        <p:spPr>
          <a:xfrm>
            <a:off x="10415111" y="3582472"/>
            <a:ext cx="3421499" cy="708660"/>
          </a:xfrm>
          <a:prstGeom prst="rect">
            <a:avLst/>
          </a:prstGeom>
          <a:noFill/>
          <a:ln/>
        </p:spPr>
        <p:txBody>
          <a:bodyPr wrap="squar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Development Data Scarcity</a:t>
            </a:r>
            <a:endParaRPr lang="en-US" sz="2200" dirty="0"/>
          </a:p>
        </p:txBody>
      </p:sp>
      <p:sp>
        <p:nvSpPr>
          <p:cNvPr id="14" name="Text 9"/>
          <p:cNvSpPr/>
          <p:nvPr/>
        </p:nvSpPr>
        <p:spPr>
          <a:xfrm>
            <a:off x="10415111" y="4427220"/>
            <a:ext cx="3421499" cy="1451610"/>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Developers may not release enough requirement-related data. Analyze resultant updates to deduce requirements.</a:t>
            </a:r>
            <a:endParaRPr lang="en-US" sz="17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793790" y="650081"/>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Project Conclusion</a:t>
            </a:r>
            <a:endParaRPr lang="en-US" sz="4450" dirty="0"/>
          </a:p>
        </p:txBody>
      </p:sp>
      <p:pic>
        <p:nvPicPr>
          <p:cNvPr id="3" name="Image 0" descr="preencoded.png"/>
          <p:cNvPicPr>
            <a:picLocks noChangeAspect="1"/>
          </p:cNvPicPr>
          <p:nvPr/>
        </p:nvPicPr>
        <p:blipFill>
          <a:blip r:embed="rId3"/>
          <a:stretch>
            <a:fillRect/>
          </a:stretch>
        </p:blipFill>
        <p:spPr>
          <a:xfrm>
            <a:off x="3402330" y="3666649"/>
            <a:ext cx="7825621" cy="7825621"/>
          </a:xfrm>
          <a:prstGeom prst="rect">
            <a:avLst/>
          </a:prstGeom>
        </p:spPr>
      </p:pic>
      <p:pic>
        <p:nvPicPr>
          <p:cNvPr id="4" name="Image 1" descr="preencoded.png"/>
          <p:cNvPicPr>
            <a:picLocks noChangeAspect="1"/>
          </p:cNvPicPr>
          <p:nvPr/>
        </p:nvPicPr>
        <p:blipFill>
          <a:blip r:embed="rId4"/>
          <a:stretch>
            <a:fillRect/>
          </a:stretch>
        </p:blipFill>
        <p:spPr>
          <a:xfrm>
            <a:off x="4412456" y="6217087"/>
            <a:ext cx="382667" cy="478393"/>
          </a:xfrm>
          <a:prstGeom prst="rect">
            <a:avLst/>
          </a:prstGeom>
        </p:spPr>
      </p:pic>
      <p:pic>
        <p:nvPicPr>
          <p:cNvPr id="5" name="Image 2" descr="preencoded.png"/>
          <p:cNvPicPr>
            <a:picLocks noChangeAspect="1"/>
          </p:cNvPicPr>
          <p:nvPr/>
        </p:nvPicPr>
        <p:blipFill>
          <a:blip r:embed="rId5"/>
          <a:stretch>
            <a:fillRect/>
          </a:stretch>
        </p:blipFill>
        <p:spPr>
          <a:xfrm>
            <a:off x="3402330" y="3666649"/>
            <a:ext cx="7825621" cy="7825621"/>
          </a:xfrm>
          <a:prstGeom prst="rect">
            <a:avLst/>
          </a:prstGeom>
        </p:spPr>
      </p:pic>
      <p:pic>
        <p:nvPicPr>
          <p:cNvPr id="6" name="Image 3" descr="preencoded.png"/>
          <p:cNvPicPr>
            <a:picLocks noChangeAspect="1"/>
          </p:cNvPicPr>
          <p:nvPr/>
        </p:nvPicPr>
        <p:blipFill>
          <a:blip r:embed="rId6"/>
          <a:stretch>
            <a:fillRect/>
          </a:stretch>
        </p:blipFill>
        <p:spPr>
          <a:xfrm>
            <a:off x="6000631" y="4628912"/>
            <a:ext cx="382667" cy="478393"/>
          </a:xfrm>
          <a:prstGeom prst="rect">
            <a:avLst/>
          </a:prstGeom>
        </p:spPr>
      </p:pic>
      <p:pic>
        <p:nvPicPr>
          <p:cNvPr id="7" name="Image 4" descr="preencoded.png"/>
          <p:cNvPicPr>
            <a:picLocks noChangeAspect="1"/>
          </p:cNvPicPr>
          <p:nvPr/>
        </p:nvPicPr>
        <p:blipFill>
          <a:blip r:embed="rId7"/>
          <a:stretch>
            <a:fillRect/>
          </a:stretch>
        </p:blipFill>
        <p:spPr>
          <a:xfrm>
            <a:off x="3402330" y="3666649"/>
            <a:ext cx="7825621" cy="7825621"/>
          </a:xfrm>
          <a:prstGeom prst="rect">
            <a:avLst/>
          </a:prstGeom>
        </p:spPr>
      </p:pic>
      <p:pic>
        <p:nvPicPr>
          <p:cNvPr id="8" name="Image 5" descr="preencoded.png"/>
          <p:cNvPicPr>
            <a:picLocks noChangeAspect="1"/>
          </p:cNvPicPr>
          <p:nvPr/>
        </p:nvPicPr>
        <p:blipFill>
          <a:blip r:embed="rId8"/>
          <a:stretch>
            <a:fillRect/>
          </a:stretch>
        </p:blipFill>
        <p:spPr>
          <a:xfrm>
            <a:off x="8246745" y="4628912"/>
            <a:ext cx="382667" cy="478393"/>
          </a:xfrm>
          <a:prstGeom prst="rect">
            <a:avLst/>
          </a:prstGeom>
        </p:spPr>
      </p:pic>
      <p:pic>
        <p:nvPicPr>
          <p:cNvPr id="9" name="Image 6" descr="preencoded.png"/>
          <p:cNvPicPr>
            <a:picLocks noChangeAspect="1"/>
          </p:cNvPicPr>
          <p:nvPr/>
        </p:nvPicPr>
        <p:blipFill>
          <a:blip r:embed="rId9"/>
          <a:stretch>
            <a:fillRect/>
          </a:stretch>
        </p:blipFill>
        <p:spPr>
          <a:xfrm>
            <a:off x="3402330" y="3666649"/>
            <a:ext cx="7825621" cy="7825621"/>
          </a:xfrm>
          <a:prstGeom prst="rect">
            <a:avLst/>
          </a:prstGeom>
        </p:spPr>
      </p:pic>
      <p:pic>
        <p:nvPicPr>
          <p:cNvPr id="10" name="Image 7" descr="preencoded.png"/>
          <p:cNvPicPr>
            <a:picLocks noChangeAspect="1"/>
          </p:cNvPicPr>
          <p:nvPr/>
        </p:nvPicPr>
        <p:blipFill>
          <a:blip r:embed="rId10"/>
          <a:stretch>
            <a:fillRect/>
          </a:stretch>
        </p:blipFill>
        <p:spPr>
          <a:xfrm>
            <a:off x="9834920" y="6217087"/>
            <a:ext cx="382667" cy="478393"/>
          </a:xfrm>
          <a:prstGeom prst="rect">
            <a:avLst/>
          </a:prstGeom>
        </p:spPr>
      </p:pic>
      <p:sp>
        <p:nvSpPr>
          <p:cNvPr id="11" name="Text 1"/>
          <p:cNvSpPr/>
          <p:nvPr/>
        </p:nvSpPr>
        <p:spPr>
          <a:xfrm>
            <a:off x="878919" y="2720221"/>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76B9FF"/>
                </a:solidFill>
                <a:latin typeface="Roboto Slab" pitchFamily="34" charset="0"/>
                <a:ea typeface="Roboto Slab" pitchFamily="34" charset="-122"/>
                <a:cs typeface="Roboto Slab" pitchFamily="34" charset="-120"/>
              </a:rPr>
              <a:t>Novel Approach</a:t>
            </a:r>
            <a:endParaRPr lang="en-US" sz="2200" dirty="0"/>
          </a:p>
        </p:txBody>
      </p:sp>
      <p:sp>
        <p:nvSpPr>
          <p:cNvPr id="12" name="Text 2"/>
          <p:cNvSpPr/>
          <p:nvPr/>
        </p:nvSpPr>
        <p:spPr>
          <a:xfrm>
            <a:off x="793790" y="3210639"/>
            <a:ext cx="3005495" cy="1451610"/>
          </a:xfrm>
          <a:prstGeom prst="rect">
            <a:avLst/>
          </a:prstGeom>
          <a:noFill/>
          <a:ln/>
        </p:spPr>
        <p:txBody>
          <a:bodyPr wrap="square" lIns="0" tIns="0" rIns="0" bIns="0" rtlCol="0" anchor="t"/>
          <a:lstStyle/>
          <a:p>
            <a:pPr marL="0" indent="0" algn="ctr">
              <a:lnSpc>
                <a:spcPts val="2850"/>
              </a:lnSpc>
              <a:buNone/>
            </a:pPr>
            <a:r>
              <a:rPr lang="en-US" sz="1750" dirty="0">
                <a:solidFill>
                  <a:srgbClr val="D6E5EF"/>
                </a:solidFill>
                <a:latin typeface="Roboto" pitchFamily="34" charset="0"/>
                <a:ea typeface="Roboto" pitchFamily="34" charset="-122"/>
                <a:cs typeface="Roboto" pitchFamily="34" charset="-120"/>
              </a:rPr>
              <a:t>Integrating AI-based feedback analysis with frustration-centered design philosophy</a:t>
            </a:r>
            <a:endParaRPr lang="en-US" sz="1750" dirty="0"/>
          </a:p>
        </p:txBody>
      </p:sp>
      <p:sp>
        <p:nvSpPr>
          <p:cNvPr id="13" name="Text 3"/>
          <p:cNvSpPr/>
          <p:nvPr/>
        </p:nvSpPr>
        <p:spPr>
          <a:xfrm>
            <a:off x="4224576" y="1812488"/>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76B9FF"/>
                </a:solidFill>
                <a:latin typeface="Roboto Slab" pitchFamily="34" charset="0"/>
                <a:ea typeface="Roboto Slab" pitchFamily="34" charset="-122"/>
                <a:cs typeface="Roboto Slab" pitchFamily="34" charset="-120"/>
              </a:rPr>
              <a:t>Practical Tool</a:t>
            </a:r>
            <a:endParaRPr lang="en-US" sz="2200" dirty="0"/>
          </a:p>
        </p:txBody>
      </p:sp>
      <p:sp>
        <p:nvSpPr>
          <p:cNvPr id="14" name="Text 4"/>
          <p:cNvSpPr/>
          <p:nvPr/>
        </p:nvSpPr>
        <p:spPr>
          <a:xfrm>
            <a:off x="4139446" y="2302907"/>
            <a:ext cx="3005614" cy="1088708"/>
          </a:xfrm>
          <a:prstGeom prst="rect">
            <a:avLst/>
          </a:prstGeom>
          <a:noFill/>
          <a:ln/>
        </p:spPr>
        <p:txBody>
          <a:bodyPr wrap="square" lIns="0" tIns="0" rIns="0" bIns="0" rtlCol="0" anchor="t"/>
          <a:lstStyle/>
          <a:p>
            <a:pPr marL="0" indent="0" algn="ctr">
              <a:lnSpc>
                <a:spcPts val="2850"/>
              </a:lnSpc>
              <a:buNone/>
            </a:pPr>
            <a:r>
              <a:rPr lang="en-US" sz="1750" dirty="0">
                <a:solidFill>
                  <a:srgbClr val="D6E5EF"/>
                </a:solidFill>
                <a:latin typeface="Roboto" pitchFamily="34" charset="0"/>
                <a:ea typeface="Roboto" pitchFamily="34" charset="-122"/>
                <a:cs typeface="Roboto" pitchFamily="34" charset="-120"/>
              </a:rPr>
              <a:t>Mapping unstructured player feedback to meaningful requirements</a:t>
            </a:r>
            <a:endParaRPr lang="en-US" sz="1750" dirty="0"/>
          </a:p>
        </p:txBody>
      </p:sp>
      <p:sp>
        <p:nvSpPr>
          <p:cNvPr id="15" name="Text 5"/>
          <p:cNvSpPr/>
          <p:nvPr/>
        </p:nvSpPr>
        <p:spPr>
          <a:xfrm>
            <a:off x="7485221" y="1821061"/>
            <a:ext cx="3005614" cy="708660"/>
          </a:xfrm>
          <a:prstGeom prst="rect">
            <a:avLst/>
          </a:prstGeom>
          <a:noFill/>
          <a:ln/>
        </p:spPr>
        <p:txBody>
          <a:bodyPr wrap="square" lIns="0" tIns="0" rIns="0" bIns="0" rtlCol="0" anchor="t"/>
          <a:lstStyle/>
          <a:p>
            <a:pPr marL="0" indent="0" algn="ctr">
              <a:lnSpc>
                <a:spcPts val="2750"/>
              </a:lnSpc>
              <a:buNone/>
            </a:pPr>
            <a:r>
              <a:rPr lang="en-US" sz="2200" dirty="0">
                <a:solidFill>
                  <a:srgbClr val="76B9FF"/>
                </a:solidFill>
                <a:latin typeface="Roboto Slab" pitchFamily="34" charset="0"/>
                <a:ea typeface="Roboto Slab" pitchFamily="34" charset="-122"/>
                <a:cs typeface="Roboto Slab" pitchFamily="34" charset="-120"/>
              </a:rPr>
              <a:t>Theoretical Framework</a:t>
            </a:r>
            <a:endParaRPr lang="en-US" sz="2200" dirty="0"/>
          </a:p>
        </p:txBody>
      </p:sp>
      <p:sp>
        <p:nvSpPr>
          <p:cNvPr id="16" name="Text 6"/>
          <p:cNvSpPr/>
          <p:nvPr/>
        </p:nvSpPr>
        <p:spPr>
          <a:xfrm>
            <a:off x="7485221" y="2665809"/>
            <a:ext cx="3005614" cy="725805"/>
          </a:xfrm>
          <a:prstGeom prst="rect">
            <a:avLst/>
          </a:prstGeom>
          <a:noFill/>
          <a:ln/>
        </p:spPr>
        <p:txBody>
          <a:bodyPr wrap="square" lIns="0" tIns="0" rIns="0" bIns="0" rtlCol="0" anchor="t"/>
          <a:lstStyle/>
          <a:p>
            <a:pPr marL="0" indent="0" algn="ctr">
              <a:lnSpc>
                <a:spcPts val="2850"/>
              </a:lnSpc>
              <a:buNone/>
            </a:pPr>
            <a:r>
              <a:rPr lang="en-US" sz="1750" dirty="0">
                <a:solidFill>
                  <a:srgbClr val="D6E5EF"/>
                </a:solidFill>
                <a:latin typeface="Roboto" pitchFamily="34" charset="0"/>
                <a:ea typeface="Roboto" pitchFamily="34" charset="-122"/>
                <a:cs typeface="Roboto" pitchFamily="34" charset="-120"/>
              </a:rPr>
              <a:t>Connecting player sentiment to developer action</a:t>
            </a:r>
            <a:endParaRPr lang="en-US" sz="1750" dirty="0"/>
          </a:p>
        </p:txBody>
      </p:sp>
      <p:sp>
        <p:nvSpPr>
          <p:cNvPr id="17" name="Text 7"/>
          <p:cNvSpPr/>
          <p:nvPr/>
        </p:nvSpPr>
        <p:spPr>
          <a:xfrm>
            <a:off x="10916126" y="3083123"/>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76B9FF"/>
                </a:solidFill>
                <a:latin typeface="Roboto Slab" pitchFamily="34" charset="0"/>
                <a:ea typeface="Roboto Slab" pitchFamily="34" charset="-122"/>
                <a:cs typeface="Roboto Slab" pitchFamily="34" charset="-120"/>
              </a:rPr>
              <a:t>Industry Impact</a:t>
            </a:r>
            <a:endParaRPr lang="en-US" sz="2200" dirty="0"/>
          </a:p>
        </p:txBody>
      </p:sp>
      <p:sp>
        <p:nvSpPr>
          <p:cNvPr id="18" name="Text 8"/>
          <p:cNvSpPr/>
          <p:nvPr/>
        </p:nvSpPr>
        <p:spPr>
          <a:xfrm>
            <a:off x="10830997" y="3573542"/>
            <a:ext cx="3005614" cy="1088708"/>
          </a:xfrm>
          <a:prstGeom prst="rect">
            <a:avLst/>
          </a:prstGeom>
          <a:noFill/>
          <a:ln/>
        </p:spPr>
        <p:txBody>
          <a:bodyPr wrap="square" lIns="0" tIns="0" rIns="0" bIns="0" rtlCol="0" anchor="t"/>
          <a:lstStyle/>
          <a:p>
            <a:pPr marL="0" indent="0" algn="ctr">
              <a:lnSpc>
                <a:spcPts val="2850"/>
              </a:lnSpc>
              <a:buNone/>
            </a:pPr>
            <a:r>
              <a:rPr lang="en-US" sz="1750" dirty="0">
                <a:solidFill>
                  <a:srgbClr val="D6E5EF"/>
                </a:solidFill>
                <a:latin typeface="Roboto" pitchFamily="34" charset="0"/>
                <a:ea typeface="Roboto" pitchFamily="34" charset="-122"/>
                <a:cs typeface="Roboto" pitchFamily="34" charset="-120"/>
              </a:rPr>
              <a:t>Supporting user-centered design with dynamic, empathetic RE model</a:t>
            </a:r>
            <a:endParaRPr lang="en-US" sz="17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793790" y="1197531"/>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References</a:t>
            </a:r>
            <a:endParaRPr lang="en-US" sz="4450" dirty="0"/>
          </a:p>
        </p:txBody>
      </p:sp>
      <p:sp>
        <p:nvSpPr>
          <p:cNvPr id="3" name="Text 1"/>
          <p:cNvSpPr/>
          <p:nvPr/>
        </p:nvSpPr>
        <p:spPr>
          <a:xfrm>
            <a:off x="793790" y="2359938"/>
            <a:ext cx="13042821" cy="1088708"/>
          </a:xfrm>
          <a:prstGeom prst="rect">
            <a:avLst/>
          </a:prstGeom>
          <a:noFill/>
          <a:ln/>
        </p:spPr>
        <p:txBody>
          <a:bodyPr wrap="square" lIns="0" tIns="0" rIns="0" bIns="0" rtlCol="0" anchor="t"/>
          <a:lstStyle/>
          <a:p>
            <a:pPr marL="342900" indent="-342900" algn="l">
              <a:lnSpc>
                <a:spcPts val="2850"/>
              </a:lnSpc>
              <a:buSzPct val="100000"/>
              <a:buFont typeface="+mj-lt"/>
              <a:buAutoNum type="arabicPeriod"/>
            </a:pPr>
            <a:r>
              <a:rPr lang="en-US" sz="1750" dirty="0">
                <a:solidFill>
                  <a:srgbClr val="D6E5EF"/>
                </a:solidFill>
                <a:latin typeface="Roboto" pitchFamily="34" charset="0"/>
                <a:ea typeface="Roboto" pitchFamily="34" charset="-122"/>
                <a:cs typeface="Roboto" pitchFamily="34" charset="-120"/>
              </a:rPr>
              <a:t>Kiel Gilleade and Alan Dix. 2004. Using frustration in the design of adaptive videogames. In Proceedings of the 2004 ACM SIGCHI International Conference on Advances in Computer Entertainment Technology. 228–232. </a:t>
            </a:r>
            <a:r>
              <a:rPr lang="en-US" sz="1750" u="sng" dirty="0">
                <a:solidFill>
                  <a:srgbClr val="66A8EE"/>
                </a:solidFill>
                <a:latin typeface="Roboto" pitchFamily="34" charset="0"/>
                <a:ea typeface="Roboto" pitchFamily="34" charset="-122"/>
                <a:cs typeface="Roboto" pitchFamily="34" charset="-120"/>
                <a:hlinkClick r:id="rId3">
                  <a:extLst>
                    <a:ext uri="{A12FA001-AC4F-418D-AE19-62706E023703}">
                      <ahyp:hlinkClr xmlns:ahyp="http://schemas.microsoft.com/office/drawing/2018/hyperlinkcolor" val="tx"/>
                    </a:ext>
                  </a:extLst>
                </a:hlinkClick>
              </a:rPr>
              <a:t>https://doi.org/10.1145/1067343.1067372</a:t>
            </a:r>
            <a:endParaRPr lang="en-US" sz="1750" dirty="0"/>
          </a:p>
        </p:txBody>
      </p:sp>
      <p:sp>
        <p:nvSpPr>
          <p:cNvPr id="4" name="Text 2"/>
          <p:cNvSpPr/>
          <p:nvPr/>
        </p:nvSpPr>
        <p:spPr>
          <a:xfrm>
            <a:off x="793790" y="3527941"/>
            <a:ext cx="13042821" cy="1088708"/>
          </a:xfrm>
          <a:prstGeom prst="rect">
            <a:avLst/>
          </a:prstGeom>
          <a:noFill/>
          <a:ln/>
        </p:spPr>
        <p:txBody>
          <a:bodyPr wrap="square" lIns="0" tIns="0" rIns="0" bIns="0" rtlCol="0" anchor="t"/>
          <a:lstStyle/>
          <a:p>
            <a:pPr marL="342900" indent="-342900" algn="l">
              <a:lnSpc>
                <a:spcPts val="2850"/>
              </a:lnSpc>
              <a:buSzPct val="100000"/>
              <a:buFont typeface="+mj-lt"/>
              <a:buAutoNum type="arabicPeriod" startAt="2"/>
            </a:pPr>
            <a:r>
              <a:rPr lang="en-US" sz="1750" dirty="0">
                <a:solidFill>
                  <a:srgbClr val="D6E5EF"/>
                </a:solidFill>
                <a:latin typeface="Roboto" pitchFamily="34" charset="0"/>
                <a:ea typeface="Roboto" pitchFamily="34" charset="-122"/>
                <a:cs typeface="Roboto" pitchFamily="34" charset="-120"/>
              </a:rPr>
              <a:t>Juha Kasurinen, Andrey Maglyas, and Kari Smolander. 2014. Is Requirements Engineering Useless in Game Development? In Requirements Engineering: Foundation for Software Quality, Camille Salinesi and Inge van de Weerd (Eds.). Lecture Notes in Computer Science, Vol. 8396. Springer International Publishing, Cham, 1–16. </a:t>
            </a:r>
            <a:r>
              <a:rPr lang="en-US" sz="1750" u="sng" dirty="0">
                <a:solidFill>
                  <a:srgbClr val="66A8EE"/>
                </a:solidFill>
                <a:latin typeface="Roboto" pitchFamily="34" charset="0"/>
                <a:ea typeface="Roboto" pitchFamily="34" charset="-122"/>
                <a:cs typeface="Roboto" pitchFamily="34" charset="-120"/>
                <a:hlinkClick r:id="rId4">
                  <a:extLst>
                    <a:ext uri="{A12FA001-AC4F-418D-AE19-62706E023703}">
                      <ahyp:hlinkClr xmlns:ahyp="http://schemas.microsoft.com/office/drawing/2018/hyperlinkcolor" val="tx"/>
                    </a:ext>
                  </a:extLst>
                </a:hlinkClick>
              </a:rPr>
              <a:t>https://doi.org/10.1007/978-3-319-05843-6_1</a:t>
            </a:r>
            <a:endParaRPr lang="en-US" sz="1750" dirty="0"/>
          </a:p>
        </p:txBody>
      </p:sp>
      <p:sp>
        <p:nvSpPr>
          <p:cNvPr id="5" name="Text 3"/>
          <p:cNvSpPr/>
          <p:nvPr/>
        </p:nvSpPr>
        <p:spPr>
          <a:xfrm>
            <a:off x="793790" y="4695944"/>
            <a:ext cx="13042821" cy="725805"/>
          </a:xfrm>
          <a:prstGeom prst="rect">
            <a:avLst/>
          </a:prstGeom>
          <a:noFill/>
          <a:ln/>
        </p:spPr>
        <p:txBody>
          <a:bodyPr wrap="square" lIns="0" tIns="0" rIns="0" bIns="0" rtlCol="0" anchor="t"/>
          <a:lstStyle/>
          <a:p>
            <a:pPr marL="342900" indent="-342900" algn="l">
              <a:lnSpc>
                <a:spcPts val="2850"/>
              </a:lnSpc>
              <a:buSzPct val="100000"/>
              <a:buFont typeface="+mj-lt"/>
              <a:buAutoNum type="arabicPeriod" startAt="3"/>
            </a:pPr>
            <a:r>
              <a:rPr lang="en-US" sz="1750" dirty="0">
                <a:solidFill>
                  <a:srgbClr val="D6E5EF"/>
                </a:solidFill>
                <a:latin typeface="Roboto" pitchFamily="34" charset="0"/>
                <a:ea typeface="Roboto" pitchFamily="34" charset="-122"/>
                <a:cs typeface="Roboto" pitchFamily="34" charset="-120"/>
              </a:rPr>
              <a:t>Andrzej Marczewski. 2015. Even Ninja Monkeys Like to Play: Gamification, Game Thinking and Motivational Design (1st ed.). CreateSpace Independent Publishing Platform. 65–80 pages.</a:t>
            </a:r>
            <a:endParaRPr lang="en-US" sz="1750" dirty="0"/>
          </a:p>
        </p:txBody>
      </p:sp>
      <p:sp>
        <p:nvSpPr>
          <p:cNvPr id="6" name="Text 4"/>
          <p:cNvSpPr/>
          <p:nvPr/>
        </p:nvSpPr>
        <p:spPr>
          <a:xfrm>
            <a:off x="793790" y="5501045"/>
            <a:ext cx="13042821" cy="725805"/>
          </a:xfrm>
          <a:prstGeom prst="rect">
            <a:avLst/>
          </a:prstGeom>
          <a:noFill/>
          <a:ln/>
        </p:spPr>
        <p:txBody>
          <a:bodyPr wrap="square" lIns="0" tIns="0" rIns="0" bIns="0" rtlCol="0" anchor="t"/>
          <a:lstStyle/>
          <a:p>
            <a:pPr marL="342900" indent="-342900" algn="l">
              <a:lnSpc>
                <a:spcPts val="2850"/>
              </a:lnSpc>
              <a:buSzPct val="100000"/>
              <a:buFont typeface="+mj-lt"/>
              <a:buAutoNum type="arabicPeriod" startAt="4"/>
            </a:pPr>
            <a:r>
              <a:rPr lang="en-US" sz="1750" dirty="0">
                <a:solidFill>
                  <a:srgbClr val="D6E5EF"/>
                </a:solidFill>
                <a:latin typeface="Roboto" pitchFamily="34" charset="0"/>
                <a:ea typeface="Roboto" pitchFamily="34" charset="-122"/>
                <a:cs typeface="Roboto" pitchFamily="34" charset="-120"/>
              </a:rPr>
              <a:t>Richard M. Ryan and Edward L. Deci. 2000. Self-determination theory and the facilitation of intrinsic motivation, social development, and well-being. American Psychologist 55, 1 (2000), 68–78. </a:t>
            </a:r>
            <a:r>
              <a:rPr lang="en-US" sz="1750" u="sng" dirty="0">
                <a:solidFill>
                  <a:srgbClr val="66A8EE"/>
                </a:solidFill>
                <a:latin typeface="Roboto" pitchFamily="34" charset="0"/>
                <a:ea typeface="Roboto" pitchFamily="34" charset="-122"/>
                <a:cs typeface="Roboto" pitchFamily="34" charset="-120"/>
                <a:hlinkClick r:id="rId5">
                  <a:extLst>
                    <a:ext uri="{A12FA001-AC4F-418D-AE19-62706E023703}">
                      <ahyp:hlinkClr xmlns:ahyp="http://schemas.microsoft.com/office/drawing/2018/hyperlinkcolor" val="tx"/>
                    </a:ext>
                  </a:extLst>
                </a:hlinkClick>
              </a:rPr>
              <a:t>https://doi.org/10.1037/0003-066X.55.1.68</a:t>
            </a:r>
            <a:endParaRPr lang="en-US" sz="1750" dirty="0"/>
          </a:p>
        </p:txBody>
      </p:sp>
      <p:sp>
        <p:nvSpPr>
          <p:cNvPr id="7" name="Text 5"/>
          <p:cNvSpPr/>
          <p:nvPr/>
        </p:nvSpPr>
        <p:spPr>
          <a:xfrm>
            <a:off x="793790" y="6306145"/>
            <a:ext cx="13042821" cy="725805"/>
          </a:xfrm>
          <a:prstGeom prst="rect">
            <a:avLst/>
          </a:prstGeom>
          <a:noFill/>
          <a:ln/>
        </p:spPr>
        <p:txBody>
          <a:bodyPr wrap="square" lIns="0" tIns="0" rIns="0" bIns="0" rtlCol="0" anchor="t"/>
          <a:lstStyle/>
          <a:p>
            <a:pPr marL="342900" indent="-342900" algn="l">
              <a:lnSpc>
                <a:spcPts val="2850"/>
              </a:lnSpc>
              <a:buSzPct val="100000"/>
              <a:buFont typeface="+mj-lt"/>
              <a:buAutoNum type="arabicPeriod" startAt="5"/>
            </a:pPr>
            <a:r>
              <a:rPr lang="en-US" sz="1750" dirty="0">
                <a:solidFill>
                  <a:srgbClr val="D6E5EF"/>
                </a:solidFill>
                <a:latin typeface="Roboto" pitchFamily="34" charset="0"/>
                <a:ea typeface="Roboto" pitchFamily="34" charset="-122"/>
                <a:cs typeface="Roboto" pitchFamily="34" charset="-120"/>
              </a:rPr>
              <a:t>José P. Zagal, Noriko Tomuro, and Andriy Shepitsen. 2012. Natural Language Processing in Game Studies Research: An Overview. Simulation &amp; Gaming 43, 3 (2012), 356–373. </a:t>
            </a:r>
            <a:r>
              <a:rPr lang="en-US" sz="1750" u="sng" dirty="0">
                <a:solidFill>
                  <a:srgbClr val="66A8EE"/>
                </a:solidFill>
                <a:latin typeface="Roboto" pitchFamily="34" charset="0"/>
                <a:ea typeface="Roboto" pitchFamily="34" charset="-122"/>
                <a:cs typeface="Roboto" pitchFamily="34" charset="-120"/>
                <a:hlinkClick r:id="rId6">
                  <a:extLst>
                    <a:ext uri="{A12FA001-AC4F-418D-AE19-62706E023703}">
                      <ahyp:hlinkClr xmlns:ahyp="http://schemas.microsoft.com/office/drawing/2018/hyperlinkcolor" val="tx"/>
                    </a:ext>
                  </a:extLst>
                </a:hlinkClick>
              </a:rPr>
              <a:t>https://doi.org/10.1177/1046878111422560</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392442"/>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Project Overview</a:t>
            </a:r>
            <a:endParaRPr lang="en-US" sz="4450" dirty="0"/>
          </a:p>
        </p:txBody>
      </p:sp>
      <p:sp>
        <p:nvSpPr>
          <p:cNvPr id="3" name="Shape 1"/>
          <p:cNvSpPr/>
          <p:nvPr/>
        </p:nvSpPr>
        <p:spPr>
          <a:xfrm>
            <a:off x="793790" y="3441382"/>
            <a:ext cx="4196358" cy="2395657"/>
          </a:xfrm>
          <a:prstGeom prst="roundRect">
            <a:avLst>
              <a:gd name="adj" fmla="val 1420"/>
            </a:avLst>
          </a:prstGeom>
          <a:solidFill>
            <a:srgbClr val="3F4652"/>
          </a:solidFill>
          <a:ln/>
        </p:spPr>
        <p:txBody>
          <a:bodyPr/>
          <a:lstStyle/>
          <a:p>
            <a:endParaRPr lang="en-US"/>
          </a:p>
        </p:txBody>
      </p:sp>
      <p:sp>
        <p:nvSpPr>
          <p:cNvPr id="4" name="Text 2"/>
          <p:cNvSpPr/>
          <p:nvPr/>
        </p:nvSpPr>
        <p:spPr>
          <a:xfrm>
            <a:off x="1020604" y="366819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The Challenge</a:t>
            </a:r>
            <a:endParaRPr lang="en-US" sz="2200" dirty="0"/>
          </a:p>
        </p:txBody>
      </p:sp>
      <p:sp>
        <p:nvSpPr>
          <p:cNvPr id="5" name="Text 3"/>
          <p:cNvSpPr/>
          <p:nvPr/>
        </p:nvSpPr>
        <p:spPr>
          <a:xfrm>
            <a:off x="1020604" y="4158615"/>
            <a:ext cx="3742730" cy="1451610"/>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Traditional requirements engineering practices often fail in game development due to the subjective nature of player experience.</a:t>
            </a:r>
            <a:endParaRPr lang="en-US" sz="1750" dirty="0"/>
          </a:p>
        </p:txBody>
      </p:sp>
      <p:sp>
        <p:nvSpPr>
          <p:cNvPr id="6" name="Shape 4"/>
          <p:cNvSpPr/>
          <p:nvPr/>
        </p:nvSpPr>
        <p:spPr>
          <a:xfrm>
            <a:off x="5216962" y="3441382"/>
            <a:ext cx="4196358" cy="2395657"/>
          </a:xfrm>
          <a:prstGeom prst="roundRect">
            <a:avLst>
              <a:gd name="adj" fmla="val 1420"/>
            </a:avLst>
          </a:prstGeom>
          <a:solidFill>
            <a:srgbClr val="3F4652"/>
          </a:solidFill>
          <a:ln/>
        </p:spPr>
        <p:txBody>
          <a:bodyPr/>
          <a:lstStyle/>
          <a:p>
            <a:endParaRPr lang="en-US"/>
          </a:p>
        </p:txBody>
      </p:sp>
      <p:sp>
        <p:nvSpPr>
          <p:cNvPr id="7" name="Text 5"/>
          <p:cNvSpPr/>
          <p:nvPr/>
        </p:nvSpPr>
        <p:spPr>
          <a:xfrm>
            <a:off x="5443776" y="366819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The Solution</a:t>
            </a:r>
            <a:endParaRPr lang="en-US" sz="2200" dirty="0"/>
          </a:p>
        </p:txBody>
      </p:sp>
      <p:sp>
        <p:nvSpPr>
          <p:cNvPr id="8" name="Text 6"/>
          <p:cNvSpPr/>
          <p:nvPr/>
        </p:nvSpPr>
        <p:spPr>
          <a:xfrm>
            <a:off x="5443776" y="4158615"/>
            <a:ext cx="3742730" cy="1451610"/>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An AI-driven tool that automates analysis of player feedback using large language models to identify frustration patterns.</a:t>
            </a:r>
            <a:endParaRPr lang="en-US" sz="1750" dirty="0"/>
          </a:p>
        </p:txBody>
      </p:sp>
      <p:sp>
        <p:nvSpPr>
          <p:cNvPr id="9" name="Shape 7"/>
          <p:cNvSpPr/>
          <p:nvPr/>
        </p:nvSpPr>
        <p:spPr>
          <a:xfrm>
            <a:off x="9640133" y="3441382"/>
            <a:ext cx="4196358" cy="2395657"/>
          </a:xfrm>
          <a:prstGeom prst="roundRect">
            <a:avLst>
              <a:gd name="adj" fmla="val 1420"/>
            </a:avLst>
          </a:prstGeom>
          <a:solidFill>
            <a:srgbClr val="3F4652"/>
          </a:solidFill>
          <a:ln/>
        </p:spPr>
        <p:txBody>
          <a:bodyPr/>
          <a:lstStyle/>
          <a:p>
            <a:endParaRPr lang="en-US"/>
          </a:p>
        </p:txBody>
      </p:sp>
      <p:sp>
        <p:nvSpPr>
          <p:cNvPr id="10" name="Text 8"/>
          <p:cNvSpPr/>
          <p:nvPr/>
        </p:nvSpPr>
        <p:spPr>
          <a:xfrm>
            <a:off x="9866948" y="366819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The Impact</a:t>
            </a:r>
            <a:endParaRPr lang="en-US" sz="2200" dirty="0"/>
          </a:p>
        </p:txBody>
      </p:sp>
      <p:sp>
        <p:nvSpPr>
          <p:cNvPr id="11" name="Text 9"/>
          <p:cNvSpPr/>
          <p:nvPr/>
        </p:nvSpPr>
        <p:spPr>
          <a:xfrm>
            <a:off x="9866948" y="4158615"/>
            <a:ext cx="3742730" cy="1451610"/>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Transform raw user feedback into actionable design requirements, making game development more responsive and player-centric.</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102757"/>
            <a:ext cx="13042821" cy="1417558"/>
          </a:xfrm>
          <a:prstGeom prst="rect">
            <a:avLst/>
          </a:prstGeom>
          <a:noFill/>
          <a:ln/>
        </p:spPr>
        <p:txBody>
          <a:bodyPr wrap="squar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RE in Game Development vs. Traditional Software</a:t>
            </a:r>
            <a:endParaRPr lang="en-US" sz="4450" dirty="0"/>
          </a:p>
        </p:txBody>
      </p:sp>
      <p:sp>
        <p:nvSpPr>
          <p:cNvPr id="3" name="Text 1"/>
          <p:cNvSpPr/>
          <p:nvPr/>
        </p:nvSpPr>
        <p:spPr>
          <a:xfrm>
            <a:off x="793790" y="3087291"/>
            <a:ext cx="3204924" cy="354330"/>
          </a:xfrm>
          <a:prstGeom prst="rect">
            <a:avLst/>
          </a:prstGeom>
          <a:noFill/>
          <a:ln/>
        </p:spPr>
        <p:txBody>
          <a:bodyPr wrap="none" lIns="0" tIns="0" rIns="0" bIns="0" rtlCol="0" anchor="t"/>
          <a:lstStyle/>
          <a:p>
            <a:pPr marL="0" indent="0" algn="l">
              <a:lnSpc>
                <a:spcPts val="2750"/>
              </a:lnSpc>
              <a:buNone/>
            </a:pPr>
            <a:r>
              <a:rPr lang="en-US" sz="2200" dirty="0">
                <a:solidFill>
                  <a:srgbClr val="76B9FF"/>
                </a:solidFill>
                <a:latin typeface="Roboto Slab" pitchFamily="34" charset="0"/>
                <a:ea typeface="Roboto Slab" pitchFamily="34" charset="-122"/>
                <a:cs typeface="Roboto Slab" pitchFamily="34" charset="-120"/>
              </a:rPr>
              <a:t>Traditional Software RE</a:t>
            </a:r>
            <a:endParaRPr lang="en-US" sz="2200" dirty="0"/>
          </a:p>
        </p:txBody>
      </p:sp>
      <p:sp>
        <p:nvSpPr>
          <p:cNvPr id="4" name="Text 2"/>
          <p:cNvSpPr/>
          <p:nvPr/>
        </p:nvSpPr>
        <p:spPr>
          <a:xfrm>
            <a:off x="793790" y="3668435"/>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Clear distinction between functional and non-functional requirements</a:t>
            </a:r>
            <a:endParaRPr lang="en-US" sz="1750" dirty="0"/>
          </a:p>
        </p:txBody>
      </p:sp>
      <p:sp>
        <p:nvSpPr>
          <p:cNvPr id="5" name="Text 3"/>
          <p:cNvSpPr/>
          <p:nvPr/>
        </p:nvSpPr>
        <p:spPr>
          <a:xfrm>
            <a:off x="793790" y="447353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Occurs primarily during early development stages</a:t>
            </a:r>
            <a:endParaRPr lang="en-US" sz="1750" dirty="0"/>
          </a:p>
        </p:txBody>
      </p:sp>
      <p:sp>
        <p:nvSpPr>
          <p:cNvPr id="6" name="Text 4"/>
          <p:cNvSpPr/>
          <p:nvPr/>
        </p:nvSpPr>
        <p:spPr>
          <a:xfrm>
            <a:off x="793790" y="491573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Requirements are formally documented</a:t>
            </a:r>
            <a:endParaRPr lang="en-US" sz="1750" dirty="0"/>
          </a:p>
        </p:txBody>
      </p:sp>
      <p:sp>
        <p:nvSpPr>
          <p:cNvPr id="7" name="Text 5"/>
          <p:cNvSpPr/>
          <p:nvPr/>
        </p:nvSpPr>
        <p:spPr>
          <a:xfrm>
            <a:off x="793790" y="535793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More stable requirements throughout development</a:t>
            </a:r>
            <a:endParaRPr lang="en-US" sz="1750" dirty="0"/>
          </a:p>
        </p:txBody>
      </p:sp>
      <p:sp>
        <p:nvSpPr>
          <p:cNvPr id="8" name="Text 6"/>
          <p:cNvSpPr/>
          <p:nvPr/>
        </p:nvSpPr>
        <p:spPr>
          <a:xfrm>
            <a:off x="793790" y="580013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Focused on fulfilling specific functions or design choices</a:t>
            </a:r>
            <a:endParaRPr lang="en-US" sz="1750" dirty="0"/>
          </a:p>
        </p:txBody>
      </p:sp>
      <p:sp>
        <p:nvSpPr>
          <p:cNvPr id="9" name="Text 7"/>
          <p:cNvSpPr/>
          <p:nvPr/>
        </p:nvSpPr>
        <p:spPr>
          <a:xfrm>
            <a:off x="7599521" y="3087291"/>
            <a:ext cx="3027164" cy="354330"/>
          </a:xfrm>
          <a:prstGeom prst="rect">
            <a:avLst/>
          </a:prstGeom>
          <a:noFill/>
          <a:ln/>
        </p:spPr>
        <p:txBody>
          <a:bodyPr wrap="none" lIns="0" tIns="0" rIns="0" bIns="0" rtlCol="0" anchor="t"/>
          <a:lstStyle/>
          <a:p>
            <a:pPr marL="0" indent="0" algn="l">
              <a:lnSpc>
                <a:spcPts val="2750"/>
              </a:lnSpc>
              <a:buNone/>
            </a:pPr>
            <a:r>
              <a:rPr lang="en-US" sz="2200" dirty="0">
                <a:solidFill>
                  <a:srgbClr val="76B9FF"/>
                </a:solidFill>
                <a:latin typeface="Roboto Slab" pitchFamily="34" charset="0"/>
                <a:ea typeface="Roboto Slab" pitchFamily="34" charset="-122"/>
                <a:cs typeface="Roboto Slab" pitchFamily="34" charset="-120"/>
              </a:rPr>
              <a:t>Game Development RE</a:t>
            </a:r>
            <a:endParaRPr lang="en-US" sz="2200" dirty="0"/>
          </a:p>
        </p:txBody>
      </p:sp>
      <p:sp>
        <p:nvSpPr>
          <p:cNvPr id="10" name="Text 8"/>
          <p:cNvSpPr/>
          <p:nvPr/>
        </p:nvSpPr>
        <p:spPr>
          <a:xfrm>
            <a:off x="7599521" y="366843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Blurred boundaries between requirement types</a:t>
            </a:r>
            <a:endParaRPr lang="en-US" sz="1750" dirty="0"/>
          </a:p>
        </p:txBody>
      </p:sp>
      <p:sp>
        <p:nvSpPr>
          <p:cNvPr id="11" name="Text 9"/>
          <p:cNvSpPr/>
          <p:nvPr/>
        </p:nvSpPr>
        <p:spPr>
          <a:xfrm>
            <a:off x="7599521" y="411063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Continuous through "test and tune" methodology</a:t>
            </a:r>
            <a:endParaRPr lang="en-US" sz="1750" dirty="0"/>
          </a:p>
        </p:txBody>
      </p:sp>
      <p:sp>
        <p:nvSpPr>
          <p:cNvPr id="12" name="Text 10"/>
          <p:cNvSpPr/>
          <p:nvPr/>
        </p:nvSpPr>
        <p:spPr>
          <a:xfrm>
            <a:off x="7599521" y="455283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Feedback often undocumented or informal</a:t>
            </a:r>
            <a:endParaRPr lang="en-US" sz="1750" dirty="0"/>
          </a:p>
        </p:txBody>
      </p:sp>
      <p:sp>
        <p:nvSpPr>
          <p:cNvPr id="13" name="Text 11"/>
          <p:cNvSpPr/>
          <p:nvPr/>
        </p:nvSpPr>
        <p:spPr>
          <a:xfrm>
            <a:off x="7599521" y="499502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Requirements fluctuate significantly in later stages</a:t>
            </a:r>
            <a:endParaRPr lang="en-US" sz="1750" dirty="0"/>
          </a:p>
        </p:txBody>
      </p:sp>
      <p:sp>
        <p:nvSpPr>
          <p:cNvPr id="14" name="Text 12"/>
          <p:cNvSpPr/>
          <p:nvPr/>
        </p:nvSpPr>
        <p:spPr>
          <a:xfrm>
            <a:off x="7599521" y="5437227"/>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Minimal functional requirements with greater emphasis on user testing</a:t>
            </a:r>
            <a:endParaRPr lang="en-US" sz="1750" dirty="0"/>
          </a:p>
        </p:txBody>
      </p:sp>
      <p:sp>
        <p:nvSpPr>
          <p:cNvPr id="15" name="Text 13"/>
          <p:cNvSpPr/>
          <p:nvPr/>
        </p:nvSpPr>
        <p:spPr>
          <a:xfrm>
            <a:off x="7599521" y="624232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Many initial ideas narrowed down through evaluation</a:t>
            </a:r>
            <a:endParaRPr lang="en-US" sz="1750" dirty="0"/>
          </a:p>
        </p:txBody>
      </p:sp>
      <p:sp>
        <p:nvSpPr>
          <p:cNvPr id="16" name="Text 14"/>
          <p:cNvSpPr/>
          <p:nvPr/>
        </p:nvSpPr>
        <p:spPr>
          <a:xfrm>
            <a:off x="7599521" y="668452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Final product heavily influenced by iterative feedback</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104787"/>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Proposed Solutions</a:t>
            </a:r>
            <a:endParaRPr lang="en-US" sz="4450" dirty="0"/>
          </a:p>
        </p:txBody>
      </p:sp>
      <p:sp>
        <p:nvSpPr>
          <p:cNvPr id="3" name="Text 1"/>
          <p:cNvSpPr/>
          <p:nvPr/>
        </p:nvSpPr>
        <p:spPr>
          <a:xfrm>
            <a:off x="793790" y="326719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An AI-driven feedback analysis tool that uses large language models (LLMs).</a:t>
            </a:r>
            <a:endParaRPr lang="en-US" sz="1750" dirty="0"/>
          </a:p>
        </p:txBody>
      </p:sp>
      <p:sp>
        <p:nvSpPr>
          <p:cNvPr id="4" name="Text 2"/>
          <p:cNvSpPr/>
          <p:nvPr/>
        </p:nvSpPr>
        <p:spPr>
          <a:xfrm>
            <a:off x="793790" y="3709392"/>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The tool automates the categorization of player feedback into structured themes, such as gameplay mechanics, user experience, and technical issues.</a:t>
            </a:r>
            <a:endParaRPr lang="en-US" sz="1750" dirty="0"/>
          </a:p>
        </p:txBody>
      </p:sp>
      <p:sp>
        <p:nvSpPr>
          <p:cNvPr id="5" name="Text 3"/>
          <p:cNvSpPr/>
          <p:nvPr/>
        </p:nvSpPr>
        <p:spPr>
          <a:xfrm>
            <a:off x="793790" y="451449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It takes in what players are frustrated by and decides if something should be done about it.</a:t>
            </a:r>
            <a:endParaRPr lang="en-US" sz="1750" dirty="0"/>
          </a:p>
        </p:txBody>
      </p:sp>
      <p:sp>
        <p:nvSpPr>
          <p:cNvPr id="6" name="Text 4"/>
          <p:cNvSpPr/>
          <p:nvPr/>
        </p:nvSpPr>
        <p:spPr>
          <a:xfrm>
            <a:off x="793790" y="4956691"/>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This tool can be used by game developers during user testing to brainstorm based on data and generate requirements on different aspects of the game.</a:t>
            </a:r>
            <a:endParaRPr lang="en-US" sz="1750" dirty="0"/>
          </a:p>
        </p:txBody>
      </p:sp>
      <p:sp>
        <p:nvSpPr>
          <p:cNvPr id="7" name="Text 5"/>
          <p:cNvSpPr/>
          <p:nvPr/>
        </p:nvSpPr>
        <p:spPr>
          <a:xfrm>
            <a:off x="793790" y="576179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The goal is to make the game fun and engaging, which is the main focus of requirement engineering for games.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069425"/>
            <a:ext cx="640592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Key Research Questions</a:t>
            </a:r>
            <a:endParaRPr lang="en-US" sz="4450" dirty="0"/>
          </a:p>
        </p:txBody>
      </p:sp>
      <p:sp>
        <p:nvSpPr>
          <p:cNvPr id="3" name="Shape 1"/>
          <p:cNvSpPr/>
          <p:nvPr/>
        </p:nvSpPr>
        <p:spPr>
          <a:xfrm>
            <a:off x="793790" y="3118366"/>
            <a:ext cx="510302" cy="510302"/>
          </a:xfrm>
          <a:prstGeom prst="roundRect">
            <a:avLst>
              <a:gd name="adj" fmla="val 6667"/>
            </a:avLst>
          </a:prstGeom>
          <a:solidFill>
            <a:srgbClr val="3F4652"/>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878860" y="3160871"/>
            <a:ext cx="340162" cy="425291"/>
          </a:xfrm>
          <a:prstGeom prst="rect">
            <a:avLst/>
          </a:prstGeom>
        </p:spPr>
      </p:pic>
      <p:sp>
        <p:nvSpPr>
          <p:cNvPr id="5" name="Text 2"/>
          <p:cNvSpPr/>
          <p:nvPr/>
        </p:nvSpPr>
        <p:spPr>
          <a:xfrm>
            <a:off x="1530906" y="3196233"/>
            <a:ext cx="2844522"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Causes of Frustration</a:t>
            </a:r>
            <a:endParaRPr lang="en-US" sz="2200" dirty="0"/>
          </a:p>
        </p:txBody>
      </p:sp>
      <p:sp>
        <p:nvSpPr>
          <p:cNvPr id="6" name="Text 3"/>
          <p:cNvSpPr/>
          <p:nvPr/>
        </p:nvSpPr>
        <p:spPr>
          <a:xfrm>
            <a:off x="1530906" y="3686651"/>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What triggers player frustrations in different game contexts?</a:t>
            </a:r>
            <a:endParaRPr lang="en-US" sz="1750" dirty="0"/>
          </a:p>
        </p:txBody>
      </p:sp>
      <p:sp>
        <p:nvSpPr>
          <p:cNvPr id="7" name="Shape 4"/>
          <p:cNvSpPr/>
          <p:nvPr/>
        </p:nvSpPr>
        <p:spPr>
          <a:xfrm>
            <a:off x="7457003" y="3118366"/>
            <a:ext cx="510302" cy="510302"/>
          </a:xfrm>
          <a:prstGeom prst="roundRect">
            <a:avLst>
              <a:gd name="adj" fmla="val 6667"/>
            </a:avLst>
          </a:prstGeom>
          <a:solidFill>
            <a:srgbClr val="3F4652"/>
          </a:solidFill>
          <a:ln/>
        </p:spPr>
        <p:txBody>
          <a:bodyPr/>
          <a:lstStyle/>
          <a:p>
            <a:endParaRPr lang="en-US"/>
          </a:p>
        </p:txBody>
      </p:sp>
      <p:pic>
        <p:nvPicPr>
          <p:cNvPr id="8" name="Image 1" descr="preencoded.png"/>
          <p:cNvPicPr>
            <a:picLocks noChangeAspect="1"/>
          </p:cNvPicPr>
          <p:nvPr/>
        </p:nvPicPr>
        <p:blipFill>
          <a:blip r:embed="rId4"/>
          <a:stretch>
            <a:fillRect/>
          </a:stretch>
        </p:blipFill>
        <p:spPr>
          <a:xfrm>
            <a:off x="7542074" y="3160871"/>
            <a:ext cx="340162" cy="425291"/>
          </a:xfrm>
          <a:prstGeom prst="rect">
            <a:avLst/>
          </a:prstGeom>
        </p:spPr>
      </p:pic>
      <p:sp>
        <p:nvSpPr>
          <p:cNvPr id="9" name="Text 5"/>
          <p:cNvSpPr/>
          <p:nvPr/>
        </p:nvSpPr>
        <p:spPr>
          <a:xfrm>
            <a:off x="8194119" y="319623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Categorization</a:t>
            </a:r>
            <a:endParaRPr lang="en-US" sz="2200" dirty="0"/>
          </a:p>
        </p:txBody>
      </p:sp>
      <p:sp>
        <p:nvSpPr>
          <p:cNvPr id="10" name="Text 6"/>
          <p:cNvSpPr/>
          <p:nvPr/>
        </p:nvSpPr>
        <p:spPr>
          <a:xfrm>
            <a:off x="8194119" y="3686651"/>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Can player frustration be effectively categorized into meaningful patterns?</a:t>
            </a:r>
            <a:endParaRPr lang="en-US" sz="1750" dirty="0"/>
          </a:p>
        </p:txBody>
      </p:sp>
      <p:sp>
        <p:nvSpPr>
          <p:cNvPr id="11" name="Shape 7"/>
          <p:cNvSpPr/>
          <p:nvPr/>
        </p:nvSpPr>
        <p:spPr>
          <a:xfrm>
            <a:off x="793790" y="4866084"/>
            <a:ext cx="510302" cy="510302"/>
          </a:xfrm>
          <a:prstGeom prst="roundRect">
            <a:avLst>
              <a:gd name="adj" fmla="val 6667"/>
            </a:avLst>
          </a:prstGeom>
          <a:solidFill>
            <a:srgbClr val="3F4652"/>
          </a:solidFill>
          <a:ln/>
        </p:spPr>
        <p:txBody>
          <a:bodyPr/>
          <a:lstStyle/>
          <a:p>
            <a:endParaRPr lang="en-US"/>
          </a:p>
        </p:txBody>
      </p:sp>
      <p:pic>
        <p:nvPicPr>
          <p:cNvPr id="12" name="Image 2" descr="preencoded.png"/>
          <p:cNvPicPr>
            <a:picLocks noChangeAspect="1"/>
          </p:cNvPicPr>
          <p:nvPr/>
        </p:nvPicPr>
        <p:blipFill>
          <a:blip r:embed="rId5"/>
          <a:stretch>
            <a:fillRect/>
          </a:stretch>
        </p:blipFill>
        <p:spPr>
          <a:xfrm>
            <a:off x="878860" y="4908590"/>
            <a:ext cx="340162" cy="425291"/>
          </a:xfrm>
          <a:prstGeom prst="rect">
            <a:avLst/>
          </a:prstGeom>
        </p:spPr>
      </p:pic>
      <p:sp>
        <p:nvSpPr>
          <p:cNvPr id="13" name="Text 8"/>
          <p:cNvSpPr/>
          <p:nvPr/>
        </p:nvSpPr>
        <p:spPr>
          <a:xfrm>
            <a:off x="1530906" y="494395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Correlation</a:t>
            </a:r>
            <a:endParaRPr lang="en-US" sz="2200" dirty="0"/>
          </a:p>
        </p:txBody>
      </p:sp>
      <p:sp>
        <p:nvSpPr>
          <p:cNvPr id="14" name="Text 9"/>
          <p:cNvSpPr/>
          <p:nvPr/>
        </p:nvSpPr>
        <p:spPr>
          <a:xfrm>
            <a:off x="1530906" y="5434370"/>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Is there a relationship between frustration types and game aesthetics?</a:t>
            </a:r>
            <a:endParaRPr lang="en-US" sz="1750" dirty="0"/>
          </a:p>
        </p:txBody>
      </p:sp>
      <p:sp>
        <p:nvSpPr>
          <p:cNvPr id="15" name="Shape 10"/>
          <p:cNvSpPr/>
          <p:nvPr/>
        </p:nvSpPr>
        <p:spPr>
          <a:xfrm>
            <a:off x="7457003" y="4866084"/>
            <a:ext cx="510302" cy="510302"/>
          </a:xfrm>
          <a:prstGeom prst="roundRect">
            <a:avLst>
              <a:gd name="adj" fmla="val 6667"/>
            </a:avLst>
          </a:prstGeom>
          <a:solidFill>
            <a:srgbClr val="3F4652"/>
          </a:solidFill>
          <a:ln/>
        </p:spPr>
        <p:txBody>
          <a:bodyPr/>
          <a:lstStyle/>
          <a:p>
            <a:endParaRPr lang="en-US"/>
          </a:p>
        </p:txBody>
      </p:sp>
      <p:pic>
        <p:nvPicPr>
          <p:cNvPr id="16" name="Image 3" descr="preencoded.png"/>
          <p:cNvPicPr>
            <a:picLocks noChangeAspect="1"/>
          </p:cNvPicPr>
          <p:nvPr/>
        </p:nvPicPr>
        <p:blipFill>
          <a:blip r:embed="rId6"/>
          <a:stretch>
            <a:fillRect/>
          </a:stretch>
        </p:blipFill>
        <p:spPr>
          <a:xfrm>
            <a:off x="7542074" y="4908590"/>
            <a:ext cx="340162" cy="425291"/>
          </a:xfrm>
          <a:prstGeom prst="rect">
            <a:avLst/>
          </a:prstGeom>
        </p:spPr>
      </p:pic>
      <p:sp>
        <p:nvSpPr>
          <p:cNvPr id="17" name="Text 11"/>
          <p:cNvSpPr/>
          <p:nvPr/>
        </p:nvSpPr>
        <p:spPr>
          <a:xfrm>
            <a:off x="8194119" y="494395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AI Classification</a:t>
            </a:r>
            <a:endParaRPr lang="en-US" sz="2200" dirty="0"/>
          </a:p>
        </p:txBody>
      </p:sp>
      <p:sp>
        <p:nvSpPr>
          <p:cNvPr id="18" name="Text 12"/>
          <p:cNvSpPr/>
          <p:nvPr/>
        </p:nvSpPr>
        <p:spPr>
          <a:xfrm>
            <a:off x="8194119" y="5434370"/>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How accurately can LLMs classify frustration in free-form feedback?</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251109"/>
            <a:ext cx="10400228"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Understanding Frustration Psychology</a:t>
            </a:r>
            <a:endParaRPr lang="en-US" sz="4450" dirty="0"/>
          </a:p>
        </p:txBody>
      </p:sp>
      <p:sp>
        <p:nvSpPr>
          <p:cNvPr id="3" name="Text 1"/>
          <p:cNvSpPr/>
          <p:nvPr/>
        </p:nvSpPr>
        <p:spPr>
          <a:xfrm>
            <a:off x="1857256" y="2861548"/>
            <a:ext cx="2835235" cy="354330"/>
          </a:xfrm>
          <a:prstGeom prst="rect">
            <a:avLst/>
          </a:prstGeom>
          <a:noFill/>
          <a:ln/>
        </p:spPr>
        <p:txBody>
          <a:bodyPr wrap="none" lIns="0" tIns="0" rIns="0" bIns="0" rtlCol="0" anchor="t"/>
          <a:lstStyle/>
          <a:p>
            <a:pPr marL="0" indent="0" algn="r">
              <a:lnSpc>
                <a:spcPts val="2750"/>
              </a:lnSpc>
              <a:buNone/>
            </a:pPr>
            <a:r>
              <a:rPr lang="en-US" sz="2200" dirty="0">
                <a:solidFill>
                  <a:srgbClr val="D6E5EF"/>
                </a:solidFill>
                <a:latin typeface="Roboto Slab" pitchFamily="34" charset="0"/>
                <a:ea typeface="Roboto Slab" pitchFamily="34" charset="-122"/>
                <a:cs typeface="Roboto Slab" pitchFamily="34" charset="-120"/>
              </a:rPr>
              <a:t>Psychological Needs</a:t>
            </a:r>
            <a:endParaRPr lang="en-US" sz="2200" dirty="0"/>
          </a:p>
        </p:txBody>
      </p:sp>
      <p:sp>
        <p:nvSpPr>
          <p:cNvPr id="4" name="Text 2"/>
          <p:cNvSpPr/>
          <p:nvPr/>
        </p:nvSpPr>
        <p:spPr>
          <a:xfrm>
            <a:off x="793790" y="3351967"/>
            <a:ext cx="3898702" cy="725805"/>
          </a:xfrm>
          <a:prstGeom prst="rect">
            <a:avLst/>
          </a:prstGeom>
          <a:noFill/>
          <a:ln/>
        </p:spPr>
        <p:txBody>
          <a:bodyPr wrap="square" lIns="0" tIns="0" rIns="0" bIns="0" rtlCol="0" anchor="t"/>
          <a:lstStyle/>
          <a:p>
            <a:pPr marL="0" indent="0" algn="r">
              <a:lnSpc>
                <a:spcPts val="2850"/>
              </a:lnSpc>
              <a:buNone/>
            </a:pPr>
            <a:r>
              <a:rPr lang="en-US" sz="1750" dirty="0">
                <a:solidFill>
                  <a:srgbClr val="D6E5EF"/>
                </a:solidFill>
                <a:latin typeface="Roboto" pitchFamily="34" charset="0"/>
                <a:ea typeface="Roboto" pitchFamily="34" charset="-122"/>
                <a:cs typeface="Roboto" pitchFamily="34" charset="-120"/>
              </a:rPr>
              <a:t>Frustration occurs when intention has been obstructed</a:t>
            </a:r>
            <a:endParaRPr lang="en-US" sz="1750" dirty="0"/>
          </a:p>
        </p:txBody>
      </p:sp>
      <p:pic>
        <p:nvPicPr>
          <p:cNvPr id="5" name="Image 0" descr="preencoded.png"/>
          <p:cNvPicPr>
            <a:picLocks noChangeAspect="1"/>
          </p:cNvPicPr>
          <p:nvPr/>
        </p:nvPicPr>
        <p:blipFill>
          <a:blip r:embed="rId3"/>
          <a:stretch>
            <a:fillRect/>
          </a:stretch>
        </p:blipFill>
        <p:spPr>
          <a:xfrm>
            <a:off x="5032653" y="2413516"/>
            <a:ext cx="4564975" cy="4564975"/>
          </a:xfrm>
          <a:prstGeom prst="rect">
            <a:avLst/>
          </a:prstGeom>
        </p:spPr>
      </p:pic>
      <p:pic>
        <p:nvPicPr>
          <p:cNvPr id="6" name="Image 1" descr="preencoded.png"/>
          <p:cNvPicPr>
            <a:picLocks noChangeAspect="1"/>
          </p:cNvPicPr>
          <p:nvPr/>
        </p:nvPicPr>
        <p:blipFill>
          <a:blip r:embed="rId4"/>
          <a:stretch>
            <a:fillRect/>
          </a:stretch>
        </p:blipFill>
        <p:spPr>
          <a:xfrm>
            <a:off x="6226731" y="3176588"/>
            <a:ext cx="339328" cy="424220"/>
          </a:xfrm>
          <a:prstGeom prst="rect">
            <a:avLst/>
          </a:prstGeom>
        </p:spPr>
      </p:pic>
      <p:sp>
        <p:nvSpPr>
          <p:cNvPr id="7" name="Text 3"/>
          <p:cNvSpPr/>
          <p:nvPr/>
        </p:nvSpPr>
        <p:spPr>
          <a:xfrm>
            <a:off x="9937790" y="2861548"/>
            <a:ext cx="3586877"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Self-Determination Theory</a:t>
            </a:r>
            <a:endParaRPr lang="en-US" sz="2200" dirty="0"/>
          </a:p>
        </p:txBody>
      </p:sp>
      <p:sp>
        <p:nvSpPr>
          <p:cNvPr id="8" name="Text 4"/>
          <p:cNvSpPr/>
          <p:nvPr/>
        </p:nvSpPr>
        <p:spPr>
          <a:xfrm>
            <a:off x="9937790" y="3351967"/>
            <a:ext cx="3898821"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Subset of frustration: need-thwarting frustration</a:t>
            </a:r>
            <a:endParaRPr lang="en-US" sz="1750" dirty="0"/>
          </a:p>
        </p:txBody>
      </p:sp>
      <p:pic>
        <p:nvPicPr>
          <p:cNvPr id="9" name="Image 2" descr="preencoded.png"/>
          <p:cNvPicPr>
            <a:picLocks noChangeAspect="1"/>
          </p:cNvPicPr>
          <p:nvPr/>
        </p:nvPicPr>
        <p:blipFill>
          <a:blip r:embed="rId5"/>
          <a:stretch>
            <a:fillRect/>
          </a:stretch>
        </p:blipFill>
        <p:spPr>
          <a:xfrm>
            <a:off x="5032653" y="2413516"/>
            <a:ext cx="4564975" cy="4564975"/>
          </a:xfrm>
          <a:prstGeom prst="rect">
            <a:avLst/>
          </a:prstGeom>
        </p:spPr>
      </p:pic>
      <p:pic>
        <p:nvPicPr>
          <p:cNvPr id="10" name="Image 3" descr="preencoded.png"/>
          <p:cNvPicPr>
            <a:picLocks noChangeAspect="1"/>
          </p:cNvPicPr>
          <p:nvPr/>
        </p:nvPicPr>
        <p:blipFill>
          <a:blip r:embed="rId6"/>
          <a:stretch>
            <a:fillRect/>
          </a:stretch>
        </p:blipFill>
        <p:spPr>
          <a:xfrm>
            <a:off x="8452604" y="3607475"/>
            <a:ext cx="339328" cy="339328"/>
          </a:xfrm>
          <a:prstGeom prst="rect">
            <a:avLst/>
          </a:prstGeom>
        </p:spPr>
      </p:pic>
      <p:sp>
        <p:nvSpPr>
          <p:cNvPr id="11" name="Text 5"/>
          <p:cNvSpPr/>
          <p:nvPr/>
        </p:nvSpPr>
        <p:spPr>
          <a:xfrm>
            <a:off x="9937790" y="531411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Player Types</a:t>
            </a:r>
            <a:endParaRPr lang="en-US" sz="2200" dirty="0"/>
          </a:p>
        </p:txBody>
      </p:sp>
      <p:sp>
        <p:nvSpPr>
          <p:cNvPr id="12" name="Text 6"/>
          <p:cNvSpPr/>
          <p:nvPr/>
        </p:nvSpPr>
        <p:spPr>
          <a:xfrm>
            <a:off x="9937790" y="5804535"/>
            <a:ext cx="3898821"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Different players experience motivation differently</a:t>
            </a:r>
            <a:endParaRPr lang="en-US" sz="1750" dirty="0"/>
          </a:p>
        </p:txBody>
      </p:sp>
      <p:pic>
        <p:nvPicPr>
          <p:cNvPr id="13" name="Image 4" descr="preencoded.png"/>
          <p:cNvPicPr>
            <a:picLocks noChangeAspect="1"/>
          </p:cNvPicPr>
          <p:nvPr/>
        </p:nvPicPr>
        <p:blipFill>
          <a:blip r:embed="rId7"/>
          <a:stretch>
            <a:fillRect/>
          </a:stretch>
        </p:blipFill>
        <p:spPr>
          <a:xfrm>
            <a:off x="5032653" y="2413516"/>
            <a:ext cx="4564975" cy="4564975"/>
          </a:xfrm>
          <a:prstGeom prst="rect">
            <a:avLst/>
          </a:prstGeom>
        </p:spPr>
      </p:pic>
      <p:pic>
        <p:nvPicPr>
          <p:cNvPr id="14" name="Image 5" descr="preencoded.png"/>
          <p:cNvPicPr>
            <a:picLocks noChangeAspect="1"/>
          </p:cNvPicPr>
          <p:nvPr/>
        </p:nvPicPr>
        <p:blipFill>
          <a:blip r:embed="rId8"/>
          <a:stretch>
            <a:fillRect/>
          </a:stretch>
        </p:blipFill>
        <p:spPr>
          <a:xfrm>
            <a:off x="8064103" y="5790962"/>
            <a:ext cx="339328" cy="424220"/>
          </a:xfrm>
          <a:prstGeom prst="rect">
            <a:avLst/>
          </a:prstGeom>
        </p:spPr>
      </p:pic>
      <p:sp>
        <p:nvSpPr>
          <p:cNvPr id="15" name="Text 7"/>
          <p:cNvSpPr/>
          <p:nvPr/>
        </p:nvSpPr>
        <p:spPr>
          <a:xfrm>
            <a:off x="1857256" y="5314117"/>
            <a:ext cx="2835235" cy="354330"/>
          </a:xfrm>
          <a:prstGeom prst="rect">
            <a:avLst/>
          </a:prstGeom>
          <a:noFill/>
          <a:ln/>
        </p:spPr>
        <p:txBody>
          <a:bodyPr wrap="none" lIns="0" tIns="0" rIns="0" bIns="0" rtlCol="0" anchor="t"/>
          <a:lstStyle/>
          <a:p>
            <a:pPr marL="0" indent="0" algn="r">
              <a:lnSpc>
                <a:spcPts val="2750"/>
              </a:lnSpc>
              <a:buNone/>
            </a:pPr>
            <a:r>
              <a:rPr lang="en-US" sz="2200" dirty="0">
                <a:solidFill>
                  <a:srgbClr val="D6E5EF"/>
                </a:solidFill>
                <a:latin typeface="Roboto Slab" pitchFamily="34" charset="0"/>
                <a:ea typeface="Roboto Slab" pitchFamily="34" charset="-122"/>
                <a:cs typeface="Roboto Slab" pitchFamily="34" charset="-120"/>
              </a:rPr>
              <a:t>Positive Frustration</a:t>
            </a:r>
            <a:endParaRPr lang="en-US" sz="2200" dirty="0"/>
          </a:p>
        </p:txBody>
      </p:sp>
      <p:sp>
        <p:nvSpPr>
          <p:cNvPr id="16" name="Text 8"/>
          <p:cNvSpPr/>
          <p:nvPr/>
        </p:nvSpPr>
        <p:spPr>
          <a:xfrm>
            <a:off x="793790" y="5804535"/>
            <a:ext cx="3898702" cy="725805"/>
          </a:xfrm>
          <a:prstGeom prst="rect">
            <a:avLst/>
          </a:prstGeom>
          <a:noFill/>
          <a:ln/>
        </p:spPr>
        <p:txBody>
          <a:bodyPr wrap="square" lIns="0" tIns="0" rIns="0" bIns="0" rtlCol="0" anchor="t"/>
          <a:lstStyle/>
          <a:p>
            <a:pPr marL="0" indent="0" algn="r">
              <a:lnSpc>
                <a:spcPts val="2850"/>
              </a:lnSpc>
              <a:buNone/>
            </a:pPr>
            <a:r>
              <a:rPr lang="en-US" sz="1750" dirty="0">
                <a:solidFill>
                  <a:srgbClr val="D6E5EF"/>
                </a:solidFill>
                <a:latin typeface="Roboto" pitchFamily="34" charset="0"/>
                <a:ea typeface="Roboto" pitchFamily="34" charset="-122"/>
                <a:cs typeface="Roboto" pitchFamily="34" charset="-120"/>
              </a:rPr>
              <a:t>Some frustration can be designed for engagement</a:t>
            </a:r>
            <a:endParaRPr lang="en-US" sz="1750" dirty="0"/>
          </a:p>
        </p:txBody>
      </p:sp>
      <p:pic>
        <p:nvPicPr>
          <p:cNvPr id="17" name="Image 6" descr="preencoded.png"/>
          <p:cNvPicPr>
            <a:picLocks noChangeAspect="1"/>
          </p:cNvPicPr>
          <p:nvPr/>
        </p:nvPicPr>
        <p:blipFill>
          <a:blip r:embed="rId9"/>
          <a:stretch>
            <a:fillRect/>
          </a:stretch>
        </p:blipFill>
        <p:spPr>
          <a:xfrm>
            <a:off x="5032653" y="2413516"/>
            <a:ext cx="4564975" cy="4564975"/>
          </a:xfrm>
          <a:prstGeom prst="rect">
            <a:avLst/>
          </a:prstGeom>
        </p:spPr>
      </p:pic>
      <p:pic>
        <p:nvPicPr>
          <p:cNvPr id="18" name="Image 7" descr="preencoded.png"/>
          <p:cNvPicPr>
            <a:picLocks noChangeAspect="1"/>
          </p:cNvPicPr>
          <p:nvPr/>
        </p:nvPicPr>
        <p:blipFill>
          <a:blip r:embed="rId10"/>
          <a:stretch>
            <a:fillRect/>
          </a:stretch>
        </p:blipFill>
        <p:spPr>
          <a:xfrm>
            <a:off x="5838230" y="5402461"/>
            <a:ext cx="339328" cy="4242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919520"/>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Related Works</a:t>
            </a:r>
            <a:endParaRPr lang="en-US" sz="4450" dirty="0"/>
          </a:p>
        </p:txBody>
      </p:sp>
      <p:sp>
        <p:nvSpPr>
          <p:cNvPr id="3" name="Text 1"/>
          <p:cNvSpPr/>
          <p:nvPr/>
        </p:nvSpPr>
        <p:spPr>
          <a:xfrm>
            <a:off x="793790" y="2081927"/>
            <a:ext cx="13042821" cy="1814513"/>
          </a:xfrm>
          <a:prstGeom prst="rect">
            <a:avLst/>
          </a:prstGeom>
          <a:noFill/>
          <a:ln/>
        </p:spPr>
        <p:txBody>
          <a:bodyPr wrap="square" lIns="0" tIns="0" rIns="0" bIns="0" rtlCol="0" anchor="t"/>
          <a:lstStyle/>
          <a:p>
            <a:pPr marL="0" indent="0" algn="l">
              <a:lnSpc>
                <a:spcPts val="2850"/>
              </a:lnSpc>
              <a:buNone/>
            </a:pPr>
            <a:r>
              <a:rPr lang="en-US" sz="1750" b="1" dirty="0">
                <a:solidFill>
                  <a:srgbClr val="D6E5EF"/>
                </a:solidFill>
                <a:latin typeface="Roboto" pitchFamily="34" charset="0"/>
                <a:ea typeface="Roboto" pitchFamily="34" charset="-122"/>
                <a:cs typeface="Roboto" pitchFamily="34" charset="-120"/>
              </a:rPr>
              <a:t>RE in Game Design</a:t>
            </a:r>
            <a:r>
              <a:rPr lang="en-US" sz="1750" dirty="0">
                <a:solidFill>
                  <a:srgbClr val="D6E5EF"/>
                </a:solidFill>
                <a:latin typeface="Roboto" pitchFamily="34" charset="0"/>
                <a:ea typeface="Roboto" pitchFamily="34" charset="-122"/>
                <a:cs typeface="Roboto" pitchFamily="34" charset="-120"/>
              </a:rPr>
              <a:t>: Research involving 27 software professionals found that game development prioritizes "fun" over traditional requirements engineering. While similar techniques are used, standard RE practices are not explicitly followed (Kasurinen, 2014). Noticing the difference RE in game development introduces the background for the tool we are creating, providing a tool to integrate AI-based feedback analysis in RE in game development to supporte user-centered design with a dynamic, empathetic RE model.</a:t>
            </a:r>
            <a:endParaRPr lang="en-US" sz="1750" dirty="0"/>
          </a:p>
        </p:txBody>
      </p:sp>
      <p:sp>
        <p:nvSpPr>
          <p:cNvPr id="4" name="Text 2"/>
          <p:cNvSpPr/>
          <p:nvPr/>
        </p:nvSpPr>
        <p:spPr>
          <a:xfrm>
            <a:off x="793790" y="4151590"/>
            <a:ext cx="13042821" cy="1451610"/>
          </a:xfrm>
          <a:prstGeom prst="rect">
            <a:avLst/>
          </a:prstGeom>
          <a:noFill/>
          <a:ln/>
        </p:spPr>
        <p:txBody>
          <a:bodyPr wrap="square" lIns="0" tIns="0" rIns="0" bIns="0" rtlCol="0" anchor="t"/>
          <a:lstStyle/>
          <a:p>
            <a:pPr marL="0" indent="0" algn="l">
              <a:lnSpc>
                <a:spcPts val="2850"/>
              </a:lnSpc>
              <a:buNone/>
            </a:pPr>
            <a:r>
              <a:rPr lang="en-US" sz="1750" b="1" dirty="0">
                <a:solidFill>
                  <a:srgbClr val="D6E5EF"/>
                </a:solidFill>
                <a:latin typeface="Roboto" pitchFamily="34" charset="0"/>
                <a:ea typeface="Roboto" pitchFamily="34" charset="-122"/>
                <a:cs typeface="Roboto" pitchFamily="34" charset="-120"/>
              </a:rPr>
              <a:t>Frustration Taxonomy</a:t>
            </a:r>
            <a:r>
              <a:rPr lang="en-US" sz="1750" dirty="0">
                <a:solidFill>
                  <a:srgbClr val="D6E5EF"/>
                </a:solidFill>
                <a:latin typeface="Roboto" pitchFamily="34" charset="0"/>
                <a:ea typeface="Roboto" pitchFamily="34" charset="-122"/>
                <a:cs typeface="Roboto" pitchFamily="34" charset="-120"/>
              </a:rPr>
              <a:t>: Frustration occurs when psychological needs remain unsatisfied (Ryan, 2000). Player types can be defined based on intrinsic and extrinsic motivation (Marczewski, 2015). Some frustration can positively contribute to game development and player engagement (Gilleade, 2004). This helps with creating a taxonomy of player frustrations, which serves as a theoretical basis of the tool.</a:t>
            </a:r>
            <a:endParaRPr lang="en-US" sz="1750" dirty="0"/>
          </a:p>
        </p:txBody>
      </p:sp>
      <p:sp>
        <p:nvSpPr>
          <p:cNvPr id="5" name="Text 3"/>
          <p:cNvSpPr/>
          <p:nvPr/>
        </p:nvSpPr>
        <p:spPr>
          <a:xfrm>
            <a:off x="793790" y="5858351"/>
            <a:ext cx="13042821" cy="1451610"/>
          </a:xfrm>
          <a:prstGeom prst="rect">
            <a:avLst/>
          </a:prstGeom>
          <a:noFill/>
          <a:ln/>
        </p:spPr>
        <p:txBody>
          <a:bodyPr wrap="square" lIns="0" tIns="0" rIns="0" bIns="0" rtlCol="0" anchor="t"/>
          <a:lstStyle/>
          <a:p>
            <a:pPr marL="0" indent="0" algn="l">
              <a:lnSpc>
                <a:spcPts val="2850"/>
              </a:lnSpc>
              <a:buNone/>
            </a:pPr>
            <a:r>
              <a:rPr lang="en-US" sz="1750" b="1" dirty="0">
                <a:solidFill>
                  <a:srgbClr val="D6E5EF"/>
                </a:solidFill>
                <a:latin typeface="Roboto" pitchFamily="34" charset="0"/>
                <a:ea typeface="Roboto" pitchFamily="34" charset="-122"/>
                <a:cs typeface="Roboto" pitchFamily="34" charset="-120"/>
              </a:rPr>
              <a:t>NLP for Game Feedback</a:t>
            </a:r>
            <a:r>
              <a:rPr lang="en-US" sz="1750" dirty="0">
                <a:solidFill>
                  <a:srgbClr val="D6E5EF"/>
                </a:solidFill>
                <a:latin typeface="Roboto" pitchFamily="34" charset="0"/>
                <a:ea typeface="Roboto" pitchFamily="34" charset="-122"/>
                <a:cs typeface="Roboto" pitchFamily="34" charset="-120"/>
              </a:rPr>
              <a:t>: Natural language processing techniques can analyze game reviews to understand connections between design elements and emotional patterns. These methods help identify aesthetic elements and perform sentiment analysis, providing foundations for generating requirements based on player feedback. Combined with the frustration taxonomy, will serve as the basis for frustration prediction.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49379" y="588764"/>
            <a:ext cx="8384858" cy="669131"/>
          </a:xfrm>
          <a:prstGeom prst="rect">
            <a:avLst/>
          </a:prstGeom>
          <a:noFill/>
          <a:ln/>
        </p:spPr>
        <p:txBody>
          <a:bodyPr wrap="none" lIns="0" tIns="0" rIns="0" bIns="0" rtlCol="0" anchor="t"/>
          <a:lstStyle/>
          <a:p>
            <a:pPr marL="0" indent="0" algn="l">
              <a:lnSpc>
                <a:spcPts val="5250"/>
              </a:lnSpc>
              <a:buNone/>
            </a:pPr>
            <a:r>
              <a:rPr lang="en-US" sz="4200" dirty="0">
                <a:solidFill>
                  <a:srgbClr val="76B9FF"/>
                </a:solidFill>
                <a:latin typeface="Roboto Slab" pitchFamily="34" charset="0"/>
                <a:ea typeface="Roboto Slab" pitchFamily="34" charset="-122"/>
                <a:cs typeface="Roboto Slab" pitchFamily="34" charset="-120"/>
              </a:rPr>
              <a:t>NLP for Game Feedback Analysis</a:t>
            </a:r>
            <a:endParaRPr lang="en-US" sz="4200" dirty="0"/>
          </a:p>
        </p:txBody>
      </p:sp>
      <p:pic>
        <p:nvPicPr>
          <p:cNvPr id="3" name="Image 0" descr="preencoded.png"/>
          <p:cNvPicPr>
            <a:picLocks noChangeAspect="1"/>
          </p:cNvPicPr>
          <p:nvPr/>
        </p:nvPicPr>
        <p:blipFill>
          <a:blip r:embed="rId3"/>
          <a:stretch>
            <a:fillRect/>
          </a:stretch>
        </p:blipFill>
        <p:spPr>
          <a:xfrm>
            <a:off x="749379" y="1579007"/>
            <a:ext cx="1070610" cy="1284803"/>
          </a:xfrm>
          <a:prstGeom prst="rect">
            <a:avLst/>
          </a:prstGeom>
        </p:spPr>
      </p:pic>
      <p:sp>
        <p:nvSpPr>
          <p:cNvPr id="4" name="Text 1"/>
          <p:cNvSpPr/>
          <p:nvPr/>
        </p:nvSpPr>
        <p:spPr>
          <a:xfrm>
            <a:off x="2141101" y="1793081"/>
            <a:ext cx="2676644" cy="334566"/>
          </a:xfrm>
          <a:prstGeom prst="rect">
            <a:avLst/>
          </a:prstGeom>
          <a:noFill/>
          <a:ln/>
        </p:spPr>
        <p:txBody>
          <a:bodyPr wrap="none" lIns="0" tIns="0" rIns="0" bIns="0" rtlCol="0" anchor="t"/>
          <a:lstStyle/>
          <a:p>
            <a:pPr marL="0" indent="0" algn="l">
              <a:lnSpc>
                <a:spcPts val="2600"/>
              </a:lnSpc>
              <a:buNone/>
            </a:pPr>
            <a:r>
              <a:rPr lang="en-US" sz="2100" dirty="0">
                <a:solidFill>
                  <a:srgbClr val="D6E5EF"/>
                </a:solidFill>
                <a:latin typeface="Roboto Slab" pitchFamily="34" charset="0"/>
                <a:ea typeface="Roboto Slab" pitchFamily="34" charset="-122"/>
                <a:cs typeface="Roboto Slab" pitchFamily="34" charset="-120"/>
              </a:rPr>
              <a:t>Raw Feedback</a:t>
            </a:r>
            <a:endParaRPr lang="en-US" sz="2100" dirty="0"/>
          </a:p>
        </p:txBody>
      </p:sp>
      <p:sp>
        <p:nvSpPr>
          <p:cNvPr id="5" name="Text 2"/>
          <p:cNvSpPr/>
          <p:nvPr/>
        </p:nvSpPr>
        <p:spPr>
          <a:xfrm>
            <a:off x="2141101" y="2256115"/>
            <a:ext cx="11739920" cy="342662"/>
          </a:xfrm>
          <a:prstGeom prst="rect">
            <a:avLst/>
          </a:prstGeom>
          <a:noFill/>
          <a:ln/>
        </p:spPr>
        <p:txBody>
          <a:bodyPr wrap="none" lIns="0" tIns="0" rIns="0" bIns="0" rtlCol="0" anchor="t"/>
          <a:lstStyle/>
          <a:p>
            <a:pPr marL="0" indent="0" algn="l">
              <a:lnSpc>
                <a:spcPts val="2650"/>
              </a:lnSpc>
              <a:buNone/>
            </a:pPr>
            <a:r>
              <a:rPr lang="en-US" sz="1650" dirty="0">
                <a:solidFill>
                  <a:srgbClr val="D6E5EF"/>
                </a:solidFill>
                <a:latin typeface="Roboto" pitchFamily="34" charset="0"/>
                <a:ea typeface="Roboto" pitchFamily="34" charset="-122"/>
                <a:cs typeface="Roboto" pitchFamily="34" charset="-120"/>
              </a:rPr>
              <a:t>Player reviews and comments</a:t>
            </a:r>
            <a:endParaRPr lang="en-US" sz="1650" dirty="0"/>
          </a:p>
        </p:txBody>
      </p:sp>
      <p:pic>
        <p:nvPicPr>
          <p:cNvPr id="6" name="Image 1" descr="preencoded.png"/>
          <p:cNvPicPr>
            <a:picLocks noChangeAspect="1"/>
          </p:cNvPicPr>
          <p:nvPr/>
        </p:nvPicPr>
        <p:blipFill>
          <a:blip r:embed="rId4"/>
          <a:stretch>
            <a:fillRect/>
          </a:stretch>
        </p:blipFill>
        <p:spPr>
          <a:xfrm>
            <a:off x="749379" y="2863810"/>
            <a:ext cx="1070610" cy="1284803"/>
          </a:xfrm>
          <a:prstGeom prst="rect">
            <a:avLst/>
          </a:prstGeom>
        </p:spPr>
      </p:pic>
      <p:sp>
        <p:nvSpPr>
          <p:cNvPr id="7" name="Text 3"/>
          <p:cNvSpPr/>
          <p:nvPr/>
        </p:nvSpPr>
        <p:spPr>
          <a:xfrm>
            <a:off x="2141101" y="3077885"/>
            <a:ext cx="2676644" cy="334566"/>
          </a:xfrm>
          <a:prstGeom prst="rect">
            <a:avLst/>
          </a:prstGeom>
          <a:noFill/>
          <a:ln/>
        </p:spPr>
        <p:txBody>
          <a:bodyPr wrap="none" lIns="0" tIns="0" rIns="0" bIns="0" rtlCol="0" anchor="t"/>
          <a:lstStyle/>
          <a:p>
            <a:pPr marL="0" indent="0" algn="l">
              <a:lnSpc>
                <a:spcPts val="2600"/>
              </a:lnSpc>
              <a:buNone/>
            </a:pPr>
            <a:r>
              <a:rPr lang="en-US" sz="2100" dirty="0">
                <a:solidFill>
                  <a:srgbClr val="D6E5EF"/>
                </a:solidFill>
                <a:latin typeface="Roboto Slab" pitchFamily="34" charset="0"/>
                <a:ea typeface="Roboto Slab" pitchFamily="34" charset="-122"/>
                <a:cs typeface="Roboto Slab" pitchFamily="34" charset="-120"/>
              </a:rPr>
              <a:t>Sentiment Analysis</a:t>
            </a:r>
            <a:endParaRPr lang="en-US" sz="2100" dirty="0"/>
          </a:p>
        </p:txBody>
      </p:sp>
      <p:sp>
        <p:nvSpPr>
          <p:cNvPr id="8" name="Text 4"/>
          <p:cNvSpPr/>
          <p:nvPr/>
        </p:nvSpPr>
        <p:spPr>
          <a:xfrm>
            <a:off x="2141101" y="3540919"/>
            <a:ext cx="11739920" cy="342662"/>
          </a:xfrm>
          <a:prstGeom prst="rect">
            <a:avLst/>
          </a:prstGeom>
          <a:noFill/>
          <a:ln/>
        </p:spPr>
        <p:txBody>
          <a:bodyPr wrap="none" lIns="0" tIns="0" rIns="0" bIns="0" rtlCol="0" anchor="t"/>
          <a:lstStyle/>
          <a:p>
            <a:pPr marL="0" indent="0" algn="l">
              <a:lnSpc>
                <a:spcPts val="2650"/>
              </a:lnSpc>
              <a:buNone/>
            </a:pPr>
            <a:r>
              <a:rPr lang="en-US" sz="1650" dirty="0">
                <a:solidFill>
                  <a:srgbClr val="D6E5EF"/>
                </a:solidFill>
                <a:latin typeface="Roboto" pitchFamily="34" charset="0"/>
                <a:ea typeface="Roboto" pitchFamily="34" charset="-122"/>
                <a:cs typeface="Roboto" pitchFamily="34" charset="-120"/>
              </a:rPr>
              <a:t>Identifying positive/negative emotions</a:t>
            </a:r>
            <a:endParaRPr lang="en-US" sz="1650" dirty="0"/>
          </a:p>
        </p:txBody>
      </p:sp>
      <p:pic>
        <p:nvPicPr>
          <p:cNvPr id="9" name="Image 2" descr="preencoded.png"/>
          <p:cNvPicPr>
            <a:picLocks noChangeAspect="1"/>
          </p:cNvPicPr>
          <p:nvPr/>
        </p:nvPicPr>
        <p:blipFill>
          <a:blip r:embed="rId5"/>
          <a:stretch>
            <a:fillRect/>
          </a:stretch>
        </p:blipFill>
        <p:spPr>
          <a:xfrm>
            <a:off x="749379" y="4148614"/>
            <a:ext cx="1070610" cy="1284803"/>
          </a:xfrm>
          <a:prstGeom prst="rect">
            <a:avLst/>
          </a:prstGeom>
        </p:spPr>
      </p:pic>
      <p:sp>
        <p:nvSpPr>
          <p:cNvPr id="10" name="Text 5"/>
          <p:cNvSpPr/>
          <p:nvPr/>
        </p:nvSpPr>
        <p:spPr>
          <a:xfrm>
            <a:off x="2141101" y="4362688"/>
            <a:ext cx="3091101" cy="334566"/>
          </a:xfrm>
          <a:prstGeom prst="rect">
            <a:avLst/>
          </a:prstGeom>
          <a:noFill/>
          <a:ln/>
        </p:spPr>
        <p:txBody>
          <a:bodyPr wrap="none" lIns="0" tIns="0" rIns="0" bIns="0" rtlCol="0" anchor="t"/>
          <a:lstStyle/>
          <a:p>
            <a:pPr marL="0" indent="0" algn="l">
              <a:lnSpc>
                <a:spcPts val="2600"/>
              </a:lnSpc>
              <a:buNone/>
            </a:pPr>
            <a:r>
              <a:rPr lang="en-US" sz="2100" dirty="0">
                <a:solidFill>
                  <a:srgbClr val="D6E5EF"/>
                </a:solidFill>
                <a:latin typeface="Roboto Slab" pitchFamily="34" charset="0"/>
                <a:ea typeface="Roboto Slab" pitchFamily="34" charset="-122"/>
                <a:cs typeface="Roboto Slab" pitchFamily="34" charset="-120"/>
              </a:rPr>
              <a:t>Aesthetic Categorization</a:t>
            </a:r>
            <a:endParaRPr lang="en-US" sz="2100" dirty="0"/>
          </a:p>
        </p:txBody>
      </p:sp>
      <p:sp>
        <p:nvSpPr>
          <p:cNvPr id="11" name="Text 6"/>
          <p:cNvSpPr/>
          <p:nvPr/>
        </p:nvSpPr>
        <p:spPr>
          <a:xfrm>
            <a:off x="2141101" y="4825722"/>
            <a:ext cx="11739920" cy="342662"/>
          </a:xfrm>
          <a:prstGeom prst="rect">
            <a:avLst/>
          </a:prstGeom>
          <a:noFill/>
          <a:ln/>
        </p:spPr>
        <p:txBody>
          <a:bodyPr wrap="none" lIns="0" tIns="0" rIns="0" bIns="0" rtlCol="0" anchor="t"/>
          <a:lstStyle/>
          <a:p>
            <a:pPr marL="0" indent="0" algn="l">
              <a:lnSpc>
                <a:spcPts val="2650"/>
              </a:lnSpc>
              <a:buNone/>
            </a:pPr>
            <a:r>
              <a:rPr lang="en-US" sz="1650" dirty="0">
                <a:solidFill>
                  <a:srgbClr val="D6E5EF"/>
                </a:solidFill>
                <a:latin typeface="Roboto" pitchFamily="34" charset="0"/>
                <a:ea typeface="Roboto" pitchFamily="34" charset="-122"/>
                <a:cs typeface="Roboto" pitchFamily="34" charset="-120"/>
              </a:rPr>
              <a:t>Mapping to game design elements</a:t>
            </a:r>
            <a:endParaRPr lang="en-US" sz="1650" dirty="0"/>
          </a:p>
        </p:txBody>
      </p:sp>
      <p:pic>
        <p:nvPicPr>
          <p:cNvPr id="12" name="Image 3" descr="preencoded.png"/>
          <p:cNvPicPr>
            <a:picLocks noChangeAspect="1"/>
          </p:cNvPicPr>
          <p:nvPr/>
        </p:nvPicPr>
        <p:blipFill>
          <a:blip r:embed="rId6"/>
          <a:stretch>
            <a:fillRect/>
          </a:stretch>
        </p:blipFill>
        <p:spPr>
          <a:xfrm>
            <a:off x="749379" y="5433417"/>
            <a:ext cx="1070610" cy="1284803"/>
          </a:xfrm>
          <a:prstGeom prst="rect">
            <a:avLst/>
          </a:prstGeom>
        </p:spPr>
      </p:pic>
      <p:sp>
        <p:nvSpPr>
          <p:cNvPr id="13" name="Text 7"/>
          <p:cNvSpPr/>
          <p:nvPr/>
        </p:nvSpPr>
        <p:spPr>
          <a:xfrm>
            <a:off x="2141101" y="5647492"/>
            <a:ext cx="3087291" cy="334566"/>
          </a:xfrm>
          <a:prstGeom prst="rect">
            <a:avLst/>
          </a:prstGeom>
          <a:noFill/>
          <a:ln/>
        </p:spPr>
        <p:txBody>
          <a:bodyPr wrap="none" lIns="0" tIns="0" rIns="0" bIns="0" rtlCol="0" anchor="t"/>
          <a:lstStyle/>
          <a:p>
            <a:pPr marL="0" indent="0" algn="l">
              <a:lnSpc>
                <a:spcPts val="2600"/>
              </a:lnSpc>
              <a:buNone/>
            </a:pPr>
            <a:r>
              <a:rPr lang="en-US" sz="2100" dirty="0">
                <a:solidFill>
                  <a:srgbClr val="D6E5EF"/>
                </a:solidFill>
                <a:latin typeface="Roboto Slab" pitchFamily="34" charset="0"/>
                <a:ea typeface="Roboto Slab" pitchFamily="34" charset="-122"/>
                <a:cs typeface="Roboto Slab" pitchFamily="34" charset="-120"/>
              </a:rPr>
              <a:t>Requirement Generation</a:t>
            </a:r>
            <a:endParaRPr lang="en-US" sz="2100" dirty="0"/>
          </a:p>
        </p:txBody>
      </p:sp>
      <p:sp>
        <p:nvSpPr>
          <p:cNvPr id="14" name="Text 8"/>
          <p:cNvSpPr/>
          <p:nvPr/>
        </p:nvSpPr>
        <p:spPr>
          <a:xfrm>
            <a:off x="2141101" y="6110526"/>
            <a:ext cx="11739920" cy="342662"/>
          </a:xfrm>
          <a:prstGeom prst="rect">
            <a:avLst/>
          </a:prstGeom>
          <a:noFill/>
          <a:ln/>
        </p:spPr>
        <p:txBody>
          <a:bodyPr wrap="none" lIns="0" tIns="0" rIns="0" bIns="0" rtlCol="0" anchor="t"/>
          <a:lstStyle/>
          <a:p>
            <a:pPr marL="0" indent="0" algn="l">
              <a:lnSpc>
                <a:spcPts val="2650"/>
              </a:lnSpc>
              <a:buNone/>
            </a:pPr>
            <a:r>
              <a:rPr lang="en-US" sz="1650" dirty="0">
                <a:solidFill>
                  <a:srgbClr val="D6E5EF"/>
                </a:solidFill>
                <a:latin typeface="Roboto" pitchFamily="34" charset="0"/>
                <a:ea typeface="Roboto" pitchFamily="34" charset="-122"/>
                <a:cs typeface="Roboto" pitchFamily="34" charset="-120"/>
              </a:rPr>
              <a:t>Creating actionable design tasks</a:t>
            </a:r>
            <a:endParaRPr lang="en-US" sz="1650" dirty="0"/>
          </a:p>
        </p:txBody>
      </p:sp>
      <p:sp>
        <p:nvSpPr>
          <p:cNvPr id="15" name="Text 9"/>
          <p:cNvSpPr/>
          <p:nvPr/>
        </p:nvSpPr>
        <p:spPr>
          <a:xfrm>
            <a:off x="749379" y="6959084"/>
            <a:ext cx="13131641" cy="685324"/>
          </a:xfrm>
          <a:prstGeom prst="rect">
            <a:avLst/>
          </a:prstGeom>
          <a:noFill/>
          <a:ln/>
        </p:spPr>
        <p:txBody>
          <a:bodyPr wrap="square" lIns="0" tIns="0" rIns="0" bIns="0" rtlCol="0" anchor="t"/>
          <a:lstStyle/>
          <a:p>
            <a:pPr marL="0" indent="0" algn="l">
              <a:lnSpc>
                <a:spcPts val="2650"/>
              </a:lnSpc>
              <a:buNone/>
            </a:pPr>
            <a:r>
              <a:rPr lang="en-US" sz="1650" dirty="0">
                <a:solidFill>
                  <a:srgbClr val="D6E5EF"/>
                </a:solidFill>
                <a:latin typeface="Roboto" pitchFamily="34" charset="0"/>
                <a:ea typeface="Roboto" pitchFamily="34" charset="-122"/>
                <a:cs typeface="Roboto" pitchFamily="34" charset="-120"/>
              </a:rPr>
              <a:t>Previous research provides pathways to understanding connections between game design elements and emotional patterns, helping identify aesthetic elements for feedback categorization.</a:t>
            </a:r>
            <a:endParaRPr lang="en-US" sz="16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047512"/>
            <a:ext cx="10899934"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Phase One: Literature Review &amp; Planning</a:t>
            </a:r>
            <a:endParaRPr lang="en-US" sz="4450" dirty="0"/>
          </a:p>
        </p:txBody>
      </p:sp>
      <p:sp>
        <p:nvSpPr>
          <p:cNvPr id="3" name="Shape 1"/>
          <p:cNvSpPr/>
          <p:nvPr/>
        </p:nvSpPr>
        <p:spPr>
          <a:xfrm>
            <a:off x="1048941" y="2096453"/>
            <a:ext cx="30480" cy="5085636"/>
          </a:xfrm>
          <a:prstGeom prst="roundRect">
            <a:avLst>
              <a:gd name="adj" fmla="val 111628"/>
            </a:avLst>
          </a:prstGeom>
          <a:solidFill>
            <a:srgbClr val="585F6B"/>
          </a:solidFill>
          <a:ln/>
        </p:spPr>
        <p:txBody>
          <a:bodyPr/>
          <a:lstStyle/>
          <a:p>
            <a:endParaRPr lang="en-US"/>
          </a:p>
        </p:txBody>
      </p:sp>
      <p:sp>
        <p:nvSpPr>
          <p:cNvPr id="4" name="Shape 2"/>
          <p:cNvSpPr/>
          <p:nvPr/>
        </p:nvSpPr>
        <p:spPr>
          <a:xfrm>
            <a:off x="1273612" y="2336363"/>
            <a:ext cx="680442" cy="30480"/>
          </a:xfrm>
          <a:prstGeom prst="roundRect">
            <a:avLst>
              <a:gd name="adj" fmla="val 111628"/>
            </a:avLst>
          </a:prstGeom>
          <a:solidFill>
            <a:srgbClr val="585F6B"/>
          </a:solidFill>
          <a:ln/>
        </p:spPr>
        <p:txBody>
          <a:bodyPr/>
          <a:lstStyle/>
          <a:p>
            <a:endParaRPr lang="en-US"/>
          </a:p>
        </p:txBody>
      </p:sp>
      <p:sp>
        <p:nvSpPr>
          <p:cNvPr id="5" name="Shape 3"/>
          <p:cNvSpPr/>
          <p:nvPr/>
        </p:nvSpPr>
        <p:spPr>
          <a:xfrm>
            <a:off x="793790" y="2096453"/>
            <a:ext cx="510302" cy="510302"/>
          </a:xfrm>
          <a:prstGeom prst="roundRect">
            <a:avLst>
              <a:gd name="adj" fmla="val 6667"/>
            </a:avLst>
          </a:prstGeom>
          <a:solidFill>
            <a:srgbClr val="3F4652"/>
          </a:solidFill>
          <a:ln/>
        </p:spPr>
        <p:txBody>
          <a:bodyPr/>
          <a:lstStyle/>
          <a:p>
            <a:endParaRPr lang="en-US"/>
          </a:p>
        </p:txBody>
      </p:sp>
      <p:pic>
        <p:nvPicPr>
          <p:cNvPr id="6" name="Image 0" descr="preencoded.png"/>
          <p:cNvPicPr>
            <a:picLocks noChangeAspect="1"/>
          </p:cNvPicPr>
          <p:nvPr/>
        </p:nvPicPr>
        <p:blipFill>
          <a:blip r:embed="rId3"/>
          <a:stretch>
            <a:fillRect/>
          </a:stretch>
        </p:blipFill>
        <p:spPr>
          <a:xfrm>
            <a:off x="878860" y="2138958"/>
            <a:ext cx="340162" cy="425291"/>
          </a:xfrm>
          <a:prstGeom prst="rect">
            <a:avLst/>
          </a:prstGeom>
        </p:spPr>
      </p:pic>
      <p:sp>
        <p:nvSpPr>
          <p:cNvPr id="7" name="Text 4"/>
          <p:cNvSpPr/>
          <p:nvPr/>
        </p:nvSpPr>
        <p:spPr>
          <a:xfrm>
            <a:off x="2183011" y="217431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Literature Review</a:t>
            </a:r>
            <a:endParaRPr lang="en-US" sz="2200" dirty="0"/>
          </a:p>
        </p:txBody>
      </p:sp>
      <p:sp>
        <p:nvSpPr>
          <p:cNvPr id="8" name="Text 5"/>
          <p:cNvSpPr/>
          <p:nvPr/>
        </p:nvSpPr>
        <p:spPr>
          <a:xfrm>
            <a:off x="2183011" y="2664738"/>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Research previous works on RE in game development and player experience factors</a:t>
            </a:r>
            <a:endParaRPr lang="en-US" sz="1750" dirty="0"/>
          </a:p>
        </p:txBody>
      </p:sp>
      <p:sp>
        <p:nvSpPr>
          <p:cNvPr id="9" name="Shape 6"/>
          <p:cNvSpPr/>
          <p:nvPr/>
        </p:nvSpPr>
        <p:spPr>
          <a:xfrm>
            <a:off x="1273612" y="3721179"/>
            <a:ext cx="680442" cy="30480"/>
          </a:xfrm>
          <a:prstGeom prst="roundRect">
            <a:avLst>
              <a:gd name="adj" fmla="val 111628"/>
            </a:avLst>
          </a:prstGeom>
          <a:solidFill>
            <a:srgbClr val="585F6B"/>
          </a:solidFill>
          <a:ln/>
        </p:spPr>
        <p:txBody>
          <a:bodyPr/>
          <a:lstStyle/>
          <a:p>
            <a:endParaRPr lang="en-US"/>
          </a:p>
        </p:txBody>
      </p:sp>
      <p:sp>
        <p:nvSpPr>
          <p:cNvPr id="10" name="Shape 7"/>
          <p:cNvSpPr/>
          <p:nvPr/>
        </p:nvSpPr>
        <p:spPr>
          <a:xfrm>
            <a:off x="793790" y="3481268"/>
            <a:ext cx="510302" cy="510302"/>
          </a:xfrm>
          <a:prstGeom prst="roundRect">
            <a:avLst>
              <a:gd name="adj" fmla="val 6667"/>
            </a:avLst>
          </a:prstGeom>
          <a:solidFill>
            <a:srgbClr val="3F4652"/>
          </a:solidFill>
          <a:ln/>
        </p:spPr>
        <p:txBody>
          <a:bodyPr/>
          <a:lstStyle/>
          <a:p>
            <a:endParaRPr lang="en-US"/>
          </a:p>
        </p:txBody>
      </p:sp>
      <p:pic>
        <p:nvPicPr>
          <p:cNvPr id="11" name="Image 1" descr="preencoded.png"/>
          <p:cNvPicPr>
            <a:picLocks noChangeAspect="1"/>
          </p:cNvPicPr>
          <p:nvPr/>
        </p:nvPicPr>
        <p:blipFill>
          <a:blip r:embed="rId4"/>
          <a:stretch>
            <a:fillRect/>
          </a:stretch>
        </p:blipFill>
        <p:spPr>
          <a:xfrm>
            <a:off x="878860" y="3523774"/>
            <a:ext cx="340162" cy="425291"/>
          </a:xfrm>
          <a:prstGeom prst="rect">
            <a:avLst/>
          </a:prstGeom>
        </p:spPr>
      </p:pic>
      <p:sp>
        <p:nvSpPr>
          <p:cNvPr id="12" name="Text 8"/>
          <p:cNvSpPr/>
          <p:nvPr/>
        </p:nvSpPr>
        <p:spPr>
          <a:xfrm>
            <a:off x="2183011" y="3559135"/>
            <a:ext cx="3551753"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Define Research Questions</a:t>
            </a:r>
            <a:endParaRPr lang="en-US" sz="2200" dirty="0"/>
          </a:p>
        </p:txBody>
      </p:sp>
      <p:sp>
        <p:nvSpPr>
          <p:cNvPr id="13" name="Text 9"/>
          <p:cNvSpPr/>
          <p:nvPr/>
        </p:nvSpPr>
        <p:spPr>
          <a:xfrm>
            <a:off x="2183011" y="4049554"/>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Formulate specific questions and hypotheses after gathering background</a:t>
            </a:r>
            <a:endParaRPr lang="en-US" sz="1750" dirty="0"/>
          </a:p>
        </p:txBody>
      </p:sp>
      <p:sp>
        <p:nvSpPr>
          <p:cNvPr id="14" name="Shape 10"/>
          <p:cNvSpPr/>
          <p:nvPr/>
        </p:nvSpPr>
        <p:spPr>
          <a:xfrm>
            <a:off x="1273612" y="5105995"/>
            <a:ext cx="680442" cy="30480"/>
          </a:xfrm>
          <a:prstGeom prst="roundRect">
            <a:avLst>
              <a:gd name="adj" fmla="val 111628"/>
            </a:avLst>
          </a:prstGeom>
          <a:solidFill>
            <a:srgbClr val="585F6B"/>
          </a:solidFill>
          <a:ln/>
        </p:spPr>
        <p:txBody>
          <a:bodyPr/>
          <a:lstStyle/>
          <a:p>
            <a:endParaRPr lang="en-US"/>
          </a:p>
        </p:txBody>
      </p:sp>
      <p:sp>
        <p:nvSpPr>
          <p:cNvPr id="15" name="Shape 11"/>
          <p:cNvSpPr/>
          <p:nvPr/>
        </p:nvSpPr>
        <p:spPr>
          <a:xfrm>
            <a:off x="793790" y="4866084"/>
            <a:ext cx="510302" cy="510302"/>
          </a:xfrm>
          <a:prstGeom prst="roundRect">
            <a:avLst>
              <a:gd name="adj" fmla="val 6667"/>
            </a:avLst>
          </a:prstGeom>
          <a:solidFill>
            <a:srgbClr val="3F4652"/>
          </a:solidFill>
          <a:ln/>
        </p:spPr>
        <p:txBody>
          <a:bodyPr/>
          <a:lstStyle/>
          <a:p>
            <a:endParaRPr lang="en-US"/>
          </a:p>
        </p:txBody>
      </p:sp>
      <p:pic>
        <p:nvPicPr>
          <p:cNvPr id="16" name="Image 2" descr="preencoded.png"/>
          <p:cNvPicPr>
            <a:picLocks noChangeAspect="1"/>
          </p:cNvPicPr>
          <p:nvPr/>
        </p:nvPicPr>
        <p:blipFill>
          <a:blip r:embed="rId5"/>
          <a:stretch>
            <a:fillRect/>
          </a:stretch>
        </p:blipFill>
        <p:spPr>
          <a:xfrm>
            <a:off x="878860" y="4908590"/>
            <a:ext cx="340162" cy="425291"/>
          </a:xfrm>
          <a:prstGeom prst="rect">
            <a:avLst/>
          </a:prstGeom>
        </p:spPr>
      </p:pic>
      <p:sp>
        <p:nvSpPr>
          <p:cNvPr id="17" name="Text 12"/>
          <p:cNvSpPr/>
          <p:nvPr/>
        </p:nvSpPr>
        <p:spPr>
          <a:xfrm>
            <a:off x="2183011" y="4943951"/>
            <a:ext cx="3447812"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Select Target Repositories</a:t>
            </a:r>
            <a:endParaRPr lang="en-US" sz="2200" dirty="0"/>
          </a:p>
        </p:txBody>
      </p:sp>
      <p:sp>
        <p:nvSpPr>
          <p:cNvPr id="18" name="Text 13"/>
          <p:cNvSpPr/>
          <p:nvPr/>
        </p:nvSpPr>
        <p:spPr>
          <a:xfrm>
            <a:off x="2183011" y="5434370"/>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Identify sources with accessible game testing and feedback data</a:t>
            </a:r>
            <a:endParaRPr lang="en-US" sz="1750" dirty="0"/>
          </a:p>
        </p:txBody>
      </p:sp>
      <p:sp>
        <p:nvSpPr>
          <p:cNvPr id="19" name="Shape 14"/>
          <p:cNvSpPr/>
          <p:nvPr/>
        </p:nvSpPr>
        <p:spPr>
          <a:xfrm>
            <a:off x="1273612" y="6490811"/>
            <a:ext cx="680442" cy="30480"/>
          </a:xfrm>
          <a:prstGeom prst="roundRect">
            <a:avLst>
              <a:gd name="adj" fmla="val 111628"/>
            </a:avLst>
          </a:prstGeom>
          <a:solidFill>
            <a:srgbClr val="585F6B"/>
          </a:solidFill>
          <a:ln/>
        </p:spPr>
        <p:txBody>
          <a:bodyPr/>
          <a:lstStyle/>
          <a:p>
            <a:endParaRPr lang="en-US"/>
          </a:p>
        </p:txBody>
      </p:sp>
      <p:sp>
        <p:nvSpPr>
          <p:cNvPr id="20" name="Shape 15"/>
          <p:cNvSpPr/>
          <p:nvPr/>
        </p:nvSpPr>
        <p:spPr>
          <a:xfrm>
            <a:off x="793790" y="6250900"/>
            <a:ext cx="510302" cy="510302"/>
          </a:xfrm>
          <a:prstGeom prst="roundRect">
            <a:avLst>
              <a:gd name="adj" fmla="val 6667"/>
            </a:avLst>
          </a:prstGeom>
          <a:solidFill>
            <a:srgbClr val="3F4652"/>
          </a:solidFill>
          <a:ln/>
        </p:spPr>
        <p:txBody>
          <a:bodyPr/>
          <a:lstStyle/>
          <a:p>
            <a:endParaRPr lang="en-US"/>
          </a:p>
        </p:txBody>
      </p:sp>
      <p:pic>
        <p:nvPicPr>
          <p:cNvPr id="21" name="Image 3" descr="preencoded.png"/>
          <p:cNvPicPr>
            <a:picLocks noChangeAspect="1"/>
          </p:cNvPicPr>
          <p:nvPr/>
        </p:nvPicPr>
        <p:blipFill>
          <a:blip r:embed="rId6"/>
          <a:stretch>
            <a:fillRect/>
          </a:stretch>
        </p:blipFill>
        <p:spPr>
          <a:xfrm>
            <a:off x="878860" y="6293406"/>
            <a:ext cx="340162" cy="425291"/>
          </a:xfrm>
          <a:prstGeom prst="rect">
            <a:avLst/>
          </a:prstGeom>
        </p:spPr>
      </p:pic>
      <p:sp>
        <p:nvSpPr>
          <p:cNvPr id="22" name="Text 16"/>
          <p:cNvSpPr/>
          <p:nvPr/>
        </p:nvSpPr>
        <p:spPr>
          <a:xfrm>
            <a:off x="2183011" y="632876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Deliverables</a:t>
            </a:r>
            <a:endParaRPr lang="en-US" sz="2200" dirty="0"/>
          </a:p>
        </p:txBody>
      </p:sp>
      <p:sp>
        <p:nvSpPr>
          <p:cNvPr id="23" name="Text 17"/>
          <p:cNvSpPr/>
          <p:nvPr/>
        </p:nvSpPr>
        <p:spPr>
          <a:xfrm>
            <a:off x="2183011" y="6819186"/>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Produce proposal and literature review summary highlighting research gaps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1491</Words>
  <Application>Microsoft Macintosh PowerPoint</Application>
  <PresentationFormat>Custom</PresentationFormat>
  <Paragraphs>198</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Roboto Slab</vt:lpstr>
      <vt:lpstr>Roboto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XiaJason</cp:lastModifiedBy>
  <cp:revision>1</cp:revision>
  <dcterms:created xsi:type="dcterms:W3CDTF">2025-05-12T19:26:15Z</dcterms:created>
  <dcterms:modified xsi:type="dcterms:W3CDTF">2025-05-12T19:26:45Z</dcterms:modified>
</cp:coreProperties>
</file>