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24" autoAdjust="0"/>
    <p:restoredTop sz="94660"/>
  </p:normalViewPr>
  <p:slideViewPr>
    <p:cSldViewPr snapToGrid="0">
      <p:cViewPr varScale="1">
        <p:scale>
          <a:sx n="129" d="100"/>
          <a:sy n="129" d="100"/>
        </p:scale>
        <p:origin x="13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oleObject" Target="Mappe1"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730611165537629"/>
          <c:y val="7.5613089347194504E-2"/>
          <c:w val="0.73849471976873327"/>
          <c:h val="0.85180348201393508"/>
        </c:manualLayout>
      </c:layout>
      <c:radarChart>
        <c:radarStyle val="filled"/>
        <c:varyColors val="0"/>
        <c:ser>
          <c:idx val="1"/>
          <c:order val="0"/>
          <c:tx>
            <c:strRef>
              <c:f>'[1]Daten_Indices - II'!$K$5</c:f>
              <c:strCache>
                <c:ptCount val="1"/>
                <c:pt idx="0">
                  <c:v>Durchschnitt (N = 4)</c:v>
                </c:pt>
              </c:strCache>
            </c:strRef>
          </c:tx>
          <c:spPr>
            <a:solidFill>
              <a:srgbClr val="FF6600">
                <a:alpha val="50196"/>
              </a:srgbClr>
            </a:solidFill>
            <a:ln w="6350">
              <a:solidFill>
                <a:srgbClr val="FF6600"/>
              </a:solidFill>
            </a:ln>
          </c:spPr>
          <c:val>
            <c:numRef>
              <c:f>('[1]Daten_Indices - II'!$K$13:$K$16,'[1]Daten_Indices - II'!$K$20:$K$22,'[1]Daten_Indices - II'!$K$26:$K$28)</c:f>
              <c:numCache>
                <c:formatCode>0</c:formatCode>
                <c:ptCount val="10"/>
                <c:pt idx="0">
                  <c:v>49.179217294610147</c:v>
                </c:pt>
                <c:pt idx="1">
                  <c:v>56.66825511622136</c:v>
                </c:pt>
                <c:pt idx="2">
                  <c:v>36.806419497962374</c:v>
                </c:pt>
                <c:pt idx="3">
                  <c:v>41.158728356913421</c:v>
                </c:pt>
                <c:pt idx="4">
                  <c:v>70.792389923780789</c:v>
                </c:pt>
                <c:pt idx="5">
                  <c:v>22.967328042328042</c:v>
                </c:pt>
                <c:pt idx="6">
                  <c:v>62.698579166666661</c:v>
                </c:pt>
                <c:pt idx="7">
                  <c:v>86.00694430555555</c:v>
                </c:pt>
                <c:pt idx="8">
                  <c:v>30.00333333333333</c:v>
                </c:pt>
                <c:pt idx="9">
                  <c:v>78.994027708333334</c:v>
                </c:pt>
              </c:numCache>
            </c:numRef>
          </c:val>
        </c:ser>
        <c:ser>
          <c:idx val="0"/>
          <c:order val="1"/>
          <c:tx>
            <c:strRef>
              <c:f>'[1]Daten_Indices - II'!$H$7</c:f>
              <c:strCache>
                <c:ptCount val="1"/>
                <c:pt idx="0">
                  <c:v>Sternenberg</c:v>
                </c:pt>
              </c:strCache>
            </c:strRef>
          </c:tx>
          <c:spPr>
            <a:noFill/>
            <a:ln w="28575">
              <a:solidFill>
                <a:srgbClr val="FF6600"/>
              </a:solidFill>
            </a:ln>
          </c:spPr>
          <c:cat>
            <c:strRef>
              <c:f>('[1]Daten_Indices - II'!$C$13:$C$16,'[1]Daten_Indices - II'!$C$20:$C$22,'[1]Daten_Indices - II'!$C$26:$C$28)</c:f>
              <c:strCache>
                <c:ptCount val="10"/>
                <c:pt idx="0">
                  <c:v>Finanzielle Leistungsfähigkeit</c:v>
                </c:pt>
                <c:pt idx="1">
                  <c:v>Professionalität</c:v>
                </c:pt>
                <c:pt idx="2">
                  <c:v>Aussenwirkung</c:v>
                </c:pt>
                <c:pt idx="3">
                  <c:v>Standortattraktivität</c:v>
                </c:pt>
                <c:pt idx="4">
                  <c:v>Mitwirkungsrechte</c:v>
                </c:pt>
                <c:pt idx="5">
                  <c:v>Partizipation</c:v>
                </c:pt>
                <c:pt idx="6">
                  <c:v>"Filz"/"Vetterliwirtschaft"</c:v>
                </c:pt>
                <c:pt idx="7">
                  <c:v>Bürgernähe</c:v>
                </c:pt>
                <c:pt idx="8">
                  <c:v>Soziale Integration</c:v>
                </c:pt>
                <c:pt idx="9">
                  <c:v>Identifikation mit Gemeinde</c:v>
                </c:pt>
              </c:strCache>
            </c:strRef>
          </c:cat>
          <c:val>
            <c:numRef>
              <c:f>('[1]Daten_Indices - II'!$H$13:$H$16,'[1]Daten_Indices - II'!$H$20:$H$22,'[1]Daten_Indices - II'!$H$26:$H$28)</c:f>
              <c:numCache>
                <c:formatCode>0</c:formatCode>
                <c:ptCount val="10"/>
                <c:pt idx="0">
                  <c:v>37.178863945578236</c:v>
                </c:pt>
                <c:pt idx="1">
                  <c:v>44.988937787189968</c:v>
                </c:pt>
                <c:pt idx="2">
                  <c:v>24.166666666666668</c:v>
                </c:pt>
                <c:pt idx="3">
                  <c:v>36.176834665499747</c:v>
                </c:pt>
                <c:pt idx="4">
                  <c:v>74.085217667529704</c:v>
                </c:pt>
                <c:pt idx="5">
                  <c:v>26.131481481481487</c:v>
                </c:pt>
                <c:pt idx="6">
                  <c:v>50</c:v>
                </c:pt>
                <c:pt idx="7">
                  <c:v>86.388888888888829</c:v>
                </c:pt>
                <c:pt idx="8">
                  <c:v>13.333333333333332</c:v>
                </c:pt>
                <c:pt idx="9">
                  <c:v>69.25</c:v>
                </c:pt>
              </c:numCache>
            </c:numRef>
          </c:val>
        </c:ser>
        <c:dLbls>
          <c:showLegendKey val="0"/>
          <c:showVal val="0"/>
          <c:showCatName val="0"/>
          <c:showSerName val="0"/>
          <c:showPercent val="0"/>
          <c:showBubbleSize val="0"/>
        </c:dLbls>
        <c:axId val="202014576"/>
        <c:axId val="202014960"/>
      </c:radarChart>
      <c:catAx>
        <c:axId val="202014576"/>
        <c:scaling>
          <c:orientation val="minMax"/>
        </c:scaling>
        <c:delete val="1"/>
        <c:axPos val="b"/>
        <c:majorGridlines/>
        <c:majorTickMark val="out"/>
        <c:minorTickMark val="none"/>
        <c:tickLblPos val="nextTo"/>
        <c:crossAx val="202014960"/>
        <c:crosses val="autoZero"/>
        <c:auto val="1"/>
        <c:lblAlgn val="ctr"/>
        <c:lblOffset val="100"/>
        <c:noMultiLvlLbl val="0"/>
      </c:catAx>
      <c:valAx>
        <c:axId val="202014960"/>
        <c:scaling>
          <c:orientation val="minMax"/>
          <c:max val="100"/>
        </c:scaling>
        <c:delete val="0"/>
        <c:axPos val="l"/>
        <c:majorGridlines/>
        <c:numFmt formatCode="0" sourceLinked="1"/>
        <c:majorTickMark val="cross"/>
        <c:minorTickMark val="none"/>
        <c:tickLblPos val="nextTo"/>
        <c:txPr>
          <a:bodyPr/>
          <a:lstStyle/>
          <a:p>
            <a:pPr>
              <a:defRPr sz="1100"/>
            </a:pPr>
            <a:endParaRPr lang="de-DE"/>
          </a:p>
        </c:txPr>
        <c:crossAx val="202014576"/>
        <c:crosses val="autoZero"/>
        <c:crossBetween val="between"/>
        <c:majorUnit val="20"/>
      </c:valAx>
    </c:plotArea>
    <c:plotVisOnly val="1"/>
    <c:dispBlanksAs val="gap"/>
    <c:showDLblsOverMax val="0"/>
  </c:chart>
  <c:spPr>
    <a:noFill/>
    <a:ln>
      <a:noFill/>
    </a:ln>
  </c:spPr>
  <c:txPr>
    <a:bodyPr/>
    <a:lstStyle/>
    <a:p>
      <a:pPr>
        <a:defRPr sz="700">
          <a:latin typeface="BasicCommercial LT Light" panose="02000506030000020003" pitchFamily="2" charset="0"/>
        </a:defRPr>
      </a:pPr>
      <a:endParaRPr lang="de-DE"/>
    </a:p>
  </c:txPr>
  <c:externalData r:id="rId2">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CH"/>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CH"/>
          </a:p>
        </p:txBody>
      </p:sp>
      <p:sp>
        <p:nvSpPr>
          <p:cNvPr id="4" name="Datumsplatzhalter 3"/>
          <p:cNvSpPr>
            <a:spLocks noGrp="1"/>
          </p:cNvSpPr>
          <p:nvPr>
            <p:ph type="dt" sz="half" idx="10"/>
          </p:nvPr>
        </p:nvSpPr>
        <p:spPr/>
        <p:txBody>
          <a:bodyPr/>
          <a:lstStyle/>
          <a:p>
            <a:fld id="{D32B917E-0CA0-4E89-8D53-9F365F98487F}" type="datetimeFigureOut">
              <a:rPr lang="de-CH" smtClean="0"/>
              <a:t>28.11.2014</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DE3ACC58-8CE2-4436-A447-2AB9E9594596}" type="slidenum">
              <a:rPr lang="de-CH" smtClean="0"/>
              <a:t>‹Nr.›</a:t>
            </a:fld>
            <a:endParaRPr lang="de-CH"/>
          </a:p>
        </p:txBody>
      </p:sp>
    </p:spTree>
    <p:extLst>
      <p:ext uri="{BB962C8B-B14F-4D97-AF65-F5344CB8AC3E}">
        <p14:creationId xmlns:p14="http://schemas.microsoft.com/office/powerpoint/2010/main" val="641825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D32B917E-0CA0-4E89-8D53-9F365F98487F}" type="datetimeFigureOut">
              <a:rPr lang="de-CH" smtClean="0"/>
              <a:t>28.11.2014</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DE3ACC58-8CE2-4436-A447-2AB9E9594596}" type="slidenum">
              <a:rPr lang="de-CH" smtClean="0"/>
              <a:t>‹Nr.›</a:t>
            </a:fld>
            <a:endParaRPr lang="de-CH"/>
          </a:p>
        </p:txBody>
      </p:sp>
    </p:spTree>
    <p:extLst>
      <p:ext uri="{BB962C8B-B14F-4D97-AF65-F5344CB8AC3E}">
        <p14:creationId xmlns:p14="http://schemas.microsoft.com/office/powerpoint/2010/main" val="54523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D32B917E-0CA0-4E89-8D53-9F365F98487F}" type="datetimeFigureOut">
              <a:rPr lang="de-CH" smtClean="0"/>
              <a:t>28.11.2014</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DE3ACC58-8CE2-4436-A447-2AB9E9594596}" type="slidenum">
              <a:rPr lang="de-CH" smtClean="0"/>
              <a:t>‹Nr.›</a:t>
            </a:fld>
            <a:endParaRPr lang="de-CH"/>
          </a:p>
        </p:txBody>
      </p:sp>
    </p:spTree>
    <p:extLst>
      <p:ext uri="{BB962C8B-B14F-4D97-AF65-F5344CB8AC3E}">
        <p14:creationId xmlns:p14="http://schemas.microsoft.com/office/powerpoint/2010/main" val="890230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D32B917E-0CA0-4E89-8D53-9F365F98487F}" type="datetimeFigureOut">
              <a:rPr lang="de-CH" smtClean="0"/>
              <a:t>28.11.2014</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DE3ACC58-8CE2-4436-A447-2AB9E9594596}" type="slidenum">
              <a:rPr lang="de-CH" smtClean="0"/>
              <a:t>‹Nr.›</a:t>
            </a:fld>
            <a:endParaRPr lang="de-CH"/>
          </a:p>
        </p:txBody>
      </p:sp>
    </p:spTree>
    <p:extLst>
      <p:ext uri="{BB962C8B-B14F-4D97-AF65-F5344CB8AC3E}">
        <p14:creationId xmlns:p14="http://schemas.microsoft.com/office/powerpoint/2010/main" val="3973744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CH"/>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D32B917E-0CA0-4E89-8D53-9F365F98487F}" type="datetimeFigureOut">
              <a:rPr lang="de-CH" smtClean="0"/>
              <a:t>28.11.2014</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DE3ACC58-8CE2-4436-A447-2AB9E9594596}" type="slidenum">
              <a:rPr lang="de-CH" smtClean="0"/>
              <a:t>‹Nr.›</a:t>
            </a:fld>
            <a:endParaRPr lang="de-CH"/>
          </a:p>
        </p:txBody>
      </p:sp>
    </p:spTree>
    <p:extLst>
      <p:ext uri="{BB962C8B-B14F-4D97-AF65-F5344CB8AC3E}">
        <p14:creationId xmlns:p14="http://schemas.microsoft.com/office/powerpoint/2010/main" val="43337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Datumsplatzhalter 4"/>
          <p:cNvSpPr>
            <a:spLocks noGrp="1"/>
          </p:cNvSpPr>
          <p:nvPr>
            <p:ph type="dt" sz="half" idx="10"/>
          </p:nvPr>
        </p:nvSpPr>
        <p:spPr/>
        <p:txBody>
          <a:bodyPr/>
          <a:lstStyle/>
          <a:p>
            <a:fld id="{D32B917E-0CA0-4E89-8D53-9F365F98487F}" type="datetimeFigureOut">
              <a:rPr lang="de-CH" smtClean="0"/>
              <a:t>28.11.2014</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DE3ACC58-8CE2-4436-A447-2AB9E9594596}" type="slidenum">
              <a:rPr lang="de-CH" smtClean="0"/>
              <a:t>‹Nr.›</a:t>
            </a:fld>
            <a:endParaRPr lang="de-CH"/>
          </a:p>
        </p:txBody>
      </p:sp>
    </p:spTree>
    <p:extLst>
      <p:ext uri="{BB962C8B-B14F-4D97-AF65-F5344CB8AC3E}">
        <p14:creationId xmlns:p14="http://schemas.microsoft.com/office/powerpoint/2010/main" val="2956447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CH"/>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Datumsplatzhalter 6"/>
          <p:cNvSpPr>
            <a:spLocks noGrp="1"/>
          </p:cNvSpPr>
          <p:nvPr>
            <p:ph type="dt" sz="half" idx="10"/>
          </p:nvPr>
        </p:nvSpPr>
        <p:spPr/>
        <p:txBody>
          <a:bodyPr/>
          <a:lstStyle/>
          <a:p>
            <a:fld id="{D32B917E-0CA0-4E89-8D53-9F365F98487F}" type="datetimeFigureOut">
              <a:rPr lang="de-CH" smtClean="0"/>
              <a:t>28.11.2014</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DE3ACC58-8CE2-4436-A447-2AB9E9594596}" type="slidenum">
              <a:rPr lang="de-CH" smtClean="0"/>
              <a:t>‹Nr.›</a:t>
            </a:fld>
            <a:endParaRPr lang="de-CH"/>
          </a:p>
        </p:txBody>
      </p:sp>
    </p:spTree>
    <p:extLst>
      <p:ext uri="{BB962C8B-B14F-4D97-AF65-F5344CB8AC3E}">
        <p14:creationId xmlns:p14="http://schemas.microsoft.com/office/powerpoint/2010/main" val="2116866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Datumsplatzhalter 2"/>
          <p:cNvSpPr>
            <a:spLocks noGrp="1"/>
          </p:cNvSpPr>
          <p:nvPr>
            <p:ph type="dt" sz="half" idx="10"/>
          </p:nvPr>
        </p:nvSpPr>
        <p:spPr/>
        <p:txBody>
          <a:bodyPr/>
          <a:lstStyle/>
          <a:p>
            <a:fld id="{D32B917E-0CA0-4E89-8D53-9F365F98487F}" type="datetimeFigureOut">
              <a:rPr lang="de-CH" smtClean="0"/>
              <a:t>28.11.2014</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DE3ACC58-8CE2-4436-A447-2AB9E9594596}" type="slidenum">
              <a:rPr lang="de-CH" smtClean="0"/>
              <a:t>‹Nr.›</a:t>
            </a:fld>
            <a:endParaRPr lang="de-CH"/>
          </a:p>
        </p:txBody>
      </p:sp>
    </p:spTree>
    <p:extLst>
      <p:ext uri="{BB962C8B-B14F-4D97-AF65-F5344CB8AC3E}">
        <p14:creationId xmlns:p14="http://schemas.microsoft.com/office/powerpoint/2010/main" val="342099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2B917E-0CA0-4E89-8D53-9F365F98487F}" type="datetimeFigureOut">
              <a:rPr lang="de-CH" smtClean="0"/>
              <a:t>28.11.2014</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DE3ACC58-8CE2-4436-A447-2AB9E9594596}" type="slidenum">
              <a:rPr lang="de-CH" smtClean="0"/>
              <a:t>‹Nr.›</a:t>
            </a:fld>
            <a:endParaRPr lang="de-CH"/>
          </a:p>
        </p:txBody>
      </p:sp>
    </p:spTree>
    <p:extLst>
      <p:ext uri="{BB962C8B-B14F-4D97-AF65-F5344CB8AC3E}">
        <p14:creationId xmlns:p14="http://schemas.microsoft.com/office/powerpoint/2010/main" val="1755752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CH"/>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D32B917E-0CA0-4E89-8D53-9F365F98487F}" type="datetimeFigureOut">
              <a:rPr lang="de-CH" smtClean="0"/>
              <a:t>28.11.2014</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DE3ACC58-8CE2-4436-A447-2AB9E9594596}" type="slidenum">
              <a:rPr lang="de-CH" smtClean="0"/>
              <a:t>‹Nr.›</a:t>
            </a:fld>
            <a:endParaRPr lang="de-CH"/>
          </a:p>
        </p:txBody>
      </p:sp>
    </p:spTree>
    <p:extLst>
      <p:ext uri="{BB962C8B-B14F-4D97-AF65-F5344CB8AC3E}">
        <p14:creationId xmlns:p14="http://schemas.microsoft.com/office/powerpoint/2010/main" val="247872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CH"/>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D32B917E-0CA0-4E89-8D53-9F365F98487F}" type="datetimeFigureOut">
              <a:rPr lang="de-CH" smtClean="0"/>
              <a:t>28.11.2014</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DE3ACC58-8CE2-4436-A447-2AB9E9594596}" type="slidenum">
              <a:rPr lang="de-CH" smtClean="0"/>
              <a:t>‹Nr.›</a:t>
            </a:fld>
            <a:endParaRPr lang="de-CH"/>
          </a:p>
        </p:txBody>
      </p:sp>
    </p:spTree>
    <p:extLst>
      <p:ext uri="{BB962C8B-B14F-4D97-AF65-F5344CB8AC3E}">
        <p14:creationId xmlns:p14="http://schemas.microsoft.com/office/powerpoint/2010/main" val="1122914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CH"/>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B917E-0CA0-4E89-8D53-9F365F98487F}" type="datetimeFigureOut">
              <a:rPr lang="de-CH" smtClean="0"/>
              <a:t>28.11.2014</a:t>
            </a:fld>
            <a:endParaRPr lang="de-CH"/>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3ACC58-8CE2-4436-A447-2AB9E9594596}" type="slidenum">
              <a:rPr lang="de-CH" smtClean="0"/>
              <a:t>‹Nr.›</a:t>
            </a:fld>
            <a:endParaRPr lang="de-CH"/>
          </a:p>
        </p:txBody>
      </p:sp>
    </p:spTree>
    <p:extLst>
      <p:ext uri="{BB962C8B-B14F-4D97-AF65-F5344CB8AC3E}">
        <p14:creationId xmlns:p14="http://schemas.microsoft.com/office/powerpoint/2010/main" val="1113403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hart" Target="../charts/char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a:xfrm>
            <a:off x="0" y="203978"/>
            <a:ext cx="12191999" cy="853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88900"/>
            <a:r>
              <a:rPr lang="de-CH" sz="3600" b="1" dirty="0" smtClean="0">
                <a:latin typeface="Rockwell" panose="02060603020205020403" pitchFamily="18" charset="0"/>
              </a:rPr>
              <a:t>Fusions-Check</a:t>
            </a:r>
            <a:endParaRPr lang="de-CH" sz="3600" b="1" dirty="0">
              <a:latin typeface="Rockwell" panose="02060603020205020403" pitchFamily="18" charset="0"/>
            </a:endParaRPr>
          </a:p>
        </p:txBody>
      </p:sp>
      <p:sp>
        <p:nvSpPr>
          <p:cNvPr id="7" name="Rechteck 6"/>
          <p:cNvSpPr/>
          <p:nvPr/>
        </p:nvSpPr>
        <p:spPr>
          <a:xfrm>
            <a:off x="-21599" y="1524905"/>
            <a:ext cx="3701424" cy="37973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Ins="216000" rtlCol="0" anchor="t"/>
          <a:lstStyle/>
          <a:p>
            <a:pPr marL="266700"/>
            <a:r>
              <a:rPr lang="de-CH" sz="2000" dirty="0" smtClean="0">
                <a:solidFill>
                  <a:schemeClr val="tx1"/>
                </a:solidFill>
                <a:latin typeface="Rockwell" panose="02060603020205020403" pitchFamily="18" charset="0"/>
                <a:cs typeface="Helvetica" panose="020B0604020202020204" pitchFamily="34" charset="0"/>
              </a:rPr>
              <a:t>Sind Gemeindefusionen erfolgreich?</a:t>
            </a:r>
          </a:p>
          <a:p>
            <a:pPr marL="266700">
              <a:tabLst>
                <a:tab pos="3314700" algn="l"/>
              </a:tabLst>
            </a:pPr>
            <a:endParaRPr lang="de-CH" sz="2000" dirty="0">
              <a:solidFill>
                <a:schemeClr val="tx1"/>
              </a:solidFill>
              <a:latin typeface="Rockwell" panose="02060603020205020403" pitchFamily="18" charset="0"/>
              <a:cs typeface="Helvetica" panose="020B0604020202020204" pitchFamily="34" charset="0"/>
            </a:endParaRPr>
          </a:p>
          <a:p>
            <a:pPr marL="266700">
              <a:tabLst>
                <a:tab pos="3314700" algn="l"/>
              </a:tabLst>
            </a:pPr>
            <a:r>
              <a:rPr lang="de-CH" sz="1400" dirty="0" smtClean="0">
                <a:solidFill>
                  <a:schemeClr val="tx1"/>
                </a:solidFill>
                <a:latin typeface="Helvetica" panose="020B0604020202020204" pitchFamily="34" charset="0"/>
                <a:cs typeface="Helvetica" panose="020B0604020202020204" pitchFamily="34" charset="0"/>
              </a:rPr>
              <a:t>Das Zentrum für Verwaltungs-management der HTW Chur hat erstmals ein mehrdimensionales Messinstrument zur Erfolgsmessung von Gemeindefusionen entwickelt. Es basiert auf nicht weniger als 47 Indikatoren und kommt damit den Herausforderungen in einer heterogenen und föderalistisch geprägten Schweizerischen Gemeindelandschaft entgegen. </a:t>
            </a:r>
          </a:p>
          <a:p>
            <a:pPr marL="266700">
              <a:tabLst>
                <a:tab pos="3314700" algn="l"/>
              </a:tabLst>
            </a:pPr>
            <a:r>
              <a:rPr lang="de-CH" sz="1400" dirty="0" smtClean="0">
                <a:solidFill>
                  <a:schemeClr val="tx1"/>
                </a:solidFill>
                <a:latin typeface="Helvetica" panose="020B0604020202020204" pitchFamily="34" charset="0"/>
                <a:cs typeface="Helvetica" panose="020B0604020202020204" pitchFamily="34" charset="0"/>
              </a:rPr>
              <a:t>….</a:t>
            </a:r>
            <a:endParaRPr lang="de-CH" sz="1400" dirty="0">
              <a:solidFill>
                <a:schemeClr val="tx1"/>
              </a:solidFill>
              <a:latin typeface="Rockwell" panose="02060603020205020403" pitchFamily="18" charset="0"/>
              <a:cs typeface="Helvetica" panose="020B0604020202020204" pitchFamily="34" charset="0"/>
            </a:endParaRPr>
          </a:p>
        </p:txBody>
      </p:sp>
      <p:sp>
        <p:nvSpPr>
          <p:cNvPr id="8" name="Rechteck 7"/>
          <p:cNvSpPr/>
          <p:nvPr/>
        </p:nvSpPr>
        <p:spPr>
          <a:xfrm>
            <a:off x="4140200" y="1524905"/>
            <a:ext cx="3848100" cy="37973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14375" indent="-533400"/>
            <a:r>
              <a:rPr lang="de-CH" sz="2000" dirty="0" smtClean="0">
                <a:solidFill>
                  <a:schemeClr val="tx1"/>
                </a:solidFill>
                <a:latin typeface="Rockwell" panose="02060603020205020403" pitchFamily="18" charset="0"/>
                <a:cs typeface="Helvetica" panose="020B0604020202020204" pitchFamily="34" charset="0"/>
              </a:rPr>
              <a:t>10 Fragen zum Schnelltest</a:t>
            </a:r>
            <a:br>
              <a:rPr lang="de-CH" sz="2000" dirty="0" smtClean="0">
                <a:solidFill>
                  <a:schemeClr val="tx1"/>
                </a:solidFill>
                <a:latin typeface="Rockwell" panose="02060603020205020403" pitchFamily="18" charset="0"/>
                <a:cs typeface="Helvetica" panose="020B0604020202020204" pitchFamily="34" charset="0"/>
              </a:rPr>
            </a:br>
            <a:endParaRPr lang="de-CH" sz="2000" dirty="0" smtClean="0">
              <a:solidFill>
                <a:schemeClr val="tx1"/>
              </a:solidFill>
              <a:latin typeface="Rockwell" panose="02060603020205020403" pitchFamily="18" charset="0"/>
              <a:cs typeface="Helvetica" panose="020B0604020202020204" pitchFamily="34" charset="0"/>
            </a:endParaRPr>
          </a:p>
          <a:p>
            <a:pPr marL="714375" indent="-533400"/>
            <a:endParaRPr lang="de-CH" dirty="0">
              <a:solidFill>
                <a:schemeClr val="tx1"/>
              </a:solidFill>
              <a:latin typeface="Helvetica" panose="020B0604020202020204" pitchFamily="34" charset="0"/>
              <a:cs typeface="Helvetica" panose="020B0604020202020204" pitchFamily="34" charset="0"/>
            </a:endParaRPr>
          </a:p>
          <a:p>
            <a:pPr marL="714375" indent="-533400"/>
            <a:r>
              <a:rPr lang="de-CH" sz="1400" dirty="0" smtClean="0">
                <a:solidFill>
                  <a:schemeClr val="tx1"/>
                </a:solidFill>
                <a:latin typeface="Helvetica" panose="020B0604020202020204" pitchFamily="34" charset="0"/>
                <a:cs typeface="Helvetica" panose="020B0604020202020204" pitchFamily="34" charset="0"/>
              </a:rPr>
              <a:t>[Text]</a:t>
            </a:r>
            <a:endParaRPr lang="de-CH" sz="1400" dirty="0">
              <a:solidFill>
                <a:schemeClr val="tx1"/>
              </a:solidFill>
              <a:latin typeface="Helvetica" panose="020B0604020202020204" pitchFamily="34" charset="0"/>
              <a:cs typeface="Helvetica" panose="020B0604020202020204" pitchFamily="34" charset="0"/>
            </a:endParaRPr>
          </a:p>
          <a:p>
            <a:pPr marL="714375" indent="-533400">
              <a:lnSpc>
                <a:spcPct val="250000"/>
              </a:lnSpc>
              <a:buAutoNum type="arabicParenBoth"/>
            </a:pPr>
            <a:r>
              <a:rPr lang="de-CH" sz="1400" dirty="0" err="1" smtClean="0">
                <a:solidFill>
                  <a:schemeClr val="tx1"/>
                </a:solidFill>
                <a:latin typeface="Helvetica" panose="020B0604020202020204" pitchFamily="34" charset="0"/>
                <a:cs typeface="Helvetica" panose="020B0604020202020204" pitchFamily="34" charset="0"/>
              </a:rPr>
              <a:t>Xxx</a:t>
            </a:r>
            <a:endParaRPr lang="de-CH" sz="1400" dirty="0">
              <a:solidFill>
                <a:schemeClr val="tx1"/>
              </a:solidFill>
              <a:latin typeface="Helvetica" panose="020B0604020202020204" pitchFamily="34" charset="0"/>
              <a:cs typeface="Helvetica" panose="020B0604020202020204" pitchFamily="34" charset="0"/>
            </a:endParaRPr>
          </a:p>
          <a:p>
            <a:pPr marL="714375" indent="-533400">
              <a:lnSpc>
                <a:spcPct val="250000"/>
              </a:lnSpc>
              <a:buAutoNum type="arabicParenBoth"/>
            </a:pPr>
            <a:r>
              <a:rPr lang="de-CH" sz="1400" dirty="0" err="1" smtClean="0">
                <a:solidFill>
                  <a:schemeClr val="tx1"/>
                </a:solidFill>
                <a:latin typeface="Helvetica" panose="020B0604020202020204" pitchFamily="34" charset="0"/>
                <a:cs typeface="Helvetica" panose="020B0604020202020204" pitchFamily="34" charset="0"/>
              </a:rPr>
              <a:t>Xxx</a:t>
            </a:r>
            <a:endParaRPr lang="de-CH" sz="1400" dirty="0" smtClean="0">
              <a:solidFill>
                <a:schemeClr val="tx1"/>
              </a:solidFill>
              <a:latin typeface="Helvetica" panose="020B0604020202020204" pitchFamily="34" charset="0"/>
              <a:cs typeface="Helvetica" panose="020B0604020202020204" pitchFamily="34" charset="0"/>
            </a:endParaRPr>
          </a:p>
          <a:p>
            <a:pPr marL="714375" indent="-533400">
              <a:lnSpc>
                <a:spcPct val="250000"/>
              </a:lnSpc>
              <a:buAutoNum type="arabicParenBoth"/>
            </a:pPr>
            <a:r>
              <a:rPr lang="de-CH" sz="1400" dirty="0" err="1" smtClean="0">
                <a:solidFill>
                  <a:schemeClr val="tx1"/>
                </a:solidFill>
                <a:latin typeface="Helvetica" panose="020B0604020202020204" pitchFamily="34" charset="0"/>
                <a:cs typeface="Helvetica" panose="020B0604020202020204" pitchFamily="34" charset="0"/>
              </a:rPr>
              <a:t>Xxx</a:t>
            </a:r>
            <a:endParaRPr lang="de-CH" sz="1400" dirty="0" smtClean="0">
              <a:solidFill>
                <a:schemeClr val="tx1"/>
              </a:solidFill>
              <a:latin typeface="Helvetica" panose="020B0604020202020204" pitchFamily="34" charset="0"/>
              <a:cs typeface="Helvetica" panose="020B0604020202020204" pitchFamily="34" charset="0"/>
            </a:endParaRPr>
          </a:p>
          <a:p>
            <a:pPr marL="714375" indent="-533400">
              <a:lnSpc>
                <a:spcPct val="250000"/>
              </a:lnSpc>
              <a:buAutoNum type="arabicParenBoth"/>
            </a:pPr>
            <a:r>
              <a:rPr lang="de-CH" sz="1400" dirty="0" err="1" smtClean="0">
                <a:solidFill>
                  <a:schemeClr val="tx1"/>
                </a:solidFill>
                <a:latin typeface="Helvetica" panose="020B0604020202020204" pitchFamily="34" charset="0"/>
                <a:cs typeface="Helvetica" panose="020B0604020202020204" pitchFamily="34" charset="0"/>
              </a:rPr>
              <a:t>Xxx</a:t>
            </a:r>
            <a:endParaRPr lang="de-CH" sz="1400" dirty="0" smtClean="0">
              <a:solidFill>
                <a:schemeClr val="tx1"/>
              </a:solidFill>
              <a:latin typeface="Helvetica" panose="020B0604020202020204" pitchFamily="34" charset="0"/>
              <a:cs typeface="Helvetica" panose="020B0604020202020204" pitchFamily="34" charset="0"/>
            </a:endParaRPr>
          </a:p>
          <a:p>
            <a:pPr marL="714375" indent="-533400">
              <a:lnSpc>
                <a:spcPct val="250000"/>
              </a:lnSpc>
            </a:pPr>
            <a:r>
              <a:rPr lang="de-CH" sz="1400" dirty="0" smtClean="0">
                <a:solidFill>
                  <a:schemeClr val="tx1"/>
                </a:solidFill>
                <a:latin typeface="Helvetica" panose="020B0604020202020204" pitchFamily="34" charset="0"/>
                <a:cs typeface="Helvetica" panose="020B0604020202020204" pitchFamily="34" charset="0"/>
              </a:rPr>
              <a:t>...</a:t>
            </a:r>
          </a:p>
          <a:p>
            <a:pPr marL="361950" indent="-361950">
              <a:buAutoNum type="arabicParenBoth"/>
            </a:pPr>
            <a:endParaRPr lang="de-CH" dirty="0" smtClean="0">
              <a:solidFill>
                <a:schemeClr val="tx1"/>
              </a:solidFill>
              <a:latin typeface="Helvetica" panose="020B0604020202020204" pitchFamily="34" charset="0"/>
              <a:cs typeface="Helvetica" panose="020B0604020202020204" pitchFamily="34" charset="0"/>
            </a:endParaRPr>
          </a:p>
          <a:p>
            <a:endParaRPr lang="de-CH" dirty="0">
              <a:solidFill>
                <a:schemeClr val="tx1"/>
              </a:solidFill>
              <a:latin typeface="Helvetica" panose="020B0604020202020204" pitchFamily="34" charset="0"/>
              <a:cs typeface="Helvetica" panose="020B0604020202020204" pitchFamily="34" charset="0"/>
            </a:endParaRPr>
          </a:p>
          <a:p>
            <a:endParaRPr lang="de-CH" dirty="0">
              <a:solidFill>
                <a:schemeClr val="tx1"/>
              </a:solidFill>
              <a:latin typeface="Helvetica" panose="020B0604020202020204" pitchFamily="34" charset="0"/>
              <a:cs typeface="Helvetica" panose="020B0604020202020204" pitchFamily="34" charset="0"/>
            </a:endParaRPr>
          </a:p>
        </p:txBody>
      </p:sp>
      <p:sp>
        <p:nvSpPr>
          <p:cNvPr id="9" name="Rechteck 8"/>
          <p:cNvSpPr/>
          <p:nvPr/>
        </p:nvSpPr>
        <p:spPr>
          <a:xfrm>
            <a:off x="8448675" y="1524905"/>
            <a:ext cx="3771900" cy="37973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a:tabLst>
                <a:tab pos="180975" algn="l"/>
              </a:tabLst>
            </a:pPr>
            <a:r>
              <a:rPr lang="de-CH" sz="2000" dirty="0" smtClean="0">
                <a:solidFill>
                  <a:schemeClr val="tx1"/>
                </a:solidFill>
                <a:latin typeface="Rockwell" panose="02060603020205020403" pitchFamily="18" charset="0"/>
                <a:cs typeface="Helvetica" panose="020B0604020202020204" pitchFamily="34" charset="0"/>
              </a:rPr>
              <a:t>Auswertung Fusions-Check</a:t>
            </a:r>
            <a:endParaRPr lang="de-CH" dirty="0" smtClean="0">
              <a:solidFill>
                <a:schemeClr val="tx1"/>
              </a:solidFill>
              <a:latin typeface="Rockwell" panose="02060603020205020403" pitchFamily="18" charset="0"/>
              <a:cs typeface="Helvetica" panose="020B0604020202020204" pitchFamily="34" charset="0"/>
            </a:endParaRPr>
          </a:p>
          <a:p>
            <a:endParaRPr lang="de-CH" dirty="0">
              <a:solidFill>
                <a:schemeClr val="tx1"/>
              </a:solidFill>
              <a:latin typeface="Helvetica" panose="020B0604020202020204" pitchFamily="34" charset="0"/>
              <a:cs typeface="Helvetica" panose="020B0604020202020204" pitchFamily="34" charset="0"/>
            </a:endParaRPr>
          </a:p>
          <a:p>
            <a:endParaRPr lang="de-CH" dirty="0">
              <a:solidFill>
                <a:schemeClr val="tx1"/>
              </a:solidFill>
              <a:latin typeface="Helvetica" panose="020B0604020202020204" pitchFamily="34" charset="0"/>
              <a:cs typeface="Helvetica" panose="020B0604020202020204" pitchFamily="34" charset="0"/>
            </a:endParaRPr>
          </a:p>
        </p:txBody>
      </p:sp>
      <p:sp>
        <p:nvSpPr>
          <p:cNvPr id="10" name="Rechteck 9"/>
          <p:cNvSpPr/>
          <p:nvPr/>
        </p:nvSpPr>
        <p:spPr>
          <a:xfrm>
            <a:off x="0" y="5760631"/>
            <a:ext cx="12191999" cy="853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88900">
              <a:tabLst>
                <a:tab pos="4127500" algn="l"/>
                <a:tab pos="8432800" algn="l"/>
              </a:tabLst>
            </a:pPr>
            <a:r>
              <a:rPr lang="de-CH" b="1" dirty="0" smtClean="0">
                <a:latin typeface="Rockwell" panose="02060603020205020403" pitchFamily="18" charset="0"/>
              </a:rPr>
              <a:t>Kontakt</a:t>
            </a:r>
            <a:r>
              <a:rPr lang="de-CH" b="1" dirty="0">
                <a:latin typeface="Rockwell" panose="02060603020205020403" pitchFamily="18" charset="0"/>
              </a:rPr>
              <a:t>	</a:t>
            </a:r>
            <a:r>
              <a:rPr lang="de-CH" b="1" dirty="0" smtClean="0">
                <a:latin typeface="Rockwell" panose="02060603020205020403" pitchFamily="18" charset="0"/>
              </a:rPr>
              <a:t>Leitfaden	Forschungsbericht</a:t>
            </a:r>
            <a:endParaRPr lang="de-CH" b="1" dirty="0">
              <a:latin typeface="Rockwell" panose="02060603020205020403" pitchFamily="18" charset="0"/>
            </a:endParaRPr>
          </a:p>
        </p:txBody>
      </p:sp>
      <p:pic>
        <p:nvPicPr>
          <p:cNvPr id="1026" name="Picture 2" descr="http://omarabud.cl/wp-content/uploads/2014/01/LOGO-TELEFONO.png"/>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1363066" y="5989939"/>
            <a:ext cx="442868" cy="4428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cdn.flaticon.com/png/256/27937.png"/>
          <p:cNvPicPr>
            <a:picLocks noChangeAspect="1" noChangeArrowheads="1"/>
          </p:cNvPicPr>
          <p:nvPr/>
        </p:nvPicPr>
        <p:blipFill>
          <a:blip r:embed="rId3" cstate="print">
            <a:biLevel thresh="25000"/>
            <a:extLst>
              <a:ext uri="{BEBA8EAE-BF5A-486C-A8C5-ECC9F3942E4B}">
                <a14:imgProps xmlns:a14="http://schemas.microsoft.com/office/drawing/2010/main">
                  <a14:imgLayer r:embed="rId4">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432425" y="5960227"/>
            <a:ext cx="454025" cy="454025"/>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p:cNvSpPr/>
          <p:nvPr/>
        </p:nvSpPr>
        <p:spPr>
          <a:xfrm>
            <a:off x="7200899" y="2823480"/>
            <a:ext cx="476251" cy="352425"/>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5" name="Rechteck 14"/>
          <p:cNvSpPr/>
          <p:nvPr/>
        </p:nvSpPr>
        <p:spPr>
          <a:xfrm>
            <a:off x="7200899" y="3360055"/>
            <a:ext cx="476251" cy="352425"/>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Rechteck 15"/>
          <p:cNvSpPr/>
          <p:nvPr/>
        </p:nvSpPr>
        <p:spPr>
          <a:xfrm>
            <a:off x="7200899" y="3896630"/>
            <a:ext cx="476251" cy="352425"/>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Rechteck 16"/>
          <p:cNvSpPr/>
          <p:nvPr/>
        </p:nvSpPr>
        <p:spPr>
          <a:xfrm>
            <a:off x="7200899" y="4433205"/>
            <a:ext cx="476251" cy="352425"/>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aphicFrame>
        <p:nvGraphicFramePr>
          <p:cNvPr id="20" name="Diagramm 19"/>
          <p:cNvGraphicFramePr>
            <a:graphicFrameLocks noGrp="1"/>
          </p:cNvGraphicFramePr>
          <p:nvPr>
            <p:extLst>
              <p:ext uri="{D42A27DB-BD31-4B8C-83A1-F6EECF244321}">
                <p14:modId xmlns:p14="http://schemas.microsoft.com/office/powerpoint/2010/main" val="465868118"/>
              </p:ext>
            </p:extLst>
          </p:nvPr>
        </p:nvGraphicFramePr>
        <p:xfrm>
          <a:off x="8312151" y="2048983"/>
          <a:ext cx="3879849" cy="3363743"/>
        </p:xfrm>
        <a:graphic>
          <a:graphicData uri="http://schemas.openxmlformats.org/drawingml/2006/chart">
            <c:chart xmlns:c="http://schemas.openxmlformats.org/drawingml/2006/chart" xmlns:r="http://schemas.openxmlformats.org/officeDocument/2006/relationships" r:id="rId5"/>
          </a:graphicData>
        </a:graphic>
      </p:graphicFrame>
      <p:pic>
        <p:nvPicPr>
          <p:cNvPr id="2" name="Picture 2" descr="http://4.bp.blogspot.com/-Hkl47rpb_rE/UnKV6d5eQaI/AAAAAAAAAFs/uK0mPpDoONQ/s1600/icon-research.png"/>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10751006" y="5884562"/>
            <a:ext cx="653622" cy="653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985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z="3200" b="1" dirty="0" smtClean="0"/>
              <a:t>Fragen</a:t>
            </a:r>
            <a:endParaRPr lang="de-CH" b="1" dirty="0"/>
          </a:p>
        </p:txBody>
      </p:sp>
      <p:sp>
        <p:nvSpPr>
          <p:cNvPr id="3" name="Inhaltsplatzhalter 2"/>
          <p:cNvSpPr>
            <a:spLocks noGrp="1"/>
          </p:cNvSpPr>
          <p:nvPr>
            <p:ph idx="1"/>
          </p:nvPr>
        </p:nvSpPr>
        <p:spPr/>
        <p:txBody>
          <a:bodyPr/>
          <a:lstStyle/>
          <a:p>
            <a:r>
              <a:rPr lang="de-CH" dirty="0" smtClean="0"/>
              <a:t>Funktionalitäten (Spider) umsetzbar? </a:t>
            </a:r>
            <a:r>
              <a:rPr lang="de-CH" smtClean="0"/>
              <a:t>Speicherung der Daten?</a:t>
            </a:r>
            <a:endParaRPr lang="de-CH" dirty="0" smtClean="0"/>
          </a:p>
          <a:p>
            <a:r>
              <a:rPr lang="de-CH" dirty="0" smtClean="0"/>
              <a:t>Einbindung in ZVM-Homepage  (über www.fusions-check.ch) </a:t>
            </a:r>
            <a:r>
              <a:rPr lang="de-CH" dirty="0" smtClean="0">
                <a:sym typeface="Wingdings 3" panose="05040102010807070707" pitchFamily="18" charset="2"/>
              </a:rPr>
              <a:t> grafische Vorgaben?</a:t>
            </a:r>
          </a:p>
          <a:p>
            <a:r>
              <a:rPr lang="de-CH" dirty="0" smtClean="0">
                <a:sym typeface="Wingdings 3" panose="05040102010807070707" pitchFamily="18" charset="2"/>
              </a:rPr>
              <a:t>Ablauf / Zeit für Umsetzung?</a:t>
            </a:r>
          </a:p>
          <a:p>
            <a:r>
              <a:rPr lang="de-CH" dirty="0" smtClean="0">
                <a:sym typeface="Wingdings 3" panose="05040102010807070707" pitchFamily="18" charset="2"/>
              </a:rPr>
              <a:t>Input seitens ZVM?</a:t>
            </a:r>
          </a:p>
        </p:txBody>
      </p:sp>
    </p:spTree>
    <p:extLst>
      <p:ext uri="{BB962C8B-B14F-4D97-AF65-F5344CB8AC3E}">
        <p14:creationId xmlns:p14="http://schemas.microsoft.com/office/powerpoint/2010/main" val="2277387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86</Words>
  <Application>Microsoft Office PowerPoint</Application>
  <PresentationFormat>Breitbild</PresentationFormat>
  <Paragraphs>21</Paragraphs>
  <Slides>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Arial</vt:lpstr>
      <vt:lpstr>Calibri</vt:lpstr>
      <vt:lpstr>Calibri Light</vt:lpstr>
      <vt:lpstr>Helvetica</vt:lpstr>
      <vt:lpstr>Rockwell</vt:lpstr>
      <vt:lpstr>Wingdings 3</vt:lpstr>
      <vt:lpstr>Office Theme</vt:lpstr>
      <vt:lpstr>PowerPoint-Präsentation</vt:lpstr>
      <vt:lpstr>Fragen</vt:lpstr>
    </vt:vector>
  </TitlesOfParts>
  <Company>HTW Chur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Derungs Curdin</dc:creator>
  <cp:lastModifiedBy>Derungs Curdin</cp:lastModifiedBy>
  <cp:revision>24</cp:revision>
  <cp:lastPrinted>2014-11-25T15:16:26Z</cp:lastPrinted>
  <dcterms:created xsi:type="dcterms:W3CDTF">2014-11-25T14:25:02Z</dcterms:created>
  <dcterms:modified xsi:type="dcterms:W3CDTF">2014-11-28T08:29:46Z</dcterms:modified>
</cp:coreProperties>
</file>