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480175" cy="8640763"/>
  <p:notesSz cx="6858000" cy="9144000"/>
  <p:defaultTextStyle>
    <a:defPPr>
      <a:defRPr lang="en-US"/>
    </a:defPPr>
    <a:lvl1pPr marL="0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63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27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911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54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8185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823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7462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709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156" y="-90"/>
      </p:cViewPr>
      <p:guideLst>
        <p:guide orient="horz" pos="2722"/>
        <p:guide pos="2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6" y="2684244"/>
            <a:ext cx="5508150" cy="185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8" y="4896436"/>
            <a:ext cx="4536123" cy="22081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3603" y="646061"/>
            <a:ext cx="1093532" cy="13761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16" y="646061"/>
            <a:ext cx="3172586" cy="137612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2" y="5552493"/>
            <a:ext cx="5508150" cy="171615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2" y="3662332"/>
            <a:ext cx="5508150" cy="189016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1989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5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78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4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0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2016180"/>
            <a:ext cx="2862078" cy="57025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2016180"/>
            <a:ext cx="2862078" cy="57025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5" y="1934171"/>
            <a:ext cx="2863202" cy="806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7" indent="0">
              <a:buNone/>
              <a:defRPr sz="1700" b="1"/>
            </a:lvl2pPr>
            <a:lvl3pPr marL="799276" indent="0">
              <a:buNone/>
              <a:defRPr sz="1600" b="1"/>
            </a:lvl3pPr>
            <a:lvl4pPr marL="1198911" indent="0">
              <a:buNone/>
              <a:defRPr sz="1200" b="1"/>
            </a:lvl4pPr>
            <a:lvl5pPr marL="1598547" indent="0">
              <a:buNone/>
              <a:defRPr sz="1200" b="1"/>
            </a:lvl5pPr>
            <a:lvl6pPr marL="1998185" indent="0">
              <a:buNone/>
              <a:defRPr sz="1200" b="1"/>
            </a:lvl6pPr>
            <a:lvl7pPr marL="2397823" indent="0">
              <a:buNone/>
              <a:defRPr sz="1200" b="1"/>
            </a:lvl7pPr>
            <a:lvl8pPr marL="2797462" indent="0">
              <a:buNone/>
              <a:defRPr sz="1200" b="1"/>
            </a:lvl8pPr>
            <a:lvl9pPr marL="319709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5" y="2740243"/>
            <a:ext cx="2863202" cy="497844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6" y="1934171"/>
            <a:ext cx="2864328" cy="806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7" indent="0">
              <a:buNone/>
              <a:defRPr sz="1700" b="1"/>
            </a:lvl2pPr>
            <a:lvl3pPr marL="799276" indent="0">
              <a:buNone/>
              <a:defRPr sz="1600" b="1"/>
            </a:lvl3pPr>
            <a:lvl4pPr marL="1198911" indent="0">
              <a:buNone/>
              <a:defRPr sz="1200" b="1"/>
            </a:lvl4pPr>
            <a:lvl5pPr marL="1598547" indent="0">
              <a:buNone/>
              <a:defRPr sz="1200" b="1"/>
            </a:lvl5pPr>
            <a:lvl6pPr marL="1998185" indent="0">
              <a:buNone/>
              <a:defRPr sz="1200" b="1"/>
            </a:lvl6pPr>
            <a:lvl7pPr marL="2397823" indent="0">
              <a:buNone/>
              <a:defRPr sz="1200" b="1"/>
            </a:lvl7pPr>
            <a:lvl8pPr marL="2797462" indent="0">
              <a:buNone/>
              <a:defRPr sz="1200" b="1"/>
            </a:lvl8pPr>
            <a:lvl9pPr marL="319709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6" y="2740243"/>
            <a:ext cx="2864328" cy="497844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20" y="344032"/>
            <a:ext cx="2131933" cy="146413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9" y="344040"/>
            <a:ext cx="3622599" cy="7374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20" y="1808170"/>
            <a:ext cx="2131933" cy="5910522"/>
          </a:xfrm>
        </p:spPr>
        <p:txBody>
          <a:bodyPr/>
          <a:lstStyle>
            <a:lvl1pPr marL="0" indent="0">
              <a:buNone/>
              <a:defRPr sz="1200"/>
            </a:lvl1pPr>
            <a:lvl2pPr marL="399637" indent="0">
              <a:buNone/>
              <a:defRPr sz="900"/>
            </a:lvl2pPr>
            <a:lvl3pPr marL="799276" indent="0">
              <a:buNone/>
              <a:defRPr sz="800"/>
            </a:lvl3pPr>
            <a:lvl4pPr marL="1198911" indent="0">
              <a:buNone/>
              <a:defRPr sz="800"/>
            </a:lvl4pPr>
            <a:lvl5pPr marL="1598547" indent="0">
              <a:buNone/>
              <a:defRPr sz="800"/>
            </a:lvl5pPr>
            <a:lvl6pPr marL="1998185" indent="0">
              <a:buNone/>
              <a:defRPr sz="800"/>
            </a:lvl6pPr>
            <a:lvl7pPr marL="2397823" indent="0">
              <a:buNone/>
              <a:defRPr sz="800"/>
            </a:lvl7pPr>
            <a:lvl8pPr marL="2797462" indent="0">
              <a:buNone/>
              <a:defRPr sz="800"/>
            </a:lvl8pPr>
            <a:lvl9pPr marL="319709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6048537"/>
            <a:ext cx="3888105" cy="7140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772069"/>
            <a:ext cx="3888105" cy="5184458"/>
          </a:xfrm>
        </p:spPr>
        <p:txBody>
          <a:bodyPr/>
          <a:lstStyle>
            <a:lvl1pPr marL="0" indent="0">
              <a:buNone/>
              <a:defRPr sz="2800"/>
            </a:lvl1pPr>
            <a:lvl2pPr marL="399637" indent="0">
              <a:buNone/>
              <a:defRPr sz="2400"/>
            </a:lvl2pPr>
            <a:lvl3pPr marL="799276" indent="0">
              <a:buNone/>
              <a:defRPr sz="2100"/>
            </a:lvl3pPr>
            <a:lvl4pPr marL="1198911" indent="0">
              <a:buNone/>
              <a:defRPr sz="1700"/>
            </a:lvl4pPr>
            <a:lvl5pPr marL="1598547" indent="0">
              <a:buNone/>
              <a:defRPr sz="1700"/>
            </a:lvl5pPr>
            <a:lvl6pPr marL="1998185" indent="0">
              <a:buNone/>
              <a:defRPr sz="1700"/>
            </a:lvl6pPr>
            <a:lvl7pPr marL="2397823" indent="0">
              <a:buNone/>
              <a:defRPr sz="1700"/>
            </a:lvl7pPr>
            <a:lvl8pPr marL="2797462" indent="0">
              <a:buNone/>
              <a:defRPr sz="1700"/>
            </a:lvl8pPr>
            <a:lvl9pPr marL="3197096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6762602"/>
            <a:ext cx="3888105" cy="1014087"/>
          </a:xfrm>
        </p:spPr>
        <p:txBody>
          <a:bodyPr/>
          <a:lstStyle>
            <a:lvl1pPr marL="0" indent="0">
              <a:buNone/>
              <a:defRPr sz="1200"/>
            </a:lvl1pPr>
            <a:lvl2pPr marL="399637" indent="0">
              <a:buNone/>
              <a:defRPr sz="900"/>
            </a:lvl2pPr>
            <a:lvl3pPr marL="799276" indent="0">
              <a:buNone/>
              <a:defRPr sz="800"/>
            </a:lvl3pPr>
            <a:lvl4pPr marL="1198911" indent="0">
              <a:buNone/>
              <a:defRPr sz="800"/>
            </a:lvl4pPr>
            <a:lvl5pPr marL="1598547" indent="0">
              <a:buNone/>
              <a:defRPr sz="800"/>
            </a:lvl5pPr>
            <a:lvl6pPr marL="1998185" indent="0">
              <a:buNone/>
              <a:defRPr sz="800"/>
            </a:lvl6pPr>
            <a:lvl7pPr marL="2397823" indent="0">
              <a:buNone/>
              <a:defRPr sz="800"/>
            </a:lvl7pPr>
            <a:lvl8pPr marL="2797462" indent="0">
              <a:buNone/>
              <a:defRPr sz="800"/>
            </a:lvl8pPr>
            <a:lvl9pPr marL="319709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1" y="346035"/>
            <a:ext cx="5832157" cy="1440127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1" y="2016180"/>
            <a:ext cx="5832157" cy="5702504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2" y="8008712"/>
            <a:ext cx="1512042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3" y="8008712"/>
            <a:ext cx="2052056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9" y="8008712"/>
            <a:ext cx="1512042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27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9" indent="-299729" algn="l" defTabSz="79927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411" indent="-249774" algn="l" defTabSz="79927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91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29" indent="-199820" algn="l" defTabSz="79927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367" indent="-199820" algn="l" defTabSz="799276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003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642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279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915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637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276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911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547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185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823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462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096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866896" y="93737"/>
            <a:ext cx="1556724" cy="447819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1200" b="1" dirty="0" smtClean="0">
                <a:ea typeface="ＭＳ Ｐゴシック" pitchFamily="34" charset="-128"/>
                <a:cs typeface="Calibri" pitchFamily="34" charset="0"/>
              </a:rPr>
            </a:b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(e.g. EHR System)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423619" y="93737"/>
            <a:ext cx="1556724" cy="447819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Manager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980345" y="93737"/>
            <a:ext cx="1556724" cy="447819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Receiver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66896" y="93732"/>
            <a:ext cx="1556724" cy="846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2423619" y="93732"/>
            <a:ext cx="1556724" cy="846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3980345" y="93732"/>
            <a:ext cx="1556724" cy="846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1015155" y="5158581"/>
            <a:ext cx="1334335" cy="67691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6. EHR system allows for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data-entry and correction of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670926" y="7771228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1015155" y="6795728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7. The EHR system transmits completed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091541" y="6855047"/>
            <a:ext cx="1334335" cy="62772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8. The External Data Repository receives the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015155" y="578874"/>
            <a:ext cx="1334335" cy="97027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1. EHR system sends request for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populated Questionnaire Response</a:t>
            </a:r>
            <a:endParaRPr lang="en-US" sz="900" b="1" dirty="0" smtClean="0">
              <a:ea typeface="ＭＳ Ｐゴシック" pitchFamily="34" charset="-128"/>
              <a:cs typeface="Calibri" pitchFamily="34" charset="0"/>
            </a:endParaRP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15155" y="4497304"/>
            <a:ext cx="1334335" cy="59709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5. EHR system displays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partially completed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571881" y="2682214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3. Form/Template repository sends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partially populated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015155" y="3452392"/>
            <a:ext cx="1334335" cy="925719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auto-populated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with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EHR-derived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patient data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2571881" y="690830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2.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Form repository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receives request for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populated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4091541" y="7632051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9. The External Data Repository stores the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in standard format</a:t>
            </a:r>
          </a:p>
        </p:txBody>
      </p:sp>
      <p:cxnSp>
        <p:nvCxnSpPr>
          <p:cNvPr id="213" name="Straight Arrow Connector 212"/>
          <p:cNvCxnSpPr>
            <a:stCxn id="207" idx="3"/>
            <a:endCxn id="211" idx="1"/>
          </p:cNvCxnSpPr>
          <p:nvPr/>
        </p:nvCxnSpPr>
        <p:spPr>
          <a:xfrm flipV="1">
            <a:off x="2349491" y="1064013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09" idx="0"/>
          </p:cNvCxnSpPr>
          <p:nvPr/>
        </p:nvCxnSpPr>
        <p:spPr>
          <a:xfrm>
            <a:off x="3239047" y="2458303"/>
            <a:ext cx="0" cy="223911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9" idx="1"/>
            <a:endCxn id="222" idx="3"/>
          </p:cNvCxnSpPr>
          <p:nvPr/>
        </p:nvCxnSpPr>
        <p:spPr>
          <a:xfrm flipH="1">
            <a:off x="2349491" y="2992665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0" idx="2"/>
            <a:endCxn id="208" idx="0"/>
          </p:cNvCxnSpPr>
          <p:nvPr/>
        </p:nvCxnSpPr>
        <p:spPr>
          <a:xfrm>
            <a:off x="1682321" y="4378110"/>
            <a:ext cx="0" cy="119194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8" idx="2"/>
            <a:endCxn id="203" idx="0"/>
          </p:cNvCxnSpPr>
          <p:nvPr/>
        </p:nvCxnSpPr>
        <p:spPr>
          <a:xfrm>
            <a:off x="1682323" y="5094398"/>
            <a:ext cx="0" cy="6418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3" idx="2"/>
            <a:endCxn id="226" idx="0"/>
          </p:cNvCxnSpPr>
          <p:nvPr/>
        </p:nvCxnSpPr>
        <p:spPr>
          <a:xfrm>
            <a:off x="1682323" y="5835491"/>
            <a:ext cx="0" cy="15455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5" idx="3"/>
            <a:endCxn id="206" idx="1"/>
          </p:cNvCxnSpPr>
          <p:nvPr/>
        </p:nvCxnSpPr>
        <p:spPr>
          <a:xfrm>
            <a:off x="2349492" y="7168911"/>
            <a:ext cx="174205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06" idx="2"/>
            <a:endCxn id="212" idx="0"/>
          </p:cNvCxnSpPr>
          <p:nvPr/>
        </p:nvCxnSpPr>
        <p:spPr>
          <a:xfrm>
            <a:off x="4758707" y="7482776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2" idx="3"/>
            <a:endCxn id="204" idx="1"/>
          </p:cNvCxnSpPr>
          <p:nvPr/>
        </p:nvCxnSpPr>
        <p:spPr>
          <a:xfrm>
            <a:off x="5425877" y="8005232"/>
            <a:ext cx="245049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1015155" y="2682214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 EHR System receives correct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223" name="Straight Arrow Connector 222"/>
          <p:cNvCxnSpPr>
            <a:stCxn id="222" idx="2"/>
            <a:endCxn id="210" idx="0"/>
          </p:cNvCxnSpPr>
          <p:nvPr/>
        </p:nvCxnSpPr>
        <p:spPr>
          <a:xfrm>
            <a:off x="1682321" y="3303115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2571881" y="1586473"/>
            <a:ext cx="1334335" cy="925719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pre-populated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with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EHR-provided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patient data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225" name="Straight Arrow Connector 224"/>
          <p:cNvCxnSpPr>
            <a:stCxn id="211" idx="2"/>
            <a:endCxn id="224" idx="0"/>
          </p:cNvCxnSpPr>
          <p:nvPr/>
        </p:nvCxnSpPr>
        <p:spPr>
          <a:xfrm>
            <a:off x="3239047" y="1437196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1015155" y="5990041"/>
            <a:ext cx="1334335" cy="597094"/>
          </a:xfrm>
          <a:prstGeom prst="round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6(a). OPTIONAL: EHR system stores structured data</a:t>
            </a:r>
          </a:p>
        </p:txBody>
      </p:sp>
      <p:cxnSp>
        <p:nvCxnSpPr>
          <p:cNvPr id="227" name="Straight Arrow Connector 226"/>
          <p:cNvCxnSpPr>
            <a:stCxn id="226" idx="2"/>
            <a:endCxn id="205" idx="0"/>
          </p:cNvCxnSpPr>
          <p:nvPr/>
        </p:nvCxnSpPr>
        <p:spPr>
          <a:xfrm>
            <a:off x="1682321" y="6587132"/>
            <a:ext cx="0" cy="208594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111197" y="830006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ea typeface="ＭＳ Ｐゴシック" pitchFamily="34" charset="-128"/>
                <a:cs typeface="Calibri" pitchFamily="34" charset="0"/>
              </a:rPr>
              <a:t>Start </a:t>
            </a: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process</a:t>
            </a:r>
          </a:p>
        </p:txBody>
      </p:sp>
      <p:cxnSp>
        <p:nvCxnSpPr>
          <p:cNvPr id="229" name="Straight Arrow Connector 228"/>
          <p:cNvCxnSpPr>
            <a:stCxn id="228" idx="3"/>
            <a:endCxn id="207" idx="1"/>
          </p:cNvCxnSpPr>
          <p:nvPr/>
        </p:nvCxnSpPr>
        <p:spPr>
          <a:xfrm>
            <a:off x="792765" y="1064013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139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12</cp:revision>
  <dcterms:created xsi:type="dcterms:W3CDTF">2013-03-28T19:32:28Z</dcterms:created>
  <dcterms:modified xsi:type="dcterms:W3CDTF">2015-08-29T05:09:18Z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