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6480175" cy="8640763"/>
  <p:notesSz cx="6858000" cy="9144000"/>
  <p:defaultTextStyle>
    <a:defPPr>
      <a:defRPr lang="en-US"/>
    </a:defPPr>
    <a:lvl1pPr marL="0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9637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9276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8911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8547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8185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7823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97462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97096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396" y="-90"/>
      </p:cViewPr>
      <p:guideLst>
        <p:guide orient="horz" pos="2722"/>
        <p:guide pos="20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6" y="2684244"/>
            <a:ext cx="5508150" cy="185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28" y="4896436"/>
            <a:ext cx="4536123" cy="22081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9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9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8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8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7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97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97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746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02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23603" y="646061"/>
            <a:ext cx="1093532" cy="137612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016" y="646061"/>
            <a:ext cx="3172586" cy="137612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256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378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92" y="5552493"/>
            <a:ext cx="5508150" cy="1716151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892" y="3662332"/>
            <a:ext cx="5508150" cy="1890165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96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9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1989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85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81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78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974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970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846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12" y="2016180"/>
            <a:ext cx="2862078" cy="570250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4089" y="2016180"/>
            <a:ext cx="2862078" cy="570250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74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15" y="1934171"/>
            <a:ext cx="2863202" cy="80607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637" indent="0">
              <a:buNone/>
              <a:defRPr sz="1700" b="1"/>
            </a:lvl2pPr>
            <a:lvl3pPr marL="799276" indent="0">
              <a:buNone/>
              <a:defRPr sz="1600" b="1"/>
            </a:lvl3pPr>
            <a:lvl4pPr marL="1198911" indent="0">
              <a:buNone/>
              <a:defRPr sz="1200" b="1"/>
            </a:lvl4pPr>
            <a:lvl5pPr marL="1598547" indent="0">
              <a:buNone/>
              <a:defRPr sz="1200" b="1"/>
            </a:lvl5pPr>
            <a:lvl6pPr marL="1998185" indent="0">
              <a:buNone/>
              <a:defRPr sz="1200" b="1"/>
            </a:lvl6pPr>
            <a:lvl7pPr marL="2397823" indent="0">
              <a:buNone/>
              <a:defRPr sz="1200" b="1"/>
            </a:lvl7pPr>
            <a:lvl8pPr marL="2797462" indent="0">
              <a:buNone/>
              <a:defRPr sz="1200" b="1"/>
            </a:lvl8pPr>
            <a:lvl9pPr marL="319709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15" y="2740243"/>
            <a:ext cx="2863202" cy="4978441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46" y="1934171"/>
            <a:ext cx="2864328" cy="80607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637" indent="0">
              <a:buNone/>
              <a:defRPr sz="1700" b="1"/>
            </a:lvl2pPr>
            <a:lvl3pPr marL="799276" indent="0">
              <a:buNone/>
              <a:defRPr sz="1600" b="1"/>
            </a:lvl3pPr>
            <a:lvl4pPr marL="1198911" indent="0">
              <a:buNone/>
              <a:defRPr sz="1200" b="1"/>
            </a:lvl4pPr>
            <a:lvl5pPr marL="1598547" indent="0">
              <a:buNone/>
              <a:defRPr sz="1200" b="1"/>
            </a:lvl5pPr>
            <a:lvl6pPr marL="1998185" indent="0">
              <a:buNone/>
              <a:defRPr sz="1200" b="1"/>
            </a:lvl6pPr>
            <a:lvl7pPr marL="2397823" indent="0">
              <a:buNone/>
              <a:defRPr sz="1200" b="1"/>
            </a:lvl7pPr>
            <a:lvl8pPr marL="2797462" indent="0">
              <a:buNone/>
              <a:defRPr sz="1200" b="1"/>
            </a:lvl8pPr>
            <a:lvl9pPr marL="319709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1846" y="2740243"/>
            <a:ext cx="2864328" cy="4978441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49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430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66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20" y="344032"/>
            <a:ext cx="2131933" cy="146413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79" y="344040"/>
            <a:ext cx="3622599" cy="73746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020" y="1808170"/>
            <a:ext cx="2131933" cy="5910522"/>
          </a:xfrm>
        </p:spPr>
        <p:txBody>
          <a:bodyPr/>
          <a:lstStyle>
            <a:lvl1pPr marL="0" indent="0">
              <a:buNone/>
              <a:defRPr sz="1200"/>
            </a:lvl1pPr>
            <a:lvl2pPr marL="399637" indent="0">
              <a:buNone/>
              <a:defRPr sz="900"/>
            </a:lvl2pPr>
            <a:lvl3pPr marL="799276" indent="0">
              <a:buNone/>
              <a:defRPr sz="800"/>
            </a:lvl3pPr>
            <a:lvl4pPr marL="1198911" indent="0">
              <a:buNone/>
              <a:defRPr sz="800"/>
            </a:lvl4pPr>
            <a:lvl5pPr marL="1598547" indent="0">
              <a:buNone/>
              <a:defRPr sz="800"/>
            </a:lvl5pPr>
            <a:lvl6pPr marL="1998185" indent="0">
              <a:buNone/>
              <a:defRPr sz="800"/>
            </a:lvl6pPr>
            <a:lvl7pPr marL="2397823" indent="0">
              <a:buNone/>
              <a:defRPr sz="800"/>
            </a:lvl7pPr>
            <a:lvl8pPr marL="2797462" indent="0">
              <a:buNone/>
              <a:defRPr sz="800"/>
            </a:lvl8pPr>
            <a:lvl9pPr marL="319709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57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164" y="6048537"/>
            <a:ext cx="3888105" cy="71406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0164" y="772069"/>
            <a:ext cx="3888105" cy="5184458"/>
          </a:xfrm>
        </p:spPr>
        <p:txBody>
          <a:bodyPr/>
          <a:lstStyle>
            <a:lvl1pPr marL="0" indent="0">
              <a:buNone/>
              <a:defRPr sz="2800"/>
            </a:lvl1pPr>
            <a:lvl2pPr marL="399637" indent="0">
              <a:buNone/>
              <a:defRPr sz="2400"/>
            </a:lvl2pPr>
            <a:lvl3pPr marL="799276" indent="0">
              <a:buNone/>
              <a:defRPr sz="2100"/>
            </a:lvl3pPr>
            <a:lvl4pPr marL="1198911" indent="0">
              <a:buNone/>
              <a:defRPr sz="1700"/>
            </a:lvl4pPr>
            <a:lvl5pPr marL="1598547" indent="0">
              <a:buNone/>
              <a:defRPr sz="1700"/>
            </a:lvl5pPr>
            <a:lvl6pPr marL="1998185" indent="0">
              <a:buNone/>
              <a:defRPr sz="1700"/>
            </a:lvl6pPr>
            <a:lvl7pPr marL="2397823" indent="0">
              <a:buNone/>
              <a:defRPr sz="1700"/>
            </a:lvl7pPr>
            <a:lvl8pPr marL="2797462" indent="0">
              <a:buNone/>
              <a:defRPr sz="1700"/>
            </a:lvl8pPr>
            <a:lvl9pPr marL="3197096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164" y="6762602"/>
            <a:ext cx="3888105" cy="1014087"/>
          </a:xfrm>
        </p:spPr>
        <p:txBody>
          <a:bodyPr/>
          <a:lstStyle>
            <a:lvl1pPr marL="0" indent="0">
              <a:buNone/>
              <a:defRPr sz="1200"/>
            </a:lvl1pPr>
            <a:lvl2pPr marL="399637" indent="0">
              <a:buNone/>
              <a:defRPr sz="900"/>
            </a:lvl2pPr>
            <a:lvl3pPr marL="799276" indent="0">
              <a:buNone/>
              <a:defRPr sz="800"/>
            </a:lvl3pPr>
            <a:lvl4pPr marL="1198911" indent="0">
              <a:buNone/>
              <a:defRPr sz="800"/>
            </a:lvl4pPr>
            <a:lvl5pPr marL="1598547" indent="0">
              <a:buNone/>
              <a:defRPr sz="800"/>
            </a:lvl5pPr>
            <a:lvl6pPr marL="1998185" indent="0">
              <a:buNone/>
              <a:defRPr sz="800"/>
            </a:lvl6pPr>
            <a:lvl7pPr marL="2397823" indent="0">
              <a:buNone/>
              <a:defRPr sz="800"/>
            </a:lvl7pPr>
            <a:lvl8pPr marL="2797462" indent="0">
              <a:buNone/>
              <a:defRPr sz="800"/>
            </a:lvl8pPr>
            <a:lvl9pPr marL="319709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06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11" y="346035"/>
            <a:ext cx="5832157" cy="1440127"/>
          </a:xfrm>
          <a:prstGeom prst="rect">
            <a:avLst/>
          </a:prstGeom>
        </p:spPr>
        <p:txBody>
          <a:bodyPr vert="horz" lIns="79928" tIns="39965" rIns="79928" bIns="3996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11" y="2016180"/>
            <a:ext cx="5832157" cy="5702504"/>
          </a:xfrm>
          <a:prstGeom prst="rect">
            <a:avLst/>
          </a:prstGeom>
        </p:spPr>
        <p:txBody>
          <a:bodyPr vert="horz" lIns="79928" tIns="39965" rIns="79928" bIns="399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012" y="8008712"/>
            <a:ext cx="1512042" cy="460042"/>
          </a:xfrm>
          <a:prstGeom prst="rect">
            <a:avLst/>
          </a:prstGeom>
        </p:spPr>
        <p:txBody>
          <a:bodyPr vert="horz" lIns="79928" tIns="39965" rIns="79928" bIns="39965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E31BE-431C-4F96-86FE-0099C953F73C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063" y="8008712"/>
            <a:ext cx="2052056" cy="460042"/>
          </a:xfrm>
          <a:prstGeom prst="rect">
            <a:avLst/>
          </a:prstGeom>
        </p:spPr>
        <p:txBody>
          <a:bodyPr vert="horz" lIns="79928" tIns="39965" rIns="79928" bIns="39965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4129" y="8008712"/>
            <a:ext cx="1512042" cy="460042"/>
          </a:xfrm>
          <a:prstGeom prst="rect">
            <a:avLst/>
          </a:prstGeom>
        </p:spPr>
        <p:txBody>
          <a:bodyPr vert="horz" lIns="79928" tIns="39965" rIns="79928" bIns="39965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45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9276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729" indent="-299729" algn="l" defTabSz="79927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9411" indent="-249774" algn="l" defTabSz="799276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9091" indent="-199820" algn="l" defTabSz="79927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729" indent="-199820" algn="l" defTabSz="799276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8367" indent="-199820" algn="l" defTabSz="799276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8003" indent="-199820" algn="l" defTabSz="79927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7642" indent="-199820" algn="l" defTabSz="79927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97279" indent="-199820" algn="l" defTabSz="79927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6915" indent="-199820" algn="l" defTabSz="79927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92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9637" algn="l" defTabSz="7992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9276" algn="l" defTabSz="7992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911" algn="l" defTabSz="7992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547" algn="l" defTabSz="7992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8185" algn="l" defTabSz="7992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7823" algn="l" defTabSz="7992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97462" algn="l" defTabSz="7992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7096" algn="l" defTabSz="79927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>
            <a:off x="866896" y="93737"/>
            <a:ext cx="1556724" cy="447819"/>
          </a:xfrm>
          <a:prstGeom prst="rect">
            <a:avLst/>
          </a:prstGeom>
          <a:solidFill>
            <a:schemeClr val="accent3">
              <a:lumMod val="20000"/>
              <a:lumOff val="80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ea typeface="ＭＳ Ｐゴシック" pitchFamily="34" charset="-128"/>
                <a:cs typeface="Calibri" pitchFamily="34" charset="0"/>
              </a:rPr>
              <a:t>Form Filler</a:t>
            </a:r>
            <a:br>
              <a:rPr lang="en-US" sz="1200" b="1" dirty="0" smtClean="0">
                <a:ea typeface="ＭＳ Ｐゴシック" pitchFamily="34" charset="-128"/>
                <a:cs typeface="Calibri" pitchFamily="34" charset="0"/>
              </a:rPr>
            </a:br>
            <a:r>
              <a:rPr lang="en-US" sz="1200" b="1" dirty="0" smtClean="0">
                <a:ea typeface="ＭＳ Ｐゴシック" pitchFamily="34" charset="-128"/>
                <a:cs typeface="Calibri" pitchFamily="34" charset="0"/>
              </a:rPr>
              <a:t>(e.g. EHR System)</a:t>
            </a:r>
            <a:endParaRPr lang="en-US" sz="1200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423619" y="93737"/>
            <a:ext cx="1556724" cy="447819"/>
          </a:xfrm>
          <a:prstGeom prst="rect">
            <a:avLst/>
          </a:prstGeom>
          <a:solidFill>
            <a:srgbClr val="FBFEDA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ea typeface="ＭＳ Ｐゴシック" pitchFamily="34" charset="-128"/>
                <a:cs typeface="Calibri" pitchFamily="34" charset="0"/>
              </a:rPr>
              <a:t>Form Manager</a:t>
            </a:r>
            <a:endParaRPr lang="en-US" sz="1200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3980345" y="93737"/>
            <a:ext cx="1556724" cy="447819"/>
          </a:xfrm>
          <a:prstGeom prst="rect">
            <a:avLst/>
          </a:prstGeom>
          <a:solidFill>
            <a:srgbClr val="DAFAFE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ea typeface="ＭＳ Ｐゴシック" pitchFamily="34" charset="-128"/>
                <a:cs typeface="Calibri" pitchFamily="34" charset="0"/>
              </a:rPr>
              <a:t>Form Receiver</a:t>
            </a:r>
            <a:endParaRPr lang="en-US" sz="1200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866896" y="93732"/>
            <a:ext cx="1556724" cy="84658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9274" tIns="44638" rIns="89274" bIns="44638" rtlCol="0" anchor="ctr"/>
          <a:lstStyle/>
          <a:p>
            <a:pPr algn="ctr"/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2423619" y="93732"/>
            <a:ext cx="1556724" cy="84658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9274" tIns="44638" rIns="89274" bIns="44638" rtlCol="0" anchor="ctr"/>
          <a:lstStyle/>
          <a:p>
            <a:pPr algn="ctr"/>
            <a:endParaRPr lang="en-US" dirty="0"/>
          </a:p>
        </p:txBody>
      </p:sp>
      <p:sp>
        <p:nvSpPr>
          <p:cNvPr id="202" name="Rectangle 201"/>
          <p:cNvSpPr/>
          <p:nvPr/>
        </p:nvSpPr>
        <p:spPr>
          <a:xfrm>
            <a:off x="3980345" y="93732"/>
            <a:ext cx="1556724" cy="84658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9274" tIns="44638" rIns="89274" bIns="44638" rtlCol="0" anchor="ctr"/>
          <a:lstStyle/>
          <a:p>
            <a:pPr algn="ctr"/>
            <a:endParaRPr lang="en-US" dirty="0"/>
          </a:p>
        </p:txBody>
      </p:sp>
      <p:sp>
        <p:nvSpPr>
          <p:cNvPr id="203" name="Rounded Rectangle 202"/>
          <p:cNvSpPr/>
          <p:nvPr/>
        </p:nvSpPr>
        <p:spPr>
          <a:xfrm>
            <a:off x="1015155" y="5243671"/>
            <a:ext cx="1334335" cy="597094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6. EHR system allows for Provider data-entry into the form/template</a:t>
            </a:r>
          </a:p>
        </p:txBody>
      </p:sp>
      <p:sp>
        <p:nvSpPr>
          <p:cNvPr id="204" name="Rounded Rectangle 203"/>
          <p:cNvSpPr/>
          <p:nvPr/>
        </p:nvSpPr>
        <p:spPr>
          <a:xfrm>
            <a:off x="5670926" y="7771228"/>
            <a:ext cx="681571" cy="468014"/>
          </a:xfrm>
          <a:prstGeom prst="roundRect">
            <a:avLst/>
          </a:prstGeom>
          <a:solidFill>
            <a:schemeClr val="bg1">
              <a:lumMod val="7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ea typeface="ＭＳ Ｐゴシック" pitchFamily="34" charset="-128"/>
                <a:cs typeface="Calibri" pitchFamily="34" charset="0"/>
              </a:rPr>
              <a:t>End process</a:t>
            </a:r>
          </a:p>
        </p:txBody>
      </p:sp>
      <p:sp>
        <p:nvSpPr>
          <p:cNvPr id="205" name="Rounded Rectangle 204"/>
          <p:cNvSpPr/>
          <p:nvPr/>
        </p:nvSpPr>
        <p:spPr>
          <a:xfrm>
            <a:off x="1015155" y="6795728"/>
            <a:ext cx="1334335" cy="746367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7. The EHR system transmits completed structured data in standard format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4091541" y="6855047"/>
            <a:ext cx="1334335" cy="627729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8. The External Data Repository receives the structured data</a:t>
            </a:r>
          </a:p>
        </p:txBody>
      </p:sp>
      <p:sp>
        <p:nvSpPr>
          <p:cNvPr id="207" name="Rounded Rectangle 206"/>
          <p:cNvSpPr/>
          <p:nvPr/>
        </p:nvSpPr>
        <p:spPr>
          <a:xfrm>
            <a:off x="1015155" y="578874"/>
            <a:ext cx="1334335" cy="970279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1. EHR system sends request for form/template</a:t>
            </a:r>
          </a:p>
          <a:p>
            <a:pPr algn="ctr" defTabSz="44636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prstClr val="white"/>
              </a:solidFill>
              <a:ea typeface="ＭＳ Ｐゴシック" pitchFamily="34" charset="-128"/>
              <a:cs typeface="Calibri" pitchFamily="34" charset="0"/>
            </a:endParaRPr>
          </a:p>
          <a:p>
            <a:pPr algn="ctr" defTabSz="446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OPTIONAL: Sends some patient data</a:t>
            </a:r>
          </a:p>
        </p:txBody>
      </p:sp>
      <p:sp>
        <p:nvSpPr>
          <p:cNvPr id="208" name="Rounded Rectangle 207"/>
          <p:cNvSpPr/>
          <p:nvPr/>
        </p:nvSpPr>
        <p:spPr>
          <a:xfrm>
            <a:off x="1015155" y="4497304"/>
            <a:ext cx="1334335" cy="597094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5. EHR system displays correct form/template</a:t>
            </a:r>
          </a:p>
        </p:txBody>
      </p:sp>
      <p:sp>
        <p:nvSpPr>
          <p:cNvPr id="209" name="Rounded Rectangle 208"/>
          <p:cNvSpPr/>
          <p:nvPr/>
        </p:nvSpPr>
        <p:spPr>
          <a:xfrm>
            <a:off x="2571881" y="2682214"/>
            <a:ext cx="1334335" cy="620902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3. Form/Template repository sends correct form/template</a:t>
            </a:r>
          </a:p>
        </p:txBody>
      </p:sp>
      <p:sp>
        <p:nvSpPr>
          <p:cNvPr id="210" name="Rounded Rectangle 209"/>
          <p:cNvSpPr/>
          <p:nvPr/>
        </p:nvSpPr>
        <p:spPr>
          <a:xfrm>
            <a:off x="1015155" y="3452392"/>
            <a:ext cx="1334335" cy="925719"/>
          </a:xfrm>
          <a:prstGeom prst="roundRect">
            <a:avLst/>
          </a:prstGeom>
          <a:solidFill>
            <a:schemeClr val="tx2">
              <a:lumMod val="20000"/>
              <a:lumOff val="80000"/>
              <a:alpha val="89804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4</a:t>
            </a:r>
            <a:r>
              <a:rPr lang="en-US" sz="9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(a). CONDITIONAL FUNCTIONALITY</a:t>
            </a:r>
          </a:p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Form </a:t>
            </a: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is </a:t>
            </a: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auto-populated </a:t>
            </a: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with some EHR-derived </a:t>
            </a: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patient data</a:t>
            </a:r>
            <a:endParaRPr lang="en-US" sz="900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2571881" y="690830"/>
            <a:ext cx="1334335" cy="746367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2. Form/Template repository receives request for form/template</a:t>
            </a:r>
            <a:endParaRPr lang="en-US" sz="900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4091541" y="7632051"/>
            <a:ext cx="1334335" cy="746367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9. The External Data Repository stores the structured data in standard format</a:t>
            </a:r>
          </a:p>
        </p:txBody>
      </p:sp>
      <p:cxnSp>
        <p:nvCxnSpPr>
          <p:cNvPr id="213" name="Straight Arrow Connector 212"/>
          <p:cNvCxnSpPr>
            <a:stCxn id="207" idx="3"/>
            <a:endCxn id="211" idx="1"/>
          </p:cNvCxnSpPr>
          <p:nvPr/>
        </p:nvCxnSpPr>
        <p:spPr>
          <a:xfrm flipV="1">
            <a:off x="2349491" y="1064013"/>
            <a:ext cx="222390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endCxn id="209" idx="0"/>
          </p:cNvCxnSpPr>
          <p:nvPr/>
        </p:nvCxnSpPr>
        <p:spPr>
          <a:xfrm>
            <a:off x="3239047" y="2458303"/>
            <a:ext cx="0" cy="223911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209" idx="1"/>
            <a:endCxn id="222" idx="3"/>
          </p:cNvCxnSpPr>
          <p:nvPr/>
        </p:nvCxnSpPr>
        <p:spPr>
          <a:xfrm flipH="1">
            <a:off x="2349491" y="2992665"/>
            <a:ext cx="222390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210" idx="2"/>
            <a:endCxn id="208" idx="0"/>
          </p:cNvCxnSpPr>
          <p:nvPr/>
        </p:nvCxnSpPr>
        <p:spPr>
          <a:xfrm>
            <a:off x="1682321" y="4378110"/>
            <a:ext cx="0" cy="119194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208" idx="2"/>
            <a:endCxn id="203" idx="0"/>
          </p:cNvCxnSpPr>
          <p:nvPr/>
        </p:nvCxnSpPr>
        <p:spPr>
          <a:xfrm>
            <a:off x="1682321" y="5094398"/>
            <a:ext cx="0" cy="149273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203" idx="2"/>
            <a:endCxn id="226" idx="0"/>
          </p:cNvCxnSpPr>
          <p:nvPr/>
        </p:nvCxnSpPr>
        <p:spPr>
          <a:xfrm>
            <a:off x="1682321" y="5840767"/>
            <a:ext cx="0" cy="149273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205" idx="3"/>
            <a:endCxn id="206" idx="1"/>
          </p:cNvCxnSpPr>
          <p:nvPr/>
        </p:nvCxnSpPr>
        <p:spPr>
          <a:xfrm>
            <a:off x="2349492" y="7168911"/>
            <a:ext cx="1742050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206" idx="2"/>
            <a:endCxn id="212" idx="0"/>
          </p:cNvCxnSpPr>
          <p:nvPr/>
        </p:nvCxnSpPr>
        <p:spPr>
          <a:xfrm>
            <a:off x="4758707" y="7482776"/>
            <a:ext cx="0" cy="149273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12" idx="3"/>
            <a:endCxn id="204" idx="1"/>
          </p:cNvCxnSpPr>
          <p:nvPr/>
        </p:nvCxnSpPr>
        <p:spPr>
          <a:xfrm>
            <a:off x="5425877" y="8005232"/>
            <a:ext cx="245049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Rounded Rectangle 221"/>
          <p:cNvSpPr/>
          <p:nvPr/>
        </p:nvSpPr>
        <p:spPr>
          <a:xfrm>
            <a:off x="1015155" y="2682214"/>
            <a:ext cx="1334335" cy="620902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4. EHR System receives correct form/template</a:t>
            </a:r>
          </a:p>
        </p:txBody>
      </p:sp>
      <p:cxnSp>
        <p:nvCxnSpPr>
          <p:cNvPr id="223" name="Straight Arrow Connector 222"/>
          <p:cNvCxnSpPr>
            <a:stCxn id="222" idx="2"/>
            <a:endCxn id="210" idx="0"/>
          </p:cNvCxnSpPr>
          <p:nvPr/>
        </p:nvCxnSpPr>
        <p:spPr>
          <a:xfrm>
            <a:off x="1682321" y="3303115"/>
            <a:ext cx="0" cy="149273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Rounded Rectangle 223"/>
          <p:cNvSpPr/>
          <p:nvPr/>
        </p:nvSpPr>
        <p:spPr>
          <a:xfrm>
            <a:off x="2571881" y="1586473"/>
            <a:ext cx="1334335" cy="925719"/>
          </a:xfrm>
          <a:prstGeom prst="roundRect">
            <a:avLst/>
          </a:prstGeom>
          <a:solidFill>
            <a:schemeClr val="tx2">
              <a:lumMod val="20000"/>
              <a:lumOff val="80000"/>
              <a:alpha val="89804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2</a:t>
            </a:r>
            <a:r>
              <a:rPr lang="en-US" sz="9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(a). CONDITIONAL FUNCTIONALITY</a:t>
            </a:r>
          </a:p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Form </a:t>
            </a: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is </a:t>
            </a: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pre-populated </a:t>
            </a: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with some </a:t>
            </a:r>
            <a:r>
              <a:rPr lang="en-US" sz="900" b="1" dirty="0" smtClean="0">
                <a:ea typeface="ＭＳ Ｐゴシック" pitchFamily="34" charset="-128"/>
                <a:cs typeface="Calibri" pitchFamily="34" charset="0"/>
              </a:rPr>
              <a:t>EHR-provided patient data</a:t>
            </a:r>
            <a:endParaRPr lang="en-US" sz="900" b="1" dirty="0">
              <a:ea typeface="ＭＳ Ｐゴシック" pitchFamily="34" charset="-128"/>
              <a:cs typeface="Calibri" pitchFamily="34" charset="0"/>
            </a:endParaRPr>
          </a:p>
        </p:txBody>
      </p:sp>
      <p:cxnSp>
        <p:nvCxnSpPr>
          <p:cNvPr id="225" name="Straight Arrow Connector 224"/>
          <p:cNvCxnSpPr>
            <a:stCxn id="211" idx="2"/>
            <a:endCxn id="224" idx="0"/>
          </p:cNvCxnSpPr>
          <p:nvPr/>
        </p:nvCxnSpPr>
        <p:spPr>
          <a:xfrm>
            <a:off x="3239047" y="1437196"/>
            <a:ext cx="0" cy="149273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Rounded Rectangle 225"/>
          <p:cNvSpPr/>
          <p:nvPr/>
        </p:nvSpPr>
        <p:spPr>
          <a:xfrm>
            <a:off x="1015155" y="5990041"/>
            <a:ext cx="1334335" cy="597094"/>
          </a:xfrm>
          <a:prstGeom prst="roundRect">
            <a:avLst/>
          </a:prstGeom>
          <a:solidFill>
            <a:schemeClr val="tx2">
              <a:lumMod val="20000"/>
              <a:lumOff val="80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6(a). OPTIONAL: EHR system stores structured data</a:t>
            </a:r>
          </a:p>
        </p:txBody>
      </p:sp>
      <p:cxnSp>
        <p:nvCxnSpPr>
          <p:cNvPr id="227" name="Straight Arrow Connector 226"/>
          <p:cNvCxnSpPr>
            <a:stCxn id="226" idx="2"/>
            <a:endCxn id="205" idx="0"/>
          </p:cNvCxnSpPr>
          <p:nvPr/>
        </p:nvCxnSpPr>
        <p:spPr>
          <a:xfrm>
            <a:off x="1682321" y="6587132"/>
            <a:ext cx="0" cy="208594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Rounded Rectangle 227"/>
          <p:cNvSpPr/>
          <p:nvPr/>
        </p:nvSpPr>
        <p:spPr>
          <a:xfrm>
            <a:off x="111197" y="830006"/>
            <a:ext cx="681571" cy="468014"/>
          </a:xfrm>
          <a:prstGeom prst="roundRect">
            <a:avLst/>
          </a:prstGeom>
          <a:solidFill>
            <a:schemeClr val="bg1">
              <a:lumMod val="75000"/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9274" tIns="44638" rIns="89274" bIns="44638" anchor="ctr"/>
          <a:lstStyle/>
          <a:p>
            <a:pPr algn="ctr" defTabSz="44636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 smtClean="0">
                <a:ea typeface="ＭＳ Ｐゴシック" pitchFamily="34" charset="-128"/>
                <a:cs typeface="Calibri" pitchFamily="34" charset="0"/>
              </a:rPr>
              <a:t>Start </a:t>
            </a:r>
            <a:r>
              <a:rPr lang="en-US" sz="900" b="1" i="1" dirty="0">
                <a:ea typeface="ＭＳ Ｐゴシック" pitchFamily="34" charset="-128"/>
                <a:cs typeface="Calibri" pitchFamily="34" charset="0"/>
              </a:rPr>
              <a:t>process</a:t>
            </a:r>
          </a:p>
        </p:txBody>
      </p:sp>
      <p:cxnSp>
        <p:nvCxnSpPr>
          <p:cNvPr id="229" name="Straight Arrow Connector 228"/>
          <p:cNvCxnSpPr>
            <a:stCxn id="228" idx="3"/>
            <a:endCxn id="207" idx="1"/>
          </p:cNvCxnSpPr>
          <p:nvPr/>
        </p:nvCxnSpPr>
        <p:spPr>
          <a:xfrm>
            <a:off x="792765" y="1064013"/>
            <a:ext cx="222390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7985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F5E47D23D84240B5F10B8B4F54293E" ma:contentTypeVersion="0" ma:contentTypeDescription="Create a new document." ma:contentTypeScope="" ma:versionID="0ea3c98e082845983187a016ca212b0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05AFCB-176E-411D-8F54-3F7328DC8DF9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69BE3E0-39C5-46BC-ADE4-928A3D4AA0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3867DCD-913B-4BE7-B218-6A941DDB47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132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Accenture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jennifer.t.sisto</dc:creator>
  <cp:lastModifiedBy>Lloyd</cp:lastModifiedBy>
  <cp:revision>11</cp:revision>
  <dcterms:created xsi:type="dcterms:W3CDTF">2013-03-28T19:32:28Z</dcterms:created>
  <dcterms:modified xsi:type="dcterms:W3CDTF">2015-04-02T15:11:03Z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0x010100D3F5E47D23D84240B5F10B8B4F54293E</vt:lpwstr>
  </property>
</Properties>
</file>